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7" r:id="rId6"/>
    <p:sldId id="262" r:id="rId7"/>
    <p:sldId id="259" r:id="rId8"/>
    <p:sldId id="270" r:id="rId9"/>
    <p:sldId id="263" r:id="rId10"/>
    <p:sldId id="268" r:id="rId11"/>
    <p:sldId id="264" r:id="rId12"/>
    <p:sldId id="260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9C4-3CB8-7D38-8FC8-02C278D9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2ADC0-CF37-7A57-F16D-8D808CB2A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2402-D7BC-3CB4-CF84-27231851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187E-3E17-A1CF-A7FF-F30B46BC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A632-9750-FDEA-EACE-45EC59F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1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F34B-4DA4-F45A-84FF-3116FC48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C86FF-05D1-4396-2914-7EE38371F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B706-05E4-FF4B-A372-17B9382D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C34D-93C4-CF56-77E6-9F26284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0607-3BCA-100B-DE38-B80C7096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7FA83-2574-FE78-8F12-7DF43FC39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2683-2962-F5BC-B796-5F3B7E87F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E500-CAC1-B164-75E1-490C79B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09B2-CAD7-75BE-94D9-5AC6E823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CFD1-54CB-0EA3-531C-D40E5784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93AE-2B9C-F379-13D6-DF41D0B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2DAE-4205-2CD5-0A94-30FC3056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9A76-0044-353D-D481-32317C45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53C4-2159-6299-ED95-9125DD69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3E60-22C8-7718-8F57-FA65AA29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9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92C3-C953-99E5-13AA-24EAA88A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17D1-28AE-3431-9857-EB3893EA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89DD-B9F2-D24E-FEB3-23AA1897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C21A-3088-3993-B4B7-8A6A96C7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C7EB-C9FD-3EA2-33DB-6A031DAE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F111-08DC-6201-A5FE-A9BF09C2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53F0-5D4C-8C4E-567E-249A8AA51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AF9C4-0D84-B5EC-2F74-2AFC84B2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80BF-2B74-F896-3456-4B50522A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97E7-875F-290F-BFC6-696568DD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F06D8-9EFD-A08F-FF04-261ECE9A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DCBA-BB5A-1935-4EFF-4956C099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777F1-4364-8D2C-6476-AC22CE81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D1B6C-3B9E-16C7-95EB-5169D1BF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00C8D-A7F6-860A-D61D-21C8572EA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6D6A3-8C88-9552-CFF5-1C284B91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7777E-00D3-5D75-B8D9-732B4794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48818-0CDC-E109-C8C2-818A8FFC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02746-CC40-A349-1DC1-E9B83DEC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7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A348-551B-A851-5AE2-1D21E721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23D9E-9504-8F07-F1C8-A2EF1CFB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C8FE0-BB62-7AA0-27F1-8970CAE1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1C31-9809-1F55-AE8B-9DA21074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2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2A6D-7144-4A17-E6E9-3244440A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AEAE0-EC55-ADB8-A733-59B65DEE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CD30-CA4C-DE54-1710-5E6CF724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7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CCDA-C4BC-7FB9-1D63-839BBEC4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3FB6-56B9-1FC2-3FDE-14C1D0C8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EEB03-606A-8FF4-561A-35AAE8206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D943-CBF8-F743-A5F9-51C9BDCC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EBD4-3057-A1AB-684B-EDEB1174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87212-33AF-1590-F677-BBD3A54A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9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1F41-3815-977B-CD6D-4094ED97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78F65-AC24-B48A-2565-9D8DE2D30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506A-34DA-9C48-9177-396A0A28D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F789-6F0F-5AD7-2791-B31DDD62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D811E-5895-2FA1-A076-122789B5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FD71-03E7-E235-3220-A5382FC5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65DCE-6E26-CDA4-9ACB-1155B8A4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B1CF-B121-0430-42A1-05C4C558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6104-F595-F614-8009-24349E408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FC6D-93C5-456D-8B47-68EA2F8AC16A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B68B-8F4E-3025-AD40-9798F7D7A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247F-B2BC-E25A-83A1-0A2D2728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AA63-52BA-4E9E-91D1-FD7A59729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online.informs.org/action/doSearch?text1=Deng%2C+Tianhu&amp;field1=Contrib" TargetMode="External"/><Relationship Id="rId13" Type="http://schemas.openxmlformats.org/officeDocument/2006/relationships/hyperlink" Target="https://doi.org/10.1016/S0952-1976(00)00022-1" TargetMode="External"/><Relationship Id="rId3" Type="http://schemas.openxmlformats.org/officeDocument/2006/relationships/hyperlink" Target="https://pubsonline.informs.org/action/doSearch?text1=Xu%2C+Yingjun&amp;field1=Contrib" TargetMode="External"/><Relationship Id="rId7" Type="http://schemas.openxmlformats.org/officeDocument/2006/relationships/hyperlink" Target="https://pubsonline.informs.org/action/doSearch?text1=Zhou%2C+Shuhui&amp;field1=Contrib" TargetMode="External"/><Relationship Id="rId12" Type="http://schemas.openxmlformats.org/officeDocument/2006/relationships/hyperlink" Target="https://doi.org/10.1287/inte.2018.0974" TargetMode="External"/><Relationship Id="rId2" Type="http://schemas.openxmlformats.org/officeDocument/2006/relationships/hyperlink" Target="https://pubsonline.informs.org/action/doSearch?text1=Han%2C+Jingkuan&amp;field1=Cont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online.informs.org/action/doSearch?text1=Zhao%2C+Zhongde&amp;field1=Contrib" TargetMode="External"/><Relationship Id="rId11" Type="http://schemas.openxmlformats.org/officeDocument/2006/relationships/hyperlink" Target="https://pubsonline.informs.org/action/doSearch?text1=Shen%2C+Zuo-Jun+Max&amp;field1=Contrib" TargetMode="External"/><Relationship Id="rId5" Type="http://schemas.openxmlformats.org/officeDocument/2006/relationships/hyperlink" Target="https://pubsonline.informs.org/action/doSearch?text1=Zhao%2C+Yanfang&amp;field1=Contrib" TargetMode="External"/><Relationship Id="rId10" Type="http://schemas.openxmlformats.org/officeDocument/2006/relationships/hyperlink" Target="https://pubsonline.informs.org/action/doSearch?text1=Ye%2C+Junchi&amp;field1=Contrib" TargetMode="External"/><Relationship Id="rId4" Type="http://schemas.openxmlformats.org/officeDocument/2006/relationships/hyperlink" Target="https://pubsonline.informs.org/action/doSearch?text1=Liu%2C+Dingzhi&amp;field1=Contrib" TargetMode="External"/><Relationship Id="rId9" Type="http://schemas.openxmlformats.org/officeDocument/2006/relationships/hyperlink" Target="https://pubsonline.informs.org/action/doSearch?text1=Xue%2C+Mengying&amp;field1=Contrib" TargetMode="External"/><Relationship Id="rId14" Type="http://schemas.openxmlformats.org/officeDocument/2006/relationships/hyperlink" Target="https://doi.org/10.1016/j.scs.2020.10236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CDF3-AE8E-33D3-A7EF-20CE6D1A7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Natural Gas Pipelines using Operations Research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8F58-A5FD-A8E3-14EF-5C1D2F360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Urvashi Dube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Sudhish Subramaniam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Yesha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Gosaliya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7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D1D9-2D43-341B-5696-1C115A86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(Approach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DBB7-DF81-7888-7307-6BE1E909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Developed an iterative two-stage framework for solution optimality and accuracy.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Convex relaxation of nonconvex problem for fast iterations and highly accurate solutions.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Achieved convergence error within 2% in one second for a Chinese network with 20+ nodes.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Verified optimal solutions for small-scale networks (up to 100 nodes).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Challenges in networks with many cycles, leading to potentially long computation times.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58EE4-B3FF-C15B-A8BD-09AC35F8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610" y="5786074"/>
            <a:ext cx="2187130" cy="525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BADE0-11C6-E738-6E5E-64D4BAB1006A}"/>
              </a:ext>
            </a:extLst>
          </p:cNvPr>
          <p:cNvSpPr txBox="1"/>
          <p:nvPr/>
        </p:nvSpPr>
        <p:spPr>
          <a:xfrm>
            <a:off x="9586990" y="6261100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Minimizing Energy</a:t>
            </a:r>
          </a:p>
        </p:txBody>
      </p:sp>
    </p:spTree>
    <p:extLst>
      <p:ext uri="{BB962C8B-B14F-4D97-AF65-F5344CB8AC3E}">
        <p14:creationId xmlns:p14="http://schemas.microsoft.com/office/powerpoint/2010/main" val="279991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9CA7-FC5A-2C00-302C-E086449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Approach (3SCR Algorithm)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5DBA-AF76-ED3D-76A4-23B7C0E2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3SCR algorithm as an enhancement to the iterative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 convex relaxation to constraints on interconnected pipelines.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conditions where convex relaxation preserves optimality.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Three-stage process: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a convex relaxed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feasible, the process concludes; otherwise, minimize energy in pipelines and update flow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node pressure and temperature based on updated 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Achieves satisfactory accuracy for the largest Chinese network (1,285 nodes) when other methods fail to generate feasible solutions.</a:t>
            </a:r>
          </a:p>
        </p:txBody>
      </p:sp>
    </p:spTree>
    <p:extLst>
      <p:ext uri="{BB962C8B-B14F-4D97-AF65-F5344CB8AC3E}">
        <p14:creationId xmlns:p14="http://schemas.microsoft.com/office/powerpoint/2010/main" val="131873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75571-6AFB-C7E3-5416-3B5E8FD7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0EB3-BE2E-7717-9294-9D5F1E1C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Input: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from the database and storing it in the system's memory.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Check: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correctness of the input data.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Unit Conversion: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Converting arbitrary numerical data into standard units.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Optimization: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Solving the natural gas pipeline planning problem using the user-selected algorithm (3SCR or piecewise linear approximation) for efficiency and accuracy.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Data Output: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and generating the calculation results into the required output formats.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F4C67-76C9-0EFF-78A8-881A90911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5"/>
          <a:stretch/>
        </p:blipFill>
        <p:spPr>
          <a:xfrm>
            <a:off x="5890826" y="978407"/>
            <a:ext cx="2873668" cy="1776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4E723-5D4F-DE0F-EFE8-CF6DD627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764563"/>
            <a:ext cx="2873668" cy="193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9471D-5264-3FA4-319B-F9F05EDE6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54"/>
          <a:stretch/>
        </p:blipFill>
        <p:spPr>
          <a:xfrm>
            <a:off x="6228427" y="3468851"/>
            <a:ext cx="5225883" cy="26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7912-8D41-01C3-FD50-1A521424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3SCR Algorithm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910A-0457-31E9-44A3-870510D8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Verified the proposed 3SCR algorithm using real network data, including previous studies, open datasets, and CNPC's network.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Compared computation time, optimality, and solution accuracy with results from piecewise linear approximation methods in the literature (DeWolf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Babonneau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2012).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Observed that in large-scale networks, proposed algorithm was the only one to generate feasible solutions.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9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B46B-A4FD-D6CA-BCBB-73F58193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691D-86F5-85D1-180C-E4D0A30D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Substantial economic impact with increased revenue and budget savings for CNPC.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Generated over $530 million in additional profits for CNPC's natural gas transmission (2015-2017).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Optimized allocation of natural gas sales led to increased revenue of $340.3 million.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Significant improvement in work efficiency, reducing planning time from days to minutes.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Environmental benefits by providing more accurate customer demand estimates based on improved production and transmission capacities.</a:t>
            </a:r>
          </a:p>
        </p:txBody>
      </p:sp>
    </p:spTree>
    <p:extLst>
      <p:ext uri="{BB962C8B-B14F-4D97-AF65-F5344CB8AC3E}">
        <p14:creationId xmlns:p14="http://schemas.microsoft.com/office/powerpoint/2010/main" val="80841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69D3-478E-A420-B803-FE1103C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2203-3A84-1E18-8390-2257E450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Jingkuan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Yingjun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Xu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Dingzhi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Liu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Yanfang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Zhao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Zhongde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Zhao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Shuhui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Zhou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Tianhu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Mengying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Xue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Junchi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Zuo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-Jun Max Shen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(2019) Operations Research Enables Better Planning of Natural Gas Pipelines. INFORMS Journal on Applied Analytics 49(1):23-39.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https://doi.org/10.1287/inte.2018.0974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L (2018) 3 critical battles China is preparing to fight. </a:t>
            </a:r>
            <a:r>
              <a:rPr lang="en-US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Presentation, World Economic Forum, January 24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Davos, Switzerland.</a:t>
            </a:r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Sun, Chi Ki,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Uraikul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Varanon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Chan, Christine W., &amp;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Tontiwachwuthikul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Paitoon. (2000). An integrated expert system/operations research approach for the optimization of natural gas pipeline operations. </a:t>
            </a:r>
            <a:r>
              <a:rPr lang="en-IN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28(2), 397-405. </a:t>
            </a:r>
            <a:r>
              <a:rPr lang="en-IN" sz="1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https://doi.org/10.1016/S0952-1976(00)00022-1</a:t>
            </a:r>
            <a:endParaRPr lang="en-IN" sz="12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Yizhe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Chengchu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Liu, Huifang, Wang,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Yang, Zhang, &amp; Jiang,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Yanlong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(2020). Smart energy systems: A critical review on design and operation optimization. </a:t>
            </a:r>
            <a:r>
              <a:rPr lang="en-IN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Computing: Informatics and Systems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27, 102369. </a:t>
            </a:r>
            <a:r>
              <a:rPr lang="en-IN" sz="1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https://doi.org/10.1016/j.scs.2020.102369</a:t>
            </a:r>
            <a:endParaRPr lang="en-IN" sz="12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Huai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Zio, Enrico, Zhang,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Zong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-Jie, Xiong, Chang-Zheng, Dai, Qian-Sheng, Wu, Qing-Wei, &amp; Zhang, </a:t>
            </a:r>
            <a:r>
              <a:rPr lang="en-IN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-Jun. (2021). Development of an integrated dynamic model for supply security and resilience analysis of natural gas pipeline network systems. </a:t>
            </a:r>
            <a:r>
              <a:rPr lang="en-IN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Petroleum Science and Engineering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 press), 10.1016/j.petsci.2021.10.002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356D-42B2-CA63-9187-8556A907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98D2-9F73-C772-FCBC-0C430492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2018, China National Petroleum Corporation (CNPC) faced challenges due to the increasing demand for natural gas. To expand efficiently, they adopted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 with linear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higher profits and reduced infrastructure repair costs.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optimized complex transportation processes affected by varying temperature and pressure, ensuring a steady gas supply. CNPC's success demonstrates the power of innovation in the natural gas industry.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5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8CDC-6884-518D-1252-8B3BEB5E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 Addressed in this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2CFC-3956-4DEB-DC04-B870F239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capacity of the natural gas transportation network?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optimal transmission plan considering gas production, imports, transportation, storage, and sales, based on available natural gas resources, demand locations, and varying gas prices in the network?</a:t>
            </a:r>
          </a:p>
        </p:txBody>
      </p:sp>
    </p:spTree>
    <p:extLst>
      <p:ext uri="{BB962C8B-B14F-4D97-AF65-F5344CB8AC3E}">
        <p14:creationId xmlns:p14="http://schemas.microsoft.com/office/powerpoint/2010/main" val="249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E68E-3A52-0C80-4AE0-C35E7508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AC56-83CF-D58A-3EF8-FC4B4D62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China National Petroleum Corporation (CNPC):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leading player driving pipeline expansion and optimization, aiming to maximize profits and ensure a reliable gas supply.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Regulatory Bodies: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Overseeing the energy sector, with a stake in policy and regulations impacting CNPC's operations.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Gas Producers and Suppliers: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Other companies in the industry, aligning or competing with CNPC's goals.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Communities and Environmental Groups: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safety, environmental effects, and community engagement.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3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A47F-2ED9-2082-46EF-327AC74E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AC3D-4EC9-39C8-D1F4-F3CA33A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and Commercial Entities: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Rely on gas for energy needs, requiring a stable supply.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Residential Consumers: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 on gas for heating and household use, seeking affordability and reliability.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Generation Sector: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Gas serves as a crucial energy source for power plants.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Importers and Exporters: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Foreign entities involved in gas import/export may also be customers or stakeholders.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2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F06F-5DA3-2497-189F-A7690C49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 Using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2D3-AD0B-C422-7BE0-911D543A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the system into multiple subsystems.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internal balance for production, imports, transmission, storage, and sales within each subsystem.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decisions based on the management team's experience and feedback.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Seek a preliminary balance for the entire system by adjusting interflows between subsystems.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and iterate if necessary to ensure balanced natural gas amounts in each subsystem.</a:t>
            </a:r>
          </a:p>
        </p:txBody>
      </p:sp>
    </p:spTree>
    <p:extLst>
      <p:ext uri="{BB962C8B-B14F-4D97-AF65-F5344CB8AC3E}">
        <p14:creationId xmlns:p14="http://schemas.microsoft.com/office/powerpoint/2010/main" val="159253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C0E-CEFD-0E2D-B7B7-78CA4330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(Objective functions, decision variables, constraints)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4809-1F92-3E70-7433-537EE95E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natural gas flow rates, pressure, and temperature in a fixed network topology.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- Net supply, pressure, and temperature, Arcs - Flow rates.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Maximize total profit (revenue minus purchasing cost) or minimize total cost.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Constraints: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balance, flow range (min and max), pressure range, and physical laws in components (e.g., compressor, regulator valve, pipeline).</a:t>
            </a:r>
          </a:p>
          <a:p>
            <a:pPr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F3FD-5361-4B16-3C06-E00CEB30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B496-2186-8F02-BC2E-FDDA9B00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Integer Linear Programming: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mathematical optimization technique used to solve problems with both continuous and discrete variables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Approximation: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method of approximating a complex curve or function by breaking it into smaller linear segments, simplifying the representation while retaining accuracy.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convex optimization Problems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complex mathematical challenges where the objective function and constraints may have multiple local minima or maxima, making it difficult to find the global optimal solution.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relaxation: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used to simplify and solve non-convex optimization problems by transforming them into convex ones, facilitating efficient solutions.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3SCR Algorithm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Three-Step Consecutive Refinement approach used to improve the accuracy and efficiency of optimization problems by iteratively refining the solution in three stages.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8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FA3B-0AE5-4E00-F3F5-89A29C13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(Approach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D09A-82DC-7E54-A6D8-CE57831E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natural gas transmission as a mixed-integer linear programming problem with piecewise linear approximation for small-sized networks.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Satisfactory results for small problems, but issues arose for large-scale problems.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Inconsistent optimal values between algorithms in IBM ILOG CPLEX.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Computation time exceeded the set criterion for large problems.</a:t>
            </a:r>
          </a:p>
        </p:txBody>
      </p:sp>
    </p:spTree>
    <p:extLst>
      <p:ext uri="{BB962C8B-B14F-4D97-AF65-F5344CB8AC3E}">
        <p14:creationId xmlns:p14="http://schemas.microsoft.com/office/powerpoint/2010/main" val="292821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1371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Enhancing Natural Gas Pipelines using Operations Research</vt:lpstr>
      <vt:lpstr>Background</vt:lpstr>
      <vt:lpstr>Questions Addressed in this Case:</vt:lpstr>
      <vt:lpstr>Stakeholders</vt:lpstr>
      <vt:lpstr>Customers</vt:lpstr>
      <vt:lpstr>Traditional Method Using Spreadsheets</vt:lpstr>
      <vt:lpstr>Models (Objective functions, decision variables, constraints)</vt:lpstr>
      <vt:lpstr>Algorithms Used</vt:lpstr>
      <vt:lpstr>Model (Approach 1)</vt:lpstr>
      <vt:lpstr>Model (Approach 2)</vt:lpstr>
      <vt:lpstr>Improved Approach (3SCR Algorithm)</vt:lpstr>
      <vt:lpstr>Software Components:</vt:lpstr>
      <vt:lpstr>Validation of 3SCR Algorithm (Verification)</vt:lpstr>
      <vt:lpstr>Effect (Advantages)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Natural Gas Pipelines using Operations Research</dc:title>
  <dc:creator>Sudhish Subramaniam</dc:creator>
  <cp:lastModifiedBy>Sudhish Subramaniam</cp:lastModifiedBy>
  <cp:revision>5</cp:revision>
  <dcterms:created xsi:type="dcterms:W3CDTF">2023-07-30T18:57:39Z</dcterms:created>
  <dcterms:modified xsi:type="dcterms:W3CDTF">2023-07-31T06:15:25Z</dcterms:modified>
</cp:coreProperties>
</file>