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23"/>
    </p:embeddedFont>
    <p:embeddedFont>
      <p:font typeface="DM Serif Display" pitchFamily="2" charset="0"/>
      <p:regular r:id="rId24"/>
      <p: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3C6"/>
    <a:srgbClr val="D0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D0FC02-C117-4010-BC0F-267E57BEF872}">
  <a:tblStyle styleId="{B2D0FC02-C117-4010-BC0F-267E57BEF8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DAB42E-E906-424D-83DD-F070646753C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A805629-5299-4802-B1B9-36B38725E244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Basic Insights</a:t>
          </a:r>
        </a:p>
      </dgm:t>
    </dgm:pt>
    <dgm:pt modelId="{FE3D7F97-728D-4D9C-9575-1D055BCECB1F}" type="parTrans" cxnId="{A065C5F7-7E3D-424C-915F-D79922EE734E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8AF8B5-4972-4B53-AD3A-4987BD5D9990}" type="sibTrans" cxnId="{A065C5F7-7E3D-424C-915F-D79922EE734E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F6C7C7-A71A-4958-B53A-28EC78FAA5B2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Country Insights</a:t>
          </a:r>
        </a:p>
      </dgm:t>
    </dgm:pt>
    <dgm:pt modelId="{268E1BCE-E899-4CF2-BD4C-26E1C3FF7189}" type="parTrans" cxnId="{E0947D60-DD36-4573-9F74-6C0EB9B34470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F27BE9-D1BB-4F45-8C5B-87A9A9B67E07}" type="sibTrans" cxnId="{E0947D60-DD36-4573-9F74-6C0EB9B34470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29F94E-B0CB-4520-95EE-A6B946975627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Cohort Insights</a:t>
          </a:r>
        </a:p>
      </dgm:t>
    </dgm:pt>
    <dgm:pt modelId="{E864AAE7-1E14-4C68-90AD-2579F5A19564}" type="parTrans" cxnId="{F5A33D43-C85D-451A-B168-1BFBB98B0CB9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AD998D-DE9B-40BD-9D0C-CA0FF939D7FB}" type="sibTrans" cxnId="{F5A33D43-C85D-451A-B168-1BFBB98B0CB9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3771D2-52C5-481E-82E0-B686868B4B04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Items Insights</a:t>
          </a:r>
        </a:p>
      </dgm:t>
    </dgm:pt>
    <dgm:pt modelId="{13FBEE13-156D-4940-8602-5E5A0FB74BC1}" type="parTrans" cxnId="{D24F3E5B-4334-4282-BC4E-CECAABDD7FF7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D8FAE1-ACB6-4F53-B5DB-7DB45690CC15}" type="sibTrans" cxnId="{D24F3E5B-4334-4282-BC4E-CECAABDD7FF7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EAABE3-A87A-4CAF-9910-4288FDDFDFA4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Revenue Insights</a:t>
          </a:r>
        </a:p>
      </dgm:t>
    </dgm:pt>
    <dgm:pt modelId="{0D719B12-2CC2-43CA-AC82-E7947116DF30}" type="parTrans" cxnId="{997305DA-FCD3-404F-ABCE-0D078B4895F3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22A62D-DABC-4622-92FD-4286684752EE}" type="sibTrans" cxnId="{997305DA-FCD3-404F-ABCE-0D078B4895F3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369830-46CE-4357-AA62-91750F66D6A1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Stock Insights</a:t>
          </a:r>
        </a:p>
      </dgm:t>
    </dgm:pt>
    <dgm:pt modelId="{DE4874A6-B088-4C73-AA4B-CECAFBA953C4}" type="parTrans" cxnId="{35C58C98-6C46-4B17-A202-0EE290F55AAF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9887D3-F485-404C-B64C-38475DA81A08}" type="sibTrans" cxnId="{35C58C98-6C46-4B17-A202-0EE290F55AAF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5CC314-0A16-4C0E-B690-AB98ABAE3D0A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Customer Insights</a:t>
          </a:r>
        </a:p>
      </dgm:t>
    </dgm:pt>
    <dgm:pt modelId="{3452592F-7D86-4155-8232-7524FA6F33EE}" type="parTrans" cxnId="{A3601F7E-D4A7-4BE1-8031-8E843BA7DA19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29C3B9-E7F6-41DA-B55C-F97D22B1A7C3}" type="sibTrans" cxnId="{A3601F7E-D4A7-4BE1-8031-8E843BA7DA19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8CA357-43CB-4105-8306-DD6AB5B6D358}" type="pres">
      <dgm:prSet presAssocID="{35DAB42E-E906-424D-83DD-F070646753C4}" presName="Name0" presStyleCnt="0">
        <dgm:presLayoutVars>
          <dgm:chMax val="7"/>
          <dgm:chPref val="7"/>
          <dgm:dir/>
        </dgm:presLayoutVars>
      </dgm:prSet>
      <dgm:spPr/>
    </dgm:pt>
    <dgm:pt modelId="{501FF37C-CD5A-4FDB-A5D4-33F28AEB3B18}" type="pres">
      <dgm:prSet presAssocID="{35DAB42E-E906-424D-83DD-F070646753C4}" presName="Name1" presStyleCnt="0"/>
      <dgm:spPr/>
    </dgm:pt>
    <dgm:pt modelId="{B2284D90-5763-4E8D-BDD7-F67888567500}" type="pres">
      <dgm:prSet presAssocID="{35DAB42E-E906-424D-83DD-F070646753C4}" presName="cycle" presStyleCnt="0"/>
      <dgm:spPr/>
    </dgm:pt>
    <dgm:pt modelId="{B932EF07-A2B4-4C28-B5B6-AC5552F5AAF0}" type="pres">
      <dgm:prSet presAssocID="{35DAB42E-E906-424D-83DD-F070646753C4}" presName="srcNode" presStyleLbl="node1" presStyleIdx="0" presStyleCnt="7"/>
      <dgm:spPr/>
    </dgm:pt>
    <dgm:pt modelId="{6FE00C31-D432-44D3-A4C8-95C88B6C12F7}" type="pres">
      <dgm:prSet presAssocID="{35DAB42E-E906-424D-83DD-F070646753C4}" presName="conn" presStyleLbl="parChTrans1D2" presStyleIdx="0" presStyleCnt="1"/>
      <dgm:spPr/>
    </dgm:pt>
    <dgm:pt modelId="{7DC68CB5-9084-4327-A894-3321AF180849}" type="pres">
      <dgm:prSet presAssocID="{35DAB42E-E906-424D-83DD-F070646753C4}" presName="extraNode" presStyleLbl="node1" presStyleIdx="0" presStyleCnt="7"/>
      <dgm:spPr/>
    </dgm:pt>
    <dgm:pt modelId="{05537C05-EBE9-4962-BA29-423A1134D885}" type="pres">
      <dgm:prSet presAssocID="{35DAB42E-E906-424D-83DD-F070646753C4}" presName="dstNode" presStyleLbl="node1" presStyleIdx="0" presStyleCnt="7"/>
      <dgm:spPr/>
    </dgm:pt>
    <dgm:pt modelId="{E41FC744-586A-481D-9EB4-B034AEF90174}" type="pres">
      <dgm:prSet presAssocID="{BA805629-5299-4802-B1B9-36B38725E244}" presName="text_1" presStyleLbl="node1" presStyleIdx="0" presStyleCnt="7">
        <dgm:presLayoutVars>
          <dgm:bulletEnabled val="1"/>
        </dgm:presLayoutVars>
      </dgm:prSet>
      <dgm:spPr/>
    </dgm:pt>
    <dgm:pt modelId="{2C44FD34-C3C3-435D-9A9F-67DC1645CDFD}" type="pres">
      <dgm:prSet presAssocID="{BA805629-5299-4802-B1B9-36B38725E244}" presName="accent_1" presStyleCnt="0"/>
      <dgm:spPr/>
    </dgm:pt>
    <dgm:pt modelId="{D92E4497-75B2-485F-9902-04C01480F384}" type="pres">
      <dgm:prSet presAssocID="{BA805629-5299-4802-B1B9-36B38725E244}" presName="accentRepeatNode" presStyleLbl="solidFgAcc1" presStyleIdx="0" presStyleCnt="7"/>
      <dgm:spPr/>
    </dgm:pt>
    <dgm:pt modelId="{350C8C1F-46E0-4D23-8072-E73D9C61B351}" type="pres">
      <dgm:prSet presAssocID="{CCF6C7C7-A71A-4958-B53A-28EC78FAA5B2}" presName="text_2" presStyleLbl="node1" presStyleIdx="1" presStyleCnt="7">
        <dgm:presLayoutVars>
          <dgm:bulletEnabled val="1"/>
        </dgm:presLayoutVars>
      </dgm:prSet>
      <dgm:spPr/>
    </dgm:pt>
    <dgm:pt modelId="{44972997-6B23-469B-BAB0-E83C8A1601D9}" type="pres">
      <dgm:prSet presAssocID="{CCF6C7C7-A71A-4958-B53A-28EC78FAA5B2}" presName="accent_2" presStyleCnt="0"/>
      <dgm:spPr/>
    </dgm:pt>
    <dgm:pt modelId="{CAC89D5B-6B19-4081-B72A-81EFB287ADDE}" type="pres">
      <dgm:prSet presAssocID="{CCF6C7C7-A71A-4958-B53A-28EC78FAA5B2}" presName="accentRepeatNode" presStyleLbl="solidFgAcc1" presStyleIdx="1" presStyleCnt="7"/>
      <dgm:spPr/>
    </dgm:pt>
    <dgm:pt modelId="{E92A2436-5610-444B-82F0-B30BA5C61FA9}" type="pres">
      <dgm:prSet presAssocID="{A53771D2-52C5-481E-82E0-B686868B4B04}" presName="text_3" presStyleLbl="node1" presStyleIdx="2" presStyleCnt="7">
        <dgm:presLayoutVars>
          <dgm:bulletEnabled val="1"/>
        </dgm:presLayoutVars>
      </dgm:prSet>
      <dgm:spPr/>
    </dgm:pt>
    <dgm:pt modelId="{BF88FAE4-3394-40F7-A0BF-B08B7E1A607B}" type="pres">
      <dgm:prSet presAssocID="{A53771D2-52C5-481E-82E0-B686868B4B04}" presName="accent_3" presStyleCnt="0"/>
      <dgm:spPr/>
    </dgm:pt>
    <dgm:pt modelId="{19D785AF-D733-453D-966A-0A80A4606A82}" type="pres">
      <dgm:prSet presAssocID="{A53771D2-52C5-481E-82E0-B686868B4B04}" presName="accentRepeatNode" presStyleLbl="solidFgAcc1" presStyleIdx="2" presStyleCnt="7"/>
      <dgm:spPr/>
    </dgm:pt>
    <dgm:pt modelId="{C77C531B-C459-4577-967E-DE74CED99607}" type="pres">
      <dgm:prSet presAssocID="{ACEAABE3-A87A-4CAF-9910-4288FDDFDFA4}" presName="text_4" presStyleLbl="node1" presStyleIdx="3" presStyleCnt="7">
        <dgm:presLayoutVars>
          <dgm:bulletEnabled val="1"/>
        </dgm:presLayoutVars>
      </dgm:prSet>
      <dgm:spPr/>
    </dgm:pt>
    <dgm:pt modelId="{79996058-6398-42E8-8314-2DFB4DF636D3}" type="pres">
      <dgm:prSet presAssocID="{ACEAABE3-A87A-4CAF-9910-4288FDDFDFA4}" presName="accent_4" presStyleCnt="0"/>
      <dgm:spPr/>
    </dgm:pt>
    <dgm:pt modelId="{557E298B-C1D6-4E9E-A547-E43D792E66F6}" type="pres">
      <dgm:prSet presAssocID="{ACEAABE3-A87A-4CAF-9910-4288FDDFDFA4}" presName="accentRepeatNode" presStyleLbl="solidFgAcc1" presStyleIdx="3" presStyleCnt="7"/>
      <dgm:spPr/>
    </dgm:pt>
    <dgm:pt modelId="{C8E287A7-EB3F-4C43-9868-4B29F50157C6}" type="pres">
      <dgm:prSet presAssocID="{9E369830-46CE-4357-AA62-91750F66D6A1}" presName="text_5" presStyleLbl="node1" presStyleIdx="4" presStyleCnt="7">
        <dgm:presLayoutVars>
          <dgm:bulletEnabled val="1"/>
        </dgm:presLayoutVars>
      </dgm:prSet>
      <dgm:spPr/>
    </dgm:pt>
    <dgm:pt modelId="{07837DD7-582B-49B2-9024-4522F0FDE5D1}" type="pres">
      <dgm:prSet presAssocID="{9E369830-46CE-4357-AA62-91750F66D6A1}" presName="accent_5" presStyleCnt="0"/>
      <dgm:spPr/>
    </dgm:pt>
    <dgm:pt modelId="{80471514-28EF-49F3-A339-B5AC20EEB399}" type="pres">
      <dgm:prSet presAssocID="{9E369830-46CE-4357-AA62-91750F66D6A1}" presName="accentRepeatNode" presStyleLbl="solidFgAcc1" presStyleIdx="4" presStyleCnt="7"/>
      <dgm:spPr/>
    </dgm:pt>
    <dgm:pt modelId="{DBFCC7C6-AB96-4925-81EB-07FB8067F838}" type="pres">
      <dgm:prSet presAssocID="{465CC314-0A16-4C0E-B690-AB98ABAE3D0A}" presName="text_6" presStyleLbl="node1" presStyleIdx="5" presStyleCnt="7">
        <dgm:presLayoutVars>
          <dgm:bulletEnabled val="1"/>
        </dgm:presLayoutVars>
      </dgm:prSet>
      <dgm:spPr/>
    </dgm:pt>
    <dgm:pt modelId="{E6146F16-0103-4766-9DA2-6B26155F2E2B}" type="pres">
      <dgm:prSet presAssocID="{465CC314-0A16-4C0E-B690-AB98ABAE3D0A}" presName="accent_6" presStyleCnt="0"/>
      <dgm:spPr/>
    </dgm:pt>
    <dgm:pt modelId="{81E256CA-BD38-4336-8603-0BE7EF840F4B}" type="pres">
      <dgm:prSet presAssocID="{465CC314-0A16-4C0E-B690-AB98ABAE3D0A}" presName="accentRepeatNode" presStyleLbl="solidFgAcc1" presStyleIdx="5" presStyleCnt="7"/>
      <dgm:spPr/>
    </dgm:pt>
    <dgm:pt modelId="{903F9576-2A1B-4B1C-80C2-D4AAB59832FF}" type="pres">
      <dgm:prSet presAssocID="{E329F94E-B0CB-4520-95EE-A6B946975627}" presName="text_7" presStyleLbl="node1" presStyleIdx="6" presStyleCnt="7">
        <dgm:presLayoutVars>
          <dgm:bulletEnabled val="1"/>
        </dgm:presLayoutVars>
      </dgm:prSet>
      <dgm:spPr/>
    </dgm:pt>
    <dgm:pt modelId="{24056D30-4597-41E1-B85E-97244796334E}" type="pres">
      <dgm:prSet presAssocID="{E329F94E-B0CB-4520-95EE-A6B946975627}" presName="accent_7" presStyleCnt="0"/>
      <dgm:spPr/>
    </dgm:pt>
    <dgm:pt modelId="{08E1CA33-78A1-4DA4-B571-969369E215F2}" type="pres">
      <dgm:prSet presAssocID="{E329F94E-B0CB-4520-95EE-A6B946975627}" presName="accentRepeatNode" presStyleLbl="solidFgAcc1" presStyleIdx="6" presStyleCnt="7"/>
      <dgm:spPr/>
    </dgm:pt>
  </dgm:ptLst>
  <dgm:cxnLst>
    <dgm:cxn modelId="{BA26FB40-5382-4E2E-9167-D22E41858986}" type="presOf" srcId="{E329F94E-B0CB-4520-95EE-A6B946975627}" destId="{903F9576-2A1B-4B1C-80C2-D4AAB59832FF}" srcOrd="0" destOrd="0" presId="urn:microsoft.com/office/officeart/2008/layout/VerticalCurvedList"/>
    <dgm:cxn modelId="{D24F3E5B-4334-4282-BC4E-CECAABDD7FF7}" srcId="{35DAB42E-E906-424D-83DD-F070646753C4}" destId="{A53771D2-52C5-481E-82E0-B686868B4B04}" srcOrd="2" destOrd="0" parTransId="{13FBEE13-156D-4940-8602-5E5A0FB74BC1}" sibTransId="{6FD8FAE1-ACB6-4F53-B5DB-7DB45690CC15}"/>
    <dgm:cxn modelId="{E0947D60-DD36-4573-9F74-6C0EB9B34470}" srcId="{35DAB42E-E906-424D-83DD-F070646753C4}" destId="{CCF6C7C7-A71A-4958-B53A-28EC78FAA5B2}" srcOrd="1" destOrd="0" parTransId="{268E1BCE-E899-4CF2-BD4C-26E1C3FF7189}" sibTransId="{3AF27BE9-D1BB-4F45-8C5B-87A9A9B67E07}"/>
    <dgm:cxn modelId="{F5A33D43-C85D-451A-B168-1BFBB98B0CB9}" srcId="{35DAB42E-E906-424D-83DD-F070646753C4}" destId="{E329F94E-B0CB-4520-95EE-A6B946975627}" srcOrd="6" destOrd="0" parTransId="{E864AAE7-1E14-4C68-90AD-2579F5A19564}" sibTransId="{C8AD998D-DE9B-40BD-9D0C-CA0FF939D7FB}"/>
    <dgm:cxn modelId="{0EAF9457-0D7A-42F4-8072-ABF27CD88B4F}" type="presOf" srcId="{CCF6C7C7-A71A-4958-B53A-28EC78FAA5B2}" destId="{350C8C1F-46E0-4D23-8072-E73D9C61B351}" srcOrd="0" destOrd="0" presId="urn:microsoft.com/office/officeart/2008/layout/VerticalCurvedList"/>
    <dgm:cxn modelId="{A3601F7E-D4A7-4BE1-8031-8E843BA7DA19}" srcId="{35DAB42E-E906-424D-83DD-F070646753C4}" destId="{465CC314-0A16-4C0E-B690-AB98ABAE3D0A}" srcOrd="5" destOrd="0" parTransId="{3452592F-7D86-4155-8232-7524FA6F33EE}" sibTransId="{AC29C3B9-E7F6-41DA-B55C-F97D22B1A7C3}"/>
    <dgm:cxn modelId="{33DDE687-DA3B-4335-A2A3-462EB5900496}" type="presOf" srcId="{968AF8B5-4972-4B53-AD3A-4987BD5D9990}" destId="{6FE00C31-D432-44D3-A4C8-95C88B6C12F7}" srcOrd="0" destOrd="0" presId="urn:microsoft.com/office/officeart/2008/layout/VerticalCurvedList"/>
    <dgm:cxn modelId="{6758F68E-6570-4EB5-83FE-306BC7F6F35E}" type="presOf" srcId="{A53771D2-52C5-481E-82E0-B686868B4B04}" destId="{E92A2436-5610-444B-82F0-B30BA5C61FA9}" srcOrd="0" destOrd="0" presId="urn:microsoft.com/office/officeart/2008/layout/VerticalCurvedList"/>
    <dgm:cxn modelId="{35C58C98-6C46-4B17-A202-0EE290F55AAF}" srcId="{35DAB42E-E906-424D-83DD-F070646753C4}" destId="{9E369830-46CE-4357-AA62-91750F66D6A1}" srcOrd="4" destOrd="0" parTransId="{DE4874A6-B088-4C73-AA4B-CECAFBA953C4}" sibTransId="{9F9887D3-F485-404C-B64C-38475DA81A08}"/>
    <dgm:cxn modelId="{9853279A-A7E3-49AA-8BB1-3BED49874DB6}" type="presOf" srcId="{465CC314-0A16-4C0E-B690-AB98ABAE3D0A}" destId="{DBFCC7C6-AB96-4925-81EB-07FB8067F838}" srcOrd="0" destOrd="0" presId="urn:microsoft.com/office/officeart/2008/layout/VerticalCurvedList"/>
    <dgm:cxn modelId="{99FA26A5-6BF1-457C-9277-36C641AED6BA}" type="presOf" srcId="{BA805629-5299-4802-B1B9-36B38725E244}" destId="{E41FC744-586A-481D-9EB4-B034AEF90174}" srcOrd="0" destOrd="0" presId="urn:microsoft.com/office/officeart/2008/layout/VerticalCurvedList"/>
    <dgm:cxn modelId="{ECDDDDC9-5D5E-4F65-987C-8D855E3CAD78}" type="presOf" srcId="{9E369830-46CE-4357-AA62-91750F66D6A1}" destId="{C8E287A7-EB3F-4C43-9868-4B29F50157C6}" srcOrd="0" destOrd="0" presId="urn:microsoft.com/office/officeart/2008/layout/VerticalCurvedList"/>
    <dgm:cxn modelId="{997305DA-FCD3-404F-ABCE-0D078B4895F3}" srcId="{35DAB42E-E906-424D-83DD-F070646753C4}" destId="{ACEAABE3-A87A-4CAF-9910-4288FDDFDFA4}" srcOrd="3" destOrd="0" parTransId="{0D719B12-2CC2-43CA-AC82-E7947116DF30}" sibTransId="{7422A62D-DABC-4622-92FD-4286684752EE}"/>
    <dgm:cxn modelId="{503E36E1-FF4C-40C9-8551-ADD0AD469040}" type="presOf" srcId="{ACEAABE3-A87A-4CAF-9910-4288FDDFDFA4}" destId="{C77C531B-C459-4577-967E-DE74CED99607}" srcOrd="0" destOrd="0" presId="urn:microsoft.com/office/officeart/2008/layout/VerticalCurvedList"/>
    <dgm:cxn modelId="{ED96E0E1-BE24-436A-96C7-8A3CDB0F6DA5}" type="presOf" srcId="{35DAB42E-E906-424D-83DD-F070646753C4}" destId="{188CA357-43CB-4105-8306-DD6AB5B6D358}" srcOrd="0" destOrd="0" presId="urn:microsoft.com/office/officeart/2008/layout/VerticalCurvedList"/>
    <dgm:cxn modelId="{A065C5F7-7E3D-424C-915F-D79922EE734E}" srcId="{35DAB42E-E906-424D-83DD-F070646753C4}" destId="{BA805629-5299-4802-B1B9-36B38725E244}" srcOrd="0" destOrd="0" parTransId="{FE3D7F97-728D-4D9C-9575-1D055BCECB1F}" sibTransId="{968AF8B5-4972-4B53-AD3A-4987BD5D9990}"/>
    <dgm:cxn modelId="{EE17B01B-AB28-4853-BF80-1CB249C3C77C}" type="presParOf" srcId="{188CA357-43CB-4105-8306-DD6AB5B6D358}" destId="{501FF37C-CD5A-4FDB-A5D4-33F28AEB3B18}" srcOrd="0" destOrd="0" presId="urn:microsoft.com/office/officeart/2008/layout/VerticalCurvedList"/>
    <dgm:cxn modelId="{0E2966AB-7E82-47E5-9B91-A17DCBDB612C}" type="presParOf" srcId="{501FF37C-CD5A-4FDB-A5D4-33F28AEB3B18}" destId="{B2284D90-5763-4E8D-BDD7-F67888567500}" srcOrd="0" destOrd="0" presId="urn:microsoft.com/office/officeart/2008/layout/VerticalCurvedList"/>
    <dgm:cxn modelId="{22449179-3A45-43EF-ABB5-2A5F6513EFCB}" type="presParOf" srcId="{B2284D90-5763-4E8D-BDD7-F67888567500}" destId="{B932EF07-A2B4-4C28-B5B6-AC5552F5AAF0}" srcOrd="0" destOrd="0" presId="urn:microsoft.com/office/officeart/2008/layout/VerticalCurvedList"/>
    <dgm:cxn modelId="{93F18D0C-CD43-48E3-8705-9784BF300424}" type="presParOf" srcId="{B2284D90-5763-4E8D-BDD7-F67888567500}" destId="{6FE00C31-D432-44D3-A4C8-95C88B6C12F7}" srcOrd="1" destOrd="0" presId="urn:microsoft.com/office/officeart/2008/layout/VerticalCurvedList"/>
    <dgm:cxn modelId="{CC009F69-1CF4-45B7-9B9A-A436B282B67B}" type="presParOf" srcId="{B2284D90-5763-4E8D-BDD7-F67888567500}" destId="{7DC68CB5-9084-4327-A894-3321AF180849}" srcOrd="2" destOrd="0" presId="urn:microsoft.com/office/officeart/2008/layout/VerticalCurvedList"/>
    <dgm:cxn modelId="{82C35D83-426C-4797-8E71-64C1D66225C2}" type="presParOf" srcId="{B2284D90-5763-4E8D-BDD7-F67888567500}" destId="{05537C05-EBE9-4962-BA29-423A1134D885}" srcOrd="3" destOrd="0" presId="urn:microsoft.com/office/officeart/2008/layout/VerticalCurvedList"/>
    <dgm:cxn modelId="{FA636601-58B7-49D4-8CD4-561B61C47682}" type="presParOf" srcId="{501FF37C-CD5A-4FDB-A5D4-33F28AEB3B18}" destId="{E41FC744-586A-481D-9EB4-B034AEF90174}" srcOrd="1" destOrd="0" presId="urn:microsoft.com/office/officeart/2008/layout/VerticalCurvedList"/>
    <dgm:cxn modelId="{EAFCEA9C-5575-4B20-8CE9-5EC8CF4C4DDC}" type="presParOf" srcId="{501FF37C-CD5A-4FDB-A5D4-33F28AEB3B18}" destId="{2C44FD34-C3C3-435D-9A9F-67DC1645CDFD}" srcOrd="2" destOrd="0" presId="urn:microsoft.com/office/officeart/2008/layout/VerticalCurvedList"/>
    <dgm:cxn modelId="{066DADE5-2028-41C1-8F9D-BEBF2B7EC86D}" type="presParOf" srcId="{2C44FD34-C3C3-435D-9A9F-67DC1645CDFD}" destId="{D92E4497-75B2-485F-9902-04C01480F384}" srcOrd="0" destOrd="0" presId="urn:microsoft.com/office/officeart/2008/layout/VerticalCurvedList"/>
    <dgm:cxn modelId="{62D428E1-53B1-405C-9336-3A0DAACF348F}" type="presParOf" srcId="{501FF37C-CD5A-4FDB-A5D4-33F28AEB3B18}" destId="{350C8C1F-46E0-4D23-8072-E73D9C61B351}" srcOrd="3" destOrd="0" presId="urn:microsoft.com/office/officeart/2008/layout/VerticalCurvedList"/>
    <dgm:cxn modelId="{DABEA6E1-55D7-4031-82B5-DBA715911923}" type="presParOf" srcId="{501FF37C-CD5A-4FDB-A5D4-33F28AEB3B18}" destId="{44972997-6B23-469B-BAB0-E83C8A1601D9}" srcOrd="4" destOrd="0" presId="urn:microsoft.com/office/officeart/2008/layout/VerticalCurvedList"/>
    <dgm:cxn modelId="{871DAE74-CE06-469D-AED9-882DBE63898D}" type="presParOf" srcId="{44972997-6B23-469B-BAB0-E83C8A1601D9}" destId="{CAC89D5B-6B19-4081-B72A-81EFB287ADDE}" srcOrd="0" destOrd="0" presId="urn:microsoft.com/office/officeart/2008/layout/VerticalCurvedList"/>
    <dgm:cxn modelId="{2B87F3F2-E305-4F50-A634-4D47D87E1FD8}" type="presParOf" srcId="{501FF37C-CD5A-4FDB-A5D4-33F28AEB3B18}" destId="{E92A2436-5610-444B-82F0-B30BA5C61FA9}" srcOrd="5" destOrd="0" presId="urn:microsoft.com/office/officeart/2008/layout/VerticalCurvedList"/>
    <dgm:cxn modelId="{D52AEDE8-2B5D-4807-944A-81FD4FCCFC21}" type="presParOf" srcId="{501FF37C-CD5A-4FDB-A5D4-33F28AEB3B18}" destId="{BF88FAE4-3394-40F7-A0BF-B08B7E1A607B}" srcOrd="6" destOrd="0" presId="urn:microsoft.com/office/officeart/2008/layout/VerticalCurvedList"/>
    <dgm:cxn modelId="{4003EFDD-7EDD-4AC4-BEC1-1666939322DD}" type="presParOf" srcId="{BF88FAE4-3394-40F7-A0BF-B08B7E1A607B}" destId="{19D785AF-D733-453D-966A-0A80A4606A82}" srcOrd="0" destOrd="0" presId="urn:microsoft.com/office/officeart/2008/layout/VerticalCurvedList"/>
    <dgm:cxn modelId="{C8036BAA-7223-4E9A-B28C-80202F92D276}" type="presParOf" srcId="{501FF37C-CD5A-4FDB-A5D4-33F28AEB3B18}" destId="{C77C531B-C459-4577-967E-DE74CED99607}" srcOrd="7" destOrd="0" presId="urn:microsoft.com/office/officeart/2008/layout/VerticalCurvedList"/>
    <dgm:cxn modelId="{C3CD2826-D736-4409-8877-43347D508968}" type="presParOf" srcId="{501FF37C-CD5A-4FDB-A5D4-33F28AEB3B18}" destId="{79996058-6398-42E8-8314-2DFB4DF636D3}" srcOrd="8" destOrd="0" presId="urn:microsoft.com/office/officeart/2008/layout/VerticalCurvedList"/>
    <dgm:cxn modelId="{D0BF04B8-3BE8-4552-B71B-32C9F21ADAF3}" type="presParOf" srcId="{79996058-6398-42E8-8314-2DFB4DF636D3}" destId="{557E298B-C1D6-4E9E-A547-E43D792E66F6}" srcOrd="0" destOrd="0" presId="urn:microsoft.com/office/officeart/2008/layout/VerticalCurvedList"/>
    <dgm:cxn modelId="{3A28ECF9-5BC7-4A95-BC47-3135330B74B3}" type="presParOf" srcId="{501FF37C-CD5A-4FDB-A5D4-33F28AEB3B18}" destId="{C8E287A7-EB3F-4C43-9868-4B29F50157C6}" srcOrd="9" destOrd="0" presId="urn:microsoft.com/office/officeart/2008/layout/VerticalCurvedList"/>
    <dgm:cxn modelId="{6D39DB61-C493-4126-B5D7-AAB996797CDF}" type="presParOf" srcId="{501FF37C-CD5A-4FDB-A5D4-33F28AEB3B18}" destId="{07837DD7-582B-49B2-9024-4522F0FDE5D1}" srcOrd="10" destOrd="0" presId="urn:microsoft.com/office/officeart/2008/layout/VerticalCurvedList"/>
    <dgm:cxn modelId="{FB8E5C41-7D94-46AD-8B6A-A3A071C9F1C8}" type="presParOf" srcId="{07837DD7-582B-49B2-9024-4522F0FDE5D1}" destId="{80471514-28EF-49F3-A339-B5AC20EEB399}" srcOrd="0" destOrd="0" presId="urn:microsoft.com/office/officeart/2008/layout/VerticalCurvedList"/>
    <dgm:cxn modelId="{E6DC82F8-0F3C-4F3D-9167-A87C8DC80CCB}" type="presParOf" srcId="{501FF37C-CD5A-4FDB-A5D4-33F28AEB3B18}" destId="{DBFCC7C6-AB96-4925-81EB-07FB8067F838}" srcOrd="11" destOrd="0" presId="urn:microsoft.com/office/officeart/2008/layout/VerticalCurvedList"/>
    <dgm:cxn modelId="{1DD20266-E7D7-4F49-AF4C-8C551ADC89B7}" type="presParOf" srcId="{501FF37C-CD5A-4FDB-A5D4-33F28AEB3B18}" destId="{E6146F16-0103-4766-9DA2-6B26155F2E2B}" srcOrd="12" destOrd="0" presId="urn:microsoft.com/office/officeart/2008/layout/VerticalCurvedList"/>
    <dgm:cxn modelId="{AEF2DDAD-698C-4381-ABBA-B1CE9704912D}" type="presParOf" srcId="{E6146F16-0103-4766-9DA2-6B26155F2E2B}" destId="{81E256CA-BD38-4336-8603-0BE7EF840F4B}" srcOrd="0" destOrd="0" presId="urn:microsoft.com/office/officeart/2008/layout/VerticalCurvedList"/>
    <dgm:cxn modelId="{D642B621-54CB-4CD1-A50C-17003D24E72E}" type="presParOf" srcId="{501FF37C-CD5A-4FDB-A5D4-33F28AEB3B18}" destId="{903F9576-2A1B-4B1C-80C2-D4AAB59832FF}" srcOrd="13" destOrd="0" presId="urn:microsoft.com/office/officeart/2008/layout/VerticalCurvedList"/>
    <dgm:cxn modelId="{AE2A0D11-7F54-482F-9E96-4F1438610213}" type="presParOf" srcId="{501FF37C-CD5A-4FDB-A5D4-33F28AEB3B18}" destId="{24056D30-4597-41E1-B85E-97244796334E}" srcOrd="14" destOrd="0" presId="urn:microsoft.com/office/officeart/2008/layout/VerticalCurvedList"/>
    <dgm:cxn modelId="{ABBFDFC8-148E-42AF-9FE0-DE3A2F328965}" type="presParOf" srcId="{24056D30-4597-41E1-B85E-97244796334E}" destId="{08E1CA33-78A1-4DA4-B571-969369E215F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00C31-D432-44D3-A4C8-95C88B6C12F7}">
      <dsp:nvSpPr>
        <dsp:cNvPr id="0" name=""/>
        <dsp:cNvSpPr/>
      </dsp:nvSpPr>
      <dsp:spPr>
        <a:xfrm>
          <a:off x="-4593403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1FC744-586A-481D-9EB4-B034AEF90174}">
      <dsp:nvSpPr>
        <dsp:cNvPr id="0" name=""/>
        <dsp:cNvSpPr/>
      </dsp:nvSpPr>
      <dsp:spPr>
        <a:xfrm>
          <a:off x="285089" y="184749"/>
          <a:ext cx="7045081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Basic Insights</a:t>
          </a:r>
        </a:p>
      </dsp:txBody>
      <dsp:txXfrm>
        <a:off x="285089" y="184749"/>
        <a:ext cx="7045081" cy="369336"/>
      </dsp:txXfrm>
    </dsp:sp>
    <dsp:sp modelId="{D92E4497-75B2-485F-9902-04C01480F384}">
      <dsp:nvSpPr>
        <dsp:cNvPr id="0" name=""/>
        <dsp:cNvSpPr/>
      </dsp:nvSpPr>
      <dsp:spPr>
        <a:xfrm>
          <a:off x="54254" y="138582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C8C1F-46E0-4D23-8072-E73D9C61B351}">
      <dsp:nvSpPr>
        <dsp:cNvPr id="0" name=""/>
        <dsp:cNvSpPr/>
      </dsp:nvSpPr>
      <dsp:spPr>
        <a:xfrm>
          <a:off x="619556" y="739079"/>
          <a:ext cx="6710613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Country Insights</a:t>
          </a:r>
        </a:p>
      </dsp:txBody>
      <dsp:txXfrm>
        <a:off x="619556" y="739079"/>
        <a:ext cx="6710613" cy="369336"/>
      </dsp:txXfrm>
    </dsp:sp>
    <dsp:sp modelId="{CAC89D5B-6B19-4081-B72A-81EFB287ADDE}">
      <dsp:nvSpPr>
        <dsp:cNvPr id="0" name=""/>
        <dsp:cNvSpPr/>
      </dsp:nvSpPr>
      <dsp:spPr>
        <a:xfrm>
          <a:off x="388721" y="692912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A2436-5610-444B-82F0-B30BA5C61FA9}">
      <dsp:nvSpPr>
        <dsp:cNvPr id="0" name=""/>
        <dsp:cNvSpPr/>
      </dsp:nvSpPr>
      <dsp:spPr>
        <a:xfrm>
          <a:off x="802843" y="1293002"/>
          <a:ext cx="6527327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Items Insights</a:t>
          </a:r>
        </a:p>
      </dsp:txBody>
      <dsp:txXfrm>
        <a:off x="802843" y="1293002"/>
        <a:ext cx="6527327" cy="369336"/>
      </dsp:txXfrm>
    </dsp:sp>
    <dsp:sp modelId="{19D785AF-D733-453D-966A-0A80A4606A82}">
      <dsp:nvSpPr>
        <dsp:cNvPr id="0" name=""/>
        <dsp:cNvSpPr/>
      </dsp:nvSpPr>
      <dsp:spPr>
        <a:xfrm>
          <a:off x="572007" y="1246835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7C531B-C459-4577-967E-DE74CED99607}">
      <dsp:nvSpPr>
        <dsp:cNvPr id="0" name=""/>
        <dsp:cNvSpPr/>
      </dsp:nvSpPr>
      <dsp:spPr>
        <a:xfrm>
          <a:off x="861364" y="1847331"/>
          <a:ext cx="6468805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Revenue Insights</a:t>
          </a:r>
        </a:p>
      </dsp:txBody>
      <dsp:txXfrm>
        <a:off x="861364" y="1847331"/>
        <a:ext cx="6468805" cy="369336"/>
      </dsp:txXfrm>
    </dsp:sp>
    <dsp:sp modelId="{557E298B-C1D6-4E9E-A547-E43D792E66F6}">
      <dsp:nvSpPr>
        <dsp:cNvPr id="0" name=""/>
        <dsp:cNvSpPr/>
      </dsp:nvSpPr>
      <dsp:spPr>
        <a:xfrm>
          <a:off x="630529" y="1801164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287A7-EB3F-4C43-9868-4B29F50157C6}">
      <dsp:nvSpPr>
        <dsp:cNvPr id="0" name=""/>
        <dsp:cNvSpPr/>
      </dsp:nvSpPr>
      <dsp:spPr>
        <a:xfrm>
          <a:off x="802843" y="2401661"/>
          <a:ext cx="6527327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Stock Insights</a:t>
          </a:r>
        </a:p>
      </dsp:txBody>
      <dsp:txXfrm>
        <a:off x="802843" y="2401661"/>
        <a:ext cx="6527327" cy="369336"/>
      </dsp:txXfrm>
    </dsp:sp>
    <dsp:sp modelId="{80471514-28EF-49F3-A339-B5AC20EEB399}">
      <dsp:nvSpPr>
        <dsp:cNvPr id="0" name=""/>
        <dsp:cNvSpPr/>
      </dsp:nvSpPr>
      <dsp:spPr>
        <a:xfrm>
          <a:off x="572007" y="2355494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CC7C6-AB96-4925-81EB-07FB8067F838}">
      <dsp:nvSpPr>
        <dsp:cNvPr id="0" name=""/>
        <dsp:cNvSpPr/>
      </dsp:nvSpPr>
      <dsp:spPr>
        <a:xfrm>
          <a:off x="619556" y="2955584"/>
          <a:ext cx="6710613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Customer Insights</a:t>
          </a:r>
        </a:p>
      </dsp:txBody>
      <dsp:txXfrm>
        <a:off x="619556" y="2955584"/>
        <a:ext cx="6710613" cy="369336"/>
      </dsp:txXfrm>
    </dsp:sp>
    <dsp:sp modelId="{81E256CA-BD38-4336-8603-0BE7EF840F4B}">
      <dsp:nvSpPr>
        <dsp:cNvPr id="0" name=""/>
        <dsp:cNvSpPr/>
      </dsp:nvSpPr>
      <dsp:spPr>
        <a:xfrm>
          <a:off x="388721" y="2909417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F9576-2A1B-4B1C-80C2-D4AAB59832FF}">
      <dsp:nvSpPr>
        <dsp:cNvPr id="0" name=""/>
        <dsp:cNvSpPr/>
      </dsp:nvSpPr>
      <dsp:spPr>
        <a:xfrm>
          <a:off x="285089" y="3509914"/>
          <a:ext cx="7045081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Cohort Insights</a:t>
          </a:r>
        </a:p>
      </dsp:txBody>
      <dsp:txXfrm>
        <a:off x="285089" y="3509914"/>
        <a:ext cx="7045081" cy="369336"/>
      </dsp:txXfrm>
    </dsp:sp>
    <dsp:sp modelId="{08E1CA33-78A1-4DA4-B571-969369E215F2}">
      <dsp:nvSpPr>
        <dsp:cNvPr id="0" name=""/>
        <dsp:cNvSpPr/>
      </dsp:nvSpPr>
      <dsp:spPr>
        <a:xfrm>
          <a:off x="54254" y="3463747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08:36:13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5b86cca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5b86cca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913100" y="1415503"/>
            <a:ext cx="5317800" cy="19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92725" y="3293444"/>
            <a:ext cx="57582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 b="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00800" y="1281725"/>
            <a:ext cx="6823800" cy="32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50" b="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0"/>
          <p:cNvPicPr preferRelativeResize="0"/>
          <p:nvPr/>
        </p:nvPicPr>
        <p:blipFill rotWithShape="1">
          <a:blip r:embed="rId2">
            <a:alphaModFix/>
          </a:blip>
          <a:srcRect l="59" r="59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sz="33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  <a:defRPr sz="16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5" r:id="rId4"/>
    <p:sldLayoutId id="2147483676" r:id="rId5"/>
    <p:sldLayoutId id="2147483677" r:id="rId6"/>
    <p:sldLayoutId id="214748367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diagramLayout" Target="../diagrams/layout1.xml"/><Relationship Id="rId7" Type="http://schemas.openxmlformats.org/officeDocument/2006/relationships/customXml" Target="../ink/ink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ctrTitle"/>
          </p:nvPr>
        </p:nvSpPr>
        <p:spPr>
          <a:xfrm>
            <a:off x="257174" y="1866700"/>
            <a:ext cx="8629650" cy="8857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IN" sz="28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CERT DATA SCIENCE INTERNSHIP</a:t>
            </a:r>
            <a:br>
              <a:rPr lang="en-IN" sz="28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TASK-1</a:t>
            </a:r>
          </a:p>
        </p:txBody>
      </p:sp>
      <p:sp>
        <p:nvSpPr>
          <p:cNvPr id="194" name="Google Shape;194;p35"/>
          <p:cNvSpPr txBox="1">
            <a:spLocks noGrp="1"/>
          </p:cNvSpPr>
          <p:nvPr>
            <p:ph type="subTitle" idx="1"/>
          </p:nvPr>
        </p:nvSpPr>
        <p:spPr>
          <a:xfrm>
            <a:off x="1591201" y="3457513"/>
            <a:ext cx="57582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TEAM-4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70FC4B-41D4-98E2-2486-33DE1548E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343" y="142617"/>
            <a:ext cx="1593314" cy="1593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1D236A-5163-D69E-8465-0B5E3A97F275}"/>
              </a:ext>
            </a:extLst>
          </p:cNvPr>
          <p:cNvSpPr txBox="1"/>
          <p:nvPr/>
        </p:nvSpPr>
        <p:spPr>
          <a:xfrm>
            <a:off x="1099623" y="2811182"/>
            <a:ext cx="6741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WEEK-1 ANALYSIS ON E-COMMERCE RETAIL STORE CUSTOMER ATTRITION</a:t>
            </a:r>
            <a:endParaRPr lang="en-IN" sz="1800" b="1" u="sng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5FF4085A-0694-455D-CE48-0C1104967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8" y="0"/>
            <a:ext cx="8855392" cy="507683"/>
          </a:xfrm>
        </p:spPr>
        <p:txBody>
          <a:bodyPr/>
          <a:lstStyle/>
          <a:p>
            <a:pPr algn="ctr"/>
            <a:r>
              <a:rPr lang="en-IN" sz="24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REVENUE INSIGHTS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F21D30A8-2594-B419-90BC-BD2B7D7F8B92}"/>
              </a:ext>
            </a:extLst>
          </p:cNvPr>
          <p:cNvSpPr txBox="1">
            <a:spLocks/>
          </p:cNvSpPr>
          <p:nvPr/>
        </p:nvSpPr>
        <p:spPr>
          <a:xfrm>
            <a:off x="105728" y="3610744"/>
            <a:ext cx="8284607" cy="851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sz="3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285750" indent="-285750">
              <a:buClr>
                <a:srgbClr val="D09E00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revenue generation with respect to the Invoice dates for all the countries is displayed with some being high and others minimal in the line plot</a:t>
            </a:r>
          </a:p>
          <a:p>
            <a:pPr marL="285750" indent="-285750">
              <a:buClr>
                <a:srgbClr val="D09E00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in the revenue per country is evident in the box plot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3C7BB2-0910-0288-4408-F702FC6F0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8" y="744612"/>
            <a:ext cx="4294822" cy="24276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E8259F-B55F-CD94-A749-751B7418D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634" y="744612"/>
            <a:ext cx="4294822" cy="2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4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77D2B116-93AB-A4CD-C54C-5141143B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8" y="0"/>
            <a:ext cx="8855392" cy="507683"/>
          </a:xfrm>
        </p:spPr>
        <p:txBody>
          <a:bodyPr/>
          <a:lstStyle/>
          <a:p>
            <a:pPr algn="ctr"/>
            <a:r>
              <a:rPr lang="en-IN" sz="24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REVENUE INSIGHTS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51A080-229B-FD9F-806D-8A39EFF92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725" y="507683"/>
            <a:ext cx="6092549" cy="3043477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9CB32397-35F2-8584-63BC-EA2BC867B953}"/>
              </a:ext>
            </a:extLst>
          </p:cNvPr>
          <p:cNvSpPr txBox="1">
            <a:spLocks/>
          </p:cNvSpPr>
          <p:nvPr/>
        </p:nvSpPr>
        <p:spPr>
          <a:xfrm>
            <a:off x="321469" y="3743325"/>
            <a:ext cx="8253934" cy="1319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sz="3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285750" indent="-285750">
              <a:buClr>
                <a:srgbClr val="D09E00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complete analysed graph of revenue, unique items and total quantity with all the combinations possible per country.</a:t>
            </a:r>
          </a:p>
          <a:p>
            <a:pPr marL="285750" indent="-285750">
              <a:buClr>
                <a:srgbClr val="D09E00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Clustered area depicting potential customer countries</a:t>
            </a:r>
          </a:p>
        </p:txBody>
      </p:sp>
    </p:spTree>
    <p:extLst>
      <p:ext uri="{BB962C8B-B14F-4D97-AF65-F5344CB8AC3E}">
        <p14:creationId xmlns:p14="http://schemas.microsoft.com/office/powerpoint/2010/main" val="3036125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5FF4085A-0694-455D-CE48-0C1104967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8" y="80645"/>
            <a:ext cx="8855392" cy="655638"/>
          </a:xfrm>
        </p:spPr>
        <p:txBody>
          <a:bodyPr/>
          <a:lstStyle/>
          <a:p>
            <a:pPr algn="ctr"/>
            <a:r>
              <a:rPr lang="en-IN" sz="24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REVENUE INSIGHTS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BDE525-EE0A-3E82-02F2-02B32F428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416" y="611872"/>
            <a:ext cx="4342015" cy="21313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159D5D-3B6E-CC6E-5073-B3361957D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62" y="2873079"/>
            <a:ext cx="3843258" cy="2021454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5F693959-8551-B567-428B-9586AD136074}"/>
              </a:ext>
            </a:extLst>
          </p:cNvPr>
          <p:cNvSpPr txBox="1">
            <a:spLocks/>
          </p:cNvSpPr>
          <p:nvPr/>
        </p:nvSpPr>
        <p:spPr>
          <a:xfrm>
            <a:off x="4233389" y="2918460"/>
            <a:ext cx="4342014" cy="214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sz="3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342900" indent="-342900">
              <a:buClr>
                <a:srgbClr val="D09E00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revenue generated month was November with February being the least.</a:t>
            </a:r>
          </a:p>
          <a:p>
            <a:pPr marL="342900" indent="-342900">
              <a:buClr>
                <a:srgbClr val="D09E00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revenue months were Jan, March, May, June, July and August 2011.</a:t>
            </a:r>
          </a:p>
          <a:p>
            <a:pPr marL="342900" indent="-342900">
              <a:buClr>
                <a:srgbClr val="D09E00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of the top 10, maximum revenue by United Kingdom in 2011 while the least by Sweden </a:t>
            </a:r>
          </a:p>
        </p:txBody>
      </p:sp>
    </p:spTree>
    <p:extLst>
      <p:ext uri="{BB962C8B-B14F-4D97-AF65-F5344CB8AC3E}">
        <p14:creationId xmlns:p14="http://schemas.microsoft.com/office/powerpoint/2010/main" val="322689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5FF4085A-0694-455D-CE48-0C1104967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8" y="80645"/>
            <a:ext cx="8855392" cy="655638"/>
          </a:xfrm>
        </p:spPr>
        <p:txBody>
          <a:bodyPr/>
          <a:lstStyle/>
          <a:p>
            <a:pPr algn="ctr"/>
            <a:r>
              <a:rPr lang="en-IN" sz="24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 STOCK INSIGHTS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A832BB-B2AE-AC8C-0407-75A1A7C78736}"/>
              </a:ext>
            </a:extLst>
          </p:cNvPr>
          <p:cNvSpPr/>
          <p:nvPr/>
        </p:nvSpPr>
        <p:spPr>
          <a:xfrm>
            <a:off x="182880" y="556108"/>
            <a:ext cx="2868706" cy="26625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sold product stock code</a:t>
            </a:r>
          </a:p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“23843”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2738C2-7C38-BDDD-2DF9-80CD52EB1625}"/>
              </a:ext>
            </a:extLst>
          </p:cNvPr>
          <p:cNvSpPr/>
          <p:nvPr/>
        </p:nvSpPr>
        <p:spPr>
          <a:xfrm>
            <a:off x="5117950" y="646196"/>
            <a:ext cx="2693894" cy="26625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revenue generated by it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168469.6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D6B2A4-4284-10FD-0BDB-8EC4447F5CCE}"/>
              </a:ext>
            </a:extLst>
          </p:cNvPr>
          <p:cNvSpPr/>
          <p:nvPr/>
        </p:nvSpPr>
        <p:spPr>
          <a:xfrm>
            <a:off x="357692" y="2646717"/>
            <a:ext cx="2528721" cy="23310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sold product stock code</a:t>
            </a:r>
          </a:p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“PADS”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CCCB68-AE3B-37DE-8C15-ED524D1F93D4}"/>
              </a:ext>
            </a:extLst>
          </p:cNvPr>
          <p:cNvSpPr/>
          <p:nvPr/>
        </p:nvSpPr>
        <p:spPr>
          <a:xfrm>
            <a:off x="5200536" y="2646717"/>
            <a:ext cx="2528721" cy="23310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revenue generated</a:t>
            </a:r>
          </a:p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0.003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370C9F-9D13-775B-A9B2-8CFE1EA468DA}"/>
              </a:ext>
            </a:extLst>
          </p:cNvPr>
          <p:cNvCxnSpPr>
            <a:cxnSpLocks/>
          </p:cNvCxnSpPr>
          <p:nvPr/>
        </p:nvCxnSpPr>
        <p:spPr>
          <a:xfrm>
            <a:off x="3222364" y="1793165"/>
            <a:ext cx="17268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3CC196-C782-0DDB-41D7-914EC284A75D}"/>
              </a:ext>
            </a:extLst>
          </p:cNvPr>
          <p:cNvCxnSpPr>
            <a:cxnSpLocks/>
          </p:cNvCxnSpPr>
          <p:nvPr/>
        </p:nvCxnSpPr>
        <p:spPr>
          <a:xfrm>
            <a:off x="3146164" y="3854375"/>
            <a:ext cx="18144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738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5FF4085A-0694-455D-CE48-0C1104967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8" y="80645"/>
            <a:ext cx="8855392" cy="655638"/>
          </a:xfrm>
        </p:spPr>
        <p:txBody>
          <a:bodyPr/>
          <a:lstStyle/>
          <a:p>
            <a:pPr algn="ctr"/>
            <a:r>
              <a:rPr lang="en-IN" sz="24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STOCK INSIGHTS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82DFEB-7EEA-D1BB-08DF-6D64949D9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371" y="621983"/>
            <a:ext cx="4397257" cy="21901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849E9B-4C20-9624-10EB-13AE78053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23" y="2941735"/>
            <a:ext cx="4397257" cy="2026905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50EFE697-2F43-4C4C-BB1B-352DFF9B6A02}"/>
              </a:ext>
            </a:extLst>
          </p:cNvPr>
          <p:cNvSpPr txBox="1">
            <a:spLocks/>
          </p:cNvSpPr>
          <p:nvPr/>
        </p:nvSpPr>
        <p:spPr>
          <a:xfrm>
            <a:off x="4754880" y="2918460"/>
            <a:ext cx="3700461" cy="214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sz="3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342900" indent="-342900">
              <a:buClr>
                <a:srgbClr val="D09E00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 Ceramic Top Storage Jar was the highest purchased product by quantity .</a:t>
            </a:r>
          </a:p>
          <a:p>
            <a:pPr marL="342900" indent="-342900">
              <a:buClr>
                <a:srgbClr val="D09E00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revenue, Regency Cakestand 3 Tier was highest purchased.</a:t>
            </a:r>
          </a:p>
        </p:txBody>
      </p:sp>
    </p:spTree>
    <p:extLst>
      <p:ext uri="{BB962C8B-B14F-4D97-AF65-F5344CB8AC3E}">
        <p14:creationId xmlns:p14="http://schemas.microsoft.com/office/powerpoint/2010/main" val="2353370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5FF4085A-0694-455D-CE48-0C1104967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8" y="80645"/>
            <a:ext cx="8855392" cy="655638"/>
          </a:xfrm>
        </p:spPr>
        <p:txBody>
          <a:bodyPr/>
          <a:lstStyle/>
          <a:p>
            <a:pPr algn="ctr"/>
            <a:r>
              <a:rPr lang="en-IN" sz="24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6. CUSTOMER INSIGHTS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1C09F8-E093-C80F-98EA-E91824BF24E4}"/>
              </a:ext>
            </a:extLst>
          </p:cNvPr>
          <p:cNvSpPr/>
          <p:nvPr/>
        </p:nvSpPr>
        <p:spPr>
          <a:xfrm>
            <a:off x="331316" y="552054"/>
            <a:ext cx="2549044" cy="22116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customers per year</a:t>
            </a:r>
            <a:endParaRPr lang="en-IN" b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886D39-DE33-D825-E425-2CA3B5DF22B2}"/>
              </a:ext>
            </a:extLst>
          </p:cNvPr>
          <p:cNvSpPr/>
          <p:nvPr/>
        </p:nvSpPr>
        <p:spPr>
          <a:xfrm>
            <a:off x="3138329" y="736283"/>
            <a:ext cx="2376176" cy="20273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885</a:t>
            </a:r>
          </a:p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(only December)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2E5FEB-8733-2EA7-8630-FB44344F48AD}"/>
              </a:ext>
            </a:extLst>
          </p:cNvPr>
          <p:cNvSpPr/>
          <p:nvPr/>
        </p:nvSpPr>
        <p:spPr>
          <a:xfrm>
            <a:off x="5772474" y="824689"/>
            <a:ext cx="2181581" cy="20273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4220</a:t>
            </a:r>
          </a:p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(all months)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FC1A76-8D2C-4D4C-EA8F-313DD2C51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16" y="2852082"/>
            <a:ext cx="4259990" cy="2122365"/>
          </a:xfrm>
          <a:prstGeom prst="rect">
            <a:avLst/>
          </a:prstGeom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41A30CFA-E4C9-BC0E-F4BD-7133195A18E4}"/>
              </a:ext>
            </a:extLst>
          </p:cNvPr>
          <p:cNvSpPr txBox="1">
            <a:spLocks/>
          </p:cNvSpPr>
          <p:nvPr/>
        </p:nvSpPr>
        <p:spPr>
          <a:xfrm>
            <a:off x="4591306" y="2841066"/>
            <a:ext cx="3921918" cy="214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sz="3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285750" indent="-285750">
              <a:buClr>
                <a:srgbClr val="D09E00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customers have significantly increased from 2010 to 2011.</a:t>
            </a:r>
          </a:p>
          <a:p>
            <a:pPr marL="285750" indent="-285750">
              <a:buClr>
                <a:srgbClr val="D09E00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November recorded the maximum number of unique customers along with January 2011 with the least.</a:t>
            </a:r>
          </a:p>
          <a:p>
            <a:pPr marL="285750" indent="-285750">
              <a:buClr>
                <a:srgbClr val="D09E00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2010 recorded unique customers only in the December</a:t>
            </a:r>
          </a:p>
        </p:txBody>
      </p:sp>
    </p:spTree>
    <p:extLst>
      <p:ext uri="{BB962C8B-B14F-4D97-AF65-F5344CB8AC3E}">
        <p14:creationId xmlns:p14="http://schemas.microsoft.com/office/powerpoint/2010/main" val="1206051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5FF4085A-0694-455D-CE48-0C1104967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8" y="80645"/>
            <a:ext cx="8855392" cy="655638"/>
          </a:xfrm>
        </p:spPr>
        <p:txBody>
          <a:bodyPr/>
          <a:lstStyle/>
          <a:p>
            <a:pPr algn="ctr"/>
            <a:r>
              <a:rPr lang="en-IN" sz="24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CUSTOMER INSIGHTS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6281DA-84C8-FF0E-9A56-A9B733B0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005" y="736283"/>
            <a:ext cx="6135989" cy="2349817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89A125D5-5E6A-469A-4F69-C844AEB6A58F}"/>
              </a:ext>
            </a:extLst>
          </p:cNvPr>
          <p:cNvSpPr txBox="1">
            <a:spLocks/>
          </p:cNvSpPr>
          <p:nvPr/>
        </p:nvSpPr>
        <p:spPr>
          <a:xfrm>
            <a:off x="144303" y="3586163"/>
            <a:ext cx="8855392" cy="65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sz="3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285750" indent="-285750">
              <a:buClr>
                <a:srgbClr val="D09E00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maximum customers with the invoice no in the range of 0-1000 are the most frequent customers</a:t>
            </a:r>
          </a:p>
          <a:p>
            <a:pPr marL="285750" indent="-285750">
              <a:buClr>
                <a:srgbClr val="D09E00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customers with invoice no in the range 3000-4000 and 6000-7000</a:t>
            </a:r>
          </a:p>
          <a:p>
            <a:pPr marL="285750" indent="-285750">
              <a:buClr>
                <a:srgbClr val="D09E00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remaining are less likely to revisit the site to shop</a:t>
            </a:r>
          </a:p>
        </p:txBody>
      </p:sp>
    </p:spTree>
    <p:extLst>
      <p:ext uri="{BB962C8B-B14F-4D97-AF65-F5344CB8AC3E}">
        <p14:creationId xmlns:p14="http://schemas.microsoft.com/office/powerpoint/2010/main" val="852309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5FF4085A-0694-455D-CE48-0C1104967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8" y="80645"/>
            <a:ext cx="8855392" cy="655638"/>
          </a:xfrm>
        </p:spPr>
        <p:txBody>
          <a:bodyPr/>
          <a:lstStyle/>
          <a:p>
            <a:pPr algn="ctr"/>
            <a:r>
              <a:rPr lang="en-IN" sz="24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CUSTOMER INSIGHTS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87D5D8-3487-0220-CB59-F2A53367D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623567"/>
            <a:ext cx="4734965" cy="2741139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E8776409-E730-DD54-3F57-42E12B817BDA}"/>
              </a:ext>
            </a:extLst>
          </p:cNvPr>
          <p:cNvSpPr txBox="1">
            <a:spLocks/>
          </p:cNvSpPr>
          <p:nvPr/>
        </p:nvSpPr>
        <p:spPr>
          <a:xfrm>
            <a:off x="105728" y="3716760"/>
            <a:ext cx="8855392" cy="65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sz="3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342900" indent="-342900">
              <a:buClr>
                <a:srgbClr val="D09E00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RFM Analysis, 984 potential customers are recorded out of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541909 data values</a:t>
            </a:r>
          </a:p>
          <a:p>
            <a:pPr marL="342900" indent="-342900">
              <a:buClr>
                <a:srgbClr val="D09E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 CustomerId has the maximum number of purchase</a:t>
            </a:r>
            <a:r>
              <a:rPr lang="en-IN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out of top 20 customers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14A7C4-A425-9FB6-74F8-F8690C578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997" y="1578769"/>
            <a:ext cx="4016834" cy="178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95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5FF4085A-0694-455D-CE48-0C1104967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04" y="23240"/>
            <a:ext cx="8855392" cy="655638"/>
          </a:xfrm>
        </p:spPr>
        <p:txBody>
          <a:bodyPr/>
          <a:lstStyle/>
          <a:p>
            <a:pPr algn="ctr"/>
            <a:r>
              <a:rPr lang="en-IN" sz="24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COHORT INSIGHTS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5DC196-E755-7FD5-18B8-6A53CB571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198" y="523427"/>
            <a:ext cx="4507914" cy="3091119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933F1183-8A94-6F99-D5C5-7D5A5C5BABE0}"/>
              </a:ext>
            </a:extLst>
          </p:cNvPr>
          <p:cNvSpPr txBox="1">
            <a:spLocks/>
          </p:cNvSpPr>
          <p:nvPr/>
        </p:nvSpPr>
        <p:spPr>
          <a:xfrm>
            <a:off x="57150" y="3621498"/>
            <a:ext cx="8855392" cy="1307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sz="3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342900" indent="-342900">
              <a:buClr>
                <a:srgbClr val="D09E00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month is observed to have the best Cohort with a retention of 50%</a:t>
            </a:r>
          </a:p>
          <a:p>
            <a:pPr marL="342900" indent="-342900">
              <a:buClr>
                <a:srgbClr val="D09E00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an average only 20% customers make another purchase in the second month </a:t>
            </a:r>
          </a:p>
          <a:p>
            <a:pPr marL="342900" indent="-342900">
              <a:buClr>
                <a:srgbClr val="D09E00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common increase at the end of the year possibly because of vacations and festive seasons</a:t>
            </a:r>
          </a:p>
          <a:p>
            <a:pPr marL="342900" indent="-342900">
              <a:buClr>
                <a:srgbClr val="D09E00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last drop in all cohorts is because the last period in the table is December 2011 having 9 days.</a:t>
            </a:r>
          </a:p>
        </p:txBody>
      </p:sp>
    </p:spTree>
    <p:extLst>
      <p:ext uri="{BB962C8B-B14F-4D97-AF65-F5344CB8AC3E}">
        <p14:creationId xmlns:p14="http://schemas.microsoft.com/office/powerpoint/2010/main" val="2495267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D0C258E-622B-C378-BD1F-CF085882A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010" y="377110"/>
            <a:ext cx="8471777" cy="3284700"/>
          </a:xfrm>
        </p:spPr>
        <p:txBody>
          <a:bodyPr/>
          <a:lstStyle/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endParaRPr 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offers and discounts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clearance sales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 products like the highest sold product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personalized products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Promote Marketing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Tackle with lack of quantity and high pricing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revisits by feedback system 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on updating the website 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a track of competitors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Focusing marketing campaigns in cohort period as customers are more open to spending during these times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Focusing on the first cohort by starting a "Loyalty Program" is recommended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5FF4085A-0694-455D-CE48-0C1104967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81" y="33198"/>
            <a:ext cx="8951119" cy="656400"/>
          </a:xfrm>
        </p:spPr>
        <p:txBody>
          <a:bodyPr/>
          <a:lstStyle/>
          <a:p>
            <a:pPr algn="ctr"/>
            <a:r>
              <a:rPr lang="en-IN" sz="24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SUGGESTIONS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318C45-0F9D-127A-F84B-4B07DC65B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8" y="3195500"/>
            <a:ext cx="2702438" cy="17579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3FBDFD-8965-C571-DDF7-1EDAD41E4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887" y="3195500"/>
            <a:ext cx="2947011" cy="1757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D443F4-6A53-2388-8DDF-85D40DFC93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90" t="-14823" r="-2090" b="23447"/>
          <a:stretch/>
        </p:blipFill>
        <p:spPr>
          <a:xfrm>
            <a:off x="6363889" y="2849046"/>
            <a:ext cx="2234037" cy="210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09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body" idx="1"/>
          </p:nvPr>
        </p:nvSpPr>
        <p:spPr>
          <a:xfrm>
            <a:off x="50007" y="798182"/>
            <a:ext cx="8104048" cy="32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Clr>
                <a:srgbClr val="D09E00"/>
              </a:buClr>
            </a:pPr>
            <a:r>
              <a:rPr lang="en-IN" sz="12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vast world of marketing with a load of competition among the retail stores, an e-commerce retail store is facing customer attrition. After a careful study considering all the factors, reasons, and possibilities of the churn, we are required to build a model to analyze the rate of decreasing customers, tackle the declining rate, as well introduce ways to attract new customers by providing possible solutions.</a:t>
            </a:r>
          </a:p>
          <a:p>
            <a:pPr marL="158750" indent="0" algn="just">
              <a:buNone/>
            </a:pPr>
            <a:endParaRPr lang="en-IN" sz="12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Google Shape;200;p36"/>
          <p:cNvSpPr txBox="1">
            <a:spLocks noGrp="1"/>
          </p:cNvSpPr>
          <p:nvPr>
            <p:ph type="title"/>
          </p:nvPr>
        </p:nvSpPr>
        <p:spPr>
          <a:xfrm>
            <a:off x="163590" y="217505"/>
            <a:ext cx="883182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sz="2400" b="1" u="sng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0183E-ED2E-6428-B79A-B43646975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104" y="2239168"/>
            <a:ext cx="3920067" cy="19538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C37C50-4110-6B86-1131-F614235B5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24" y="2239168"/>
            <a:ext cx="3920067" cy="19538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712819-6E41-5B72-738E-C5220756AB84}"/>
              </a:ext>
            </a:extLst>
          </p:cNvPr>
          <p:cNvSpPr txBox="1"/>
          <p:nvPr/>
        </p:nvSpPr>
        <p:spPr>
          <a:xfrm>
            <a:off x="2200275" y="1862733"/>
            <a:ext cx="4993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3E2637-405B-28BA-CA73-F34F7CCFD93E}"/>
              </a:ext>
            </a:extLst>
          </p:cNvPr>
          <p:cNvSpPr txBox="1"/>
          <p:nvPr/>
        </p:nvSpPr>
        <p:spPr>
          <a:xfrm>
            <a:off x="2271713" y="2571750"/>
            <a:ext cx="467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Team-4</a:t>
            </a:r>
          </a:p>
        </p:txBody>
      </p:sp>
    </p:spTree>
    <p:extLst>
      <p:ext uri="{BB962C8B-B14F-4D97-AF65-F5344CB8AC3E}">
        <p14:creationId xmlns:p14="http://schemas.microsoft.com/office/powerpoint/2010/main" val="93783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BFC41E-4B1B-D9A5-5143-33DD8D2E7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016" y="509623"/>
            <a:ext cx="8069580" cy="3171965"/>
          </a:xfrm>
        </p:spPr>
        <p:txBody>
          <a:bodyPr/>
          <a:lstStyle/>
          <a:p>
            <a:pPr marL="158750" indent="0" algn="just">
              <a:buClr>
                <a:srgbClr val="D09E00"/>
              </a:buClr>
              <a:buNone/>
            </a:pP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attrition, often known as customer churn, refers to the loss of clients within a business. In basic terms, this is the point at when clients or consumers begin to distance themselves from an organization and discontinue their association with it.</a:t>
            </a:r>
          </a:p>
          <a:p>
            <a:pPr marL="158750" indent="0" algn="just">
              <a:buNone/>
            </a:pPr>
            <a:endParaRPr lang="en-US" sz="12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8750" indent="0" algn="just">
              <a:buNone/>
            </a:pPr>
            <a:r>
              <a:rPr lang="en-US" sz="12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FACTORS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 customer service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Displeasing website interface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glitches 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pricing 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quantity and quality 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Delays 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 marketing 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issues</a:t>
            </a:r>
          </a:p>
          <a:p>
            <a:pPr marL="158750" indent="0" algn="just">
              <a:buNone/>
            </a:pP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and many more..</a:t>
            </a:r>
          </a:p>
          <a:p>
            <a:pPr marL="342900" indent="-342900" algn="just">
              <a:buAutoNum type="arabicPeriod"/>
            </a:pPr>
            <a:endParaRPr lang="en-IN" sz="12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10CFC0-1AC4-7905-90C3-2F704B3C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34" y="0"/>
            <a:ext cx="8728950" cy="656400"/>
          </a:xfrm>
        </p:spPr>
        <p:txBody>
          <a:bodyPr/>
          <a:lstStyle/>
          <a:p>
            <a:pPr algn="ctr"/>
            <a:r>
              <a:rPr lang="en-IN" sz="24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ATTRITION AND ITS MAJOR FACTORS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E16DB-4B22-125A-F5BC-5B4C4386E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98" y="3097901"/>
            <a:ext cx="2942110" cy="18467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A6188F-378B-2910-42FE-6386513CF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379" y="3097901"/>
            <a:ext cx="2855952" cy="184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6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64BB8B-0848-9D01-99B1-3F26A61E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60" y="114635"/>
            <a:ext cx="8820390" cy="656400"/>
          </a:xfrm>
        </p:spPr>
        <p:txBody>
          <a:bodyPr/>
          <a:lstStyle/>
          <a:p>
            <a:pPr algn="ctr"/>
            <a:r>
              <a:rPr lang="en-IN" sz="24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DRAWN</a:t>
            </a: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AB6CB4A9-B44B-5E80-262C-9046A43771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334232"/>
              </p:ext>
            </p:extLst>
          </p:nvPr>
        </p:nvGraphicFramePr>
        <p:xfrm>
          <a:off x="238124" y="539750"/>
          <a:ext cx="738442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09B1E47-F5D3-DA15-F604-FC2B17B9ED9B}"/>
                  </a:ext>
                </a:extLst>
              </p14:cNvPr>
              <p14:cNvContentPartPr/>
              <p14:nvPr/>
            </p14:nvContentPartPr>
            <p14:xfrm>
              <a:off x="1521450" y="2557204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09B1E47-F5D3-DA15-F604-FC2B17B9ED9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12450" y="254856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CEF200A-0FE3-6773-D416-63AEDD1D4A4B}"/>
              </a:ext>
            </a:extLst>
          </p:cNvPr>
          <p:cNvSpPr txBox="1"/>
          <p:nvPr/>
        </p:nvSpPr>
        <p:spPr>
          <a:xfrm>
            <a:off x="342900" y="678656"/>
            <a:ext cx="26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A36524-07B8-66CA-BF58-EBF0D183510B}"/>
              </a:ext>
            </a:extLst>
          </p:cNvPr>
          <p:cNvSpPr txBox="1"/>
          <p:nvPr/>
        </p:nvSpPr>
        <p:spPr>
          <a:xfrm>
            <a:off x="681038" y="1203789"/>
            <a:ext cx="26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D8FC0D-7BC3-3185-697D-88095273F876}"/>
              </a:ext>
            </a:extLst>
          </p:cNvPr>
          <p:cNvSpPr txBox="1"/>
          <p:nvPr/>
        </p:nvSpPr>
        <p:spPr>
          <a:xfrm>
            <a:off x="866775" y="1778517"/>
            <a:ext cx="26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D3C732-F079-CF2F-862D-64C00592998A}"/>
              </a:ext>
            </a:extLst>
          </p:cNvPr>
          <p:cNvSpPr txBox="1"/>
          <p:nvPr/>
        </p:nvSpPr>
        <p:spPr>
          <a:xfrm>
            <a:off x="866774" y="2340917"/>
            <a:ext cx="26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A42C36-FC6A-DE20-0B41-777FCD06C6B1}"/>
              </a:ext>
            </a:extLst>
          </p:cNvPr>
          <p:cNvSpPr txBox="1"/>
          <p:nvPr/>
        </p:nvSpPr>
        <p:spPr>
          <a:xfrm>
            <a:off x="866773" y="2903317"/>
            <a:ext cx="26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239DBD-957D-98FC-83E0-2538D529EE7B}"/>
              </a:ext>
            </a:extLst>
          </p:cNvPr>
          <p:cNvSpPr txBox="1"/>
          <p:nvPr/>
        </p:nvSpPr>
        <p:spPr>
          <a:xfrm>
            <a:off x="676276" y="3451925"/>
            <a:ext cx="26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FBA154-712B-D682-4330-7D81544D73DF}"/>
              </a:ext>
            </a:extLst>
          </p:cNvPr>
          <p:cNvSpPr txBox="1"/>
          <p:nvPr/>
        </p:nvSpPr>
        <p:spPr>
          <a:xfrm>
            <a:off x="342899" y="3993303"/>
            <a:ext cx="26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1791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6A4B3B-34C0-13D0-FA78-44355C86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0" y="114635"/>
            <a:ext cx="8808960" cy="656400"/>
          </a:xfrm>
        </p:spPr>
        <p:txBody>
          <a:bodyPr/>
          <a:lstStyle/>
          <a:p>
            <a:pPr algn="ctr"/>
            <a:r>
              <a:rPr lang="en-IN" sz="24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BASIC INSIGHTS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A2B3A7-616D-D4C2-05C5-8F6373617EBE}"/>
              </a:ext>
            </a:extLst>
          </p:cNvPr>
          <p:cNvSpPr/>
          <p:nvPr/>
        </p:nvSpPr>
        <p:spPr>
          <a:xfrm>
            <a:off x="129301" y="1018260"/>
            <a:ext cx="2625330" cy="26279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records were 541909 with null and repeating values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ADB731-397A-562A-E4AC-A01D6037648A}"/>
              </a:ext>
            </a:extLst>
          </p:cNvPr>
          <p:cNvSpPr/>
          <p:nvPr/>
        </p:nvSpPr>
        <p:spPr>
          <a:xfrm>
            <a:off x="3013711" y="1018260"/>
            <a:ext cx="2804159" cy="26279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records were 541909 with null and repeating values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F0B9AB-3DA6-379E-2AC7-D9B8AF046AFF}"/>
              </a:ext>
            </a:extLst>
          </p:cNvPr>
          <p:cNvSpPr/>
          <p:nvPr/>
        </p:nvSpPr>
        <p:spPr>
          <a:xfrm>
            <a:off x="6019801" y="1018261"/>
            <a:ext cx="2918459" cy="26279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records were 541909 with null and repeating values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36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15212A43-17A5-B52C-72B3-C943D71E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0" y="114635"/>
            <a:ext cx="8808960" cy="656400"/>
          </a:xfrm>
        </p:spPr>
        <p:txBody>
          <a:bodyPr/>
          <a:lstStyle/>
          <a:p>
            <a:pPr algn="ctr"/>
            <a:r>
              <a:rPr lang="en-IN" sz="24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COUNTRY  INSIGHTS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3B78A4-E805-E312-6734-A351E0ED3D33}"/>
              </a:ext>
            </a:extLst>
          </p:cNvPr>
          <p:cNvSpPr/>
          <p:nvPr/>
        </p:nvSpPr>
        <p:spPr>
          <a:xfrm>
            <a:off x="205740" y="771035"/>
            <a:ext cx="2846070" cy="29067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processing the data, the unique countries were about 37+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C51AA3-C443-39F3-332F-5651E31AB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206" y="771035"/>
            <a:ext cx="3657972" cy="2906718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E0B3C912-D1BB-93FD-D375-70A77A6980E8}"/>
              </a:ext>
            </a:extLst>
          </p:cNvPr>
          <p:cNvSpPr txBox="1">
            <a:spLocks/>
          </p:cNvSpPr>
          <p:nvPr/>
        </p:nvSpPr>
        <p:spPr>
          <a:xfrm>
            <a:off x="79294" y="4044265"/>
            <a:ext cx="8086013" cy="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sz="3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of the 38 countries, United Kingdom has the highest share followed by Germany and the least was Hong Kong</a:t>
            </a:r>
          </a:p>
        </p:txBody>
      </p:sp>
    </p:spTree>
    <p:extLst>
      <p:ext uri="{BB962C8B-B14F-4D97-AF65-F5344CB8AC3E}">
        <p14:creationId xmlns:p14="http://schemas.microsoft.com/office/powerpoint/2010/main" val="100234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5D9D6F4-5C0A-02FE-3A40-165BBAA4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8" y="80645"/>
            <a:ext cx="8855392" cy="655638"/>
          </a:xfrm>
        </p:spPr>
        <p:txBody>
          <a:bodyPr/>
          <a:lstStyle/>
          <a:p>
            <a:pPr algn="ctr"/>
            <a:r>
              <a:rPr lang="en-IN" sz="24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ITEMS 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F8810-8326-B747-EB32-0429244C0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8" y="600561"/>
            <a:ext cx="3128962" cy="2764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D237C7-6AC3-2309-8A7A-352270D13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635" y="605244"/>
            <a:ext cx="3002056" cy="2759538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E597258B-FF28-6CEB-09C9-074EF1CE2633}"/>
              </a:ext>
            </a:extLst>
          </p:cNvPr>
          <p:cNvSpPr txBox="1">
            <a:spLocks/>
          </p:cNvSpPr>
          <p:nvPr/>
        </p:nvSpPr>
        <p:spPr>
          <a:xfrm>
            <a:off x="105728" y="3801339"/>
            <a:ext cx="8340791" cy="65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sz="3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285750" indent="-285750">
              <a:buClr>
                <a:srgbClr val="D09E00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highest sold product is White Hanging Heart-T-Light Holder</a:t>
            </a:r>
          </a:p>
          <a:p>
            <a:pPr marL="285750" indent="-285750">
              <a:buClr>
                <a:srgbClr val="D09E00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maximum month of sales was in November,2011 while the least was in February,2011</a:t>
            </a:r>
          </a:p>
          <a:p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404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45B0B2-749D-A27B-E756-A941DA358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264" y="578861"/>
            <a:ext cx="5301472" cy="2637037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5FF4085A-0694-455D-CE48-0C1104967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8" y="80645"/>
            <a:ext cx="8855392" cy="655638"/>
          </a:xfrm>
        </p:spPr>
        <p:txBody>
          <a:bodyPr/>
          <a:lstStyle/>
          <a:p>
            <a:pPr algn="ctr"/>
            <a:r>
              <a:rPr lang="en-IN" sz="24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ITEMS 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B0B49-CD4E-01EB-C14F-02E52DFE1978}"/>
              </a:ext>
            </a:extLst>
          </p:cNvPr>
          <p:cNvSpPr txBox="1"/>
          <p:nvPr/>
        </p:nvSpPr>
        <p:spPr>
          <a:xfrm>
            <a:off x="185738" y="3493295"/>
            <a:ext cx="6300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D09E00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fixed pattern in the purchase of items per month</a:t>
            </a:r>
          </a:p>
          <a:p>
            <a:pPr marL="285750" indent="-285750">
              <a:buClr>
                <a:srgbClr val="D09E00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number of purchases was observed in November, 2011</a:t>
            </a:r>
          </a:p>
          <a:p>
            <a:pPr marL="285750" indent="-285750">
              <a:buClr>
                <a:srgbClr val="D09E00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least was in February 2011</a:t>
            </a:r>
          </a:p>
        </p:txBody>
      </p:sp>
    </p:spTree>
    <p:extLst>
      <p:ext uri="{BB962C8B-B14F-4D97-AF65-F5344CB8AC3E}">
        <p14:creationId xmlns:p14="http://schemas.microsoft.com/office/powerpoint/2010/main" val="3748448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5FF4085A-0694-455D-CE48-0C1104967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8" y="80645"/>
            <a:ext cx="8855392" cy="655638"/>
          </a:xfrm>
        </p:spPr>
        <p:txBody>
          <a:bodyPr/>
          <a:lstStyle/>
          <a:p>
            <a:pPr algn="ctr"/>
            <a:r>
              <a:rPr lang="en-IN" sz="24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4. REVENUE INSIGHTS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8AB641-CBB3-3CC9-617A-3032BD462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16" y="737223"/>
            <a:ext cx="2947329" cy="1628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3419F3-827B-8105-924B-DCBBE46D8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409" y="736283"/>
            <a:ext cx="2947329" cy="16317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E4DAE9-0278-4CA1-063F-269A29D1A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200" y="736283"/>
            <a:ext cx="1817820" cy="16297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A18FA4-E7BD-C037-F6DE-7B02F4894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216" y="2487073"/>
            <a:ext cx="2933440" cy="14448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EFD3FB-6739-04D7-1595-90DF8ACBBD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0409" y="2487073"/>
            <a:ext cx="2194561" cy="145376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D8352D1-1434-F30B-CDB8-02A6E02CCB1E}"/>
              </a:ext>
            </a:extLst>
          </p:cNvPr>
          <p:cNvSpPr/>
          <p:nvPr/>
        </p:nvSpPr>
        <p:spPr>
          <a:xfrm>
            <a:off x="5602723" y="2487073"/>
            <a:ext cx="2847011" cy="25011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revenue was on 23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November 2011 at 3:44 pm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AFDF9842-553E-8F9E-0ED0-5BEF6F86386A}"/>
              </a:ext>
            </a:extLst>
          </p:cNvPr>
          <p:cNvSpPr txBox="1">
            <a:spLocks/>
          </p:cNvSpPr>
          <p:nvPr/>
        </p:nvSpPr>
        <p:spPr>
          <a:xfrm>
            <a:off x="144304" y="4191107"/>
            <a:ext cx="8855392" cy="65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sz="3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revenue has significantly increased from 2010 to 2011</a:t>
            </a:r>
          </a:p>
        </p:txBody>
      </p:sp>
    </p:spTree>
    <p:extLst>
      <p:ext uri="{BB962C8B-B14F-4D97-AF65-F5344CB8AC3E}">
        <p14:creationId xmlns:p14="http://schemas.microsoft.com/office/powerpoint/2010/main" val="4023502823"/>
      </p:ext>
    </p:extLst>
  </p:cSld>
  <p:clrMapOvr>
    <a:masterClrMapping/>
  </p:clrMapOvr>
</p:sld>
</file>

<file path=ppt/theme/theme1.xml><?xml version="1.0" encoding="utf-8"?>
<a:theme xmlns:a="http://schemas.openxmlformats.org/drawingml/2006/main" name="Darkle Slideshow by Slidesgo">
  <a:themeElements>
    <a:clrScheme name="Simple Light">
      <a:dk1>
        <a:srgbClr val="FFFFFF"/>
      </a:dk1>
      <a:lt1>
        <a:srgbClr val="000000"/>
      </a:lt1>
      <a:dk2>
        <a:srgbClr val="434343"/>
      </a:dk2>
      <a:lt2>
        <a:srgbClr val="FFFFFF"/>
      </a:lt2>
      <a:accent1>
        <a:srgbClr val="A3896F"/>
      </a:accent1>
      <a:accent2>
        <a:srgbClr val="C9B18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823</Words>
  <Application>Microsoft Office PowerPoint</Application>
  <PresentationFormat>On-screen Show (16:9)</PresentationFormat>
  <Paragraphs>111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Times New Roman</vt:lpstr>
      <vt:lpstr>DM Serif Display</vt:lpstr>
      <vt:lpstr>Muli</vt:lpstr>
      <vt:lpstr>Arial</vt:lpstr>
      <vt:lpstr>Roboto</vt:lpstr>
      <vt:lpstr>Didact Gothic</vt:lpstr>
      <vt:lpstr>Darkle Slideshow by Slidesgo</vt:lpstr>
      <vt:lpstr>GLOBAL CERT DATA SCIENCE INTERNSHIP TASK-1</vt:lpstr>
      <vt:lpstr>PROBLEM DEFINITION</vt:lpstr>
      <vt:lpstr>CUSTOMER ATTRITION AND ITS MAJOR FACTORS</vt:lpstr>
      <vt:lpstr>INSIGHTS DRAWN</vt:lpstr>
      <vt:lpstr>1. BASIC INSIGHTS</vt:lpstr>
      <vt:lpstr>1. COUNTRY  INSIGHTS</vt:lpstr>
      <vt:lpstr>3. ITEMS  INSIGHTS</vt:lpstr>
      <vt:lpstr> ITEMS INSIGHTS</vt:lpstr>
      <vt:lpstr> 4. REVENUE INSIGHTS</vt:lpstr>
      <vt:lpstr> REVENUE INSIGHTS</vt:lpstr>
      <vt:lpstr> REVENUE INSIGHTS</vt:lpstr>
      <vt:lpstr> REVENUE INSIGHTS</vt:lpstr>
      <vt:lpstr> 5. STOCK INSIGHTS</vt:lpstr>
      <vt:lpstr> STOCK INSIGHTS</vt:lpstr>
      <vt:lpstr> 6. CUSTOMER INSIGHTS</vt:lpstr>
      <vt:lpstr> CUSTOMER INSIGHTS</vt:lpstr>
      <vt:lpstr> CUSTOMER INSIGHTS</vt:lpstr>
      <vt:lpstr>COHORT INSIGHTS</vt:lpstr>
      <vt:lpstr>CONCLUSION AND SUGGESTIONS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CERT DATA SCIENCE INTERNSHIP TASK-1</dc:title>
  <dc:creator>URVASHI DUBE</dc:creator>
  <cp:lastModifiedBy>URVASHI DUBE</cp:lastModifiedBy>
  <cp:revision>11</cp:revision>
  <dcterms:modified xsi:type="dcterms:W3CDTF">2022-05-08T15:55:21Z</dcterms:modified>
</cp:coreProperties>
</file>