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Lustria"/>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5GdK86FgE/H3PFr9HHP2iUkS6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9B174D-36F2-400A-96D2-957AA5295378}">
  <a:tblStyle styleId="{839B174D-36F2-400A-96D2-957AA5295378}"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E7"/>
          </a:solidFill>
        </a:fill>
      </a:tcStyle>
    </a:wholeTbl>
    <a:band1H>
      <a:tcTxStyle/>
      <a:tcStyle>
        <a:fill>
          <a:solidFill>
            <a:srgbClr val="E7CECB"/>
          </a:solidFill>
        </a:fill>
      </a:tcStyle>
    </a:band1H>
    <a:band2H>
      <a:tcTxStyle/>
    </a:band2H>
    <a:band1V>
      <a:tcTxStyle/>
      <a:tcStyle>
        <a:fill>
          <a:solidFill>
            <a:srgbClr val="E7CECB"/>
          </a:solidFill>
        </a:fill>
      </a:tcStyle>
    </a:band1V>
    <a:band2V>
      <a:tcTxStyle/>
    </a:band2V>
    <a:lastCol>
      <a:tcTxStyle b="on" i="off">
        <a:font>
          <a:latin typeface="Calisto MT"/>
          <a:ea typeface="Calisto MT"/>
          <a:cs typeface="Calisto MT"/>
        </a:font>
        <a:schemeClr val="lt1"/>
      </a:tcTxStyle>
      <a:tcStyle>
        <a:fill>
          <a:solidFill>
            <a:schemeClr val="accent1"/>
          </a:solidFill>
        </a:fill>
      </a:tcStyle>
    </a:lastCol>
    <a:firstCol>
      <a:tcTxStyle b="on" i="off">
        <a:font>
          <a:latin typeface="Calisto MT"/>
          <a:ea typeface="Calisto MT"/>
          <a:cs typeface="Calisto MT"/>
        </a:font>
        <a:schemeClr val="lt1"/>
      </a:tcTxStyle>
      <a:tcStyle>
        <a:fill>
          <a:solidFill>
            <a:schemeClr val="accent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ustri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18"/>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18"/>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18"/>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9"/>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0"/>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0"/>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0"/>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
        <p:nvSpPr>
          <p:cNvPr id="93" name="Google Shape;93;p20"/>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1"/>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2"/>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2"/>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2"/>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2"/>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2"/>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3"/>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3"/>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3"/>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3"/>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3"/>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3"/>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3"/>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3"/>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3"/>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3"/>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3"/>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3"/>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5"/>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2"/>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3"/>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13"/>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1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3"/>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3"/>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3"/>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6"/>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16"/>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17"/>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17"/>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17"/>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8"/>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eeexplore.ieee.org/xpl/RecentIssue.jsp?punumber=736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5983" y="1206122"/>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Arial"/>
              <a:buNone/>
            </a:pPr>
            <a:r>
              <a:rPr b="1" i="0" lang="en-US">
                <a:solidFill>
                  <a:schemeClr val="lt1"/>
                </a:solidFill>
                <a:latin typeface="Arial"/>
                <a:ea typeface="Arial"/>
                <a:cs typeface="Arial"/>
                <a:sym typeface="Arial"/>
              </a:rPr>
              <a:t>MULTIPURPOSE IOT BASED CAMERA USING DEEP LEARNING</a:t>
            </a:r>
            <a:endParaRPr b="1">
              <a:solidFill>
                <a:schemeClr val="lt1"/>
              </a:solidFill>
            </a:endParaRPr>
          </a:p>
        </p:txBody>
      </p:sp>
      <p:sp>
        <p:nvSpPr>
          <p:cNvPr id="145" name="Google Shape;145;p1"/>
          <p:cNvSpPr txBox="1"/>
          <p:nvPr>
            <p:ph idx="1" type="subTitle"/>
          </p:nvPr>
        </p:nvSpPr>
        <p:spPr>
          <a:xfrm>
            <a:off x="1370693" y="4383430"/>
            <a:ext cx="9440034" cy="18288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spcBef>
                <a:spcPts val="0"/>
              </a:spcBef>
              <a:spcAft>
                <a:spcPts val="0"/>
              </a:spcAft>
              <a:buSzPts val="1960"/>
              <a:buNone/>
            </a:pPr>
            <a:r>
              <a:rPr b="1" lang="en-US" sz="2800"/>
              <a:t>By:</a:t>
            </a:r>
            <a:endParaRPr/>
          </a:p>
          <a:p>
            <a:pPr indent="0" lvl="0" marL="0" rtl="0" algn="ctr">
              <a:spcBef>
                <a:spcPts val="1160"/>
              </a:spcBef>
              <a:spcAft>
                <a:spcPts val="0"/>
              </a:spcAft>
              <a:buSzPts val="1960"/>
              <a:buNone/>
            </a:pPr>
            <a:r>
              <a:rPr b="1" lang="en-US" sz="2800"/>
              <a:t>Sudhish Subramaniam, 18BEC0757</a:t>
            </a:r>
            <a:endParaRPr/>
          </a:p>
          <a:p>
            <a:pPr indent="0" lvl="0" marL="0" rtl="0" algn="ctr">
              <a:spcBef>
                <a:spcPts val="1160"/>
              </a:spcBef>
              <a:spcAft>
                <a:spcPts val="0"/>
              </a:spcAft>
              <a:buSzPts val="1960"/>
              <a:buNone/>
            </a:pPr>
            <a:r>
              <a:rPr b="1" lang="en-US" sz="2800"/>
              <a:t>Urvashi Dube, 18BEC0809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Reference Paper	</a:t>
            </a:r>
            <a:endParaRPr/>
          </a:p>
        </p:txBody>
      </p:sp>
      <p:sp>
        <p:nvSpPr>
          <p:cNvPr id="151" name="Google Shape;151;p2"/>
          <p:cNvSpPr txBox="1"/>
          <p:nvPr>
            <p:ph idx="1" type="body"/>
          </p:nvPr>
        </p:nvSpPr>
        <p:spPr>
          <a:xfrm>
            <a:off x="747540"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680"/>
              <a:buNone/>
            </a:pPr>
            <a:r>
              <a:rPr b="1" lang="en-US" sz="2400"/>
              <a:t>Y. Ling, R. Luo, X. Dong and X. Weng, "Driver Eye Location and State Estimation Based on a Robust Model and Data Augmentation," in IEEE Access, vol. 9, pp. 67219-67231, 2021, doi: 10.1109/ACCESS.2021.3076365.</a:t>
            </a:r>
            <a:endParaRPr/>
          </a:p>
          <a:p>
            <a:pPr indent="0" lvl="0" marL="0" rtl="0" algn="l">
              <a:spcBef>
                <a:spcPts val="1080"/>
              </a:spcBef>
              <a:spcAft>
                <a:spcPts val="0"/>
              </a:spcAft>
              <a:buSzPts val="1680"/>
              <a:buNone/>
            </a:pPr>
            <a:r>
              <a:t/>
            </a:r>
            <a:endParaRPr b="1" sz="2400"/>
          </a:p>
          <a:p>
            <a:pPr indent="0" lvl="0" marL="0" rtl="0" algn="l">
              <a:spcBef>
                <a:spcPts val="1080"/>
              </a:spcBef>
              <a:spcAft>
                <a:spcPts val="0"/>
              </a:spcAft>
              <a:buSzPts val="1680"/>
              <a:buNone/>
            </a:pPr>
            <a:r>
              <a:rPr b="1" lang="en-US" sz="2400"/>
              <a:t>https://ieeexplore.ieee.org/document/9417185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Proposed Method of Reference Paper	</a:t>
            </a:r>
            <a:endParaRPr/>
          </a:p>
        </p:txBody>
      </p:sp>
      <p:sp>
        <p:nvSpPr>
          <p:cNvPr id="157" name="Google Shape;157;p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just">
              <a:spcBef>
                <a:spcPts val="0"/>
              </a:spcBef>
              <a:spcAft>
                <a:spcPts val="0"/>
              </a:spcAft>
              <a:buSzPts val="1680"/>
              <a:buNone/>
            </a:pPr>
            <a:r>
              <a:rPr b="1" lang="en-US" sz="2400"/>
              <a:t>In the paper the author proposes a method to detect the driver fatigue by detecting the facial landmarks and processing them. </a:t>
            </a:r>
            <a:endParaRPr/>
          </a:p>
          <a:p>
            <a:pPr indent="0" lvl="0" marL="0" rtl="0" algn="just">
              <a:spcBef>
                <a:spcPts val="1080"/>
              </a:spcBef>
              <a:spcAft>
                <a:spcPts val="0"/>
              </a:spcAft>
              <a:buSzPts val="1680"/>
              <a:buNone/>
            </a:pPr>
            <a:r>
              <a:rPr b="1" lang="en-US" sz="2400"/>
              <a:t>The author has used driving environments as datasets. They have used the process of data augmentation for the data set and Practical Facial Landmark Detector (PFLD) to detect the face landmarks. PFLD is a lightweight face alignment model for landmark locations. </a:t>
            </a:r>
            <a:endParaRPr/>
          </a:p>
          <a:p>
            <a:pPr indent="0" lvl="0" marL="0" rtl="0" algn="just">
              <a:spcBef>
                <a:spcPts val="1080"/>
              </a:spcBef>
              <a:spcAft>
                <a:spcPts val="0"/>
              </a:spcAft>
              <a:buSzPts val="1680"/>
              <a:buNone/>
            </a:pPr>
            <a:r>
              <a:rPr b="1" lang="en-US" sz="2400"/>
              <a:t>In this method they have achieved an accuracy of 93.9 %. </a:t>
            </a:r>
            <a:endParaRPr/>
          </a:p>
          <a:p>
            <a:pPr indent="0" lvl="0" marL="0" rtl="0" algn="just">
              <a:spcBef>
                <a:spcPts val="1080"/>
              </a:spcBef>
              <a:spcAft>
                <a:spcPts val="0"/>
              </a:spcAft>
              <a:buSzPts val="1680"/>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Novelty and Proposed Work</a:t>
            </a:r>
            <a:endParaRPr/>
          </a:p>
        </p:txBody>
      </p:sp>
      <p:sp>
        <p:nvSpPr>
          <p:cNvPr id="163" name="Google Shape;163;p4"/>
          <p:cNvSpPr txBox="1"/>
          <p:nvPr>
            <p:ph idx="1" type="body"/>
          </p:nvPr>
        </p:nvSpPr>
        <p:spPr>
          <a:xfrm>
            <a:off x="913795" y="1732449"/>
            <a:ext cx="10353762" cy="438202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260"/>
              <a:buNone/>
            </a:pPr>
            <a:r>
              <a:rPr b="1" lang="en-US" sz="1800"/>
              <a:t>After Understanding the reference paper,  we will include the following features in our project:</a:t>
            </a:r>
            <a:endParaRPr/>
          </a:p>
          <a:p>
            <a:pPr indent="-514350" lvl="0" marL="514350" rtl="0" algn="l">
              <a:lnSpc>
                <a:spcPct val="120000"/>
              </a:lnSpc>
              <a:spcBef>
                <a:spcPts val="960"/>
              </a:spcBef>
              <a:spcAft>
                <a:spcPts val="0"/>
              </a:spcAft>
              <a:buSzPts val="1260"/>
              <a:buFont typeface="Noto Sans Symbols"/>
              <a:buAutoNum type="arabicPeriod"/>
            </a:pPr>
            <a:r>
              <a:rPr b="1" lang="en-US" sz="1800"/>
              <a:t>Using deep learning for facial recognition using raspberry pi camera, webcam,, security camera and proposing an algorithm to detect number of people (wearing masks) attentive in a classroom. </a:t>
            </a:r>
            <a:endParaRPr/>
          </a:p>
          <a:p>
            <a:pPr indent="-514350" lvl="0" marL="514350" rtl="0" algn="l">
              <a:lnSpc>
                <a:spcPct val="120000"/>
              </a:lnSpc>
              <a:spcBef>
                <a:spcPts val="960"/>
              </a:spcBef>
              <a:spcAft>
                <a:spcPts val="0"/>
              </a:spcAft>
              <a:buSzPts val="1260"/>
              <a:buAutoNum type="arabicPeriod"/>
            </a:pPr>
            <a:r>
              <a:rPr b="1" lang="en-US" sz="1800"/>
              <a:t>Developing a smart camera product having more features in attentiveness than existing cameras in the market. </a:t>
            </a:r>
            <a:endParaRPr/>
          </a:p>
          <a:p>
            <a:pPr indent="-514350" lvl="0" marL="514350" rtl="0" algn="l">
              <a:lnSpc>
                <a:spcPct val="120000"/>
              </a:lnSpc>
              <a:spcBef>
                <a:spcPts val="960"/>
              </a:spcBef>
              <a:spcAft>
                <a:spcPts val="0"/>
              </a:spcAft>
              <a:buSzPts val="1260"/>
              <a:buAutoNum type="arabicPeriod"/>
            </a:pPr>
            <a:r>
              <a:rPr b="1" lang="en-US" sz="1800"/>
              <a:t>Introducing people counting, having multiple uses such as in buses to count the number of people travelling, in offices and classrooms for attendance, during the pandemic to avoid crowding. </a:t>
            </a:r>
            <a:endParaRPr/>
          </a:p>
          <a:p>
            <a:pPr indent="-514350" lvl="0" marL="514350" rtl="0" algn="l">
              <a:lnSpc>
                <a:spcPct val="120000"/>
              </a:lnSpc>
              <a:spcBef>
                <a:spcPts val="960"/>
              </a:spcBef>
              <a:spcAft>
                <a:spcPts val="0"/>
              </a:spcAft>
              <a:buSzPts val="1260"/>
              <a:buAutoNum type="arabicPeriod"/>
            </a:pPr>
            <a:r>
              <a:rPr b="1" lang="en-US" sz="1800"/>
              <a:t>Using raspberry pi camera and raspberry pi to make the results available anywhere (internet).</a:t>
            </a:r>
            <a:endParaRPr/>
          </a:p>
          <a:p>
            <a:pPr indent="-514350" lvl="0" marL="514350" rtl="0" algn="l">
              <a:lnSpc>
                <a:spcPct val="120000"/>
              </a:lnSpc>
              <a:spcBef>
                <a:spcPts val="960"/>
              </a:spcBef>
              <a:spcAft>
                <a:spcPts val="0"/>
              </a:spcAft>
              <a:buSzPts val="1260"/>
              <a:buAutoNum type="arabicPeriod"/>
            </a:pPr>
            <a:r>
              <a:rPr b="1" lang="en-US" sz="1800"/>
              <a:t>Smart notifications will be enabled at a later stage. </a:t>
            </a:r>
            <a:endParaRPr/>
          </a:p>
          <a:p>
            <a:pPr indent="0" lvl="0" marL="0" rtl="0" algn="l">
              <a:lnSpc>
                <a:spcPct val="120000"/>
              </a:lnSpc>
              <a:spcBef>
                <a:spcPts val="960"/>
              </a:spcBef>
              <a:spcAft>
                <a:spcPts val="0"/>
              </a:spcAft>
              <a:buSzPts val="1260"/>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Novelty and Proposed Work</a:t>
            </a:r>
            <a:endParaRPr/>
          </a:p>
        </p:txBody>
      </p:sp>
      <p:sp>
        <p:nvSpPr>
          <p:cNvPr id="169" name="Google Shape;169;p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400"/>
              <a:buNone/>
            </a:pPr>
            <a:r>
              <a:rPr b="1" lang="en-US"/>
              <a:t>Our model will not only show the status of the eye of person wearing mask, but will accurately show the eye ball location. We aim to draw contours of the eyeball on the image. </a:t>
            </a:r>
            <a:endParaRPr/>
          </a:p>
          <a:p>
            <a:pPr indent="0" lvl="0" marL="0" rtl="0" algn="l">
              <a:lnSpc>
                <a:spcPct val="120000"/>
              </a:lnSpc>
              <a:spcBef>
                <a:spcPts val="1000"/>
              </a:spcBef>
              <a:spcAft>
                <a:spcPts val="0"/>
              </a:spcAft>
              <a:buSzPts val="1400"/>
              <a:buNone/>
            </a:pPr>
            <a:r>
              <a:rPr b="1" lang="en-US" sz="2000"/>
              <a:t>We aim to achieve more than 93% accuracy using our dataset and algorithm.</a:t>
            </a:r>
            <a:endParaRPr/>
          </a:p>
          <a:p>
            <a:pPr indent="0" lvl="0" marL="0" rtl="0" algn="l">
              <a:lnSpc>
                <a:spcPct val="120000"/>
              </a:lnSpc>
              <a:spcBef>
                <a:spcPts val="1000"/>
              </a:spcBef>
              <a:spcAft>
                <a:spcPts val="0"/>
              </a:spcAft>
              <a:buSzPts val="1400"/>
              <a:buNone/>
            </a:pPr>
            <a:r>
              <a:rPr b="1" lang="en-US"/>
              <a:t>Our aim is to work on security camera images dataset. The reference paper aims to work on driver images dataset. </a:t>
            </a:r>
            <a:endParaRPr/>
          </a:p>
          <a:p>
            <a:pPr indent="0" lvl="0" marL="0" rtl="0" algn="l">
              <a:lnSpc>
                <a:spcPct val="120000"/>
              </a:lnSpc>
              <a:spcBef>
                <a:spcPts val="1000"/>
              </a:spcBef>
              <a:spcAft>
                <a:spcPts val="0"/>
              </a:spcAft>
              <a:buSzPts val="1400"/>
              <a:buNone/>
            </a:pPr>
            <a:r>
              <a:rPr b="1" lang="en-US" sz="2000"/>
              <a:t>Mathematical model will be developed for detecting if the person is active in a classroom or not usin</a:t>
            </a:r>
            <a:r>
              <a:rPr b="1" lang="en-US"/>
              <a:t>g pose detection of person wearing mask.</a:t>
            </a:r>
            <a:endParaRPr b="1" sz="2000"/>
          </a:p>
          <a:p>
            <a:pPr indent="0" lvl="0" marL="0" rtl="0" algn="l">
              <a:lnSpc>
                <a:spcPct val="120000"/>
              </a:lnSpc>
              <a:spcBef>
                <a:spcPts val="1000"/>
              </a:spcBef>
              <a:spcAft>
                <a:spcPts val="0"/>
              </a:spcAft>
              <a:buSzPts val="1400"/>
              <a:buNone/>
            </a:pPr>
            <a:r>
              <a:rPr b="1" lang="en-US" sz="2000"/>
              <a:t>Image processing will give more accurate results as compared to proposed method from the reference paper.</a:t>
            </a:r>
            <a:endParaRPr/>
          </a:p>
          <a:p>
            <a:pPr indent="-217100" lvl="0" marL="342900" rtl="0" algn="l">
              <a:spcBef>
                <a:spcPts val="100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919119" y="323273"/>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Work flow or time line for work</a:t>
            </a:r>
            <a:endParaRPr/>
          </a:p>
        </p:txBody>
      </p:sp>
      <p:graphicFrame>
        <p:nvGraphicFramePr>
          <p:cNvPr id="175" name="Google Shape;175;p6"/>
          <p:cNvGraphicFramePr/>
          <p:nvPr/>
        </p:nvGraphicFramePr>
        <p:xfrm>
          <a:off x="2571091" y="1384100"/>
          <a:ext cx="3000000" cy="3000000"/>
        </p:xfrm>
        <a:graphic>
          <a:graphicData uri="http://schemas.openxmlformats.org/drawingml/2006/table">
            <a:tbl>
              <a:tblPr>
                <a:noFill/>
                <a:tableStyleId>{839B174D-36F2-400A-96D2-957AA5295378}</a:tableStyleId>
              </a:tblPr>
              <a:tblGrid>
                <a:gridCol w="1170800"/>
                <a:gridCol w="6125950"/>
              </a:tblGrid>
              <a:tr h="604225">
                <a:tc>
                  <a:txBody>
                    <a:bodyPr/>
                    <a:lstStyle/>
                    <a:p>
                      <a:pPr indent="0" lvl="0" marL="0" marR="0" rtl="0" algn="ctr">
                        <a:spcBef>
                          <a:spcPts val="0"/>
                        </a:spcBef>
                        <a:spcAft>
                          <a:spcPts val="0"/>
                        </a:spcAft>
                        <a:buNone/>
                      </a:pPr>
                      <a:r>
                        <a:rPr lang="en-US" sz="2000" u="none" cap="none" strike="noStrike"/>
                        <a:t>January</a:t>
                      </a:r>
                      <a:endParaRPr b="0" i="0" sz="2000" u="none" cap="none" strike="noStrike">
                        <a:solidFill>
                          <a:srgbClr val="000000"/>
                        </a:solidFill>
                        <a:latin typeface="Calibri"/>
                        <a:ea typeface="Calibri"/>
                        <a:cs typeface="Calibri"/>
                        <a:sym typeface="Calibri"/>
                      </a:endParaRPr>
                    </a:p>
                  </a:txBody>
                  <a:tcPr marT="7625" marB="0" marR="7625" marL="7625" anchor="ctr"/>
                </a:tc>
                <a:tc>
                  <a:txBody>
                    <a:bodyPr/>
                    <a:lstStyle/>
                    <a:p>
                      <a:pPr indent="0" lvl="1" marL="457200" marR="0" rtl="0" algn="l">
                        <a:lnSpc>
                          <a:spcPct val="150000"/>
                        </a:lnSpc>
                        <a:spcBef>
                          <a:spcPts val="0"/>
                        </a:spcBef>
                        <a:spcAft>
                          <a:spcPts val="0"/>
                        </a:spcAft>
                        <a:buNone/>
                      </a:pPr>
                      <a:r>
                        <a:rPr lang="en-US" sz="2000" u="none" cap="none" strike="noStrike"/>
                        <a:t>Title Selection </a:t>
                      </a:r>
                      <a:endParaRPr b="0" i="0" sz="2000" u="none" cap="none" strike="noStrike">
                        <a:solidFill>
                          <a:srgbClr val="000000"/>
                        </a:solidFill>
                        <a:latin typeface="Calibri"/>
                        <a:ea typeface="Calibri"/>
                        <a:cs typeface="Calibri"/>
                        <a:sym typeface="Calibri"/>
                      </a:endParaRPr>
                    </a:p>
                  </a:txBody>
                  <a:tcPr marT="7625" marB="0" marR="7625" marL="7625" anchor="ctr"/>
                </a:tc>
              </a:tr>
              <a:tr h="950825">
                <a:tc>
                  <a:txBody>
                    <a:bodyPr/>
                    <a:lstStyle/>
                    <a:p>
                      <a:pPr indent="0" lvl="0" marL="0" marR="0" rtl="0" algn="ctr">
                        <a:spcBef>
                          <a:spcPts val="0"/>
                        </a:spcBef>
                        <a:spcAft>
                          <a:spcPts val="0"/>
                        </a:spcAft>
                        <a:buNone/>
                      </a:pPr>
                      <a:r>
                        <a:rPr lang="en-US" sz="2000" u="none" cap="none" strike="noStrike"/>
                        <a:t>February </a:t>
                      </a:r>
                      <a:endParaRPr b="0" i="0" sz="2000" u="none" cap="none" strike="noStrike">
                        <a:solidFill>
                          <a:srgbClr val="000000"/>
                        </a:solidFill>
                        <a:latin typeface="Calibri"/>
                        <a:ea typeface="Calibri"/>
                        <a:cs typeface="Calibri"/>
                        <a:sym typeface="Calibri"/>
                      </a:endParaRPr>
                    </a:p>
                  </a:txBody>
                  <a:tcPr marT="7625" marB="0" marR="7625" marL="7625" anchor="ctr"/>
                </a:tc>
                <a:tc>
                  <a:txBody>
                    <a:bodyPr/>
                    <a:lstStyle/>
                    <a:p>
                      <a:pPr indent="0" lvl="1" marL="457200" marR="0" rtl="0" algn="l">
                        <a:lnSpc>
                          <a:spcPct val="150000"/>
                        </a:lnSpc>
                        <a:spcBef>
                          <a:spcPts val="0"/>
                        </a:spcBef>
                        <a:spcAft>
                          <a:spcPts val="0"/>
                        </a:spcAft>
                        <a:buNone/>
                      </a:pPr>
                      <a:r>
                        <a:rPr lang="en-US" sz="2000" u="none" cap="none" strike="noStrike"/>
                        <a:t>Counting of people with mask using image processing and deep learning. Interfacing all the cameras.</a:t>
                      </a:r>
                      <a:endParaRPr/>
                    </a:p>
                  </a:txBody>
                  <a:tcPr marT="7625" marB="0" marR="7625" marL="7625" anchor="ctr"/>
                </a:tc>
              </a:tr>
              <a:tr h="1208475">
                <a:tc>
                  <a:txBody>
                    <a:bodyPr/>
                    <a:lstStyle/>
                    <a:p>
                      <a:pPr indent="0" lvl="0" marL="0" marR="0" rtl="0" algn="ctr">
                        <a:spcBef>
                          <a:spcPts val="0"/>
                        </a:spcBef>
                        <a:spcAft>
                          <a:spcPts val="0"/>
                        </a:spcAft>
                        <a:buNone/>
                      </a:pPr>
                      <a:r>
                        <a:rPr lang="en-US" sz="2000" u="none" cap="none" strike="noStrike"/>
                        <a:t>March </a:t>
                      </a:r>
                      <a:endParaRPr b="0" i="0" sz="2000" u="none" cap="none" strike="noStrike">
                        <a:solidFill>
                          <a:srgbClr val="000000"/>
                        </a:solidFill>
                        <a:latin typeface="Calibri"/>
                        <a:ea typeface="Calibri"/>
                        <a:cs typeface="Calibri"/>
                        <a:sym typeface="Calibri"/>
                      </a:endParaRPr>
                    </a:p>
                  </a:txBody>
                  <a:tcPr marT="7625" marB="0" marR="7625" marL="7625" anchor="ctr"/>
                </a:tc>
                <a:tc>
                  <a:txBody>
                    <a:bodyPr/>
                    <a:lstStyle/>
                    <a:p>
                      <a:pPr indent="0" lvl="1" marL="457200" marR="0" rtl="0" algn="l">
                        <a:lnSpc>
                          <a:spcPct val="150000"/>
                        </a:lnSpc>
                        <a:spcBef>
                          <a:spcPts val="0"/>
                        </a:spcBef>
                        <a:spcAft>
                          <a:spcPts val="0"/>
                        </a:spcAft>
                        <a:buNone/>
                      </a:pPr>
                      <a:r>
                        <a:rPr lang="en-US" sz="2000" u="none" cap="none" strike="noStrike"/>
                        <a:t>Face recognition and attentiveness</a:t>
                      </a:r>
                      <a:br>
                        <a:rPr lang="en-US" sz="2000" u="none" cap="none" strike="noStrike"/>
                      </a:br>
                      <a:r>
                        <a:rPr lang="en-US" sz="2000" u="none" cap="none" strike="noStrike"/>
                        <a:t>algorithm with mask using image processing </a:t>
                      </a:r>
                      <a:endParaRPr b="0" i="0" sz="2000" u="none" cap="none" strike="noStrike">
                        <a:solidFill>
                          <a:srgbClr val="000000"/>
                        </a:solidFill>
                        <a:latin typeface="Calibri"/>
                        <a:ea typeface="Calibri"/>
                        <a:cs typeface="Calibri"/>
                        <a:sym typeface="Calibri"/>
                      </a:endParaRPr>
                    </a:p>
                  </a:txBody>
                  <a:tcPr marT="7625" marB="0" marR="7625" marL="7625" anchor="ctr"/>
                </a:tc>
              </a:tr>
              <a:tr h="604225">
                <a:tc>
                  <a:txBody>
                    <a:bodyPr/>
                    <a:lstStyle/>
                    <a:p>
                      <a:pPr indent="0" lvl="0" marL="0" marR="0" rtl="0" algn="ctr">
                        <a:spcBef>
                          <a:spcPts val="0"/>
                        </a:spcBef>
                        <a:spcAft>
                          <a:spcPts val="0"/>
                        </a:spcAft>
                        <a:buNone/>
                      </a:pPr>
                      <a:r>
                        <a:rPr lang="en-US" sz="2000" u="none" cap="none" strike="noStrike"/>
                        <a:t>April </a:t>
                      </a:r>
                      <a:endParaRPr b="0" i="0" sz="2000" u="none" cap="none" strike="noStrike">
                        <a:solidFill>
                          <a:srgbClr val="000000"/>
                        </a:solidFill>
                        <a:latin typeface="Calibri"/>
                        <a:ea typeface="Calibri"/>
                        <a:cs typeface="Calibri"/>
                        <a:sym typeface="Calibri"/>
                      </a:endParaRPr>
                    </a:p>
                  </a:txBody>
                  <a:tcPr marT="7625" marB="0" marR="7625" marL="7625" anchor="ctr"/>
                </a:tc>
                <a:tc>
                  <a:txBody>
                    <a:bodyPr/>
                    <a:lstStyle/>
                    <a:p>
                      <a:pPr indent="0" lvl="1" marL="457200" marR="0" rtl="0" algn="l">
                        <a:lnSpc>
                          <a:spcPct val="150000"/>
                        </a:lnSpc>
                        <a:spcBef>
                          <a:spcPts val="0"/>
                        </a:spcBef>
                        <a:spcAft>
                          <a:spcPts val="0"/>
                        </a:spcAft>
                        <a:buNone/>
                      </a:pPr>
                      <a:r>
                        <a:rPr lang="en-US" sz="2000" u="none" cap="none" strike="noStrike"/>
                        <a:t>Developing a mathematical model</a:t>
                      </a:r>
                      <a:endParaRPr b="0" i="0" sz="2000" u="none" cap="none" strike="noStrike">
                        <a:solidFill>
                          <a:srgbClr val="000000"/>
                        </a:solidFill>
                        <a:latin typeface="Calibri"/>
                        <a:ea typeface="Calibri"/>
                        <a:cs typeface="Calibri"/>
                        <a:sym typeface="Calibri"/>
                      </a:endParaRPr>
                    </a:p>
                  </a:txBody>
                  <a:tcPr marT="7625" marB="0" marR="7625" marL="7625" anchor="ctr"/>
                </a:tc>
              </a:tr>
              <a:tr h="1208475">
                <a:tc>
                  <a:txBody>
                    <a:bodyPr/>
                    <a:lstStyle/>
                    <a:p>
                      <a:pPr indent="0" lvl="0" marL="0" marR="0" rtl="0" algn="ctr">
                        <a:spcBef>
                          <a:spcPts val="0"/>
                        </a:spcBef>
                        <a:spcAft>
                          <a:spcPts val="0"/>
                        </a:spcAft>
                        <a:buNone/>
                      </a:pPr>
                      <a:r>
                        <a:rPr lang="en-US" sz="2000" u="none" cap="none" strike="noStrike"/>
                        <a:t>May </a:t>
                      </a:r>
                      <a:endParaRPr b="0" i="0" sz="2000" u="none" cap="none" strike="noStrike">
                        <a:solidFill>
                          <a:srgbClr val="000000"/>
                        </a:solidFill>
                        <a:latin typeface="Calibri"/>
                        <a:ea typeface="Calibri"/>
                        <a:cs typeface="Calibri"/>
                        <a:sym typeface="Calibri"/>
                      </a:endParaRPr>
                    </a:p>
                  </a:txBody>
                  <a:tcPr marT="7625" marB="0" marR="7625" marL="7625" anchor="ctr"/>
                </a:tc>
                <a:tc>
                  <a:txBody>
                    <a:bodyPr/>
                    <a:lstStyle/>
                    <a:p>
                      <a:pPr indent="0" lvl="1" marL="457200" marR="0" rtl="0" algn="l">
                        <a:lnSpc>
                          <a:spcPct val="150000"/>
                        </a:lnSpc>
                        <a:spcBef>
                          <a:spcPts val="0"/>
                        </a:spcBef>
                        <a:spcAft>
                          <a:spcPts val="0"/>
                        </a:spcAft>
                        <a:buNone/>
                      </a:pPr>
                      <a:r>
                        <a:rPr lang="en-US" sz="2000" u="none" cap="none" strike="noStrike"/>
                        <a:t>Managing all the notifications and </a:t>
                      </a:r>
                      <a:br>
                        <a:rPr lang="en-US" sz="2000" u="none" cap="none" strike="noStrike"/>
                      </a:br>
                      <a:r>
                        <a:rPr lang="en-US" sz="2000" u="none" cap="none" strike="noStrike"/>
                        <a:t>integrating the project into one unit</a:t>
                      </a:r>
                      <a:endParaRPr b="0" i="0" sz="2000" u="none" cap="none" strike="noStrike">
                        <a:solidFill>
                          <a:srgbClr val="000000"/>
                        </a:solidFill>
                        <a:latin typeface="Calibri"/>
                        <a:ea typeface="Calibri"/>
                        <a:cs typeface="Calibri"/>
                        <a:sym typeface="Calibri"/>
                      </a:endParaRPr>
                    </a:p>
                  </a:txBody>
                  <a:tcPr marT="7625" marB="0" marR="7625" marL="76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b="1" lang="en-US"/>
              <a:t>Target journal (to submit the manuscript)</a:t>
            </a:r>
            <a:endParaRPr/>
          </a:p>
        </p:txBody>
      </p:sp>
      <p:sp>
        <p:nvSpPr>
          <p:cNvPr id="181" name="Google Shape;181;p7"/>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400"/>
              <a:buNone/>
            </a:pPr>
            <a:r>
              <a:t/>
            </a:r>
            <a:endParaRPr b="1"/>
          </a:p>
          <a:p>
            <a:pPr indent="0" lvl="0" marL="0" rtl="0" algn="l">
              <a:spcBef>
                <a:spcPts val="1000"/>
              </a:spcBef>
              <a:spcAft>
                <a:spcPts val="0"/>
              </a:spcAft>
              <a:buSzPts val="1400"/>
              <a:buNone/>
            </a:pPr>
            <a:r>
              <a:rPr b="1" lang="en-US"/>
              <a:t>We aim to publish our paper in IEEE sensor Journal</a:t>
            </a:r>
            <a:endParaRPr/>
          </a:p>
          <a:p>
            <a:pPr indent="0" lvl="0" marL="0" rtl="0" algn="l">
              <a:spcBef>
                <a:spcPts val="1000"/>
              </a:spcBef>
              <a:spcAft>
                <a:spcPts val="0"/>
              </a:spcAft>
              <a:buSzPts val="1400"/>
              <a:buNone/>
            </a:pPr>
            <a:r>
              <a:t/>
            </a:r>
            <a:endParaRPr b="1"/>
          </a:p>
          <a:p>
            <a:pPr indent="0" lvl="0" marL="0" rtl="0" algn="l">
              <a:spcBef>
                <a:spcPts val="1000"/>
              </a:spcBef>
              <a:spcAft>
                <a:spcPts val="0"/>
              </a:spcAft>
              <a:buSzPts val="1400"/>
              <a:buNone/>
            </a:pPr>
            <a:r>
              <a:rPr b="1" lang="en-US"/>
              <a:t> </a:t>
            </a:r>
            <a:r>
              <a:rPr b="1" lang="en-US" u="sng">
                <a:solidFill>
                  <a:schemeClr val="hlink"/>
                </a:solidFill>
                <a:hlinkClick r:id="rId3"/>
              </a:rPr>
              <a:t>https://ieeexplore.ieee.org/xpl/RecentIssue.jsp?punumber=7361</a:t>
            </a:r>
            <a:endParaRPr b="1"/>
          </a:p>
          <a:p>
            <a:pPr indent="0" lvl="0" marL="0" rtl="0" algn="l">
              <a:spcBef>
                <a:spcPts val="1000"/>
              </a:spcBef>
              <a:spcAft>
                <a:spcPts val="0"/>
              </a:spcAft>
              <a:buSzPts val="14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2022-01-29T03:25:54Z</dcterms:created>
  <dc:creator>Sudhish Subramaniam</dc:creator>
</cp:coreProperties>
</file>