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896807"/>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4457270"/>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585233"/>
            <a:ext cx="5783400" cy="1943100"/>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4065933"/>
            <a:ext cx="5783400" cy="1212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6769100"/>
            <a:ext cx="9143700" cy="888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536600"/>
            <a:ext cx="8368200" cy="20511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3892600"/>
            <a:ext cx="83682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1" name="Shape 61"/>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2353266"/>
            <a:ext cx="8222100" cy="12099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986432"/>
            <a:ext cx="8368200" cy="410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883035"/>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2125366"/>
            <a:ext cx="2808000" cy="3574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100"/>
            <a:ext cx="45720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5994004"/>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612100"/>
            <a:ext cx="4045200" cy="20085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3692001"/>
            <a:ext cx="4045200" cy="1794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5644966"/>
            <a:ext cx="5998800" cy="7983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610700"/>
            <a:ext cx="8368200" cy="9147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986432"/>
            <a:ext cx="8368200" cy="410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 name="Shape 68"/>
        <p:cNvGrpSpPr/>
        <p:nvPr/>
      </p:nvGrpSpPr>
      <p:grpSpPr>
        <a:xfrm>
          <a:off x="0" y="0"/>
          <a:ext cx="0" cy="0"/>
          <a:chOff x="0" y="0"/>
          <a:chExt cx="0" cy="0"/>
        </a:xfrm>
      </p:grpSpPr>
      <p:sp>
        <p:nvSpPr>
          <p:cNvPr id="69" name="Shape 69"/>
          <p:cNvSpPr txBox="1"/>
          <p:nvPr>
            <p:ph type="ctrTitle"/>
          </p:nvPr>
        </p:nvSpPr>
        <p:spPr>
          <a:xfrm>
            <a:off x="1590775" y="1949650"/>
            <a:ext cx="5915400" cy="19278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3000"/>
              <a:t>CAPILLARY BRIDGES BETWEEN A PLANE AND A CYLINDRICAL WALL</a:t>
            </a:r>
          </a:p>
          <a:p>
            <a:pPr indent="0" lvl="0" marL="0" marR="0" rtl="0" algn="ctr">
              <a:spcBef>
                <a:spcPts val="0"/>
              </a:spcBef>
              <a:buClr>
                <a:schemeClr val="dk1"/>
              </a:buClr>
              <a:buSzPct val="25000"/>
              <a:buFont typeface="Calibri"/>
              <a:buNone/>
            </a:pPr>
            <a:r>
              <a:t/>
            </a:r>
            <a:endParaRPr sz="3000"/>
          </a:p>
          <a:p>
            <a:pPr indent="0" lvl="0" marL="0" marR="0" rtl="0" algn="ctr">
              <a:spcBef>
                <a:spcPts val="0"/>
              </a:spcBef>
              <a:buClr>
                <a:schemeClr val="dk1"/>
              </a:buClr>
              <a:buSzPct val="25000"/>
              <a:buFont typeface="Calibri"/>
              <a:buNone/>
            </a:pPr>
            <a:r>
              <a:rPr lang="en-US" sz="3000"/>
              <a:t>Etienne Reyssat</a:t>
            </a:r>
          </a:p>
          <a:p>
            <a:pPr indent="0" lvl="0" marL="0" marR="0" rtl="0" algn="ctr">
              <a:spcBef>
                <a:spcPts val="0"/>
              </a:spcBef>
              <a:buClr>
                <a:schemeClr val="dk1"/>
              </a:buClr>
              <a:buSzPct val="25000"/>
              <a:buFont typeface="Calibri"/>
              <a:buNone/>
            </a:pPr>
            <a:r>
              <a:rPr i="1" lang="en-US" sz="2400"/>
              <a:t>(Journal of fluid mechanics)</a:t>
            </a:r>
          </a:p>
          <a:p>
            <a:pPr indent="0" lvl="0" marL="0" marR="0" rtl="0" algn="ctr">
              <a:spcBef>
                <a:spcPts val="0"/>
              </a:spcBef>
              <a:buClr>
                <a:schemeClr val="dk1"/>
              </a:buClr>
              <a:buSzPct val="25000"/>
              <a:buFont typeface="Calibri"/>
              <a:buNone/>
            </a:pPr>
            <a:r>
              <a:t/>
            </a:r>
            <a:endParaRPr/>
          </a:p>
        </p:txBody>
      </p:sp>
      <p:sp>
        <p:nvSpPr>
          <p:cNvPr id="70" name="Shape 70"/>
          <p:cNvSpPr txBox="1"/>
          <p:nvPr>
            <p:ph idx="1" type="subTitle"/>
          </p:nvPr>
        </p:nvSpPr>
        <p:spPr>
          <a:xfrm>
            <a:off x="2376150" y="4230300"/>
            <a:ext cx="4391700" cy="1578900"/>
          </a:xfrm>
          <a:prstGeom prst="rect">
            <a:avLst/>
          </a:prstGeom>
          <a:noFill/>
          <a:ln>
            <a:noFill/>
          </a:ln>
        </p:spPr>
        <p:txBody>
          <a:bodyPr anchorCtr="0" anchor="t" bIns="45700" lIns="91425" rIns="91425" tIns="45700">
            <a:noAutofit/>
          </a:bodyPr>
          <a:lstStyle/>
          <a:p>
            <a:pPr indent="0" lvl="0" marL="0" marR="0" rtl="0" algn="l">
              <a:spcBef>
                <a:spcPts val="640"/>
              </a:spcBef>
              <a:buClr>
                <a:srgbClr val="888888"/>
              </a:buClr>
              <a:buSzPct val="25000"/>
              <a:buFont typeface="Arial"/>
              <a:buNone/>
            </a:pPr>
            <a:r>
              <a:rPr lang="en-US" sz="1800"/>
              <a:t>Urvashi Gupta			2015CH10141</a:t>
            </a:r>
          </a:p>
          <a:p>
            <a:pPr indent="0" lvl="0" marL="0" marR="0" rtl="0" algn="l">
              <a:spcBef>
                <a:spcPts val="640"/>
              </a:spcBef>
              <a:buClr>
                <a:srgbClr val="888888"/>
              </a:buClr>
              <a:buSzPct val="25000"/>
              <a:buFont typeface="Arial"/>
              <a:buNone/>
            </a:pPr>
            <a:r>
              <a:rPr lang="en-US" sz="1800"/>
              <a:t>Surbhi Jain 				2015CH10945</a:t>
            </a:r>
          </a:p>
          <a:p>
            <a:pPr indent="0" lvl="0" marL="0" marR="0" rtl="0" algn="l">
              <a:spcBef>
                <a:spcPts val="640"/>
              </a:spcBef>
              <a:buClr>
                <a:srgbClr val="888888"/>
              </a:buClr>
              <a:buSzPct val="25000"/>
              <a:buFont typeface="Arial"/>
              <a:buNone/>
            </a:pPr>
            <a:r>
              <a:rPr lang="en-US" sz="1800"/>
              <a:t>Simran Malik			2015CH10132</a:t>
            </a:r>
          </a:p>
          <a:p>
            <a:pPr indent="0" lvl="0" marL="0" marR="0" rtl="0" algn="l">
              <a:spcBef>
                <a:spcPts val="640"/>
              </a:spcBef>
              <a:buClr>
                <a:srgbClr val="888888"/>
              </a:buClr>
              <a:buSzPct val="25000"/>
              <a:buFont typeface="Arial"/>
              <a:buNone/>
            </a:pPr>
            <a:r>
              <a:rPr lang="en-US" sz="1800"/>
              <a:t>Sushree Jagriti Sahoo	2015CH10138</a:t>
            </a:r>
          </a:p>
        </p:txBody>
      </p:sp>
      <p:pic>
        <p:nvPicPr>
          <p:cNvPr id="71" name="Shape 71"/>
          <p:cNvPicPr preferRelativeResize="0"/>
          <p:nvPr/>
        </p:nvPicPr>
        <p:blipFill>
          <a:blip r:embed="rId3">
            <a:alphaModFix/>
          </a:blip>
          <a:stretch>
            <a:fillRect/>
          </a:stretch>
        </p:blipFill>
        <p:spPr>
          <a:xfrm>
            <a:off x="199550" y="5538226"/>
            <a:ext cx="1674099" cy="1166150"/>
          </a:xfrm>
          <a:prstGeom prst="rect">
            <a:avLst/>
          </a:prstGeom>
          <a:noFill/>
          <a:ln>
            <a:noFill/>
          </a:ln>
        </p:spPr>
      </p:pic>
      <p:pic>
        <p:nvPicPr>
          <p:cNvPr id="72" name="Shape 72"/>
          <p:cNvPicPr preferRelativeResize="0"/>
          <p:nvPr/>
        </p:nvPicPr>
        <p:blipFill>
          <a:blip r:embed="rId4">
            <a:alphaModFix/>
          </a:blip>
          <a:stretch>
            <a:fillRect/>
          </a:stretch>
        </p:blipFill>
        <p:spPr>
          <a:xfrm>
            <a:off x="199550" y="2977931"/>
            <a:ext cx="1674099" cy="1120118"/>
          </a:xfrm>
          <a:prstGeom prst="rect">
            <a:avLst/>
          </a:prstGeom>
          <a:noFill/>
          <a:ln>
            <a:noFill/>
          </a:ln>
        </p:spPr>
      </p:pic>
      <p:pic>
        <p:nvPicPr>
          <p:cNvPr id="73" name="Shape 73"/>
          <p:cNvPicPr preferRelativeResize="0"/>
          <p:nvPr/>
        </p:nvPicPr>
        <p:blipFill>
          <a:blip r:embed="rId5">
            <a:alphaModFix/>
          </a:blip>
          <a:stretch>
            <a:fillRect/>
          </a:stretch>
        </p:blipFill>
        <p:spPr>
          <a:xfrm>
            <a:off x="227773" y="4221494"/>
            <a:ext cx="1674099" cy="1193280"/>
          </a:xfrm>
          <a:prstGeom prst="rect">
            <a:avLst/>
          </a:prstGeom>
          <a:noFill/>
          <a:ln>
            <a:noFill/>
          </a:ln>
        </p:spPr>
      </p:pic>
      <p:pic>
        <p:nvPicPr>
          <p:cNvPr id="74" name="Shape 74"/>
          <p:cNvPicPr preferRelativeResize="0"/>
          <p:nvPr/>
        </p:nvPicPr>
        <p:blipFill>
          <a:blip r:embed="rId6">
            <a:alphaModFix/>
          </a:blip>
          <a:stretch>
            <a:fillRect/>
          </a:stretch>
        </p:blipFill>
        <p:spPr>
          <a:xfrm>
            <a:off x="7342206" y="211825"/>
            <a:ext cx="1632818" cy="157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13178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F</a:t>
            </a:r>
            <a:r>
              <a:rPr b="0" i="0" lang="en-US" sz="4400" u="none" cap="none" strike="noStrike">
                <a:solidFill>
                  <a:schemeClr val="dk1"/>
                </a:solidFill>
                <a:latin typeface="Calibri"/>
                <a:ea typeface="Calibri"/>
                <a:cs typeface="Calibri"/>
                <a:sym typeface="Calibri"/>
              </a:rPr>
              <a:t>uture </a:t>
            </a:r>
            <a:r>
              <a:rPr lang="en-US"/>
              <a:t>W</a:t>
            </a:r>
            <a:r>
              <a:rPr b="0" i="0" lang="en-US" sz="4400" u="none" cap="none" strike="noStrike">
                <a:solidFill>
                  <a:schemeClr val="dk1"/>
                </a:solidFill>
                <a:latin typeface="Calibri"/>
                <a:ea typeface="Calibri"/>
                <a:cs typeface="Calibri"/>
                <a:sym typeface="Calibri"/>
              </a:rPr>
              <a:t>ork</a:t>
            </a:r>
          </a:p>
        </p:txBody>
      </p:sp>
      <p:sp>
        <p:nvSpPr>
          <p:cNvPr id="146" name="Shape 146"/>
          <p:cNvSpPr txBox="1"/>
          <p:nvPr>
            <p:ph idx="1" type="body"/>
          </p:nvPr>
        </p:nvSpPr>
        <p:spPr>
          <a:xfrm>
            <a:off x="457200" y="1088200"/>
            <a:ext cx="8229600" cy="45261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lang="en-US" sz="1800"/>
              <a:t>In this term paper, we tried to derive and produce the results for capillary bridge between a wall and a horizontal cylinder. Working on the extension of this paper we have tried to derive and produce the results for capillary bridge between two </a:t>
            </a:r>
            <a:r>
              <a:rPr lang="en-US" sz="1800"/>
              <a:t>cylindrical</a:t>
            </a:r>
            <a:r>
              <a:rPr lang="en-US" sz="1800"/>
              <a:t> surfaces with horizontal axis. The results obtained are as follows</a:t>
            </a:r>
            <a:r>
              <a:rPr lang="en-US" sz="1800"/>
              <a:t>: (The symbols have their usual meaning)    </a:t>
            </a:r>
            <a:r>
              <a:rPr lang="en-US"/>
              <a:t>         </a:t>
            </a:r>
          </a:p>
        </p:txBody>
      </p:sp>
      <p:pic>
        <p:nvPicPr>
          <p:cNvPr id="147" name="Shape 147"/>
          <p:cNvPicPr preferRelativeResize="0"/>
          <p:nvPr/>
        </p:nvPicPr>
        <p:blipFill>
          <a:blip r:embed="rId3">
            <a:alphaModFix/>
          </a:blip>
          <a:stretch>
            <a:fillRect/>
          </a:stretch>
        </p:blipFill>
        <p:spPr>
          <a:xfrm>
            <a:off x="457200" y="2791149"/>
            <a:ext cx="4966225" cy="1369874"/>
          </a:xfrm>
          <a:prstGeom prst="rect">
            <a:avLst/>
          </a:prstGeom>
          <a:noFill/>
          <a:ln>
            <a:noFill/>
          </a:ln>
        </p:spPr>
      </p:pic>
      <p:pic>
        <p:nvPicPr>
          <p:cNvPr id="148" name="Shape 148"/>
          <p:cNvPicPr preferRelativeResize="0"/>
          <p:nvPr/>
        </p:nvPicPr>
        <p:blipFill>
          <a:blip r:embed="rId4">
            <a:alphaModFix/>
          </a:blip>
          <a:stretch>
            <a:fillRect/>
          </a:stretch>
        </p:blipFill>
        <p:spPr>
          <a:xfrm>
            <a:off x="457199" y="4329609"/>
            <a:ext cx="2603600" cy="762825"/>
          </a:xfrm>
          <a:prstGeom prst="rect">
            <a:avLst/>
          </a:prstGeom>
          <a:noFill/>
          <a:ln>
            <a:noFill/>
          </a:ln>
        </p:spPr>
      </p:pic>
      <p:pic>
        <p:nvPicPr>
          <p:cNvPr id="149" name="Shape 149"/>
          <p:cNvPicPr preferRelativeResize="0"/>
          <p:nvPr/>
        </p:nvPicPr>
        <p:blipFill>
          <a:blip r:embed="rId5">
            <a:alphaModFix/>
          </a:blip>
          <a:stretch>
            <a:fillRect/>
          </a:stretch>
        </p:blipFill>
        <p:spPr>
          <a:xfrm>
            <a:off x="457200" y="5188775"/>
            <a:ext cx="2870699" cy="1494299"/>
          </a:xfrm>
          <a:prstGeom prst="rect">
            <a:avLst/>
          </a:prstGeom>
          <a:noFill/>
          <a:ln>
            <a:noFill/>
          </a:ln>
        </p:spPr>
      </p:pic>
      <p:sp>
        <p:nvSpPr>
          <p:cNvPr id="150" name="Shape 150"/>
          <p:cNvSpPr txBox="1"/>
          <p:nvPr/>
        </p:nvSpPr>
        <p:spPr>
          <a:xfrm>
            <a:off x="5703325" y="3376525"/>
            <a:ext cx="3149100" cy="3201600"/>
          </a:xfrm>
          <a:prstGeom prst="rect">
            <a:avLst/>
          </a:prstGeom>
          <a:noFill/>
          <a:ln>
            <a:noFill/>
          </a:ln>
        </p:spPr>
        <p:txBody>
          <a:bodyPr anchorCtr="0" anchor="t" bIns="91425" lIns="91425" rIns="91425" tIns="91425">
            <a:noAutofit/>
          </a:bodyPr>
          <a:lstStyle/>
          <a:p>
            <a:pPr lvl="0">
              <a:spcBef>
                <a:spcPts val="0"/>
              </a:spcBef>
              <a:buNone/>
            </a:pPr>
            <a:r>
              <a:rPr i="1" lang="en-US" sz="1800">
                <a:solidFill>
                  <a:srgbClr val="FFFFFF"/>
                </a:solidFill>
              </a:rPr>
              <a:t>(The extension of this research will lead to better prediction of the results as most of the surfaces in real world are curved and not plane.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t/>
            </a:r>
            <a:endParaRPr/>
          </a:p>
        </p:txBody>
      </p:sp>
      <p:sp>
        <p:nvSpPr>
          <p:cNvPr id="156" name="Shape 156"/>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descr="future work_fluid.jpg" id="157" name="Shape 157"/>
          <p:cNvPicPr preferRelativeResize="0"/>
          <p:nvPr/>
        </p:nvPicPr>
        <p:blipFill>
          <a:blip r:embed="rId3">
            <a:alphaModFix/>
          </a:blip>
          <a:stretch>
            <a:fillRect/>
          </a:stretch>
        </p:blipFill>
        <p:spPr>
          <a:xfrm>
            <a:off x="1282962" y="452700"/>
            <a:ext cx="6578075" cy="4943474"/>
          </a:xfrm>
          <a:prstGeom prst="rect">
            <a:avLst/>
          </a:prstGeom>
          <a:noFill/>
          <a:ln>
            <a:noFill/>
          </a:ln>
        </p:spPr>
      </p:pic>
      <p:sp>
        <p:nvSpPr>
          <p:cNvPr id="158" name="Shape 158"/>
          <p:cNvSpPr txBox="1"/>
          <p:nvPr/>
        </p:nvSpPr>
        <p:spPr>
          <a:xfrm>
            <a:off x="1282950" y="5505050"/>
            <a:ext cx="6578100" cy="1073100"/>
          </a:xfrm>
          <a:prstGeom prst="rect">
            <a:avLst/>
          </a:prstGeom>
          <a:noFill/>
          <a:ln>
            <a:noFill/>
          </a:ln>
        </p:spPr>
        <p:txBody>
          <a:bodyPr anchorCtr="0" anchor="t" bIns="91425" lIns="91425" rIns="91425" tIns="91425">
            <a:noAutofit/>
          </a:bodyPr>
          <a:lstStyle/>
          <a:p>
            <a:pPr lvl="0">
              <a:spcBef>
                <a:spcPts val="0"/>
              </a:spcBef>
              <a:buNone/>
            </a:pPr>
            <a:r>
              <a:rPr lang="en-US">
                <a:solidFill>
                  <a:srgbClr val="FFFFFF"/>
                </a:solidFill>
              </a:rPr>
              <a:t>The above graph was plotted in MATLAB after making changes in the value of the thickness by which the two surfaces are separated. The thickness is taken as twice the value of the previous case. It can be seen in this result that the numerical values of w* are very close to the coreesponding theoretical values.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fluids_graph.jpg" id="163" name="Shape 163"/>
          <p:cNvPicPr preferRelativeResize="0"/>
          <p:nvPr/>
        </p:nvPicPr>
        <p:blipFill>
          <a:blip r:embed="rId3">
            <a:alphaModFix/>
          </a:blip>
          <a:stretch>
            <a:fillRect/>
          </a:stretch>
        </p:blipFill>
        <p:spPr>
          <a:xfrm>
            <a:off x="262425" y="927325"/>
            <a:ext cx="6031849" cy="4694475"/>
          </a:xfrm>
          <a:prstGeom prst="rect">
            <a:avLst/>
          </a:prstGeom>
          <a:noFill/>
          <a:ln>
            <a:noFill/>
          </a:ln>
        </p:spPr>
      </p:pic>
      <p:sp>
        <p:nvSpPr>
          <p:cNvPr id="164" name="Shape 164"/>
          <p:cNvSpPr txBox="1"/>
          <p:nvPr/>
        </p:nvSpPr>
        <p:spPr>
          <a:xfrm>
            <a:off x="2606750" y="227425"/>
            <a:ext cx="3950100" cy="699900"/>
          </a:xfrm>
          <a:prstGeom prst="rect">
            <a:avLst/>
          </a:prstGeom>
          <a:noFill/>
          <a:ln>
            <a:noFill/>
          </a:ln>
        </p:spPr>
        <p:txBody>
          <a:bodyPr anchorCtr="0" anchor="t" bIns="91425" lIns="91425" rIns="91425" tIns="91425">
            <a:noAutofit/>
          </a:bodyPr>
          <a:lstStyle/>
          <a:p>
            <a:pPr lvl="0">
              <a:spcBef>
                <a:spcPts val="0"/>
              </a:spcBef>
              <a:buNone/>
            </a:pPr>
            <a:r>
              <a:rPr lang="en-US" sz="2400">
                <a:solidFill>
                  <a:srgbClr val="FFFFFF"/>
                </a:solidFill>
              </a:rPr>
              <a:t>Replication of the research</a:t>
            </a:r>
          </a:p>
        </p:txBody>
      </p:sp>
      <p:sp>
        <p:nvSpPr>
          <p:cNvPr id="165" name="Shape 165"/>
          <p:cNvSpPr txBox="1"/>
          <p:nvPr/>
        </p:nvSpPr>
        <p:spPr>
          <a:xfrm>
            <a:off x="6543100" y="1102175"/>
            <a:ext cx="2291700" cy="4023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solidFill>
                  <a:schemeClr val="dk1"/>
                </a:solidFill>
                <a:latin typeface="Calibri"/>
                <a:ea typeface="Calibri"/>
                <a:cs typeface="Calibri"/>
                <a:sym typeface="Calibri"/>
              </a:rPr>
              <a:t>As expected from the original research, the values for w* (numerical) mostly lie between w* (theoretical) and 1.084 w* (theoretical).</a:t>
            </a:r>
          </a:p>
          <a:p>
            <a:pPr lvl="0">
              <a:spcBef>
                <a:spcPts val="0"/>
              </a:spcBef>
              <a:buNone/>
            </a:pPr>
            <a:r>
              <a:t/>
            </a:r>
            <a:endParaRPr sz="1800">
              <a:solidFill>
                <a:srgbClr val="FFFFFF"/>
              </a:solidFill>
            </a:endParaRPr>
          </a:p>
          <a:p>
            <a:pPr lvl="0">
              <a:spcBef>
                <a:spcPts val="0"/>
              </a:spcBef>
              <a:buNone/>
            </a:pPr>
            <a:r>
              <a:rPr lang="en-US" sz="1800">
                <a:solidFill>
                  <a:srgbClr val="FFFFFF"/>
                </a:solidFill>
                <a:latin typeface="Calibri"/>
                <a:ea typeface="Calibri"/>
                <a:cs typeface="Calibri"/>
                <a:sym typeface="Calibri"/>
              </a:rPr>
              <a:t>This graph was plotted after solving the differential equation in MATLAB. The expalination of the code is given on the PDF file attached alongwith.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103562"/>
            <a:ext cx="8229600" cy="1143000"/>
          </a:xfrm>
          <a:prstGeom prst="rect">
            <a:avLst/>
          </a:prstGeom>
        </p:spPr>
        <p:txBody>
          <a:bodyPr anchorCtr="0" anchor="ctr" bIns="91425" lIns="91425" rIns="91425" tIns="91425">
            <a:noAutofit/>
          </a:bodyPr>
          <a:lstStyle/>
          <a:p>
            <a:pPr lvl="0">
              <a:spcBef>
                <a:spcPts val="0"/>
              </a:spcBef>
              <a:buNone/>
            </a:pPr>
            <a:r>
              <a:rPr lang="en-US"/>
              <a:t>OBJECTIVE OF THE RESEARCH</a:t>
            </a:r>
          </a:p>
        </p:txBody>
      </p:sp>
      <p:sp>
        <p:nvSpPr>
          <p:cNvPr id="80" name="Shape 80"/>
          <p:cNvSpPr txBox="1"/>
          <p:nvPr>
            <p:ph idx="1" type="body"/>
          </p:nvPr>
        </p:nvSpPr>
        <p:spPr>
          <a:xfrm>
            <a:off x="457200" y="1090900"/>
            <a:ext cx="8229600" cy="2940600"/>
          </a:xfrm>
          <a:prstGeom prst="rect">
            <a:avLst/>
          </a:prstGeom>
        </p:spPr>
        <p:txBody>
          <a:bodyPr anchorCtr="0" anchor="t" bIns="91425" lIns="91425" rIns="91425" tIns="91425">
            <a:noAutofit/>
          </a:bodyPr>
          <a:lstStyle/>
          <a:p>
            <a:pPr indent="0" lvl="0" marL="203200" algn="just">
              <a:spcBef>
                <a:spcPts val="0"/>
              </a:spcBef>
              <a:buNone/>
            </a:pPr>
            <a:r>
              <a:rPr lang="en-US" sz="1800"/>
              <a:t>The aim of this research is to study the phenomenon of formation of capillary bridges between a plane surface and a cylindrical wall and to determine the shape of the bridge formed. The study compares the shape of the menisci formed using the experimental results with the results obtained using theoretical analysis of the problem and by numerically solving the differential equation derived in the paper. </a:t>
            </a:r>
          </a:p>
        </p:txBody>
      </p:sp>
      <p:pic>
        <p:nvPicPr>
          <p:cNvPr id="81" name="Shape 81"/>
          <p:cNvPicPr preferRelativeResize="0"/>
          <p:nvPr/>
        </p:nvPicPr>
        <p:blipFill>
          <a:blip r:embed="rId3">
            <a:alphaModFix/>
          </a:blip>
          <a:stretch>
            <a:fillRect/>
          </a:stretch>
        </p:blipFill>
        <p:spPr>
          <a:xfrm>
            <a:off x="457200" y="3300600"/>
            <a:ext cx="3554974" cy="1433900"/>
          </a:xfrm>
          <a:prstGeom prst="rect">
            <a:avLst/>
          </a:prstGeom>
          <a:noFill/>
          <a:ln>
            <a:noFill/>
          </a:ln>
        </p:spPr>
      </p:pic>
      <p:pic>
        <p:nvPicPr>
          <p:cNvPr id="82" name="Shape 82"/>
          <p:cNvPicPr preferRelativeResize="0"/>
          <p:nvPr/>
        </p:nvPicPr>
        <p:blipFill>
          <a:blip r:embed="rId4">
            <a:alphaModFix/>
          </a:blip>
          <a:stretch>
            <a:fillRect/>
          </a:stretch>
        </p:blipFill>
        <p:spPr>
          <a:xfrm>
            <a:off x="4752400" y="3300600"/>
            <a:ext cx="3934400" cy="1433899"/>
          </a:xfrm>
          <a:prstGeom prst="rect">
            <a:avLst/>
          </a:prstGeom>
          <a:noFill/>
          <a:ln>
            <a:noFill/>
          </a:ln>
        </p:spPr>
      </p:pic>
      <p:sp>
        <p:nvSpPr>
          <p:cNvPr id="83" name="Shape 83"/>
          <p:cNvSpPr txBox="1"/>
          <p:nvPr/>
        </p:nvSpPr>
        <p:spPr>
          <a:xfrm>
            <a:off x="457187" y="4929675"/>
            <a:ext cx="3555000" cy="1368600"/>
          </a:xfrm>
          <a:prstGeom prst="rect">
            <a:avLst/>
          </a:prstGeom>
          <a:noFill/>
          <a:ln>
            <a:noFill/>
          </a:ln>
        </p:spPr>
        <p:txBody>
          <a:bodyPr anchorCtr="0" anchor="t" bIns="91425" lIns="91425" rIns="91425" tIns="91425">
            <a:noAutofit/>
          </a:bodyPr>
          <a:lstStyle/>
          <a:p>
            <a:pPr lvl="0" algn="just">
              <a:spcBef>
                <a:spcPts val="0"/>
              </a:spcBef>
              <a:buNone/>
            </a:pPr>
            <a:r>
              <a:rPr lang="en-US" sz="1800">
                <a:solidFill>
                  <a:srgbClr val="FFFFFF"/>
                </a:solidFill>
                <a:latin typeface="Calibri"/>
                <a:ea typeface="Calibri"/>
                <a:cs typeface="Calibri"/>
                <a:sym typeface="Calibri"/>
              </a:rPr>
              <a:t>Side view of the circular liquid drop having equatorial radius R and O as its center, bridging two parallel plates separated by a distance of 2h</a:t>
            </a:r>
          </a:p>
        </p:txBody>
      </p:sp>
      <p:sp>
        <p:nvSpPr>
          <p:cNvPr id="84" name="Shape 84"/>
          <p:cNvSpPr txBox="1"/>
          <p:nvPr/>
        </p:nvSpPr>
        <p:spPr>
          <a:xfrm>
            <a:off x="4881075" y="5185275"/>
            <a:ext cx="3271500" cy="857400"/>
          </a:xfrm>
          <a:prstGeom prst="rect">
            <a:avLst/>
          </a:prstGeom>
          <a:noFill/>
          <a:ln>
            <a:noFill/>
          </a:ln>
        </p:spPr>
        <p:txBody>
          <a:bodyPr anchorCtr="0" anchor="t" bIns="91425" lIns="91425" rIns="91425" tIns="91425">
            <a:noAutofit/>
          </a:bodyPr>
          <a:lstStyle/>
          <a:p>
            <a:pPr lvl="0">
              <a:spcBef>
                <a:spcPts val="0"/>
              </a:spcBef>
              <a:buNone/>
            </a:pPr>
            <a:r>
              <a:rPr lang="en-US" sz="1800">
                <a:solidFill>
                  <a:schemeClr val="dk1"/>
                </a:solidFill>
                <a:latin typeface="Calibri"/>
                <a:ea typeface="Calibri"/>
                <a:cs typeface="Calibri"/>
                <a:sym typeface="Calibri"/>
              </a:rPr>
              <a:t>C</a:t>
            </a:r>
            <a:r>
              <a:rPr lang="en-US" sz="1800">
                <a:solidFill>
                  <a:schemeClr val="dk1"/>
                </a:solidFill>
                <a:latin typeface="Calibri"/>
                <a:ea typeface="Calibri"/>
                <a:cs typeface="Calibri"/>
                <a:sym typeface="Calibri"/>
              </a:rPr>
              <a:t>ross-sectional view of the liquid drop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16612"/>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Importance of the paper</a:t>
            </a:r>
          </a:p>
        </p:txBody>
      </p:sp>
      <p:sp>
        <p:nvSpPr>
          <p:cNvPr id="90" name="Shape 90"/>
          <p:cNvSpPr txBox="1"/>
          <p:nvPr>
            <p:ph idx="1" type="body"/>
          </p:nvPr>
        </p:nvSpPr>
        <p:spPr>
          <a:xfrm>
            <a:off x="457200" y="1355850"/>
            <a:ext cx="8229600" cy="41463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None/>
            </a:pPr>
            <a:r>
              <a:rPr lang="en-US" sz="2200"/>
              <a:t>Formation of capillary bridges is an important phenomena that has been studied for the last two hundred years. This research has been done to analyse and study several systems which involve formation of capillary bridges for example- wetting of powders, capillary condensation, water saturation in soils and adhesive forces in moist and unconsolidated porous media where formation of capillary bridges has been observed. Cap</a:t>
            </a:r>
            <a:r>
              <a:rPr lang="en-US" sz="2200"/>
              <a:t>illary bridges</a:t>
            </a:r>
            <a:r>
              <a:rPr lang="en-US" sz="2200"/>
              <a:t> can also be found in living organisms. Bugs and flies are able to stay on vertical surfaces because they inject a wetting liquid on the contact area. </a:t>
            </a:r>
          </a:p>
          <a:p>
            <a:pPr indent="0" lvl="0" marL="0" marR="0" rtl="0" algn="just">
              <a:spcBef>
                <a:spcPts val="0"/>
              </a:spcBef>
              <a:spcAft>
                <a:spcPts val="0"/>
              </a:spcAft>
              <a:buNone/>
            </a:pPr>
            <a:r>
              <a:t/>
            </a:r>
            <a:endParaRPr sz="2200"/>
          </a:p>
          <a:p>
            <a:pPr indent="0" lvl="0" marL="0" marR="0" rtl="0" algn="just">
              <a:spcBef>
                <a:spcPts val="0"/>
              </a:spcBef>
              <a:spcAft>
                <a:spcPts val="0"/>
              </a:spcAft>
              <a:buNone/>
            </a:pPr>
            <a:r>
              <a:rPr lang="en-US" sz="2200"/>
              <a:t>Interestingly, this can even be observed while building sand castles at the beach!</a:t>
            </a:r>
          </a:p>
          <a:p>
            <a:pPr indent="-342900" lvl="0" marL="342900" marR="0" rtl="0" algn="just">
              <a:spcBef>
                <a:spcPts val="640"/>
              </a:spcBef>
              <a:buClr>
                <a:schemeClr val="dk1"/>
              </a:buClr>
              <a:buSzPct val="145454"/>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79450" y="-2"/>
            <a:ext cx="8229600" cy="855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Methodology used</a:t>
            </a:r>
          </a:p>
        </p:txBody>
      </p:sp>
      <p:sp>
        <p:nvSpPr>
          <p:cNvPr id="96" name="Shape 96"/>
          <p:cNvSpPr txBox="1"/>
          <p:nvPr>
            <p:ph idx="1" type="body"/>
          </p:nvPr>
        </p:nvSpPr>
        <p:spPr>
          <a:xfrm>
            <a:off x="379450" y="855000"/>
            <a:ext cx="8370900" cy="57954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lang="en-US" sz="1800"/>
              <a:t>When a fluid drop is placed between 2 parallel plates, 2 radii of curvatures are obtained at liquid/air interface. We find the pressure difference across the interface by equating pressure force to the capillary force(due to surface tension). This pressure difference is given as:</a:t>
            </a:r>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rPr lang="en-US" sz="1800"/>
              <a:t>Shape of this static drop can be considered as a surface of revolution with constant mean curvature (accounts for the coupling between the in-plane and transverse curvatures) given as:</a:t>
            </a:r>
          </a:p>
          <a:p>
            <a:pPr indent="0" lvl="0" marL="0" marR="0" rtl="0" algn="just">
              <a:lnSpc>
                <a:spcPct val="100000"/>
              </a:lnSpc>
              <a:spcBef>
                <a:spcPts val="0"/>
              </a:spcBef>
              <a:spcAft>
                <a:spcPts val="0"/>
              </a:spcAft>
              <a:buNone/>
            </a:pPr>
            <a:r>
              <a:t/>
            </a:r>
            <a:endParaRPr sz="1800" u="sng"/>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rPr lang="en-US" sz="1800"/>
              <a:t>Here we’ve considered only first order development in the pressure because of small h/R.</a:t>
            </a:r>
          </a:p>
          <a:p>
            <a:pPr indent="0" lvl="0" marL="0" marR="0" rtl="0" algn="just">
              <a:lnSpc>
                <a:spcPct val="100000"/>
              </a:lnSpc>
              <a:spcBef>
                <a:spcPts val="0"/>
              </a:spcBef>
              <a:spcAft>
                <a:spcPts val="0"/>
              </a:spcAft>
              <a:buNone/>
            </a:pPr>
            <a:r>
              <a:rPr lang="en-US" sz="1800"/>
              <a:t>We will have to evaluate higher order terms if the bounding plates separate i.e. h increases.</a:t>
            </a:r>
          </a:p>
          <a:p>
            <a:pPr indent="0" lvl="0" marL="0" marR="0" rtl="0" algn="just">
              <a:lnSpc>
                <a:spcPct val="100000"/>
              </a:lnSpc>
              <a:spcBef>
                <a:spcPts val="0"/>
              </a:spcBef>
              <a:spcAft>
                <a:spcPts val="0"/>
              </a:spcAft>
              <a:buNone/>
            </a:pPr>
            <a:r>
              <a:rPr lang="en-US" sz="1800"/>
              <a:t>In this paper, shape of the drop of a liquid is determined when placed between a flat plate and a cylinder of radius ⍴. The gap distance between these two at a distance x from the line of closest gap is given by:</a:t>
            </a:r>
          </a:p>
        </p:txBody>
      </p:sp>
      <p:pic>
        <p:nvPicPr>
          <p:cNvPr id="97" name="Shape 97"/>
          <p:cNvPicPr preferRelativeResize="0"/>
          <p:nvPr/>
        </p:nvPicPr>
        <p:blipFill>
          <a:blip r:embed="rId3">
            <a:alphaModFix/>
          </a:blip>
          <a:stretch>
            <a:fillRect/>
          </a:stretch>
        </p:blipFill>
        <p:spPr>
          <a:xfrm>
            <a:off x="3263100" y="3513800"/>
            <a:ext cx="1654125" cy="627775"/>
          </a:xfrm>
          <a:prstGeom prst="rect">
            <a:avLst/>
          </a:prstGeom>
          <a:noFill/>
          <a:ln>
            <a:noFill/>
          </a:ln>
        </p:spPr>
      </p:pic>
      <p:pic>
        <p:nvPicPr>
          <p:cNvPr id="98" name="Shape 98"/>
          <p:cNvPicPr preferRelativeResize="0"/>
          <p:nvPr/>
        </p:nvPicPr>
        <p:blipFill>
          <a:blip r:embed="rId4">
            <a:alphaModFix/>
          </a:blip>
          <a:stretch>
            <a:fillRect/>
          </a:stretch>
        </p:blipFill>
        <p:spPr>
          <a:xfrm>
            <a:off x="3085950" y="6184900"/>
            <a:ext cx="2008450" cy="552450"/>
          </a:xfrm>
          <a:prstGeom prst="rect">
            <a:avLst/>
          </a:prstGeom>
          <a:noFill/>
          <a:ln>
            <a:noFill/>
          </a:ln>
        </p:spPr>
      </p:pic>
      <p:pic>
        <p:nvPicPr>
          <p:cNvPr id="99" name="Shape 99"/>
          <p:cNvPicPr preferRelativeResize="0"/>
          <p:nvPr/>
        </p:nvPicPr>
        <p:blipFill>
          <a:blip r:embed="rId5">
            <a:alphaModFix/>
          </a:blip>
          <a:stretch>
            <a:fillRect/>
          </a:stretch>
        </p:blipFill>
        <p:spPr>
          <a:xfrm>
            <a:off x="2494725" y="1936750"/>
            <a:ext cx="3190875" cy="742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138987"/>
            <a:ext cx="8229600" cy="1143000"/>
          </a:xfrm>
          <a:prstGeom prst="rect">
            <a:avLst/>
          </a:prstGeom>
        </p:spPr>
        <p:txBody>
          <a:bodyPr anchorCtr="0" anchor="ctr" bIns="91425" lIns="91425" rIns="91425" tIns="91425">
            <a:noAutofit/>
          </a:bodyPr>
          <a:lstStyle/>
          <a:p>
            <a:pPr lvl="0">
              <a:spcBef>
                <a:spcPts val="0"/>
              </a:spcBef>
              <a:buNone/>
            </a:pPr>
            <a:r>
              <a:rPr lang="en-US"/>
              <a:t>Theoretical Prediction of the Shape</a:t>
            </a:r>
          </a:p>
        </p:txBody>
      </p:sp>
      <p:sp>
        <p:nvSpPr>
          <p:cNvPr id="105" name="Shape 105"/>
          <p:cNvSpPr txBox="1"/>
          <p:nvPr>
            <p:ph idx="1" type="body"/>
          </p:nvPr>
        </p:nvSpPr>
        <p:spPr>
          <a:xfrm>
            <a:off x="436977" y="855225"/>
            <a:ext cx="8229600" cy="5783700"/>
          </a:xfrm>
          <a:prstGeom prst="rect">
            <a:avLst/>
          </a:prstGeom>
        </p:spPr>
        <p:txBody>
          <a:bodyPr anchorCtr="0" anchor="t" bIns="91425" lIns="91425" rIns="91425" tIns="91425">
            <a:noAutofit/>
          </a:bodyPr>
          <a:lstStyle/>
          <a:p>
            <a:pPr indent="0" lvl="0" marL="0" rtl="0" algn="just">
              <a:lnSpc>
                <a:spcPct val="100000"/>
              </a:lnSpc>
              <a:spcBef>
                <a:spcPts val="0"/>
              </a:spcBef>
              <a:spcAft>
                <a:spcPts val="0"/>
              </a:spcAft>
              <a:buNone/>
            </a:pPr>
            <a:r>
              <a:t/>
            </a:r>
            <a:endParaRPr sz="1400">
              <a:solidFill>
                <a:srgbClr val="FFFFFF"/>
              </a:solidFill>
              <a:latin typeface="Arial"/>
              <a:ea typeface="Arial"/>
              <a:cs typeface="Arial"/>
              <a:sym typeface="Arial"/>
            </a:endParaRPr>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rPr lang="en-US" sz="1800"/>
              <a:t>At equilibrium, pressure in the drop is assumed to be constant. Curvature of the projected shape in OXY plane is given by:</a:t>
            </a:r>
          </a:p>
          <a:p>
            <a:pPr indent="0" lvl="0" marL="0" algn="just">
              <a:lnSpc>
                <a:spcPct val="100000"/>
              </a:lnSpc>
              <a:spcBef>
                <a:spcPts val="0"/>
              </a:spcBef>
              <a:spcAft>
                <a:spcPts val="0"/>
              </a:spcAft>
              <a:buNone/>
            </a:pPr>
            <a:r>
              <a:t/>
            </a:r>
            <a:endParaRPr sz="1800"/>
          </a:p>
          <a:p>
            <a:pPr lv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algn="just">
              <a:lnSpc>
                <a:spcPct val="100000"/>
              </a:lnSpc>
              <a:spcBef>
                <a:spcPts val="0"/>
              </a:spcBef>
              <a:spcAft>
                <a:spcPts val="0"/>
              </a:spcAft>
              <a:buNone/>
            </a:pPr>
            <a:r>
              <a:rPr lang="en-US" sz="1800"/>
              <a:t>Hence the mean curvature can be written as:</a:t>
            </a:r>
          </a:p>
          <a:p>
            <a:pPr lvl="0" rtl="0" algn="just">
              <a:lnSpc>
                <a:spcPct val="100000"/>
              </a:lnSpc>
              <a:spcBef>
                <a:spcPts val="0"/>
              </a:spcBef>
              <a:spcAft>
                <a:spcPts val="0"/>
              </a:spcAft>
              <a:buNone/>
            </a:pPr>
            <a:r>
              <a:t/>
            </a:r>
            <a:endParaRPr sz="1800"/>
          </a:p>
          <a:p>
            <a:pPr lv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lvl="0" algn="just">
              <a:lnSpc>
                <a:spcPct val="100000"/>
              </a:lnSpc>
              <a:spcBef>
                <a:spcPts val="0"/>
              </a:spcBef>
              <a:spcAft>
                <a:spcPts val="0"/>
              </a:spcAft>
              <a:buNone/>
            </a:pPr>
            <a:r>
              <a:t/>
            </a:r>
            <a:endParaRPr sz="1200"/>
          </a:p>
        </p:txBody>
      </p:sp>
      <p:pic>
        <p:nvPicPr>
          <p:cNvPr id="106" name="Shape 106"/>
          <p:cNvPicPr preferRelativeResize="0"/>
          <p:nvPr/>
        </p:nvPicPr>
        <p:blipFill>
          <a:blip r:embed="rId3">
            <a:alphaModFix/>
          </a:blip>
          <a:stretch>
            <a:fillRect/>
          </a:stretch>
        </p:blipFill>
        <p:spPr>
          <a:xfrm>
            <a:off x="3368325" y="5343426"/>
            <a:ext cx="2079600" cy="704873"/>
          </a:xfrm>
          <a:prstGeom prst="rect">
            <a:avLst/>
          </a:prstGeom>
          <a:noFill/>
          <a:ln>
            <a:noFill/>
          </a:ln>
        </p:spPr>
      </p:pic>
      <p:pic>
        <p:nvPicPr>
          <p:cNvPr id="107" name="Shape 107"/>
          <p:cNvPicPr preferRelativeResize="0"/>
          <p:nvPr/>
        </p:nvPicPr>
        <p:blipFill>
          <a:blip r:embed="rId4">
            <a:alphaModFix/>
          </a:blip>
          <a:stretch>
            <a:fillRect/>
          </a:stretch>
        </p:blipFill>
        <p:spPr>
          <a:xfrm>
            <a:off x="3774712" y="3962000"/>
            <a:ext cx="1266825" cy="561975"/>
          </a:xfrm>
          <a:prstGeom prst="rect">
            <a:avLst/>
          </a:prstGeom>
          <a:noFill/>
          <a:ln>
            <a:noFill/>
          </a:ln>
        </p:spPr>
      </p:pic>
      <p:sp>
        <p:nvSpPr>
          <p:cNvPr id="108" name="Shape 108"/>
          <p:cNvSpPr txBox="1"/>
          <p:nvPr/>
        </p:nvSpPr>
        <p:spPr>
          <a:xfrm>
            <a:off x="457200" y="1004025"/>
            <a:ext cx="5219400" cy="12687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600"/>
              </a:spcAft>
              <a:buNone/>
            </a:pPr>
            <a:r>
              <a:rPr lang="en-US" sz="1800">
                <a:solidFill>
                  <a:schemeClr val="dk1"/>
                </a:solidFill>
                <a:latin typeface="Calibri"/>
                <a:ea typeface="Calibri"/>
                <a:cs typeface="Calibri"/>
                <a:sym typeface="Calibri"/>
              </a:rPr>
              <a:t>In the figure given on right, s is defined as the curvilinear coordinate measured along the contour of the drop. 𝝓 is the angle made by the horizontal normal at any point to the y axis.</a:t>
            </a:r>
          </a:p>
          <a:p>
            <a:pPr lvl="0" algn="just">
              <a:spcBef>
                <a:spcPts val="0"/>
              </a:spcBef>
              <a:buNone/>
            </a:pPr>
            <a:r>
              <a:t/>
            </a:r>
            <a:endParaRPr/>
          </a:p>
        </p:txBody>
      </p:sp>
      <p:pic>
        <p:nvPicPr>
          <p:cNvPr id="109" name="Shape 109"/>
          <p:cNvPicPr preferRelativeResize="0"/>
          <p:nvPr/>
        </p:nvPicPr>
        <p:blipFill>
          <a:blip r:embed="rId5">
            <a:alphaModFix/>
          </a:blip>
          <a:stretch>
            <a:fillRect/>
          </a:stretch>
        </p:blipFill>
        <p:spPr>
          <a:xfrm>
            <a:off x="5676600" y="750000"/>
            <a:ext cx="1940575" cy="2508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389575" y="409875"/>
            <a:ext cx="8631000" cy="5917500"/>
          </a:xfrm>
          <a:prstGeom prst="rect">
            <a:avLst/>
          </a:prstGeom>
        </p:spPr>
        <p:txBody>
          <a:bodyPr anchorCtr="0" anchor="t" bIns="91425" lIns="91425" rIns="91425" tIns="91425">
            <a:noAutofit/>
          </a:bodyPr>
          <a:lstStyle/>
          <a:p>
            <a:pPr indent="0" lvl="0" marL="0" rtl="0" algn="just">
              <a:lnSpc>
                <a:spcPct val="100000"/>
              </a:lnSpc>
              <a:spcBef>
                <a:spcPts val="0"/>
              </a:spcBef>
              <a:spcAft>
                <a:spcPts val="0"/>
              </a:spcAft>
              <a:buNone/>
            </a:pPr>
            <a:r>
              <a:rPr lang="en-US" sz="1800"/>
              <a:t>As this mean curvature is constant throughout, origin is taken as the reference point where ɸ=0 and s=0. Thus equating the curvature at the origin to any general point gives the equation:</a:t>
            </a:r>
          </a:p>
          <a:p>
            <a:pPr lvl="0" rtl="0" algn="just">
              <a:lnSpc>
                <a:spcPct val="100000"/>
              </a:lnSpc>
              <a:spcBef>
                <a:spcPts val="0"/>
              </a:spcBef>
              <a:spcAft>
                <a:spcPts val="0"/>
              </a:spcAft>
              <a:buNone/>
            </a:pPr>
            <a:r>
              <a:t/>
            </a:r>
            <a:endParaRPr sz="1800"/>
          </a:p>
          <a:p>
            <a:pPr lv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rPr lang="en-US" sz="1800"/>
              <a:t>Considering (d𝝓/ds) at s=0 equal to ϵ</a:t>
            </a:r>
            <a:r>
              <a:rPr baseline="-25000" lang="en-US" sz="1800"/>
              <a:t>o</a:t>
            </a:r>
            <a:r>
              <a:rPr lang="en-US" sz="1800"/>
              <a:t>. While solving the problem numerically, we select the value of ϵ</a:t>
            </a:r>
            <a:r>
              <a:rPr baseline="-25000" lang="en-US" sz="1800"/>
              <a:t>o </a:t>
            </a:r>
            <a:r>
              <a:rPr lang="en-US" sz="1800"/>
              <a:t>such that the length of the computed profile matches that of the experiment.</a:t>
            </a:r>
          </a:p>
          <a:p>
            <a:pPr indent="0" lvl="0" marL="0" rtl="0" algn="just">
              <a:lnSpc>
                <a:spcPct val="100000"/>
              </a:lnSpc>
              <a:spcBef>
                <a:spcPts val="0"/>
              </a:spcBef>
              <a:spcAft>
                <a:spcPts val="0"/>
              </a:spcAft>
              <a:buNone/>
            </a:pPr>
            <a:r>
              <a:rPr lang="en-US" sz="1800"/>
              <a:t>If in the above case we neglect the coupling between the in-plane and transverse curvature and take:  			 𝛋 = 1/h - 1/R	</a:t>
            </a:r>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rPr lang="en-US" sz="1800"/>
              <a:t>Then the equation changes to:  </a:t>
            </a:r>
          </a:p>
          <a:p>
            <a:pPr lvl="0" algn="just">
              <a:lnSpc>
                <a:spcPct val="100000"/>
              </a:lnSpc>
              <a:spcBef>
                <a:spcPts val="0"/>
              </a:spcBef>
              <a:spcAft>
                <a:spcPts val="0"/>
              </a:spcAft>
              <a:buNone/>
            </a:pPr>
            <a:r>
              <a:t/>
            </a:r>
            <a:endParaRPr sz="1800"/>
          </a:p>
          <a:p>
            <a:pPr lvl="0" marL="203200" rtl="0" algn="just">
              <a:lnSpc>
                <a:spcPct val="100000"/>
              </a:lnSpc>
              <a:spcBef>
                <a:spcPts val="0"/>
              </a:spcBef>
              <a:spcAft>
                <a:spcPts val="0"/>
              </a:spcAft>
              <a:buNone/>
            </a:pPr>
            <a:r>
              <a:t/>
            </a:r>
            <a:endParaRPr sz="1800"/>
          </a:p>
          <a:p>
            <a:pPr lv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lvl="0" rtl="0" algn="just">
              <a:lnSpc>
                <a:spcPct val="100000"/>
              </a:lnSpc>
              <a:spcBef>
                <a:spcPts val="0"/>
              </a:spcBef>
              <a:spcAft>
                <a:spcPts val="0"/>
              </a:spcAft>
              <a:buNone/>
            </a:pPr>
            <a:r>
              <a:t/>
            </a:r>
            <a:endParaRPr sz="1800"/>
          </a:p>
          <a:p>
            <a:pPr lvl="0" rtl="0" algn="just">
              <a:lnSpc>
                <a:spcPct val="100000"/>
              </a:lnSpc>
              <a:spcBef>
                <a:spcPts val="0"/>
              </a:spcBef>
              <a:spcAft>
                <a:spcPts val="0"/>
              </a:spcAft>
              <a:buNone/>
            </a:pPr>
            <a:r>
              <a:t/>
            </a:r>
            <a:endParaRPr sz="1800"/>
          </a:p>
          <a:p>
            <a:pPr lvl="0" algn="just">
              <a:lnSpc>
                <a:spcPct val="100000"/>
              </a:lnSpc>
              <a:spcBef>
                <a:spcPts val="0"/>
              </a:spcBef>
              <a:spcAft>
                <a:spcPts val="0"/>
              </a:spcAft>
              <a:buNone/>
            </a:pPr>
            <a:r>
              <a:t/>
            </a:r>
            <a:endParaRPr sz="1800"/>
          </a:p>
        </p:txBody>
      </p:sp>
      <p:pic>
        <p:nvPicPr>
          <p:cNvPr id="115" name="Shape 115"/>
          <p:cNvPicPr preferRelativeResize="0"/>
          <p:nvPr/>
        </p:nvPicPr>
        <p:blipFill>
          <a:blip r:embed="rId3">
            <a:alphaModFix/>
          </a:blip>
          <a:stretch>
            <a:fillRect/>
          </a:stretch>
        </p:blipFill>
        <p:spPr>
          <a:xfrm>
            <a:off x="2838675" y="5168275"/>
            <a:ext cx="3466650" cy="695999"/>
          </a:xfrm>
          <a:prstGeom prst="rect">
            <a:avLst/>
          </a:prstGeom>
          <a:noFill/>
          <a:ln>
            <a:noFill/>
          </a:ln>
        </p:spPr>
      </p:pic>
      <p:pic>
        <p:nvPicPr>
          <p:cNvPr id="116" name="Shape 116"/>
          <p:cNvPicPr preferRelativeResize="0"/>
          <p:nvPr/>
        </p:nvPicPr>
        <p:blipFill>
          <a:blip r:embed="rId4">
            <a:alphaModFix/>
          </a:blip>
          <a:stretch>
            <a:fillRect/>
          </a:stretch>
        </p:blipFill>
        <p:spPr>
          <a:xfrm>
            <a:off x="2833925" y="1330600"/>
            <a:ext cx="3138150" cy="699525"/>
          </a:xfrm>
          <a:prstGeom prst="rect">
            <a:avLst/>
          </a:prstGeom>
          <a:noFill/>
          <a:ln>
            <a:noFill/>
          </a:ln>
        </p:spPr>
      </p:pic>
      <p:pic>
        <p:nvPicPr>
          <p:cNvPr id="117" name="Shape 117"/>
          <p:cNvPicPr preferRelativeResize="0"/>
          <p:nvPr/>
        </p:nvPicPr>
        <p:blipFill>
          <a:blip r:embed="rId5">
            <a:alphaModFix/>
          </a:blip>
          <a:stretch>
            <a:fillRect/>
          </a:stretch>
        </p:blipFill>
        <p:spPr>
          <a:xfrm>
            <a:off x="2833925" y="1935450"/>
            <a:ext cx="3138149" cy="69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402650"/>
            <a:ext cx="8229600" cy="5723700"/>
          </a:xfrm>
          <a:prstGeom prst="rect">
            <a:avLst/>
          </a:prstGeom>
        </p:spPr>
        <p:txBody>
          <a:bodyPr anchorCtr="0" anchor="t" bIns="91425" lIns="91425" rIns="91425" tIns="91425">
            <a:noAutofit/>
          </a:bodyPr>
          <a:lstStyle/>
          <a:p>
            <a:pPr indent="0" lvl="0" marL="0" rtl="0" algn="just">
              <a:lnSpc>
                <a:spcPct val="100000"/>
              </a:lnSpc>
              <a:spcBef>
                <a:spcPts val="0"/>
              </a:spcBef>
              <a:spcAft>
                <a:spcPts val="0"/>
              </a:spcAft>
              <a:buNone/>
            </a:pPr>
            <a:r>
              <a:rPr lang="en-US" sz="1800"/>
              <a:t>In case of large drops, their width saturates to w* measured at the apparent contact line. To find w* as a function of h</a:t>
            </a:r>
            <a:r>
              <a:rPr baseline="-25000" lang="en-US" sz="1800"/>
              <a:t>o</a:t>
            </a:r>
            <a:r>
              <a:rPr lang="en-US" sz="1800"/>
              <a:t> and ⍴, we calculate the pressure forces on the half section of the drop as:</a:t>
            </a:r>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rPr lang="en-US" sz="1800"/>
              <a:t>where ΔP = 2ɣ/𝛅  (ɣ= surface tension due to the liquid)</a:t>
            </a:r>
          </a:p>
          <a:p>
            <a:pPr indent="0" lvl="0" marL="0" rtl="0" algn="just">
              <a:lnSpc>
                <a:spcPct val="100000"/>
              </a:lnSpc>
              <a:spcBef>
                <a:spcPts val="0"/>
              </a:spcBef>
              <a:spcAft>
                <a:spcPts val="0"/>
              </a:spcAft>
              <a:buNone/>
            </a:pPr>
            <a:r>
              <a:rPr lang="en-US" sz="1800"/>
              <a:t>Surface tension forces are given as:</a:t>
            </a:r>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600"/>
              </a:spcAft>
              <a:buNone/>
            </a:pPr>
            <a:r>
              <a:rPr lang="en-US" sz="1800"/>
              <a:t>Due to mechanical equilibrium these two quantities are equal and hence we find w* considering the fact that ⍴ &gt;&gt; w* &gt;&gt; h</a:t>
            </a:r>
            <a:r>
              <a:rPr baseline="-25000" lang="en-US" sz="1800"/>
              <a:t>o </a:t>
            </a:r>
          </a:p>
          <a:p>
            <a:pPr lvl="0" rtl="0" algn="just">
              <a:lnSpc>
                <a:spcPct val="100000"/>
              </a:lnSpc>
              <a:spcBef>
                <a:spcPts val="0"/>
              </a:spcBef>
              <a:spcAft>
                <a:spcPts val="0"/>
              </a:spcAft>
              <a:buNone/>
            </a:pPr>
            <a:r>
              <a:t/>
            </a:r>
            <a:endParaRPr baseline="-25000" sz="1800"/>
          </a:p>
          <a:p>
            <a:pPr indent="0" lvl="0" marL="0" rtl="0" algn="just">
              <a:lnSpc>
                <a:spcPct val="100000"/>
              </a:lnSpc>
              <a:spcBef>
                <a:spcPts val="0"/>
              </a:spcBef>
              <a:spcAft>
                <a:spcPts val="0"/>
              </a:spcAft>
              <a:buNone/>
            </a:pPr>
            <a:r>
              <a:t/>
            </a:r>
            <a:endParaRPr sz="1800"/>
          </a:p>
          <a:p>
            <a:pPr indent="0" lvl="0" marL="0" rtl="0" algn="just">
              <a:lnSpc>
                <a:spcPct val="100000"/>
              </a:lnSpc>
              <a:spcBef>
                <a:spcPts val="600"/>
              </a:spcBef>
              <a:spcAft>
                <a:spcPts val="0"/>
              </a:spcAft>
              <a:buNone/>
            </a:pPr>
            <a:r>
              <a:rPr lang="en-US" sz="1800"/>
              <a:t>Asymptotic value of ϵ</a:t>
            </a:r>
            <a:r>
              <a:rPr baseline="-25000" lang="en-US" sz="1800"/>
              <a:t>o</a:t>
            </a:r>
            <a:r>
              <a:rPr lang="en-US" sz="1800"/>
              <a:t> (dΨ/ds =0) is given by</a:t>
            </a:r>
          </a:p>
          <a:p>
            <a:pPr lvl="0" algn="just">
              <a:spcBef>
                <a:spcPts val="0"/>
              </a:spcBef>
              <a:buNone/>
            </a:pPr>
            <a:r>
              <a:t/>
            </a:r>
            <a:endParaRPr/>
          </a:p>
        </p:txBody>
      </p:sp>
      <p:pic>
        <p:nvPicPr>
          <p:cNvPr id="123" name="Shape 123"/>
          <p:cNvPicPr preferRelativeResize="0"/>
          <p:nvPr/>
        </p:nvPicPr>
        <p:blipFill rotWithShape="1">
          <a:blip r:embed="rId3">
            <a:alphaModFix/>
          </a:blip>
          <a:srcRect b="0" l="2556" r="5141" t="0"/>
          <a:stretch/>
        </p:blipFill>
        <p:spPr>
          <a:xfrm>
            <a:off x="3521325" y="4755112"/>
            <a:ext cx="2101350" cy="496175"/>
          </a:xfrm>
          <a:prstGeom prst="rect">
            <a:avLst/>
          </a:prstGeom>
          <a:noFill/>
          <a:ln>
            <a:noFill/>
          </a:ln>
        </p:spPr>
      </p:pic>
      <p:pic>
        <p:nvPicPr>
          <p:cNvPr id="124" name="Shape 124"/>
          <p:cNvPicPr preferRelativeResize="0"/>
          <p:nvPr/>
        </p:nvPicPr>
        <p:blipFill>
          <a:blip r:embed="rId4">
            <a:alphaModFix/>
          </a:blip>
          <a:stretch>
            <a:fillRect/>
          </a:stretch>
        </p:blipFill>
        <p:spPr>
          <a:xfrm>
            <a:off x="3531787" y="5829875"/>
            <a:ext cx="2101350" cy="695999"/>
          </a:xfrm>
          <a:prstGeom prst="rect">
            <a:avLst/>
          </a:prstGeom>
          <a:noFill/>
          <a:ln>
            <a:noFill/>
          </a:ln>
        </p:spPr>
      </p:pic>
      <p:pic>
        <p:nvPicPr>
          <p:cNvPr id="125" name="Shape 125"/>
          <p:cNvPicPr preferRelativeResize="0"/>
          <p:nvPr/>
        </p:nvPicPr>
        <p:blipFill>
          <a:blip r:embed="rId5">
            <a:alphaModFix/>
          </a:blip>
          <a:stretch>
            <a:fillRect/>
          </a:stretch>
        </p:blipFill>
        <p:spPr>
          <a:xfrm>
            <a:off x="1943275" y="1368600"/>
            <a:ext cx="5278374" cy="1009650"/>
          </a:xfrm>
          <a:prstGeom prst="rect">
            <a:avLst/>
          </a:prstGeom>
          <a:noFill/>
          <a:ln>
            <a:noFill/>
          </a:ln>
        </p:spPr>
      </p:pic>
      <p:pic>
        <p:nvPicPr>
          <p:cNvPr id="126" name="Shape 126"/>
          <p:cNvPicPr preferRelativeResize="0"/>
          <p:nvPr/>
        </p:nvPicPr>
        <p:blipFill>
          <a:blip r:embed="rId6">
            <a:alphaModFix/>
          </a:blip>
          <a:stretch>
            <a:fillRect/>
          </a:stretch>
        </p:blipFill>
        <p:spPr>
          <a:xfrm>
            <a:off x="2749225" y="3080299"/>
            <a:ext cx="3666475" cy="90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Outcome </a:t>
            </a:r>
            <a:r>
              <a:rPr lang="en-US"/>
              <a:t>O</a:t>
            </a:r>
            <a:r>
              <a:rPr b="0" i="0" lang="en-US" sz="4400" u="none" cap="none" strike="noStrike">
                <a:solidFill>
                  <a:schemeClr val="dk1"/>
                </a:solidFill>
                <a:latin typeface="Calibri"/>
                <a:ea typeface="Calibri"/>
                <a:cs typeface="Calibri"/>
                <a:sym typeface="Calibri"/>
              </a:rPr>
              <a:t>f </a:t>
            </a:r>
            <a:r>
              <a:rPr lang="en-US"/>
              <a:t>T</a:t>
            </a:r>
            <a:r>
              <a:rPr b="0" i="0" lang="en-US" sz="4400" u="none" cap="none" strike="noStrike">
                <a:solidFill>
                  <a:schemeClr val="dk1"/>
                </a:solidFill>
                <a:latin typeface="Calibri"/>
                <a:ea typeface="Calibri"/>
                <a:cs typeface="Calibri"/>
                <a:sym typeface="Calibri"/>
              </a:rPr>
              <a:t>he </a:t>
            </a:r>
            <a:r>
              <a:rPr lang="en-US"/>
              <a:t>R</a:t>
            </a:r>
            <a:r>
              <a:rPr b="0" i="0" lang="en-US" sz="4400" u="none" cap="none" strike="noStrike">
                <a:solidFill>
                  <a:schemeClr val="dk1"/>
                </a:solidFill>
                <a:latin typeface="Calibri"/>
                <a:ea typeface="Calibri"/>
                <a:cs typeface="Calibri"/>
                <a:sym typeface="Calibri"/>
              </a:rPr>
              <a:t>esearch </a:t>
            </a:r>
          </a:p>
        </p:txBody>
      </p:sp>
      <p:sp>
        <p:nvSpPr>
          <p:cNvPr id="132" name="Shape 132"/>
          <p:cNvSpPr txBox="1"/>
          <p:nvPr>
            <p:ph idx="1" type="body"/>
          </p:nvPr>
        </p:nvSpPr>
        <p:spPr>
          <a:xfrm>
            <a:off x="-186625" y="1275175"/>
            <a:ext cx="4882800" cy="4526100"/>
          </a:xfrm>
          <a:prstGeom prst="rect">
            <a:avLst/>
          </a:prstGeom>
          <a:noFill/>
          <a:ln>
            <a:noFill/>
          </a:ln>
        </p:spPr>
        <p:txBody>
          <a:bodyPr anchorCtr="0" anchor="t" bIns="45700" lIns="91425" rIns="91425" tIns="45700">
            <a:noAutofit/>
          </a:bodyPr>
          <a:lstStyle/>
          <a:p>
            <a:pPr indent="-203200" lvl="0" marL="203200" marR="0" rtl="0" algn="just">
              <a:spcBef>
                <a:spcPts val="0"/>
              </a:spcBef>
              <a:buClr>
                <a:schemeClr val="dk1"/>
              </a:buClr>
              <a:buSzPct val="177777"/>
              <a:buFont typeface="Arial"/>
              <a:buNone/>
            </a:pPr>
            <a:r>
              <a:rPr lang="en-US" sz="1800"/>
              <a:t>The shapes of the drops trapped between the plane wall and the horizontal cylinder were determined experimentally and numerically as an outcome of this research. These results were plotted against theoretically predicted shape and then the plots were compared. According to the research, the numerical values were a perfect match to the </a:t>
            </a:r>
            <a:r>
              <a:rPr lang="en-US" sz="1800"/>
              <a:t>theoretical</a:t>
            </a:r>
            <a:r>
              <a:rPr lang="en-US" sz="1800"/>
              <a:t> values when accounting the coupling between the in-plane and the transverse curvature. If these effects were not considered a deviation of about 8% was observed in the asymptotic width. Moreover when large drops are present, their width saturates to w* measured along apparent contact line and this is called as the asymptotic value of w.</a:t>
            </a:r>
          </a:p>
        </p:txBody>
      </p:sp>
      <p:pic>
        <p:nvPicPr>
          <p:cNvPr id="133" name="Shape 133"/>
          <p:cNvPicPr preferRelativeResize="0"/>
          <p:nvPr/>
        </p:nvPicPr>
        <p:blipFill>
          <a:blip r:embed="rId3">
            <a:alphaModFix/>
          </a:blip>
          <a:stretch>
            <a:fillRect/>
          </a:stretch>
        </p:blipFill>
        <p:spPr>
          <a:xfrm>
            <a:off x="4976325" y="1275175"/>
            <a:ext cx="3903300" cy="3390124"/>
          </a:xfrm>
          <a:prstGeom prst="rect">
            <a:avLst/>
          </a:prstGeom>
          <a:noFill/>
          <a:ln>
            <a:noFill/>
          </a:ln>
        </p:spPr>
      </p:pic>
      <p:sp>
        <p:nvSpPr>
          <p:cNvPr id="134" name="Shape 134"/>
          <p:cNvSpPr txBox="1"/>
          <p:nvPr/>
        </p:nvSpPr>
        <p:spPr>
          <a:xfrm>
            <a:off x="4976325" y="4774175"/>
            <a:ext cx="3903300" cy="1819200"/>
          </a:xfrm>
          <a:prstGeom prst="rect">
            <a:avLst/>
          </a:prstGeom>
          <a:noFill/>
          <a:ln>
            <a:noFill/>
          </a:ln>
        </p:spPr>
        <p:txBody>
          <a:bodyPr anchorCtr="0" anchor="t" bIns="91425" lIns="91425" rIns="91425" tIns="91425">
            <a:noAutofit/>
          </a:bodyPr>
          <a:lstStyle/>
          <a:p>
            <a:pPr lvl="0" algn="just">
              <a:lnSpc>
                <a:spcPct val="110000"/>
              </a:lnSpc>
              <a:spcBef>
                <a:spcPts val="0"/>
              </a:spcBef>
              <a:buNone/>
            </a:pPr>
            <a:r>
              <a:rPr lang="en-US">
                <a:solidFill>
                  <a:srgbClr val="FFFFFF"/>
                </a:solidFill>
              </a:rPr>
              <a:t>The above graph was obtained in this research. It can be seen that the numerical prediction slightly overestimates the experimental produced results. The continuous line is for w*</a:t>
            </a:r>
            <a:r>
              <a:rPr baseline="-25000" lang="en-US">
                <a:solidFill>
                  <a:srgbClr val="FFFFFF"/>
                </a:solidFill>
              </a:rPr>
              <a:t>exp</a:t>
            </a:r>
            <a:r>
              <a:rPr lang="en-US">
                <a:solidFill>
                  <a:srgbClr val="FFFFFF"/>
                </a:solidFill>
              </a:rPr>
              <a:t>= w*. The dashed line is for w*</a:t>
            </a:r>
            <a:r>
              <a:rPr baseline="-25000" lang="en-US">
                <a:solidFill>
                  <a:srgbClr val="FFFFFF"/>
                </a:solidFill>
              </a:rPr>
              <a:t>num</a:t>
            </a:r>
            <a:r>
              <a:rPr lang="en-US">
                <a:solidFill>
                  <a:srgbClr val="FFFFFF"/>
                </a:solidFill>
              </a:rPr>
              <a:t>=1.084w*.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48"/>
            <a:ext cx="8229600" cy="98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How i</a:t>
            </a:r>
            <a:r>
              <a:rPr lang="en-US"/>
              <a:t>s</a:t>
            </a:r>
            <a:r>
              <a:rPr b="0" i="0" lang="en-US" sz="4400" u="none" cap="none" strike="noStrike">
                <a:solidFill>
                  <a:schemeClr val="dk1"/>
                </a:solidFill>
                <a:latin typeface="Calibri"/>
                <a:ea typeface="Calibri"/>
                <a:cs typeface="Calibri"/>
                <a:sym typeface="Calibri"/>
              </a:rPr>
              <a:t> this outcome helping the motive</a:t>
            </a:r>
          </a:p>
        </p:txBody>
      </p:sp>
      <p:sp>
        <p:nvSpPr>
          <p:cNvPr id="140" name="Shape 140"/>
          <p:cNvSpPr txBox="1"/>
          <p:nvPr>
            <p:ph idx="1" type="body"/>
          </p:nvPr>
        </p:nvSpPr>
        <p:spPr>
          <a:xfrm>
            <a:off x="457200" y="1351400"/>
            <a:ext cx="8229600" cy="4526100"/>
          </a:xfrm>
          <a:prstGeom prst="rect">
            <a:avLst/>
          </a:prstGeom>
          <a:noFill/>
          <a:ln>
            <a:noFill/>
          </a:ln>
        </p:spPr>
        <p:txBody>
          <a:bodyPr anchorCtr="0" anchor="t" bIns="45700" lIns="91425" rIns="91425" tIns="45700">
            <a:noAutofit/>
          </a:bodyPr>
          <a:lstStyle/>
          <a:p>
            <a:pPr lvl="0" rtl="0" algn="just">
              <a:lnSpc>
                <a:spcPct val="100000"/>
              </a:lnSpc>
              <a:spcBef>
                <a:spcPts val="0"/>
              </a:spcBef>
              <a:spcAft>
                <a:spcPts val="0"/>
              </a:spcAft>
              <a:buClr>
                <a:schemeClr val="dk1"/>
              </a:buClr>
              <a:buSzPct val="100000"/>
              <a:buFont typeface="Arial"/>
              <a:buChar char="•"/>
            </a:pPr>
            <a:r>
              <a:rPr lang="en-US" sz="2000"/>
              <a:t>The forces exerted by the capillary bridges dominate the force of cohesion. They affect the adhesion or friction between surfaces and have an impact on small-scale applications. </a:t>
            </a:r>
          </a:p>
          <a:p>
            <a:pPr indent="0" lvl="0" marL="0" rtl="0" algn="just">
              <a:lnSpc>
                <a:spcPct val="100000"/>
              </a:lnSpc>
              <a:spcBef>
                <a:spcPts val="0"/>
              </a:spcBef>
              <a:spcAft>
                <a:spcPts val="0"/>
              </a:spcAft>
              <a:buNone/>
            </a:pPr>
            <a:r>
              <a:t/>
            </a:r>
            <a:endParaRPr sz="2000"/>
          </a:p>
          <a:p>
            <a:pPr lvl="0" rtl="0" algn="just">
              <a:lnSpc>
                <a:spcPct val="100000"/>
              </a:lnSpc>
              <a:spcBef>
                <a:spcPts val="0"/>
              </a:spcBef>
              <a:buClr>
                <a:schemeClr val="dk1"/>
              </a:buClr>
              <a:buSzPct val="100000"/>
              <a:buFont typeface="Arial"/>
              <a:buChar char="•"/>
            </a:pPr>
            <a:r>
              <a:rPr lang="en-US" sz="2000"/>
              <a:t>For example, the adhesion of the insects to the walls rely on the presence and the control of capillary bridges between the atomic force microscope tip and the printed surface. For such applications, shapes of liquid menisci are crucial.</a:t>
            </a:r>
          </a:p>
          <a:p>
            <a:pPr lvl="0" rtl="0" algn="just">
              <a:lnSpc>
                <a:spcPct val="100000"/>
              </a:lnSpc>
              <a:spcBef>
                <a:spcPts val="0"/>
              </a:spcBef>
              <a:buClr>
                <a:schemeClr val="dk1"/>
              </a:buClr>
              <a:buSzPct val="100000"/>
              <a:buFont typeface="Arial"/>
              <a:buChar char="•"/>
            </a:pPr>
            <a:r>
              <a:rPr lang="en-US" sz="2000"/>
              <a:t>Granulation process- In this process, the powder particles are made to adhere to form multiparticle entities. On replacing the air between the particles, the capillary state is reached. Hence, the particles are held together by capillary suction at liquid-air interface which is now at the granule surface. The forces can be studied using this research.</a:t>
            </a:r>
          </a:p>
          <a:p>
            <a:pPr indent="-266700" lvl="0" marL="342900" marR="0" rtl="0" algn="just">
              <a:lnSpc>
                <a:spcPct val="100000"/>
              </a:lnSpc>
              <a:spcBef>
                <a:spcPts val="0"/>
              </a:spcBef>
              <a:spcAft>
                <a:spcPts val="0"/>
              </a:spcAft>
              <a:buClr>
                <a:schemeClr val="dk1"/>
              </a:buClr>
              <a:buSzPct val="100000"/>
              <a:buFont typeface="Arial"/>
              <a:buChar char="•"/>
            </a:pPr>
            <a:r>
              <a:rPr lang="en-US" sz="2000"/>
              <a:t>These dynamic properties play a dominant role in microscoping the mechanical behaviour of the materials.</a:t>
            </a:r>
          </a:p>
          <a:p>
            <a:pPr indent="0" lvl="0" marL="0" marR="0" rtl="0" algn="just">
              <a:lnSpc>
                <a:spcPct val="100000"/>
              </a:lnSpc>
              <a:spcBef>
                <a:spcPts val="0"/>
              </a:spcBef>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