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6"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089"/>
    <a:srgbClr val="CB2347"/>
    <a:srgbClr val="E50996"/>
    <a:srgbClr val="FB9FE3"/>
    <a:srgbClr val="057DB3"/>
    <a:srgbClr val="0066FF"/>
    <a:srgbClr val="9966FF"/>
    <a:srgbClr val="9999FF"/>
    <a:srgbClr val="0EE07C"/>
    <a:srgbClr val="08E6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0B3CE-5143-4FC0-865F-8F5540057F44}"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n-IN"/>
        </a:p>
      </dgm:t>
    </dgm:pt>
    <dgm:pt modelId="{016AE217-8365-44F7-92E2-147966E477FF}">
      <dgm:prSet phldrT="[Text]"/>
      <dgm:spPr>
        <a:solidFill>
          <a:srgbClr val="E67089"/>
        </a:solidFill>
      </dgm:spPr>
      <dgm:t>
        <a:bodyPr/>
        <a:lstStyle/>
        <a:p>
          <a:r>
            <a:rPr lang="en-US" b="1" dirty="0">
              <a:solidFill>
                <a:schemeClr val="tx1"/>
              </a:solidFill>
            </a:rPr>
            <a:t>PROBLEM STATEMENT</a:t>
          </a:r>
          <a:endParaRPr lang="en-IN" b="1" dirty="0">
            <a:solidFill>
              <a:schemeClr val="tx1"/>
            </a:solidFill>
          </a:endParaRPr>
        </a:p>
      </dgm:t>
    </dgm:pt>
    <dgm:pt modelId="{671EF8AE-93C1-4384-8B2F-E6A9DBEF6B7F}" type="parTrans" cxnId="{DB2A69FC-E8F0-4DED-8B5D-5689F758AD9D}">
      <dgm:prSet/>
      <dgm:spPr/>
      <dgm:t>
        <a:bodyPr/>
        <a:lstStyle/>
        <a:p>
          <a:endParaRPr lang="en-IN"/>
        </a:p>
      </dgm:t>
    </dgm:pt>
    <dgm:pt modelId="{4F09FCDA-ABD5-49C4-8556-DE9A00A871DE}" type="sibTrans" cxnId="{DB2A69FC-E8F0-4DED-8B5D-5689F758AD9D}">
      <dgm:prSet/>
      <dgm:spPr/>
      <dgm:t>
        <a:bodyPr/>
        <a:lstStyle/>
        <a:p>
          <a:endParaRPr lang="en-IN"/>
        </a:p>
      </dgm:t>
    </dgm:pt>
    <dgm:pt modelId="{DA64E4AE-3802-48CA-847D-755A9851A50F}">
      <dgm:prSet phldrT="[Text]"/>
      <dgm:spPr>
        <a:solidFill>
          <a:srgbClr val="E67089"/>
        </a:solidFill>
      </dgm:spPr>
      <dgm:t>
        <a:bodyPr/>
        <a:lstStyle/>
        <a:p>
          <a:r>
            <a:rPr lang="en-US" b="1" dirty="0">
              <a:solidFill>
                <a:schemeClr val="tx1"/>
              </a:solidFill>
            </a:rPr>
            <a:t>OBJECTIVE &amp; APPROACH</a:t>
          </a:r>
          <a:endParaRPr lang="en-IN" b="1" dirty="0">
            <a:solidFill>
              <a:schemeClr val="tx1"/>
            </a:solidFill>
          </a:endParaRPr>
        </a:p>
      </dgm:t>
    </dgm:pt>
    <dgm:pt modelId="{565E0548-801A-47B1-8C65-D6BB968B6503}" type="parTrans" cxnId="{9FAF7C2F-26D6-4AE8-85A0-B6632FD931B3}">
      <dgm:prSet/>
      <dgm:spPr/>
      <dgm:t>
        <a:bodyPr/>
        <a:lstStyle/>
        <a:p>
          <a:endParaRPr lang="en-IN"/>
        </a:p>
      </dgm:t>
    </dgm:pt>
    <dgm:pt modelId="{85B4A4AA-B082-44B9-BD7D-6D6A754D9138}" type="sibTrans" cxnId="{9FAF7C2F-26D6-4AE8-85A0-B6632FD931B3}">
      <dgm:prSet/>
      <dgm:spPr/>
      <dgm:t>
        <a:bodyPr/>
        <a:lstStyle/>
        <a:p>
          <a:endParaRPr lang="en-IN"/>
        </a:p>
      </dgm:t>
    </dgm:pt>
    <dgm:pt modelId="{26F976E8-A394-4E2F-A2B5-A298A1FD983F}">
      <dgm:prSet phldrT="[Text]"/>
      <dgm:spPr>
        <a:solidFill>
          <a:srgbClr val="E67089"/>
        </a:solidFill>
      </dgm:spPr>
      <dgm:t>
        <a:bodyPr/>
        <a:lstStyle/>
        <a:p>
          <a:r>
            <a:rPr lang="en-US" b="1" dirty="0">
              <a:solidFill>
                <a:schemeClr val="tx1"/>
              </a:solidFill>
            </a:rPr>
            <a:t>RECOMMENDED ANALYSIS</a:t>
          </a:r>
          <a:endParaRPr lang="en-IN" b="1" dirty="0">
            <a:solidFill>
              <a:schemeClr val="tx1"/>
            </a:solidFill>
          </a:endParaRPr>
        </a:p>
      </dgm:t>
    </dgm:pt>
    <dgm:pt modelId="{58CFC2E1-2009-4F1F-9956-A6CF8A69A2A0}" type="parTrans" cxnId="{728A14AD-A06E-40FA-9CBC-9C35680C749B}">
      <dgm:prSet/>
      <dgm:spPr/>
      <dgm:t>
        <a:bodyPr/>
        <a:lstStyle/>
        <a:p>
          <a:endParaRPr lang="en-IN"/>
        </a:p>
      </dgm:t>
    </dgm:pt>
    <dgm:pt modelId="{D45524C1-01CB-4AEB-8FF1-BBA670E03841}" type="sibTrans" cxnId="{728A14AD-A06E-40FA-9CBC-9C35680C749B}">
      <dgm:prSet/>
      <dgm:spPr/>
      <dgm:t>
        <a:bodyPr/>
        <a:lstStyle/>
        <a:p>
          <a:endParaRPr lang="en-IN"/>
        </a:p>
      </dgm:t>
    </dgm:pt>
    <dgm:pt modelId="{6AE7E29B-6B5D-4D74-80AA-F153E5D3ACC0}">
      <dgm:prSet/>
      <dgm:spPr>
        <a:solidFill>
          <a:srgbClr val="E67089"/>
        </a:solidFill>
      </dgm:spPr>
      <dgm:t>
        <a:bodyPr/>
        <a:lstStyle/>
        <a:p>
          <a:r>
            <a:rPr lang="en-US" b="1" dirty="0">
              <a:solidFill>
                <a:schemeClr val="tx1"/>
              </a:solidFill>
            </a:rPr>
            <a:t>DAX QUARIES</a:t>
          </a:r>
          <a:endParaRPr lang="en-IN" b="1" dirty="0">
            <a:solidFill>
              <a:schemeClr val="tx1"/>
            </a:solidFill>
          </a:endParaRPr>
        </a:p>
      </dgm:t>
    </dgm:pt>
    <dgm:pt modelId="{77F909DA-9E33-479B-996C-2F83DFD69145}" type="parTrans" cxnId="{25B3693E-8916-4EA0-A1E4-1E074E7806D1}">
      <dgm:prSet/>
      <dgm:spPr/>
      <dgm:t>
        <a:bodyPr/>
        <a:lstStyle/>
        <a:p>
          <a:endParaRPr lang="en-IN"/>
        </a:p>
      </dgm:t>
    </dgm:pt>
    <dgm:pt modelId="{2F95072C-31C6-4F47-A2EE-F55CA14381C4}" type="sibTrans" cxnId="{25B3693E-8916-4EA0-A1E4-1E074E7806D1}">
      <dgm:prSet/>
      <dgm:spPr/>
      <dgm:t>
        <a:bodyPr/>
        <a:lstStyle/>
        <a:p>
          <a:endParaRPr lang="en-IN"/>
        </a:p>
      </dgm:t>
    </dgm:pt>
    <dgm:pt modelId="{A3A68536-3BB3-4842-B11A-73542D780828}">
      <dgm:prSet/>
      <dgm:spPr>
        <a:solidFill>
          <a:srgbClr val="E67089"/>
        </a:solidFill>
      </dgm:spPr>
      <dgm:t>
        <a:bodyPr/>
        <a:lstStyle/>
        <a:p>
          <a:r>
            <a:rPr lang="en-US" b="1" dirty="0">
              <a:solidFill>
                <a:schemeClr val="tx1"/>
              </a:solidFill>
            </a:rPr>
            <a:t>PROJECT INSIGHTS</a:t>
          </a:r>
          <a:endParaRPr lang="en-IN" b="1" dirty="0">
            <a:solidFill>
              <a:schemeClr val="tx1"/>
            </a:solidFill>
          </a:endParaRPr>
        </a:p>
      </dgm:t>
    </dgm:pt>
    <dgm:pt modelId="{EF6F9C12-6AAB-4BDC-9536-602E93D39C47}" type="parTrans" cxnId="{FF810985-9D10-447B-BC34-AD8FC05F83F8}">
      <dgm:prSet/>
      <dgm:spPr/>
      <dgm:t>
        <a:bodyPr/>
        <a:lstStyle/>
        <a:p>
          <a:endParaRPr lang="en-IN"/>
        </a:p>
      </dgm:t>
    </dgm:pt>
    <dgm:pt modelId="{2E59EDB9-3ECD-44F6-B04F-717F8D214149}" type="sibTrans" cxnId="{FF810985-9D10-447B-BC34-AD8FC05F83F8}">
      <dgm:prSet/>
      <dgm:spPr/>
      <dgm:t>
        <a:bodyPr/>
        <a:lstStyle/>
        <a:p>
          <a:endParaRPr lang="en-IN"/>
        </a:p>
      </dgm:t>
    </dgm:pt>
    <dgm:pt modelId="{39D15BF2-76A4-4E23-8F61-C0552815F721}" type="pres">
      <dgm:prSet presAssocID="{6DD0B3CE-5143-4FC0-865F-8F5540057F44}" presName="linear" presStyleCnt="0">
        <dgm:presLayoutVars>
          <dgm:dir/>
          <dgm:animLvl val="lvl"/>
          <dgm:resizeHandles val="exact"/>
        </dgm:presLayoutVars>
      </dgm:prSet>
      <dgm:spPr/>
    </dgm:pt>
    <dgm:pt modelId="{FE6784AC-433E-41E3-A357-4920F9D8DE3A}" type="pres">
      <dgm:prSet presAssocID="{016AE217-8365-44F7-92E2-147966E477FF}" presName="parentLin" presStyleCnt="0"/>
      <dgm:spPr/>
    </dgm:pt>
    <dgm:pt modelId="{92E6084D-6026-4016-8A82-E4301D166F80}" type="pres">
      <dgm:prSet presAssocID="{016AE217-8365-44F7-92E2-147966E477FF}" presName="parentLeftMargin" presStyleLbl="node1" presStyleIdx="0" presStyleCnt="5"/>
      <dgm:spPr/>
    </dgm:pt>
    <dgm:pt modelId="{C319FECB-D269-4D3C-8E13-29C45FE0CDD2}" type="pres">
      <dgm:prSet presAssocID="{016AE217-8365-44F7-92E2-147966E477FF}" presName="parentText" presStyleLbl="node1" presStyleIdx="0" presStyleCnt="5">
        <dgm:presLayoutVars>
          <dgm:chMax val="0"/>
          <dgm:bulletEnabled val="1"/>
        </dgm:presLayoutVars>
      </dgm:prSet>
      <dgm:spPr/>
    </dgm:pt>
    <dgm:pt modelId="{AD9A0F30-551C-4D20-8568-D1387637C095}" type="pres">
      <dgm:prSet presAssocID="{016AE217-8365-44F7-92E2-147966E477FF}" presName="negativeSpace" presStyleCnt="0"/>
      <dgm:spPr/>
    </dgm:pt>
    <dgm:pt modelId="{4A2986A2-2BDC-4DCC-8284-F5FBE922CFE9}" type="pres">
      <dgm:prSet presAssocID="{016AE217-8365-44F7-92E2-147966E477FF}" presName="childText" presStyleLbl="conFgAcc1" presStyleIdx="0" presStyleCnt="5">
        <dgm:presLayoutVars>
          <dgm:bulletEnabled val="1"/>
        </dgm:presLayoutVars>
      </dgm:prSet>
      <dgm:spPr/>
    </dgm:pt>
    <dgm:pt modelId="{4B4C281D-27E8-4D7C-A9D0-47BA3667E61F}" type="pres">
      <dgm:prSet presAssocID="{4F09FCDA-ABD5-49C4-8556-DE9A00A871DE}" presName="spaceBetweenRectangles" presStyleCnt="0"/>
      <dgm:spPr/>
    </dgm:pt>
    <dgm:pt modelId="{5C24B582-3C93-47FF-8A39-20B75E29920B}" type="pres">
      <dgm:prSet presAssocID="{DA64E4AE-3802-48CA-847D-755A9851A50F}" presName="parentLin" presStyleCnt="0"/>
      <dgm:spPr/>
    </dgm:pt>
    <dgm:pt modelId="{048F6FA7-3BE8-42F6-BEDD-EA07F22B6D21}" type="pres">
      <dgm:prSet presAssocID="{DA64E4AE-3802-48CA-847D-755A9851A50F}" presName="parentLeftMargin" presStyleLbl="node1" presStyleIdx="0" presStyleCnt="5"/>
      <dgm:spPr/>
    </dgm:pt>
    <dgm:pt modelId="{FFA0017B-CECA-47BF-A8DB-BCFA21D491E6}" type="pres">
      <dgm:prSet presAssocID="{DA64E4AE-3802-48CA-847D-755A9851A50F}" presName="parentText" presStyleLbl="node1" presStyleIdx="1" presStyleCnt="5">
        <dgm:presLayoutVars>
          <dgm:chMax val="0"/>
          <dgm:bulletEnabled val="1"/>
        </dgm:presLayoutVars>
      </dgm:prSet>
      <dgm:spPr/>
    </dgm:pt>
    <dgm:pt modelId="{2B349D5B-0AC6-46E0-A3D2-E952CA6F7D5B}" type="pres">
      <dgm:prSet presAssocID="{DA64E4AE-3802-48CA-847D-755A9851A50F}" presName="negativeSpace" presStyleCnt="0"/>
      <dgm:spPr/>
    </dgm:pt>
    <dgm:pt modelId="{5DDD3D31-1057-45A9-BD05-569A2DA190F7}" type="pres">
      <dgm:prSet presAssocID="{DA64E4AE-3802-48CA-847D-755A9851A50F}" presName="childText" presStyleLbl="conFgAcc1" presStyleIdx="1" presStyleCnt="5">
        <dgm:presLayoutVars>
          <dgm:bulletEnabled val="1"/>
        </dgm:presLayoutVars>
      </dgm:prSet>
      <dgm:spPr/>
    </dgm:pt>
    <dgm:pt modelId="{52B9FA98-EACA-45B6-B95D-B3C6C3957E45}" type="pres">
      <dgm:prSet presAssocID="{85B4A4AA-B082-44B9-BD7D-6D6A754D9138}" presName="spaceBetweenRectangles" presStyleCnt="0"/>
      <dgm:spPr/>
    </dgm:pt>
    <dgm:pt modelId="{E1E7F9C5-978D-4818-9F35-CBD73A119675}" type="pres">
      <dgm:prSet presAssocID="{26F976E8-A394-4E2F-A2B5-A298A1FD983F}" presName="parentLin" presStyleCnt="0"/>
      <dgm:spPr/>
    </dgm:pt>
    <dgm:pt modelId="{ACDD1FDD-30A9-4688-8E94-8C1CC529AF6B}" type="pres">
      <dgm:prSet presAssocID="{26F976E8-A394-4E2F-A2B5-A298A1FD983F}" presName="parentLeftMargin" presStyleLbl="node1" presStyleIdx="1" presStyleCnt="5"/>
      <dgm:spPr/>
    </dgm:pt>
    <dgm:pt modelId="{5B88724E-E8CD-47B2-BA76-D6F5FCA69066}" type="pres">
      <dgm:prSet presAssocID="{26F976E8-A394-4E2F-A2B5-A298A1FD983F}" presName="parentText" presStyleLbl="node1" presStyleIdx="2" presStyleCnt="5">
        <dgm:presLayoutVars>
          <dgm:chMax val="0"/>
          <dgm:bulletEnabled val="1"/>
        </dgm:presLayoutVars>
      </dgm:prSet>
      <dgm:spPr/>
    </dgm:pt>
    <dgm:pt modelId="{EC32E0CB-CF0B-493C-87FE-7E0CD37A5CE3}" type="pres">
      <dgm:prSet presAssocID="{26F976E8-A394-4E2F-A2B5-A298A1FD983F}" presName="negativeSpace" presStyleCnt="0"/>
      <dgm:spPr/>
    </dgm:pt>
    <dgm:pt modelId="{CA40AD2F-C0A4-4725-B3F8-2CB6D74B7B70}" type="pres">
      <dgm:prSet presAssocID="{26F976E8-A394-4E2F-A2B5-A298A1FD983F}" presName="childText" presStyleLbl="conFgAcc1" presStyleIdx="2" presStyleCnt="5">
        <dgm:presLayoutVars>
          <dgm:bulletEnabled val="1"/>
        </dgm:presLayoutVars>
      </dgm:prSet>
      <dgm:spPr/>
    </dgm:pt>
    <dgm:pt modelId="{B6B679C0-D008-40DC-B2DF-377CFD842C13}" type="pres">
      <dgm:prSet presAssocID="{D45524C1-01CB-4AEB-8FF1-BBA670E03841}" presName="spaceBetweenRectangles" presStyleCnt="0"/>
      <dgm:spPr/>
    </dgm:pt>
    <dgm:pt modelId="{4AF02475-DAA4-4AA1-9519-C8C22123C961}" type="pres">
      <dgm:prSet presAssocID="{6AE7E29B-6B5D-4D74-80AA-F153E5D3ACC0}" presName="parentLin" presStyleCnt="0"/>
      <dgm:spPr/>
    </dgm:pt>
    <dgm:pt modelId="{9ECADD7E-3D90-4716-B296-A4D609DF5F02}" type="pres">
      <dgm:prSet presAssocID="{6AE7E29B-6B5D-4D74-80AA-F153E5D3ACC0}" presName="parentLeftMargin" presStyleLbl="node1" presStyleIdx="2" presStyleCnt="5"/>
      <dgm:spPr/>
    </dgm:pt>
    <dgm:pt modelId="{3DCEB823-CA45-4151-9268-BE724CE52557}" type="pres">
      <dgm:prSet presAssocID="{6AE7E29B-6B5D-4D74-80AA-F153E5D3ACC0}" presName="parentText" presStyleLbl="node1" presStyleIdx="3" presStyleCnt="5">
        <dgm:presLayoutVars>
          <dgm:chMax val="0"/>
          <dgm:bulletEnabled val="1"/>
        </dgm:presLayoutVars>
      </dgm:prSet>
      <dgm:spPr/>
    </dgm:pt>
    <dgm:pt modelId="{2D6D0A9B-605B-414F-AC02-3E69E2AAB9B2}" type="pres">
      <dgm:prSet presAssocID="{6AE7E29B-6B5D-4D74-80AA-F153E5D3ACC0}" presName="negativeSpace" presStyleCnt="0"/>
      <dgm:spPr/>
    </dgm:pt>
    <dgm:pt modelId="{99339B9D-910B-40FD-94D6-08CDD28EAED8}" type="pres">
      <dgm:prSet presAssocID="{6AE7E29B-6B5D-4D74-80AA-F153E5D3ACC0}" presName="childText" presStyleLbl="conFgAcc1" presStyleIdx="3" presStyleCnt="5">
        <dgm:presLayoutVars>
          <dgm:bulletEnabled val="1"/>
        </dgm:presLayoutVars>
      </dgm:prSet>
      <dgm:spPr/>
    </dgm:pt>
    <dgm:pt modelId="{652FFFD3-7CAE-43BB-A308-271D60B87930}" type="pres">
      <dgm:prSet presAssocID="{2F95072C-31C6-4F47-A2EE-F55CA14381C4}" presName="spaceBetweenRectangles" presStyleCnt="0"/>
      <dgm:spPr/>
    </dgm:pt>
    <dgm:pt modelId="{84E54209-E54A-4CDF-BD34-E239EA049150}" type="pres">
      <dgm:prSet presAssocID="{A3A68536-3BB3-4842-B11A-73542D780828}" presName="parentLin" presStyleCnt="0"/>
      <dgm:spPr/>
    </dgm:pt>
    <dgm:pt modelId="{9B9212EA-CD38-4A86-A482-AFCEAB99A1D0}" type="pres">
      <dgm:prSet presAssocID="{A3A68536-3BB3-4842-B11A-73542D780828}" presName="parentLeftMargin" presStyleLbl="node1" presStyleIdx="3" presStyleCnt="5"/>
      <dgm:spPr/>
    </dgm:pt>
    <dgm:pt modelId="{E209EA02-BA1C-48CF-9264-3959C0AC1FBC}" type="pres">
      <dgm:prSet presAssocID="{A3A68536-3BB3-4842-B11A-73542D780828}" presName="parentText" presStyleLbl="node1" presStyleIdx="4" presStyleCnt="5">
        <dgm:presLayoutVars>
          <dgm:chMax val="0"/>
          <dgm:bulletEnabled val="1"/>
        </dgm:presLayoutVars>
      </dgm:prSet>
      <dgm:spPr/>
    </dgm:pt>
    <dgm:pt modelId="{E4BC5B2F-C41D-4123-A376-1279008DFD22}" type="pres">
      <dgm:prSet presAssocID="{A3A68536-3BB3-4842-B11A-73542D780828}" presName="negativeSpace" presStyleCnt="0"/>
      <dgm:spPr/>
    </dgm:pt>
    <dgm:pt modelId="{8E440CA8-330A-4F40-A87F-BC6BD713703B}" type="pres">
      <dgm:prSet presAssocID="{A3A68536-3BB3-4842-B11A-73542D780828}" presName="childText" presStyleLbl="conFgAcc1" presStyleIdx="4" presStyleCnt="5">
        <dgm:presLayoutVars>
          <dgm:bulletEnabled val="1"/>
        </dgm:presLayoutVars>
      </dgm:prSet>
      <dgm:spPr/>
    </dgm:pt>
  </dgm:ptLst>
  <dgm:cxnLst>
    <dgm:cxn modelId="{F03CA906-5D1F-41D6-9C68-3E8B1A42ABF2}" type="presOf" srcId="{016AE217-8365-44F7-92E2-147966E477FF}" destId="{C319FECB-D269-4D3C-8E13-29C45FE0CDD2}" srcOrd="1" destOrd="0" presId="urn:microsoft.com/office/officeart/2005/8/layout/list1"/>
    <dgm:cxn modelId="{C95A4122-FB14-450B-91F4-CB12CF8E9146}" type="presOf" srcId="{6AE7E29B-6B5D-4D74-80AA-F153E5D3ACC0}" destId="{9ECADD7E-3D90-4716-B296-A4D609DF5F02}" srcOrd="0" destOrd="0" presId="urn:microsoft.com/office/officeart/2005/8/layout/list1"/>
    <dgm:cxn modelId="{9FAF7C2F-26D6-4AE8-85A0-B6632FD931B3}" srcId="{6DD0B3CE-5143-4FC0-865F-8F5540057F44}" destId="{DA64E4AE-3802-48CA-847D-755A9851A50F}" srcOrd="1" destOrd="0" parTransId="{565E0548-801A-47B1-8C65-D6BB968B6503}" sibTransId="{85B4A4AA-B082-44B9-BD7D-6D6A754D9138}"/>
    <dgm:cxn modelId="{0C97DD3B-16C1-4B54-8062-37A8049F0ED4}" type="presOf" srcId="{26F976E8-A394-4E2F-A2B5-A298A1FD983F}" destId="{ACDD1FDD-30A9-4688-8E94-8C1CC529AF6B}" srcOrd="0" destOrd="0" presId="urn:microsoft.com/office/officeart/2005/8/layout/list1"/>
    <dgm:cxn modelId="{25B3693E-8916-4EA0-A1E4-1E074E7806D1}" srcId="{6DD0B3CE-5143-4FC0-865F-8F5540057F44}" destId="{6AE7E29B-6B5D-4D74-80AA-F153E5D3ACC0}" srcOrd="3" destOrd="0" parTransId="{77F909DA-9E33-479B-996C-2F83DFD69145}" sibTransId="{2F95072C-31C6-4F47-A2EE-F55CA14381C4}"/>
    <dgm:cxn modelId="{1240295D-15A2-4971-A762-8B475408CFF4}" type="presOf" srcId="{DA64E4AE-3802-48CA-847D-755A9851A50F}" destId="{048F6FA7-3BE8-42F6-BEDD-EA07F22B6D21}" srcOrd="0" destOrd="0" presId="urn:microsoft.com/office/officeart/2005/8/layout/list1"/>
    <dgm:cxn modelId="{77E7C26A-AB56-4340-A419-10F2B582D64B}" type="presOf" srcId="{A3A68536-3BB3-4842-B11A-73542D780828}" destId="{E209EA02-BA1C-48CF-9264-3959C0AC1FBC}" srcOrd="1" destOrd="0" presId="urn:microsoft.com/office/officeart/2005/8/layout/list1"/>
    <dgm:cxn modelId="{C84C5D4D-C24B-4813-8E0F-0598E9919A83}" type="presOf" srcId="{6DD0B3CE-5143-4FC0-865F-8F5540057F44}" destId="{39D15BF2-76A4-4E23-8F61-C0552815F721}" srcOrd="0" destOrd="0" presId="urn:microsoft.com/office/officeart/2005/8/layout/list1"/>
    <dgm:cxn modelId="{FF810985-9D10-447B-BC34-AD8FC05F83F8}" srcId="{6DD0B3CE-5143-4FC0-865F-8F5540057F44}" destId="{A3A68536-3BB3-4842-B11A-73542D780828}" srcOrd="4" destOrd="0" parTransId="{EF6F9C12-6AAB-4BDC-9536-602E93D39C47}" sibTransId="{2E59EDB9-3ECD-44F6-B04F-717F8D214149}"/>
    <dgm:cxn modelId="{5D9E0EA0-5A4C-4133-B4E1-CCA55C61AD93}" type="presOf" srcId="{A3A68536-3BB3-4842-B11A-73542D780828}" destId="{9B9212EA-CD38-4A86-A482-AFCEAB99A1D0}" srcOrd="0" destOrd="0" presId="urn:microsoft.com/office/officeart/2005/8/layout/list1"/>
    <dgm:cxn modelId="{728A14AD-A06E-40FA-9CBC-9C35680C749B}" srcId="{6DD0B3CE-5143-4FC0-865F-8F5540057F44}" destId="{26F976E8-A394-4E2F-A2B5-A298A1FD983F}" srcOrd="2" destOrd="0" parTransId="{58CFC2E1-2009-4F1F-9956-A6CF8A69A2A0}" sibTransId="{D45524C1-01CB-4AEB-8FF1-BBA670E03841}"/>
    <dgm:cxn modelId="{226761B3-4F7E-4C58-BD02-B6FB5CA32D8C}" type="presOf" srcId="{016AE217-8365-44F7-92E2-147966E477FF}" destId="{92E6084D-6026-4016-8A82-E4301D166F80}" srcOrd="0" destOrd="0" presId="urn:microsoft.com/office/officeart/2005/8/layout/list1"/>
    <dgm:cxn modelId="{6F4747BF-599E-435E-8755-4CF70EB35AE1}" type="presOf" srcId="{DA64E4AE-3802-48CA-847D-755A9851A50F}" destId="{FFA0017B-CECA-47BF-A8DB-BCFA21D491E6}" srcOrd="1" destOrd="0" presId="urn:microsoft.com/office/officeart/2005/8/layout/list1"/>
    <dgm:cxn modelId="{FB9EB9D3-3A2D-4C2C-9F0A-977F6ACD7B3F}" type="presOf" srcId="{6AE7E29B-6B5D-4D74-80AA-F153E5D3ACC0}" destId="{3DCEB823-CA45-4151-9268-BE724CE52557}" srcOrd="1" destOrd="0" presId="urn:microsoft.com/office/officeart/2005/8/layout/list1"/>
    <dgm:cxn modelId="{014223D5-DE82-48AB-A265-0E9FCBB0E257}" type="presOf" srcId="{26F976E8-A394-4E2F-A2B5-A298A1FD983F}" destId="{5B88724E-E8CD-47B2-BA76-D6F5FCA69066}" srcOrd="1" destOrd="0" presId="urn:microsoft.com/office/officeart/2005/8/layout/list1"/>
    <dgm:cxn modelId="{DB2A69FC-E8F0-4DED-8B5D-5689F758AD9D}" srcId="{6DD0B3CE-5143-4FC0-865F-8F5540057F44}" destId="{016AE217-8365-44F7-92E2-147966E477FF}" srcOrd="0" destOrd="0" parTransId="{671EF8AE-93C1-4384-8B2F-E6A9DBEF6B7F}" sibTransId="{4F09FCDA-ABD5-49C4-8556-DE9A00A871DE}"/>
    <dgm:cxn modelId="{8104B602-D302-4494-8355-CA64242EED3B}" type="presParOf" srcId="{39D15BF2-76A4-4E23-8F61-C0552815F721}" destId="{FE6784AC-433E-41E3-A357-4920F9D8DE3A}" srcOrd="0" destOrd="0" presId="urn:microsoft.com/office/officeart/2005/8/layout/list1"/>
    <dgm:cxn modelId="{CF35C4DF-FE54-4C70-9590-CE8E557FA93A}" type="presParOf" srcId="{FE6784AC-433E-41E3-A357-4920F9D8DE3A}" destId="{92E6084D-6026-4016-8A82-E4301D166F80}" srcOrd="0" destOrd="0" presId="urn:microsoft.com/office/officeart/2005/8/layout/list1"/>
    <dgm:cxn modelId="{B431DFB7-7EFA-4B79-9F01-2B7C940BA5FC}" type="presParOf" srcId="{FE6784AC-433E-41E3-A357-4920F9D8DE3A}" destId="{C319FECB-D269-4D3C-8E13-29C45FE0CDD2}" srcOrd="1" destOrd="0" presId="urn:microsoft.com/office/officeart/2005/8/layout/list1"/>
    <dgm:cxn modelId="{052EE955-D10C-4854-BAC9-77C9C34B0773}" type="presParOf" srcId="{39D15BF2-76A4-4E23-8F61-C0552815F721}" destId="{AD9A0F30-551C-4D20-8568-D1387637C095}" srcOrd="1" destOrd="0" presId="urn:microsoft.com/office/officeart/2005/8/layout/list1"/>
    <dgm:cxn modelId="{FE88064D-E8E5-4B48-A40D-83BF1E8E1484}" type="presParOf" srcId="{39D15BF2-76A4-4E23-8F61-C0552815F721}" destId="{4A2986A2-2BDC-4DCC-8284-F5FBE922CFE9}" srcOrd="2" destOrd="0" presId="urn:microsoft.com/office/officeart/2005/8/layout/list1"/>
    <dgm:cxn modelId="{4DB80068-26AE-457F-A0D8-DCD46AE9FD90}" type="presParOf" srcId="{39D15BF2-76A4-4E23-8F61-C0552815F721}" destId="{4B4C281D-27E8-4D7C-A9D0-47BA3667E61F}" srcOrd="3" destOrd="0" presId="urn:microsoft.com/office/officeart/2005/8/layout/list1"/>
    <dgm:cxn modelId="{3841B50A-42B7-4C3E-AFE8-09871ADA4FA3}" type="presParOf" srcId="{39D15BF2-76A4-4E23-8F61-C0552815F721}" destId="{5C24B582-3C93-47FF-8A39-20B75E29920B}" srcOrd="4" destOrd="0" presId="urn:microsoft.com/office/officeart/2005/8/layout/list1"/>
    <dgm:cxn modelId="{C23BBB4F-FBBC-4D2B-AA95-7919135FD252}" type="presParOf" srcId="{5C24B582-3C93-47FF-8A39-20B75E29920B}" destId="{048F6FA7-3BE8-42F6-BEDD-EA07F22B6D21}" srcOrd="0" destOrd="0" presId="urn:microsoft.com/office/officeart/2005/8/layout/list1"/>
    <dgm:cxn modelId="{643F7B21-7620-454B-94E9-A45856041B93}" type="presParOf" srcId="{5C24B582-3C93-47FF-8A39-20B75E29920B}" destId="{FFA0017B-CECA-47BF-A8DB-BCFA21D491E6}" srcOrd="1" destOrd="0" presId="urn:microsoft.com/office/officeart/2005/8/layout/list1"/>
    <dgm:cxn modelId="{E22E676F-6901-44BF-B4E6-8E7A34F1C066}" type="presParOf" srcId="{39D15BF2-76A4-4E23-8F61-C0552815F721}" destId="{2B349D5B-0AC6-46E0-A3D2-E952CA6F7D5B}" srcOrd="5" destOrd="0" presId="urn:microsoft.com/office/officeart/2005/8/layout/list1"/>
    <dgm:cxn modelId="{5647BC84-BC77-44DB-A1C4-44DC8AF6DB08}" type="presParOf" srcId="{39D15BF2-76A4-4E23-8F61-C0552815F721}" destId="{5DDD3D31-1057-45A9-BD05-569A2DA190F7}" srcOrd="6" destOrd="0" presId="urn:microsoft.com/office/officeart/2005/8/layout/list1"/>
    <dgm:cxn modelId="{9F40FFA9-B291-4EF9-8EAA-7AF7846FCDEE}" type="presParOf" srcId="{39D15BF2-76A4-4E23-8F61-C0552815F721}" destId="{52B9FA98-EACA-45B6-B95D-B3C6C3957E45}" srcOrd="7" destOrd="0" presId="urn:microsoft.com/office/officeart/2005/8/layout/list1"/>
    <dgm:cxn modelId="{57A8588E-B691-4577-89E6-C0FBF9C4E660}" type="presParOf" srcId="{39D15BF2-76A4-4E23-8F61-C0552815F721}" destId="{E1E7F9C5-978D-4818-9F35-CBD73A119675}" srcOrd="8" destOrd="0" presId="urn:microsoft.com/office/officeart/2005/8/layout/list1"/>
    <dgm:cxn modelId="{BDEA303B-6A25-418E-BE78-DE56BE6420D9}" type="presParOf" srcId="{E1E7F9C5-978D-4818-9F35-CBD73A119675}" destId="{ACDD1FDD-30A9-4688-8E94-8C1CC529AF6B}" srcOrd="0" destOrd="0" presId="urn:microsoft.com/office/officeart/2005/8/layout/list1"/>
    <dgm:cxn modelId="{F9055693-60E6-4D01-848F-9C96A04E7BDD}" type="presParOf" srcId="{E1E7F9C5-978D-4818-9F35-CBD73A119675}" destId="{5B88724E-E8CD-47B2-BA76-D6F5FCA69066}" srcOrd="1" destOrd="0" presId="urn:microsoft.com/office/officeart/2005/8/layout/list1"/>
    <dgm:cxn modelId="{24D8740C-7D1F-4E49-A189-17413A7EB20E}" type="presParOf" srcId="{39D15BF2-76A4-4E23-8F61-C0552815F721}" destId="{EC32E0CB-CF0B-493C-87FE-7E0CD37A5CE3}" srcOrd="9" destOrd="0" presId="urn:microsoft.com/office/officeart/2005/8/layout/list1"/>
    <dgm:cxn modelId="{7540AEAD-1CB8-4245-BCDB-F5AED5BA381F}" type="presParOf" srcId="{39D15BF2-76A4-4E23-8F61-C0552815F721}" destId="{CA40AD2F-C0A4-4725-B3F8-2CB6D74B7B70}" srcOrd="10" destOrd="0" presId="urn:microsoft.com/office/officeart/2005/8/layout/list1"/>
    <dgm:cxn modelId="{AA924139-CBAF-4303-9C4D-5780B96F0B95}" type="presParOf" srcId="{39D15BF2-76A4-4E23-8F61-C0552815F721}" destId="{B6B679C0-D008-40DC-B2DF-377CFD842C13}" srcOrd="11" destOrd="0" presId="urn:microsoft.com/office/officeart/2005/8/layout/list1"/>
    <dgm:cxn modelId="{956C554F-39A2-43ED-B2B3-A034F4F35E6A}" type="presParOf" srcId="{39D15BF2-76A4-4E23-8F61-C0552815F721}" destId="{4AF02475-DAA4-4AA1-9519-C8C22123C961}" srcOrd="12" destOrd="0" presId="urn:microsoft.com/office/officeart/2005/8/layout/list1"/>
    <dgm:cxn modelId="{4C3DE7A6-1805-4EF1-8E07-674E5D073125}" type="presParOf" srcId="{4AF02475-DAA4-4AA1-9519-C8C22123C961}" destId="{9ECADD7E-3D90-4716-B296-A4D609DF5F02}" srcOrd="0" destOrd="0" presId="urn:microsoft.com/office/officeart/2005/8/layout/list1"/>
    <dgm:cxn modelId="{0E83D07E-6F64-448E-8D3C-012F3FCF2621}" type="presParOf" srcId="{4AF02475-DAA4-4AA1-9519-C8C22123C961}" destId="{3DCEB823-CA45-4151-9268-BE724CE52557}" srcOrd="1" destOrd="0" presId="urn:microsoft.com/office/officeart/2005/8/layout/list1"/>
    <dgm:cxn modelId="{341F7A85-AA0B-43BB-A3DA-B28BC4316123}" type="presParOf" srcId="{39D15BF2-76A4-4E23-8F61-C0552815F721}" destId="{2D6D0A9B-605B-414F-AC02-3E69E2AAB9B2}" srcOrd="13" destOrd="0" presId="urn:microsoft.com/office/officeart/2005/8/layout/list1"/>
    <dgm:cxn modelId="{1C30C275-71F9-44E9-B177-908AE706BDD5}" type="presParOf" srcId="{39D15BF2-76A4-4E23-8F61-C0552815F721}" destId="{99339B9D-910B-40FD-94D6-08CDD28EAED8}" srcOrd="14" destOrd="0" presId="urn:microsoft.com/office/officeart/2005/8/layout/list1"/>
    <dgm:cxn modelId="{B9FF9CAD-AB99-4516-A620-CB3CFA4E4ECC}" type="presParOf" srcId="{39D15BF2-76A4-4E23-8F61-C0552815F721}" destId="{652FFFD3-7CAE-43BB-A308-271D60B87930}" srcOrd="15" destOrd="0" presId="urn:microsoft.com/office/officeart/2005/8/layout/list1"/>
    <dgm:cxn modelId="{5607DADF-088C-49D0-BC1D-5139ECABF4D5}" type="presParOf" srcId="{39D15BF2-76A4-4E23-8F61-C0552815F721}" destId="{84E54209-E54A-4CDF-BD34-E239EA049150}" srcOrd="16" destOrd="0" presId="urn:microsoft.com/office/officeart/2005/8/layout/list1"/>
    <dgm:cxn modelId="{B69B25B6-6529-4D39-9C19-D1D67054D36A}" type="presParOf" srcId="{84E54209-E54A-4CDF-BD34-E239EA049150}" destId="{9B9212EA-CD38-4A86-A482-AFCEAB99A1D0}" srcOrd="0" destOrd="0" presId="urn:microsoft.com/office/officeart/2005/8/layout/list1"/>
    <dgm:cxn modelId="{AE587BD7-4629-42E2-9B21-48BA01A9D1AB}" type="presParOf" srcId="{84E54209-E54A-4CDF-BD34-E239EA049150}" destId="{E209EA02-BA1C-48CF-9264-3959C0AC1FBC}" srcOrd="1" destOrd="0" presId="urn:microsoft.com/office/officeart/2005/8/layout/list1"/>
    <dgm:cxn modelId="{8DBDE671-3801-4537-85E0-6678A9B6D09C}" type="presParOf" srcId="{39D15BF2-76A4-4E23-8F61-C0552815F721}" destId="{E4BC5B2F-C41D-4123-A376-1279008DFD22}" srcOrd="17" destOrd="0" presId="urn:microsoft.com/office/officeart/2005/8/layout/list1"/>
    <dgm:cxn modelId="{B48E897C-D3B8-4719-9968-D0DF785F0434}" type="presParOf" srcId="{39D15BF2-76A4-4E23-8F61-C0552815F721}" destId="{8E440CA8-330A-4F40-A87F-BC6BD713703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986A2-2BDC-4DCC-8284-F5FBE922CFE9}">
      <dsp:nvSpPr>
        <dsp:cNvPr id="0" name=""/>
        <dsp:cNvSpPr/>
      </dsp:nvSpPr>
      <dsp:spPr>
        <a:xfrm>
          <a:off x="0" y="346579"/>
          <a:ext cx="7987071"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319FECB-D269-4D3C-8E13-29C45FE0CDD2}">
      <dsp:nvSpPr>
        <dsp:cNvPr id="0" name=""/>
        <dsp:cNvSpPr/>
      </dsp:nvSpPr>
      <dsp:spPr>
        <a:xfrm>
          <a:off x="399353" y="51379"/>
          <a:ext cx="5590949" cy="590400"/>
        </a:xfrm>
        <a:prstGeom prst="roundRect">
          <a:avLst/>
        </a:prstGeom>
        <a:solidFill>
          <a:srgbClr val="E67089"/>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1325" tIns="0" rIns="211325"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PROBLEM STATEMENT</a:t>
          </a:r>
          <a:endParaRPr lang="en-IN" sz="2000" b="1" kern="1200" dirty="0">
            <a:solidFill>
              <a:schemeClr val="tx1"/>
            </a:solidFill>
          </a:endParaRPr>
        </a:p>
      </dsp:txBody>
      <dsp:txXfrm>
        <a:off x="428174" y="80200"/>
        <a:ext cx="5533307" cy="532758"/>
      </dsp:txXfrm>
    </dsp:sp>
    <dsp:sp modelId="{5DDD3D31-1057-45A9-BD05-569A2DA190F7}">
      <dsp:nvSpPr>
        <dsp:cNvPr id="0" name=""/>
        <dsp:cNvSpPr/>
      </dsp:nvSpPr>
      <dsp:spPr>
        <a:xfrm>
          <a:off x="0" y="1253779"/>
          <a:ext cx="7987071"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FA0017B-CECA-47BF-A8DB-BCFA21D491E6}">
      <dsp:nvSpPr>
        <dsp:cNvPr id="0" name=""/>
        <dsp:cNvSpPr/>
      </dsp:nvSpPr>
      <dsp:spPr>
        <a:xfrm>
          <a:off x="399353" y="958579"/>
          <a:ext cx="5590949" cy="590400"/>
        </a:xfrm>
        <a:prstGeom prst="roundRect">
          <a:avLst/>
        </a:prstGeom>
        <a:solidFill>
          <a:srgbClr val="E67089"/>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1325" tIns="0" rIns="211325"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OBJECTIVE &amp; APPROACH</a:t>
          </a:r>
          <a:endParaRPr lang="en-IN" sz="2000" b="1" kern="1200" dirty="0">
            <a:solidFill>
              <a:schemeClr val="tx1"/>
            </a:solidFill>
          </a:endParaRPr>
        </a:p>
      </dsp:txBody>
      <dsp:txXfrm>
        <a:off x="428174" y="987400"/>
        <a:ext cx="5533307" cy="532758"/>
      </dsp:txXfrm>
    </dsp:sp>
    <dsp:sp modelId="{CA40AD2F-C0A4-4725-B3F8-2CB6D74B7B70}">
      <dsp:nvSpPr>
        <dsp:cNvPr id="0" name=""/>
        <dsp:cNvSpPr/>
      </dsp:nvSpPr>
      <dsp:spPr>
        <a:xfrm>
          <a:off x="0" y="2160980"/>
          <a:ext cx="7987071"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B88724E-E8CD-47B2-BA76-D6F5FCA69066}">
      <dsp:nvSpPr>
        <dsp:cNvPr id="0" name=""/>
        <dsp:cNvSpPr/>
      </dsp:nvSpPr>
      <dsp:spPr>
        <a:xfrm>
          <a:off x="399353" y="1865780"/>
          <a:ext cx="5590949" cy="590400"/>
        </a:xfrm>
        <a:prstGeom prst="roundRect">
          <a:avLst/>
        </a:prstGeom>
        <a:solidFill>
          <a:srgbClr val="E67089"/>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1325" tIns="0" rIns="211325"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RECOMMENDED ANALYSIS</a:t>
          </a:r>
          <a:endParaRPr lang="en-IN" sz="2000" b="1" kern="1200" dirty="0">
            <a:solidFill>
              <a:schemeClr val="tx1"/>
            </a:solidFill>
          </a:endParaRPr>
        </a:p>
      </dsp:txBody>
      <dsp:txXfrm>
        <a:off x="428174" y="1894601"/>
        <a:ext cx="5533307" cy="532758"/>
      </dsp:txXfrm>
    </dsp:sp>
    <dsp:sp modelId="{99339B9D-910B-40FD-94D6-08CDD28EAED8}">
      <dsp:nvSpPr>
        <dsp:cNvPr id="0" name=""/>
        <dsp:cNvSpPr/>
      </dsp:nvSpPr>
      <dsp:spPr>
        <a:xfrm>
          <a:off x="0" y="3068180"/>
          <a:ext cx="7987071"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DCEB823-CA45-4151-9268-BE724CE52557}">
      <dsp:nvSpPr>
        <dsp:cNvPr id="0" name=""/>
        <dsp:cNvSpPr/>
      </dsp:nvSpPr>
      <dsp:spPr>
        <a:xfrm>
          <a:off x="399353" y="2772980"/>
          <a:ext cx="5590949" cy="590400"/>
        </a:xfrm>
        <a:prstGeom prst="roundRect">
          <a:avLst/>
        </a:prstGeom>
        <a:solidFill>
          <a:srgbClr val="E67089"/>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1325" tIns="0" rIns="211325"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DAX QUARIES</a:t>
          </a:r>
          <a:endParaRPr lang="en-IN" sz="2000" b="1" kern="1200" dirty="0">
            <a:solidFill>
              <a:schemeClr val="tx1"/>
            </a:solidFill>
          </a:endParaRPr>
        </a:p>
      </dsp:txBody>
      <dsp:txXfrm>
        <a:off x="428174" y="2801801"/>
        <a:ext cx="5533307" cy="532758"/>
      </dsp:txXfrm>
    </dsp:sp>
    <dsp:sp modelId="{8E440CA8-330A-4F40-A87F-BC6BD713703B}">
      <dsp:nvSpPr>
        <dsp:cNvPr id="0" name=""/>
        <dsp:cNvSpPr/>
      </dsp:nvSpPr>
      <dsp:spPr>
        <a:xfrm>
          <a:off x="0" y="3975380"/>
          <a:ext cx="7987071" cy="5040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09EA02-BA1C-48CF-9264-3959C0AC1FBC}">
      <dsp:nvSpPr>
        <dsp:cNvPr id="0" name=""/>
        <dsp:cNvSpPr/>
      </dsp:nvSpPr>
      <dsp:spPr>
        <a:xfrm>
          <a:off x="399353" y="3680180"/>
          <a:ext cx="5590949" cy="590400"/>
        </a:xfrm>
        <a:prstGeom prst="roundRect">
          <a:avLst/>
        </a:prstGeom>
        <a:solidFill>
          <a:srgbClr val="E67089"/>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1325" tIns="0" rIns="211325"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PROJECT INSIGHTS</a:t>
          </a:r>
          <a:endParaRPr lang="en-IN" sz="2000" b="1" kern="1200" dirty="0">
            <a:solidFill>
              <a:schemeClr val="tx1"/>
            </a:solidFill>
          </a:endParaRPr>
        </a:p>
      </dsp:txBody>
      <dsp:txXfrm>
        <a:off x="428174" y="3709001"/>
        <a:ext cx="553330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44688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12F81-95F4-4898-8B20-75674D06B146}"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61974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60476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286438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96535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1347541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635370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233301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76437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27367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12F81-95F4-4898-8B20-75674D06B146}"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199536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E12F81-95F4-4898-8B20-75674D06B146}"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43805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E12F81-95F4-4898-8B20-75674D06B146}"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16004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12F81-95F4-4898-8B20-75674D06B146}"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77993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12F81-95F4-4898-8B20-75674D06B146}"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373248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12F81-95F4-4898-8B20-75674D06B146}"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410865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12F81-95F4-4898-8B20-75674D06B146}"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C5BC3-44B2-4E5B-B616-B597650DA3D8}" type="slidenum">
              <a:rPr lang="en-IN" smtClean="0"/>
              <a:t>‹#›</a:t>
            </a:fld>
            <a:endParaRPr lang="en-IN"/>
          </a:p>
        </p:txBody>
      </p:sp>
    </p:spTree>
    <p:extLst>
      <p:ext uri="{BB962C8B-B14F-4D97-AF65-F5344CB8AC3E}">
        <p14:creationId xmlns:p14="http://schemas.microsoft.com/office/powerpoint/2010/main" val="2418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E12F81-95F4-4898-8B20-75674D06B146}" type="datetimeFigureOut">
              <a:rPr lang="en-IN" smtClean="0"/>
              <a:t>01-08-2024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2C5BC3-44B2-4E5B-B616-B597650DA3D8}" type="slidenum">
              <a:rPr lang="en-IN" smtClean="0"/>
              <a:t>‹#›</a:t>
            </a:fld>
            <a:endParaRPr lang="en-IN"/>
          </a:p>
        </p:txBody>
      </p:sp>
    </p:spTree>
    <p:extLst>
      <p:ext uri="{BB962C8B-B14F-4D97-AF65-F5344CB8AC3E}">
        <p14:creationId xmlns:p14="http://schemas.microsoft.com/office/powerpoint/2010/main" val="217849182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8B67BF-0498-CB13-C873-A699428288A0}"/>
              </a:ext>
            </a:extLst>
          </p:cNvPr>
          <p:cNvPicPr>
            <a:picLocks noChangeAspect="1"/>
          </p:cNvPicPr>
          <p:nvPr/>
        </p:nvPicPr>
        <p:blipFill rotWithShape="1">
          <a:blip r:embed="rId2">
            <a:extLst>
              <a:ext uri="{28A0092B-C50C-407E-A947-70E740481C1C}">
                <a14:useLocalDpi xmlns:a14="http://schemas.microsoft.com/office/drawing/2010/main" val="0"/>
              </a:ext>
            </a:extLst>
          </a:blip>
          <a:srcRect l="43500" t="20178"/>
          <a:stretch/>
        </p:blipFill>
        <p:spPr>
          <a:xfrm>
            <a:off x="6422518" y="491613"/>
            <a:ext cx="5926797" cy="6279894"/>
          </a:xfrm>
          <a:prstGeom prst="ellipse">
            <a:avLst/>
          </a:prstGeom>
          <a:ln>
            <a:noFill/>
          </a:ln>
          <a:effectLst>
            <a:softEdge rad="112500"/>
          </a:effectLst>
        </p:spPr>
      </p:pic>
      <p:sp>
        <p:nvSpPr>
          <p:cNvPr id="9" name="TextBox 8">
            <a:extLst>
              <a:ext uri="{FF2B5EF4-FFF2-40B4-BE49-F238E27FC236}">
                <a16:creationId xmlns:a16="http://schemas.microsoft.com/office/drawing/2014/main" id="{3D651139-0A13-F262-34FC-0DC4FEF20E02}"/>
              </a:ext>
            </a:extLst>
          </p:cNvPr>
          <p:cNvSpPr txBox="1"/>
          <p:nvPr/>
        </p:nvSpPr>
        <p:spPr>
          <a:xfrm>
            <a:off x="1880417" y="1120676"/>
            <a:ext cx="4785854" cy="2308324"/>
          </a:xfrm>
          <a:prstGeom prst="rect">
            <a:avLst/>
          </a:prstGeom>
          <a:noFill/>
        </p:spPr>
        <p:txBody>
          <a:bodyPr wrap="square" rtlCol="0">
            <a:spAutoFit/>
          </a:bodyPr>
          <a:lstStyle/>
          <a:p>
            <a:pPr algn="ctr"/>
            <a:r>
              <a:rPr lang="en-US" sz="4800" b="1" dirty="0">
                <a:solidFill>
                  <a:schemeClr val="bg2">
                    <a:lumMod val="25000"/>
                  </a:schemeClr>
                </a:solidFill>
                <a:latin typeface="Baskerville Old Face" panose="02020602080505020303" pitchFamily="18" charset="0"/>
              </a:rPr>
              <a:t>HR ATTRITION ANALYSIS</a:t>
            </a:r>
            <a:endParaRPr lang="en-IN" sz="4800" b="1" dirty="0">
              <a:solidFill>
                <a:schemeClr val="bg2">
                  <a:lumMod val="25000"/>
                </a:schemeClr>
              </a:solidFill>
              <a:latin typeface="Baskerville Old Face" panose="02020602080505020303" pitchFamily="18" charset="0"/>
            </a:endParaRPr>
          </a:p>
          <a:p>
            <a:pPr algn="ctr"/>
            <a:r>
              <a:rPr lang="en-US" sz="4800" b="1" dirty="0">
                <a:solidFill>
                  <a:schemeClr val="bg2">
                    <a:lumMod val="25000"/>
                  </a:schemeClr>
                </a:solidFill>
                <a:latin typeface="Baskerville Old Face" panose="02020602080505020303" pitchFamily="18" charset="0"/>
              </a:rPr>
              <a:t>DASHBOARD</a:t>
            </a:r>
          </a:p>
        </p:txBody>
      </p:sp>
      <p:sp>
        <p:nvSpPr>
          <p:cNvPr id="11" name="TextBox 10">
            <a:extLst>
              <a:ext uri="{FF2B5EF4-FFF2-40B4-BE49-F238E27FC236}">
                <a16:creationId xmlns:a16="http://schemas.microsoft.com/office/drawing/2014/main" id="{2E2B1601-108A-785D-64BF-E96C837F95DE}"/>
              </a:ext>
            </a:extLst>
          </p:cNvPr>
          <p:cNvSpPr txBox="1"/>
          <p:nvPr/>
        </p:nvSpPr>
        <p:spPr>
          <a:xfrm>
            <a:off x="5329085" y="6420465"/>
            <a:ext cx="3333135" cy="400110"/>
          </a:xfrm>
          <a:prstGeom prst="rect">
            <a:avLst/>
          </a:prstGeom>
          <a:noFill/>
        </p:spPr>
        <p:txBody>
          <a:bodyPr wrap="square">
            <a:spAutoFit/>
          </a:bodyPr>
          <a:lstStyle/>
          <a:p>
            <a:r>
              <a:rPr lang="en-US" sz="2000" b="1" dirty="0">
                <a:solidFill>
                  <a:schemeClr val="bg2">
                    <a:lumMod val="25000"/>
                  </a:schemeClr>
                </a:solidFill>
                <a:latin typeface="Baskerville Old Face" panose="02020602080505020303" pitchFamily="18" charset="0"/>
              </a:rPr>
              <a:t>Project Owner: Urvashi Aswal</a:t>
            </a:r>
            <a:endParaRPr lang="en-IN" sz="2000" dirty="0"/>
          </a:p>
        </p:txBody>
      </p:sp>
    </p:spTree>
    <p:extLst>
      <p:ext uri="{BB962C8B-B14F-4D97-AF65-F5344CB8AC3E}">
        <p14:creationId xmlns:p14="http://schemas.microsoft.com/office/powerpoint/2010/main" val="1687827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00855C-3FDD-A077-D6EB-31FE4C2F96D7}"/>
              </a:ext>
            </a:extLst>
          </p:cNvPr>
          <p:cNvSpPr txBox="1"/>
          <p:nvPr/>
        </p:nvSpPr>
        <p:spPr>
          <a:xfrm>
            <a:off x="2566217" y="3890071"/>
            <a:ext cx="8308260" cy="2554545"/>
          </a:xfrm>
          <a:prstGeom prst="rect">
            <a:avLst/>
          </a:prstGeom>
          <a:noFill/>
        </p:spPr>
        <p:txBody>
          <a:bodyPr wrap="square" rtlCol="0">
            <a:spAutoFit/>
          </a:bodyPr>
          <a:lstStyle/>
          <a:p>
            <a:pPr algn="ctr"/>
            <a:r>
              <a:rPr lang="en-US" sz="3200" b="1" u="sng" dirty="0"/>
              <a:t>Project Owner:</a:t>
            </a:r>
            <a:br>
              <a:rPr lang="en-US" sz="3200" b="1" u="sng" dirty="0"/>
            </a:br>
            <a:br>
              <a:rPr lang="en-US" sz="3200" b="1" dirty="0"/>
            </a:br>
            <a:r>
              <a:rPr lang="en-US" sz="3200" b="1" dirty="0"/>
              <a:t>Urvashi Aswal</a:t>
            </a:r>
            <a:br>
              <a:rPr lang="en-US" sz="3200" b="1" dirty="0"/>
            </a:br>
            <a:r>
              <a:rPr lang="en-US" sz="3200" b="1" dirty="0"/>
              <a:t>urvashiaswal1@gmail.com</a:t>
            </a:r>
            <a:br>
              <a:rPr lang="en-US" sz="3200" b="1" dirty="0"/>
            </a:br>
            <a:r>
              <a:rPr lang="en-US" sz="3200" b="1" dirty="0"/>
              <a:t>Date  :  1</a:t>
            </a:r>
            <a:r>
              <a:rPr lang="en-US" sz="3200" b="1" baseline="30000" dirty="0"/>
              <a:t>st</a:t>
            </a:r>
            <a:r>
              <a:rPr lang="en-US" sz="3200" b="1" dirty="0"/>
              <a:t> Aug 2024</a:t>
            </a:r>
            <a:endParaRPr lang="en-IN" sz="3200" b="1" dirty="0"/>
          </a:p>
        </p:txBody>
      </p:sp>
      <p:sp>
        <p:nvSpPr>
          <p:cNvPr id="8" name="Oval 7">
            <a:extLst>
              <a:ext uri="{FF2B5EF4-FFF2-40B4-BE49-F238E27FC236}">
                <a16:creationId xmlns:a16="http://schemas.microsoft.com/office/drawing/2014/main" id="{66A1876F-F293-BFC2-90FD-8BC22FFE5149}"/>
              </a:ext>
            </a:extLst>
          </p:cNvPr>
          <p:cNvSpPr/>
          <p:nvPr/>
        </p:nvSpPr>
        <p:spPr>
          <a:xfrm>
            <a:off x="3411796" y="1149327"/>
            <a:ext cx="6037006" cy="2199262"/>
          </a:xfrm>
          <a:prstGeom prst="ellipse">
            <a:avLst/>
          </a:prstGeom>
          <a:scene3d>
            <a:camera prst="orthographicFront"/>
            <a:lightRig rig="threePt" dir="t"/>
          </a:scene3d>
          <a:sp3d>
            <a:bevelT w="165100" prst="coolSlant"/>
          </a:sp3d>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b="1" dirty="0"/>
              <a:t>THANK YOU</a:t>
            </a:r>
            <a:endParaRPr lang="en-IN" sz="5400" b="1" dirty="0"/>
          </a:p>
        </p:txBody>
      </p:sp>
    </p:spTree>
    <p:extLst>
      <p:ext uri="{BB962C8B-B14F-4D97-AF65-F5344CB8AC3E}">
        <p14:creationId xmlns:p14="http://schemas.microsoft.com/office/powerpoint/2010/main" val="7927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BE105CD-8879-B368-49B8-398C05CEC761}"/>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Black" panose="020B0A04020102020204" pitchFamily="34" charset="0"/>
              </a:rPr>
              <a:t>C</a:t>
            </a:r>
            <a:r>
              <a:rPr lang="en-IN" sz="2800" dirty="0">
                <a:latin typeface="Arial Black" panose="020B0A04020102020204" pitchFamily="34" charset="0"/>
              </a:rPr>
              <a:t>ONTENT</a:t>
            </a:r>
          </a:p>
        </p:txBody>
      </p:sp>
      <p:graphicFrame>
        <p:nvGraphicFramePr>
          <p:cNvPr id="5" name="Diagram 4">
            <a:extLst>
              <a:ext uri="{FF2B5EF4-FFF2-40B4-BE49-F238E27FC236}">
                <a16:creationId xmlns:a16="http://schemas.microsoft.com/office/drawing/2014/main" id="{01FDD317-C96E-0CEF-8A06-C98F1F474191}"/>
              </a:ext>
            </a:extLst>
          </p:cNvPr>
          <p:cNvGraphicFramePr/>
          <p:nvPr>
            <p:extLst>
              <p:ext uri="{D42A27DB-BD31-4B8C-83A1-F6EECF244321}">
                <p14:modId xmlns:p14="http://schemas.microsoft.com/office/powerpoint/2010/main" val="1000619795"/>
              </p:ext>
            </p:extLst>
          </p:nvPr>
        </p:nvGraphicFramePr>
        <p:xfrm>
          <a:off x="2290914" y="1535745"/>
          <a:ext cx="7987071" cy="4530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11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A04CD8-EA16-467F-7B04-9F4854375BDB}"/>
              </a:ext>
            </a:extLst>
          </p:cNvPr>
          <p:cNvSpPr txBox="1"/>
          <p:nvPr/>
        </p:nvSpPr>
        <p:spPr>
          <a:xfrm>
            <a:off x="3716595" y="2005781"/>
            <a:ext cx="7413523" cy="3785652"/>
          </a:xfrm>
          <a:prstGeom prst="rect">
            <a:avLst/>
          </a:prstGeom>
          <a:noFill/>
        </p:spPr>
        <p:txBody>
          <a:bodyPr wrap="square" rtlCol="0">
            <a:spAutoFit/>
          </a:bodyPr>
          <a:lstStyle/>
          <a:p>
            <a:endParaRPr lang="en-US" dirty="0"/>
          </a:p>
          <a:p>
            <a:r>
              <a:rPr lang="en-US" sz="2400" dirty="0">
                <a:solidFill>
                  <a:schemeClr val="accent6">
                    <a:lumMod val="50000"/>
                  </a:schemeClr>
                </a:solidFill>
                <a:latin typeface="Arial" panose="020B0604020202020204" pitchFamily="34" charset="0"/>
                <a:cs typeface="Arial" panose="020B0604020202020204" pitchFamily="34" charset="0"/>
              </a:rPr>
              <a:t>Adecco India, a mid-sized software development firm, is experiencing a surge in turnover, particularly among junior sales roles. This trend is impacting productivity and escalating recruitment costs. The company seeks to understand the underlying causes of this attrition to implement strategies that foster employee satisfaction and retention.</a:t>
            </a:r>
            <a:br>
              <a:rPr lang="en-US" dirty="0">
                <a:solidFill>
                  <a:schemeClr val="accent6">
                    <a:lumMod val="50000"/>
                  </a:schemeClr>
                </a:solidFill>
                <a:latin typeface="Arial" panose="020B0604020202020204" pitchFamily="34" charset="0"/>
                <a:cs typeface="Arial" panose="020B0604020202020204" pitchFamily="34" charset="0"/>
              </a:rPr>
            </a:br>
            <a:br>
              <a:rPr lang="en-US" dirty="0">
                <a:solidFill>
                  <a:schemeClr val="accent6">
                    <a:lumMod val="50000"/>
                  </a:schemeClr>
                </a:solidFill>
                <a:latin typeface="Arial" panose="020B0604020202020204" pitchFamily="34" charset="0"/>
                <a:cs typeface="Arial" panose="020B0604020202020204" pitchFamily="34" charset="0"/>
              </a:rPr>
            </a:br>
            <a:endParaRPr lang="en-US" dirty="0">
              <a:solidFill>
                <a:schemeClr val="accent6">
                  <a:lumMod val="50000"/>
                </a:schemeClr>
              </a:solidFill>
              <a:latin typeface="Arial" panose="020B0604020202020204" pitchFamily="34" charset="0"/>
              <a:cs typeface="Arial" panose="020B0604020202020204" pitchFamily="34" charset="0"/>
            </a:endParaRPr>
          </a:p>
          <a:p>
            <a:endParaRPr lang="en-IN" dirty="0"/>
          </a:p>
        </p:txBody>
      </p:sp>
      <p:sp>
        <p:nvSpPr>
          <p:cNvPr id="7" name="Rectangle: Rounded Corners 6">
            <a:extLst>
              <a:ext uri="{FF2B5EF4-FFF2-40B4-BE49-F238E27FC236}">
                <a16:creationId xmlns:a16="http://schemas.microsoft.com/office/drawing/2014/main" id="{9FBCCB47-D035-B6A3-4B7A-317760B9F466}"/>
              </a:ext>
            </a:extLst>
          </p:cNvPr>
          <p:cNvSpPr/>
          <p:nvPr/>
        </p:nvSpPr>
        <p:spPr>
          <a:xfrm>
            <a:off x="3864079" y="619432"/>
            <a:ext cx="7049729"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61C58832-B234-EBCD-CBC8-423672690D14}"/>
              </a:ext>
            </a:extLst>
          </p:cNvPr>
          <p:cNvSpPr txBox="1"/>
          <p:nvPr/>
        </p:nvSpPr>
        <p:spPr>
          <a:xfrm>
            <a:off x="4139387" y="767141"/>
            <a:ext cx="6656438" cy="461665"/>
          </a:xfrm>
          <a:prstGeom prst="rect">
            <a:avLst/>
          </a:prstGeom>
          <a:noFill/>
        </p:spPr>
        <p:txBody>
          <a:bodyPr wrap="square" rtlCol="0">
            <a:spAutoFit/>
          </a:bodyPr>
          <a:lstStyle/>
          <a:p>
            <a:pPr algn="ctr"/>
            <a:r>
              <a:rPr lang="en-US" sz="2400" b="1" dirty="0">
                <a:solidFill>
                  <a:schemeClr val="bg1"/>
                </a:solidFill>
                <a:latin typeface="Arial Black" panose="020B0A04020102020204" pitchFamily="34" charset="0"/>
              </a:rPr>
              <a:t>PROBLEM STATEMENT</a:t>
            </a:r>
            <a:endParaRPr lang="en-IN" sz="2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1083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497EE-4FF8-A6C5-DDAB-A8CA7EEA7158}"/>
              </a:ext>
            </a:extLst>
          </p:cNvPr>
          <p:cNvSpPr>
            <a:spLocks noGrp="1"/>
          </p:cNvSpPr>
          <p:nvPr>
            <p:ph idx="1"/>
          </p:nvPr>
        </p:nvSpPr>
        <p:spPr>
          <a:xfrm>
            <a:off x="1700981" y="2182761"/>
            <a:ext cx="8554064" cy="2998839"/>
          </a:xfrm>
        </p:spPr>
        <p:txBody>
          <a:bodyPr>
            <a:normAutofit fontScale="85000" lnSpcReduction="10000"/>
          </a:bodyPr>
          <a:lstStyle/>
          <a:p>
            <a:pPr marL="0" indent="0">
              <a:buNone/>
            </a:pPr>
            <a:r>
              <a:rPr lang="en-US" dirty="0">
                <a:solidFill>
                  <a:schemeClr val="accent6">
                    <a:lumMod val="50000"/>
                  </a:schemeClr>
                </a:solidFill>
                <a:latin typeface="Arial" panose="020B0604020202020204" pitchFamily="34" charset="0"/>
                <a:cs typeface="Arial" panose="020B0604020202020204" pitchFamily="34" charset="0"/>
              </a:rPr>
              <a:t>To conduct a comprehensive analysis of HR data to identify the root causes of high turnover among junior sales employees. The insights gained will inform strategies to improve employee satisfaction, engagement, and retention.</a:t>
            </a:r>
          </a:p>
          <a:p>
            <a:pPr marL="0" indent="0">
              <a:buNone/>
            </a:pPr>
            <a:endParaRPr lang="en-US" dirty="0">
              <a:solidFill>
                <a:schemeClr val="accent6">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6">
                    <a:lumMod val="50000"/>
                  </a:schemeClr>
                </a:solidFill>
                <a:latin typeface="Arial" panose="020B0604020202020204" pitchFamily="34" charset="0"/>
                <a:cs typeface="Arial" panose="020B0604020202020204" pitchFamily="34" charset="0"/>
              </a:rPr>
              <a:t>Our analysis will focus on key HR metrics such as employee tenure, job satisfaction, salary trends, hike % and employee age group. The insights derived will inform data-driven recommendations to improve employee experience and reduce attrition.</a:t>
            </a:r>
          </a:p>
          <a:p>
            <a:endParaRPr lang="en-IN"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9E41B7D4-A49D-702E-17BD-E1372CEA0FAA}"/>
              </a:ext>
            </a:extLst>
          </p:cNvPr>
          <p:cNvSpPr/>
          <p:nvPr/>
        </p:nvSpPr>
        <p:spPr>
          <a:xfrm>
            <a:off x="2290914" y="757083"/>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9907872D-B490-6625-1B7D-99A62EA1E114}"/>
              </a:ext>
            </a:extLst>
          </p:cNvPr>
          <p:cNvSpPr txBox="1"/>
          <p:nvPr/>
        </p:nvSpPr>
        <p:spPr>
          <a:xfrm>
            <a:off x="2290914" y="924232"/>
            <a:ext cx="6420465" cy="461665"/>
          </a:xfrm>
          <a:prstGeom prst="rect">
            <a:avLst/>
          </a:prstGeom>
          <a:noFill/>
        </p:spPr>
        <p:txBody>
          <a:bodyPr wrap="square" rtlCol="0">
            <a:spAutoFit/>
          </a:bodyPr>
          <a:lstStyle/>
          <a:p>
            <a:pPr algn="ctr"/>
            <a:r>
              <a:rPr lang="en-US" sz="2400" b="1" dirty="0">
                <a:solidFill>
                  <a:schemeClr val="bg1"/>
                </a:solidFill>
                <a:latin typeface="Arial Black" panose="020B0A04020102020204" pitchFamily="34" charset="0"/>
              </a:rPr>
              <a:t>OBJECTIVE &amp; APPROACH</a:t>
            </a:r>
            <a:endParaRPr lang="en-IN" sz="2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35581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29C137F-2ACA-AE5B-7F6C-6FB893C45434}"/>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Arial Black" panose="020B0A04020102020204" pitchFamily="34" charset="0"/>
              </a:rPr>
              <a:t>Recommended Analysis</a:t>
            </a:r>
          </a:p>
        </p:txBody>
      </p:sp>
      <p:sp>
        <p:nvSpPr>
          <p:cNvPr id="21" name="Arrow: Right 20">
            <a:extLst>
              <a:ext uri="{FF2B5EF4-FFF2-40B4-BE49-F238E27FC236}">
                <a16:creationId xmlns:a16="http://schemas.microsoft.com/office/drawing/2014/main" id="{272A14B0-6210-02EA-7917-250261CE06A3}"/>
              </a:ext>
            </a:extLst>
          </p:cNvPr>
          <p:cNvSpPr/>
          <p:nvPr/>
        </p:nvSpPr>
        <p:spPr>
          <a:xfrm>
            <a:off x="1641984" y="1260692"/>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F2EEC667-D3CA-4F9B-9B58-0142547CC5B1}"/>
              </a:ext>
            </a:extLst>
          </p:cNvPr>
          <p:cNvPicPr>
            <a:picLocks noChangeAspect="1"/>
          </p:cNvPicPr>
          <p:nvPr/>
        </p:nvPicPr>
        <p:blipFill rotWithShape="1">
          <a:blip r:embed="rId2"/>
          <a:srcRect l="9734" t="13937" r="6223" b="1342"/>
          <a:stretch/>
        </p:blipFill>
        <p:spPr>
          <a:xfrm>
            <a:off x="8928755" y="2871019"/>
            <a:ext cx="2968278" cy="1799303"/>
          </a:xfrm>
          <a:prstGeom prst="rect">
            <a:avLst/>
          </a:prstGeom>
          <a:ln w="88900" cap="sq" cmpd="thickThin">
            <a:solidFill>
              <a:srgbClr val="000000"/>
            </a:solidFill>
            <a:prstDash val="solid"/>
            <a:miter lim="800000"/>
          </a:ln>
          <a:effectLst>
            <a:innerShdw blurRad="76200">
              <a:srgbClr val="000000"/>
            </a:innerShdw>
          </a:effectLst>
        </p:spPr>
      </p:pic>
      <p:pic>
        <p:nvPicPr>
          <p:cNvPr id="20" name="Picture 19">
            <a:extLst>
              <a:ext uri="{FF2B5EF4-FFF2-40B4-BE49-F238E27FC236}">
                <a16:creationId xmlns:a16="http://schemas.microsoft.com/office/drawing/2014/main" id="{11FD4A2D-058E-7532-1711-BED15F3FF0BC}"/>
              </a:ext>
            </a:extLst>
          </p:cNvPr>
          <p:cNvPicPr>
            <a:picLocks noChangeAspect="1"/>
          </p:cNvPicPr>
          <p:nvPr/>
        </p:nvPicPr>
        <p:blipFill>
          <a:blip r:embed="rId3"/>
          <a:stretch>
            <a:fillRect/>
          </a:stretch>
        </p:blipFill>
        <p:spPr>
          <a:xfrm>
            <a:off x="9604385" y="1662490"/>
            <a:ext cx="1678127" cy="646331"/>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6BECDC05-83D0-F4F8-3EC2-49CA7664BFDC}"/>
              </a:ext>
            </a:extLst>
          </p:cNvPr>
          <p:cNvSpPr txBox="1"/>
          <p:nvPr/>
        </p:nvSpPr>
        <p:spPr>
          <a:xfrm>
            <a:off x="1779636" y="1773493"/>
            <a:ext cx="5869858" cy="677108"/>
          </a:xfrm>
          <a:prstGeom prst="rect">
            <a:avLst/>
          </a:prstGeom>
          <a:noFill/>
        </p:spPr>
        <p:txBody>
          <a:bodyPr wrap="square" rtlCol="0">
            <a:spAutoFit/>
          </a:bodyPr>
          <a:lstStyle/>
          <a:p>
            <a:r>
              <a:rPr lang="en-US" sz="2000" b="1" dirty="0">
                <a:solidFill>
                  <a:schemeClr val="accent6">
                    <a:lumMod val="50000"/>
                  </a:schemeClr>
                </a:solidFill>
              </a:rPr>
              <a:t>What is the overall attrition rate at Adecco India?</a:t>
            </a:r>
            <a:endParaRPr lang="en-IN" sz="2000" b="1" dirty="0">
              <a:solidFill>
                <a:schemeClr val="accent6">
                  <a:lumMod val="50000"/>
                </a:schemeClr>
              </a:solidFill>
            </a:endParaRPr>
          </a:p>
          <a:p>
            <a:endParaRPr lang="en-IN" dirty="0"/>
          </a:p>
        </p:txBody>
      </p:sp>
      <p:sp>
        <p:nvSpPr>
          <p:cNvPr id="22" name="Arrow: Right 21">
            <a:extLst>
              <a:ext uri="{FF2B5EF4-FFF2-40B4-BE49-F238E27FC236}">
                <a16:creationId xmlns:a16="http://schemas.microsoft.com/office/drawing/2014/main" id="{FBB543AE-3604-6A48-631C-7EA7DB7EA75C}"/>
              </a:ext>
            </a:extLst>
          </p:cNvPr>
          <p:cNvSpPr/>
          <p:nvPr/>
        </p:nvSpPr>
        <p:spPr>
          <a:xfrm>
            <a:off x="1573160" y="3075034"/>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00D3403-CBCC-6A02-107D-B370A7B90395}"/>
              </a:ext>
            </a:extLst>
          </p:cNvPr>
          <p:cNvSpPr txBox="1"/>
          <p:nvPr/>
        </p:nvSpPr>
        <p:spPr>
          <a:xfrm>
            <a:off x="1887793" y="3570445"/>
            <a:ext cx="6096000" cy="400110"/>
          </a:xfrm>
          <a:prstGeom prst="rect">
            <a:avLst/>
          </a:prstGeom>
          <a:noFill/>
        </p:spPr>
        <p:txBody>
          <a:bodyPr wrap="square">
            <a:spAutoFit/>
          </a:bodyPr>
          <a:lstStyle/>
          <a:p>
            <a:r>
              <a:rPr lang="en-US" sz="2000" b="1" dirty="0">
                <a:solidFill>
                  <a:schemeClr val="accent6">
                    <a:lumMod val="50000"/>
                  </a:schemeClr>
                </a:solidFill>
              </a:rPr>
              <a:t>Which department has the highest attrition rate</a:t>
            </a:r>
            <a:r>
              <a:rPr lang="en-US" b="1" dirty="0">
                <a:solidFill>
                  <a:schemeClr val="accent6">
                    <a:lumMod val="50000"/>
                  </a:schemeClr>
                </a:solidFill>
              </a:rPr>
              <a:t>?</a:t>
            </a:r>
            <a:endParaRPr lang="en-IN" b="1" dirty="0">
              <a:solidFill>
                <a:schemeClr val="accent6">
                  <a:lumMod val="50000"/>
                </a:schemeClr>
              </a:solidFill>
            </a:endParaRPr>
          </a:p>
        </p:txBody>
      </p:sp>
      <p:sp>
        <p:nvSpPr>
          <p:cNvPr id="23" name="Arrow: Right 22">
            <a:extLst>
              <a:ext uri="{FF2B5EF4-FFF2-40B4-BE49-F238E27FC236}">
                <a16:creationId xmlns:a16="http://schemas.microsoft.com/office/drawing/2014/main" id="{A433E163-F8FF-5D22-377E-508652026E6B}"/>
              </a:ext>
            </a:extLst>
          </p:cNvPr>
          <p:cNvSpPr/>
          <p:nvPr/>
        </p:nvSpPr>
        <p:spPr>
          <a:xfrm>
            <a:off x="1578071" y="4859260"/>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8E672011-B217-BF69-B2F3-68A20E8F1A5F}"/>
              </a:ext>
            </a:extLst>
          </p:cNvPr>
          <p:cNvSpPr txBox="1"/>
          <p:nvPr/>
        </p:nvSpPr>
        <p:spPr>
          <a:xfrm>
            <a:off x="1725560" y="5227693"/>
            <a:ext cx="6096000" cy="707886"/>
          </a:xfrm>
          <a:prstGeom prst="rect">
            <a:avLst/>
          </a:prstGeom>
          <a:noFill/>
        </p:spPr>
        <p:txBody>
          <a:bodyPr wrap="square">
            <a:spAutoFit/>
          </a:bodyPr>
          <a:lstStyle/>
          <a:p>
            <a:pPr algn="ctr"/>
            <a:r>
              <a:rPr lang="en-US" sz="2000" b="1" dirty="0">
                <a:solidFill>
                  <a:schemeClr val="accent6">
                    <a:lumMod val="50000"/>
                  </a:schemeClr>
                </a:solidFill>
              </a:rPr>
              <a:t>What is the average monthly income of employees who have left the company?</a:t>
            </a:r>
            <a:endParaRPr lang="en-IN" b="1" dirty="0">
              <a:solidFill>
                <a:schemeClr val="accent6">
                  <a:lumMod val="50000"/>
                </a:schemeClr>
              </a:solidFill>
            </a:endParaRPr>
          </a:p>
        </p:txBody>
      </p:sp>
      <p:pic>
        <p:nvPicPr>
          <p:cNvPr id="28" name="Picture 27">
            <a:extLst>
              <a:ext uri="{FF2B5EF4-FFF2-40B4-BE49-F238E27FC236}">
                <a16:creationId xmlns:a16="http://schemas.microsoft.com/office/drawing/2014/main" id="{F6CB1665-0997-37BA-BA5F-D0F0ED3A3266}"/>
              </a:ext>
            </a:extLst>
          </p:cNvPr>
          <p:cNvPicPr>
            <a:picLocks noChangeAspect="1"/>
          </p:cNvPicPr>
          <p:nvPr/>
        </p:nvPicPr>
        <p:blipFill>
          <a:blip r:embed="rId4"/>
          <a:stretch>
            <a:fillRect/>
          </a:stretch>
        </p:blipFill>
        <p:spPr>
          <a:xfrm>
            <a:off x="9419303" y="5279718"/>
            <a:ext cx="2232197" cy="10098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0508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29C137F-2ACA-AE5B-7F6C-6FB893C45434}"/>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Arial Black" panose="020B0A04020102020204" pitchFamily="34" charset="0"/>
              </a:rPr>
              <a:t>Recommended Analysis</a:t>
            </a:r>
          </a:p>
        </p:txBody>
      </p:sp>
      <p:sp>
        <p:nvSpPr>
          <p:cNvPr id="21" name="Arrow: Right 20">
            <a:extLst>
              <a:ext uri="{FF2B5EF4-FFF2-40B4-BE49-F238E27FC236}">
                <a16:creationId xmlns:a16="http://schemas.microsoft.com/office/drawing/2014/main" id="{272A14B0-6210-02EA-7917-250261CE06A3}"/>
              </a:ext>
            </a:extLst>
          </p:cNvPr>
          <p:cNvSpPr/>
          <p:nvPr/>
        </p:nvSpPr>
        <p:spPr>
          <a:xfrm>
            <a:off x="1641984" y="1260692"/>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BECDC05-83D0-F4F8-3EC2-49CA7664BFDC}"/>
              </a:ext>
            </a:extLst>
          </p:cNvPr>
          <p:cNvSpPr txBox="1"/>
          <p:nvPr/>
        </p:nvSpPr>
        <p:spPr>
          <a:xfrm>
            <a:off x="1779636" y="1631712"/>
            <a:ext cx="6204157" cy="707886"/>
          </a:xfrm>
          <a:prstGeom prst="rect">
            <a:avLst/>
          </a:prstGeom>
          <a:noFill/>
        </p:spPr>
        <p:txBody>
          <a:bodyPr wrap="square" rtlCol="0">
            <a:spAutoFit/>
          </a:bodyPr>
          <a:lstStyle/>
          <a:p>
            <a:r>
              <a:rPr lang="en-US" sz="2000" b="1" dirty="0">
                <a:solidFill>
                  <a:schemeClr val="accent6">
                    <a:lumMod val="50000"/>
                  </a:schemeClr>
                </a:solidFill>
              </a:rPr>
              <a:t>Is there a significant difference in attrition rates between male and female employees?</a:t>
            </a:r>
            <a:endParaRPr lang="en-IN" dirty="0"/>
          </a:p>
        </p:txBody>
      </p:sp>
      <p:sp>
        <p:nvSpPr>
          <p:cNvPr id="22" name="Arrow: Right 21">
            <a:extLst>
              <a:ext uri="{FF2B5EF4-FFF2-40B4-BE49-F238E27FC236}">
                <a16:creationId xmlns:a16="http://schemas.microsoft.com/office/drawing/2014/main" id="{FBB543AE-3604-6A48-631C-7EA7DB7EA75C}"/>
              </a:ext>
            </a:extLst>
          </p:cNvPr>
          <p:cNvSpPr/>
          <p:nvPr/>
        </p:nvSpPr>
        <p:spPr>
          <a:xfrm>
            <a:off x="1573160" y="3075034"/>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00D3403-CBCC-6A02-107D-B370A7B90395}"/>
              </a:ext>
            </a:extLst>
          </p:cNvPr>
          <p:cNvSpPr txBox="1"/>
          <p:nvPr/>
        </p:nvSpPr>
        <p:spPr>
          <a:xfrm>
            <a:off x="1887793" y="3472125"/>
            <a:ext cx="6096000" cy="707886"/>
          </a:xfrm>
          <a:prstGeom prst="rect">
            <a:avLst/>
          </a:prstGeom>
          <a:noFill/>
        </p:spPr>
        <p:txBody>
          <a:bodyPr wrap="square">
            <a:spAutoFit/>
          </a:bodyPr>
          <a:lstStyle/>
          <a:p>
            <a:r>
              <a:rPr lang="en-US" sz="2000" b="1" dirty="0">
                <a:solidFill>
                  <a:schemeClr val="accent6">
                    <a:lumMod val="50000"/>
                  </a:schemeClr>
                </a:solidFill>
              </a:rPr>
              <a:t>How does distance from home impact employee attrition?</a:t>
            </a:r>
            <a:endParaRPr lang="en-IN" b="1" dirty="0">
              <a:solidFill>
                <a:schemeClr val="accent6">
                  <a:lumMod val="50000"/>
                </a:schemeClr>
              </a:solidFill>
            </a:endParaRPr>
          </a:p>
        </p:txBody>
      </p:sp>
      <p:sp>
        <p:nvSpPr>
          <p:cNvPr id="23" name="Arrow: Right 22">
            <a:extLst>
              <a:ext uri="{FF2B5EF4-FFF2-40B4-BE49-F238E27FC236}">
                <a16:creationId xmlns:a16="http://schemas.microsoft.com/office/drawing/2014/main" id="{A433E163-F8FF-5D22-377E-508652026E6B}"/>
              </a:ext>
            </a:extLst>
          </p:cNvPr>
          <p:cNvSpPr/>
          <p:nvPr/>
        </p:nvSpPr>
        <p:spPr>
          <a:xfrm>
            <a:off x="1578071" y="4918252"/>
            <a:ext cx="6813757" cy="1430261"/>
          </a:xfrm>
          <a:prstGeom prst="rightArrow">
            <a:avLst/>
          </a:prstGeom>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8E672011-B217-BF69-B2F3-68A20E8F1A5F}"/>
              </a:ext>
            </a:extLst>
          </p:cNvPr>
          <p:cNvSpPr txBox="1"/>
          <p:nvPr/>
        </p:nvSpPr>
        <p:spPr>
          <a:xfrm>
            <a:off x="1725560" y="5286685"/>
            <a:ext cx="6096000" cy="707886"/>
          </a:xfrm>
          <a:prstGeom prst="rect">
            <a:avLst/>
          </a:prstGeom>
          <a:noFill/>
        </p:spPr>
        <p:txBody>
          <a:bodyPr wrap="square">
            <a:spAutoFit/>
          </a:bodyPr>
          <a:lstStyle/>
          <a:p>
            <a:pPr algn="ctr"/>
            <a:r>
              <a:rPr lang="en-US" sz="2000" b="1" dirty="0">
                <a:solidFill>
                  <a:schemeClr val="accent6">
                    <a:lumMod val="50000"/>
                  </a:schemeClr>
                </a:solidFill>
              </a:rPr>
              <a:t>What is the average number of years employees have worked at Adecco India?</a:t>
            </a:r>
            <a:endParaRPr lang="en-IN" b="1" dirty="0">
              <a:solidFill>
                <a:schemeClr val="accent6">
                  <a:lumMod val="50000"/>
                </a:schemeClr>
              </a:solidFill>
            </a:endParaRPr>
          </a:p>
        </p:txBody>
      </p:sp>
      <p:pic>
        <p:nvPicPr>
          <p:cNvPr id="3" name="Picture 2">
            <a:extLst>
              <a:ext uri="{FF2B5EF4-FFF2-40B4-BE49-F238E27FC236}">
                <a16:creationId xmlns:a16="http://schemas.microsoft.com/office/drawing/2014/main" id="{4BE9761C-6546-6F6E-87AA-2AF8D4A80368}"/>
              </a:ext>
            </a:extLst>
          </p:cNvPr>
          <p:cNvPicPr>
            <a:picLocks noChangeAspect="1"/>
          </p:cNvPicPr>
          <p:nvPr/>
        </p:nvPicPr>
        <p:blipFill>
          <a:blip r:embed="rId2"/>
          <a:stretch>
            <a:fillRect/>
          </a:stretch>
        </p:blipFill>
        <p:spPr>
          <a:xfrm>
            <a:off x="9296265" y="1276440"/>
            <a:ext cx="2232198" cy="1495169"/>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F5797304-F451-2D03-A6CB-1FA649A4519B}"/>
              </a:ext>
            </a:extLst>
          </p:cNvPr>
          <p:cNvPicPr>
            <a:picLocks noChangeAspect="1"/>
          </p:cNvPicPr>
          <p:nvPr/>
        </p:nvPicPr>
        <p:blipFill>
          <a:blip r:embed="rId3"/>
          <a:stretch>
            <a:fillRect/>
          </a:stretch>
        </p:blipFill>
        <p:spPr>
          <a:xfrm>
            <a:off x="8847509" y="3075034"/>
            <a:ext cx="3177617" cy="1910274"/>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F729BD17-5F9A-49B8-96AD-8D02185D8B5E}"/>
              </a:ext>
            </a:extLst>
          </p:cNvPr>
          <p:cNvPicPr>
            <a:picLocks noChangeAspect="1"/>
          </p:cNvPicPr>
          <p:nvPr/>
        </p:nvPicPr>
        <p:blipFill>
          <a:blip r:embed="rId4"/>
          <a:stretch>
            <a:fillRect/>
          </a:stretch>
        </p:blipFill>
        <p:spPr>
          <a:xfrm>
            <a:off x="9640282" y="5362849"/>
            <a:ext cx="1888181" cy="8299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7437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BBB5BBF-23D7-4710-7A01-41CDD6683575}"/>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Arial Black" panose="020B0A04020102020204" pitchFamily="34" charset="0"/>
              </a:rPr>
              <a:t>DAX QUARIES</a:t>
            </a:r>
          </a:p>
        </p:txBody>
      </p:sp>
      <p:sp>
        <p:nvSpPr>
          <p:cNvPr id="3" name="TextBox 2">
            <a:extLst>
              <a:ext uri="{FF2B5EF4-FFF2-40B4-BE49-F238E27FC236}">
                <a16:creationId xmlns:a16="http://schemas.microsoft.com/office/drawing/2014/main" id="{59BB10FF-36A1-6FA4-07D5-C71AE1989150}"/>
              </a:ext>
            </a:extLst>
          </p:cNvPr>
          <p:cNvSpPr txBox="1"/>
          <p:nvPr/>
        </p:nvSpPr>
        <p:spPr>
          <a:xfrm>
            <a:off x="2054945" y="1542420"/>
            <a:ext cx="7954296" cy="1200329"/>
          </a:xfrm>
          <a:prstGeom prst="rect">
            <a:avLst/>
          </a:prstGeom>
          <a:noFill/>
        </p:spPr>
        <p:txBody>
          <a:bodyPr wrap="square">
            <a:spAutoFit/>
          </a:bodyPr>
          <a:lstStyle/>
          <a:p>
            <a:r>
              <a:rPr lang="en-US" b="1" dirty="0">
                <a:solidFill>
                  <a:schemeClr val="tx1">
                    <a:lumMod val="95000"/>
                    <a:lumOff val="5000"/>
                  </a:schemeClr>
                </a:solidFill>
                <a:effectLst/>
                <a:latin typeface="Consolas" panose="020B0609020204030204" pitchFamily="49" charset="0"/>
              </a:rPr>
              <a:t>AGE GROUP </a:t>
            </a:r>
            <a:r>
              <a:rPr lang="en-US" b="0" dirty="0">
                <a:solidFill>
                  <a:schemeClr val="tx1">
                    <a:lumMod val="95000"/>
                    <a:lumOff val="5000"/>
                  </a:schemeClr>
                </a:solidFill>
                <a:effectLst/>
                <a:latin typeface="Consolas" panose="020B0609020204030204" pitchFamily="49" charset="0"/>
              </a:rPr>
              <a:t>= IF(</a:t>
            </a:r>
            <a:r>
              <a:rPr lang="en-US" b="0" dirty="0" err="1">
                <a:solidFill>
                  <a:schemeClr val="tx1">
                    <a:lumMod val="95000"/>
                    <a:lumOff val="5000"/>
                  </a:schemeClr>
                </a:solidFill>
                <a:effectLst/>
                <a:latin typeface="Consolas" panose="020B0609020204030204" pitchFamily="49" charset="0"/>
              </a:rPr>
              <a:t>HR_Attrition</a:t>
            </a:r>
            <a:r>
              <a:rPr lang="en-US" b="0" dirty="0">
                <a:solidFill>
                  <a:schemeClr val="tx1">
                    <a:lumMod val="95000"/>
                    <a:lumOff val="5000"/>
                  </a:schemeClr>
                </a:solidFill>
                <a:effectLst/>
                <a:latin typeface="Consolas" panose="020B0609020204030204" pitchFamily="49" charset="0"/>
              </a:rPr>
              <a:t>[Age]&lt;25,"Under 25",</a:t>
            </a:r>
            <a:br>
              <a:rPr lang="en-US" b="0" dirty="0">
                <a:solidFill>
                  <a:schemeClr val="tx1">
                    <a:lumMod val="95000"/>
                    <a:lumOff val="5000"/>
                  </a:schemeClr>
                </a:solidFill>
                <a:effectLst/>
                <a:latin typeface="Consolas" panose="020B0609020204030204" pitchFamily="49" charset="0"/>
              </a:rPr>
            </a:br>
            <a:r>
              <a:rPr lang="en-US" b="0" dirty="0">
                <a:solidFill>
                  <a:schemeClr val="tx1">
                    <a:lumMod val="95000"/>
                    <a:lumOff val="5000"/>
                  </a:schemeClr>
                </a:solidFill>
                <a:effectLst/>
                <a:latin typeface="Consolas" panose="020B0609020204030204" pitchFamily="49" charset="0"/>
              </a:rPr>
              <a:t>			 IF(</a:t>
            </a:r>
            <a:r>
              <a:rPr lang="en-US" b="0" dirty="0" err="1">
                <a:solidFill>
                  <a:schemeClr val="tx1">
                    <a:lumMod val="95000"/>
                    <a:lumOff val="5000"/>
                  </a:schemeClr>
                </a:solidFill>
                <a:effectLst/>
                <a:latin typeface="Consolas" panose="020B0609020204030204" pitchFamily="49" charset="0"/>
              </a:rPr>
              <a:t>HR_Attrition</a:t>
            </a:r>
            <a:r>
              <a:rPr lang="en-US" b="0" dirty="0">
                <a:solidFill>
                  <a:schemeClr val="tx1">
                    <a:lumMod val="95000"/>
                    <a:lumOff val="5000"/>
                  </a:schemeClr>
                </a:solidFill>
                <a:effectLst/>
                <a:latin typeface="Consolas" panose="020B0609020204030204" pitchFamily="49" charset="0"/>
              </a:rPr>
              <a:t>[Age]&lt;35,"25-34",</a:t>
            </a:r>
            <a:br>
              <a:rPr lang="en-US" b="0" dirty="0">
                <a:solidFill>
                  <a:schemeClr val="tx1">
                    <a:lumMod val="95000"/>
                    <a:lumOff val="5000"/>
                  </a:schemeClr>
                </a:solidFill>
                <a:effectLst/>
                <a:latin typeface="Consolas" panose="020B0609020204030204" pitchFamily="49" charset="0"/>
              </a:rPr>
            </a:br>
            <a:r>
              <a:rPr lang="en-US" b="0" dirty="0">
                <a:solidFill>
                  <a:schemeClr val="tx1">
                    <a:lumMod val="95000"/>
                    <a:lumOff val="5000"/>
                  </a:schemeClr>
                </a:solidFill>
                <a:effectLst/>
                <a:latin typeface="Consolas" panose="020B0609020204030204" pitchFamily="49" charset="0"/>
              </a:rPr>
              <a:t>			 IF(</a:t>
            </a:r>
            <a:r>
              <a:rPr lang="en-US" b="0" dirty="0" err="1">
                <a:solidFill>
                  <a:schemeClr val="tx1">
                    <a:lumMod val="95000"/>
                    <a:lumOff val="5000"/>
                  </a:schemeClr>
                </a:solidFill>
                <a:effectLst/>
                <a:latin typeface="Consolas" panose="020B0609020204030204" pitchFamily="49" charset="0"/>
              </a:rPr>
              <a:t>HR_Attrition</a:t>
            </a:r>
            <a:r>
              <a:rPr lang="en-US" b="0" dirty="0">
                <a:solidFill>
                  <a:schemeClr val="tx1">
                    <a:lumMod val="95000"/>
                    <a:lumOff val="5000"/>
                  </a:schemeClr>
                </a:solidFill>
                <a:effectLst/>
                <a:latin typeface="Consolas" panose="020B0609020204030204" pitchFamily="49" charset="0"/>
              </a:rPr>
              <a:t>[Age]&lt;45,"35-45",</a:t>
            </a:r>
            <a:br>
              <a:rPr lang="en-US" b="0" dirty="0">
                <a:solidFill>
                  <a:schemeClr val="tx1">
                    <a:lumMod val="95000"/>
                    <a:lumOff val="5000"/>
                  </a:schemeClr>
                </a:solidFill>
                <a:effectLst/>
                <a:latin typeface="Consolas" panose="020B0609020204030204" pitchFamily="49" charset="0"/>
              </a:rPr>
            </a:br>
            <a:r>
              <a:rPr lang="en-US" b="0" dirty="0">
                <a:solidFill>
                  <a:schemeClr val="tx1">
                    <a:lumMod val="95000"/>
                    <a:lumOff val="5000"/>
                  </a:schemeClr>
                </a:solidFill>
                <a:effectLst/>
                <a:latin typeface="Consolas" panose="020B0609020204030204" pitchFamily="49" charset="0"/>
              </a:rPr>
              <a:t>			 IF(</a:t>
            </a:r>
            <a:r>
              <a:rPr lang="en-US" b="0" dirty="0" err="1">
                <a:solidFill>
                  <a:schemeClr val="tx1">
                    <a:lumMod val="95000"/>
                    <a:lumOff val="5000"/>
                  </a:schemeClr>
                </a:solidFill>
                <a:effectLst/>
                <a:latin typeface="Consolas" panose="020B0609020204030204" pitchFamily="49" charset="0"/>
              </a:rPr>
              <a:t>HR_Attrition</a:t>
            </a:r>
            <a:r>
              <a:rPr lang="en-US" b="0" dirty="0">
                <a:solidFill>
                  <a:schemeClr val="tx1">
                    <a:lumMod val="95000"/>
                    <a:lumOff val="5000"/>
                  </a:schemeClr>
                </a:solidFill>
                <a:effectLst/>
                <a:latin typeface="Consolas" panose="020B0609020204030204" pitchFamily="49" charset="0"/>
              </a:rPr>
              <a:t>[Age]&lt;55,"46-54","Above 55"))))</a:t>
            </a:r>
          </a:p>
        </p:txBody>
      </p:sp>
      <p:sp>
        <p:nvSpPr>
          <p:cNvPr id="6" name="TextBox 5">
            <a:extLst>
              <a:ext uri="{FF2B5EF4-FFF2-40B4-BE49-F238E27FC236}">
                <a16:creationId xmlns:a16="http://schemas.microsoft.com/office/drawing/2014/main" id="{41210358-679E-A9AF-E481-9370B0E50BCB}"/>
              </a:ext>
            </a:extLst>
          </p:cNvPr>
          <p:cNvSpPr txBox="1"/>
          <p:nvPr/>
        </p:nvSpPr>
        <p:spPr>
          <a:xfrm>
            <a:off x="1995948" y="3110496"/>
            <a:ext cx="8288594" cy="1785970"/>
          </a:xfrm>
          <a:prstGeom prst="rect">
            <a:avLst/>
          </a:prstGeom>
          <a:noFill/>
        </p:spPr>
        <p:txBody>
          <a:bodyPr wrap="square">
            <a:spAutoFit/>
          </a:bodyPr>
          <a:lstStyle/>
          <a:p>
            <a:r>
              <a:rPr lang="en-IN" b="1" dirty="0">
                <a:solidFill>
                  <a:schemeClr val="tx1">
                    <a:lumMod val="95000"/>
                    <a:lumOff val="5000"/>
                  </a:schemeClr>
                </a:solidFill>
                <a:latin typeface="Consolas" panose="020B0609020204030204" pitchFamily="49" charset="0"/>
              </a:rPr>
              <a:t>Job distance </a:t>
            </a:r>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DistanceFromHome</a:t>
            </a:r>
            <a:r>
              <a:rPr lang="en-IN" dirty="0">
                <a:solidFill>
                  <a:schemeClr val="tx1">
                    <a:lumMod val="95000"/>
                    <a:lumOff val="5000"/>
                  </a:schemeClr>
                </a:solidFill>
                <a:latin typeface="Consolas" panose="020B0609020204030204" pitchFamily="49" charset="0"/>
              </a:rPr>
              <a:t>]&gt;=25,"25-30",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DistanceFromHome</a:t>
            </a:r>
            <a:r>
              <a:rPr lang="en-IN" dirty="0">
                <a:solidFill>
                  <a:schemeClr val="tx1">
                    <a:lumMod val="95000"/>
                    <a:lumOff val="5000"/>
                  </a:schemeClr>
                </a:solidFill>
                <a:latin typeface="Consolas" panose="020B0609020204030204" pitchFamily="49" charset="0"/>
              </a:rPr>
              <a:t>]&gt;=20,"20-25",</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DistanceFromHome</a:t>
            </a:r>
            <a:r>
              <a:rPr lang="en-IN" dirty="0">
                <a:solidFill>
                  <a:schemeClr val="tx1">
                    <a:lumMod val="95000"/>
                    <a:lumOff val="5000"/>
                  </a:schemeClr>
                </a:solidFill>
                <a:latin typeface="Consolas" panose="020B0609020204030204" pitchFamily="49" charset="0"/>
              </a:rPr>
              <a:t>]&gt;=15,"15-20",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DistanceFromHome</a:t>
            </a:r>
            <a:r>
              <a:rPr lang="en-IN" dirty="0">
                <a:solidFill>
                  <a:schemeClr val="tx1">
                    <a:lumMod val="95000"/>
                    <a:lumOff val="5000"/>
                  </a:schemeClr>
                </a:solidFill>
                <a:latin typeface="Consolas" panose="020B0609020204030204" pitchFamily="49" charset="0"/>
              </a:rPr>
              <a:t>]&gt;=10,"10-15",</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DistanceFromHome</a:t>
            </a:r>
            <a:r>
              <a:rPr lang="en-IN" dirty="0">
                <a:solidFill>
                  <a:schemeClr val="tx1">
                    <a:lumMod val="95000"/>
                    <a:lumOff val="5000"/>
                  </a:schemeClr>
                </a:solidFill>
                <a:latin typeface="Consolas" panose="020B0609020204030204" pitchFamily="49" charset="0"/>
              </a:rPr>
              <a:t>]&gt;=5,"5-10","0-5")</a:t>
            </a:r>
          </a:p>
          <a:p>
            <a:r>
              <a:rPr lang="en-IN" dirty="0">
                <a:solidFill>
                  <a:schemeClr val="tx1">
                    <a:lumMod val="95000"/>
                    <a:lumOff val="5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A09CC25A-4C68-5EA1-D6C4-7AEE394B979F}"/>
              </a:ext>
            </a:extLst>
          </p:cNvPr>
          <p:cNvSpPr txBox="1"/>
          <p:nvPr/>
        </p:nvSpPr>
        <p:spPr>
          <a:xfrm>
            <a:off x="1976283" y="5260258"/>
            <a:ext cx="9655279" cy="646331"/>
          </a:xfrm>
          <a:prstGeom prst="rect">
            <a:avLst/>
          </a:prstGeom>
          <a:noFill/>
        </p:spPr>
        <p:txBody>
          <a:bodyPr wrap="square">
            <a:spAutoFit/>
          </a:bodyPr>
          <a:lstStyle/>
          <a:p>
            <a:r>
              <a:rPr lang="en-IN" b="1" dirty="0">
                <a:solidFill>
                  <a:schemeClr val="tx1">
                    <a:lumMod val="95000"/>
                    <a:lumOff val="5000"/>
                  </a:schemeClr>
                </a:solidFill>
                <a:latin typeface="Consolas" panose="020B0609020204030204" pitchFamily="49" charset="0"/>
              </a:rPr>
              <a:t>Attrition Rate </a:t>
            </a:r>
            <a:r>
              <a:rPr lang="en-IN" dirty="0">
                <a:solidFill>
                  <a:schemeClr val="tx1">
                    <a:lumMod val="95000"/>
                    <a:lumOff val="5000"/>
                  </a:schemeClr>
                </a:solidFill>
                <a:latin typeface="Consolas" panose="020B0609020204030204" pitchFamily="49" charset="0"/>
              </a:rPr>
              <a:t>= DIVIDE(SUM(</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Attrition_Count</a:t>
            </a:r>
            <a:r>
              <a:rPr lang="en-IN" dirty="0">
                <a:solidFill>
                  <a:schemeClr val="tx1">
                    <a:lumMod val="95000"/>
                    <a:lumOff val="5000"/>
                  </a:schemeClr>
                </a:solidFill>
                <a:latin typeface="Consolas" panose="020B0609020204030204" pitchFamily="49" charset="0"/>
              </a:rPr>
              <a:t>]),SUM(</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EmployeeCount</a:t>
            </a:r>
            <a:r>
              <a:rPr lang="en-IN" dirty="0">
                <a:solidFill>
                  <a:schemeClr val="tx1">
                    <a:lumMod val="95000"/>
                    <a:lumOff val="5000"/>
                  </a:schemeClr>
                </a:solidFill>
                <a:latin typeface="Consolas" panose="020B0609020204030204" pitchFamily="49" charset="0"/>
              </a:rPr>
              <a:t>]))</a:t>
            </a:r>
          </a:p>
        </p:txBody>
      </p:sp>
    </p:spTree>
    <p:extLst>
      <p:ext uri="{BB962C8B-B14F-4D97-AF65-F5344CB8AC3E}">
        <p14:creationId xmlns:p14="http://schemas.microsoft.com/office/powerpoint/2010/main" val="251851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BBB5BBF-23D7-4710-7A01-41CDD6683575}"/>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Arial Black" panose="020B0A04020102020204" pitchFamily="34" charset="0"/>
              </a:rPr>
              <a:t>DAX QUARIES</a:t>
            </a:r>
          </a:p>
        </p:txBody>
      </p:sp>
      <p:sp>
        <p:nvSpPr>
          <p:cNvPr id="3" name="TextBox 2">
            <a:extLst>
              <a:ext uri="{FF2B5EF4-FFF2-40B4-BE49-F238E27FC236}">
                <a16:creationId xmlns:a16="http://schemas.microsoft.com/office/drawing/2014/main" id="{59BB10FF-36A1-6FA4-07D5-C71AE1989150}"/>
              </a:ext>
            </a:extLst>
          </p:cNvPr>
          <p:cNvSpPr txBox="1"/>
          <p:nvPr/>
        </p:nvSpPr>
        <p:spPr>
          <a:xfrm>
            <a:off x="1828803" y="1709568"/>
            <a:ext cx="9193158" cy="646331"/>
          </a:xfrm>
          <a:prstGeom prst="rect">
            <a:avLst/>
          </a:prstGeom>
          <a:noFill/>
        </p:spPr>
        <p:txBody>
          <a:bodyPr wrap="square">
            <a:spAutoFit/>
          </a:bodyPr>
          <a:lstStyle/>
          <a:p>
            <a:r>
              <a:rPr lang="en-US" b="1" dirty="0" err="1">
                <a:solidFill>
                  <a:schemeClr val="tx1">
                    <a:lumMod val="95000"/>
                    <a:lumOff val="5000"/>
                  </a:schemeClr>
                </a:solidFill>
                <a:latin typeface="Consolas" panose="020B0609020204030204" pitchFamily="49" charset="0"/>
              </a:rPr>
              <a:t>Active_Employee</a:t>
            </a:r>
            <a:r>
              <a:rPr lang="en-US" b="1" dirty="0">
                <a:solidFill>
                  <a:schemeClr val="tx1">
                    <a:lumMod val="95000"/>
                    <a:lumOff val="5000"/>
                  </a:schemeClr>
                </a:solidFill>
                <a:latin typeface="Consolas" panose="020B0609020204030204" pitchFamily="49" charset="0"/>
              </a:rPr>
              <a:t> = </a:t>
            </a:r>
            <a:r>
              <a:rPr lang="en-US" dirty="0">
                <a:solidFill>
                  <a:schemeClr val="tx1">
                    <a:lumMod val="95000"/>
                    <a:lumOff val="5000"/>
                  </a:schemeClr>
                </a:solidFill>
                <a:latin typeface="Consolas" panose="020B0609020204030204" pitchFamily="49" charset="0"/>
              </a:rPr>
              <a:t>SUM(</a:t>
            </a:r>
            <a:r>
              <a:rPr lang="en-US" dirty="0" err="1">
                <a:solidFill>
                  <a:schemeClr val="tx1">
                    <a:lumMod val="95000"/>
                    <a:lumOff val="5000"/>
                  </a:schemeClr>
                </a:solidFill>
                <a:latin typeface="Consolas" panose="020B0609020204030204" pitchFamily="49" charset="0"/>
              </a:rPr>
              <a:t>HR_Attrition</a:t>
            </a:r>
            <a:r>
              <a:rPr lang="en-US" dirty="0">
                <a:solidFill>
                  <a:schemeClr val="tx1">
                    <a:lumMod val="95000"/>
                    <a:lumOff val="5000"/>
                  </a:schemeClr>
                </a:solidFill>
                <a:latin typeface="Consolas" panose="020B0609020204030204" pitchFamily="49" charset="0"/>
              </a:rPr>
              <a:t>[</a:t>
            </a:r>
            <a:r>
              <a:rPr lang="en-US" dirty="0" err="1">
                <a:solidFill>
                  <a:schemeClr val="tx1">
                    <a:lumMod val="95000"/>
                    <a:lumOff val="5000"/>
                  </a:schemeClr>
                </a:solidFill>
                <a:latin typeface="Consolas" panose="020B0609020204030204" pitchFamily="49" charset="0"/>
              </a:rPr>
              <a:t>EmployeeCount</a:t>
            </a:r>
            <a:r>
              <a:rPr lang="en-US" dirty="0">
                <a:solidFill>
                  <a:schemeClr val="tx1">
                    <a:lumMod val="95000"/>
                    <a:lumOff val="5000"/>
                  </a:schemeClr>
                </a:solidFill>
                <a:latin typeface="Consolas" panose="020B0609020204030204" pitchFamily="49" charset="0"/>
              </a:rPr>
              <a:t>])-											SUM(</a:t>
            </a:r>
            <a:r>
              <a:rPr lang="en-US" dirty="0" err="1">
                <a:solidFill>
                  <a:schemeClr val="tx1">
                    <a:lumMod val="95000"/>
                    <a:lumOff val="5000"/>
                  </a:schemeClr>
                </a:solidFill>
                <a:latin typeface="Consolas" panose="020B0609020204030204" pitchFamily="49" charset="0"/>
              </a:rPr>
              <a:t>HR_Attrition</a:t>
            </a:r>
            <a:r>
              <a:rPr lang="en-US" dirty="0">
                <a:solidFill>
                  <a:schemeClr val="tx1">
                    <a:lumMod val="95000"/>
                    <a:lumOff val="5000"/>
                  </a:schemeClr>
                </a:solidFill>
                <a:latin typeface="Consolas" panose="020B0609020204030204" pitchFamily="49" charset="0"/>
              </a:rPr>
              <a:t>[</a:t>
            </a:r>
            <a:r>
              <a:rPr lang="en-US" dirty="0" err="1">
                <a:solidFill>
                  <a:schemeClr val="tx1">
                    <a:lumMod val="95000"/>
                    <a:lumOff val="5000"/>
                  </a:schemeClr>
                </a:solidFill>
                <a:latin typeface="Consolas" panose="020B0609020204030204" pitchFamily="49" charset="0"/>
              </a:rPr>
              <a:t>Attrition_Count</a:t>
            </a:r>
            <a:r>
              <a:rPr lang="en-US" dirty="0">
                <a:solidFill>
                  <a:schemeClr val="tx1">
                    <a:lumMod val="95000"/>
                    <a:lumOff val="5000"/>
                  </a:schemeClr>
                </a:solidFill>
                <a:latin typeface="Consolas" panose="020B0609020204030204" pitchFamily="49" charset="0"/>
              </a:rPr>
              <a:t>])</a:t>
            </a:r>
          </a:p>
        </p:txBody>
      </p:sp>
      <p:sp>
        <p:nvSpPr>
          <p:cNvPr id="5" name="TextBox 4">
            <a:extLst>
              <a:ext uri="{FF2B5EF4-FFF2-40B4-BE49-F238E27FC236}">
                <a16:creationId xmlns:a16="http://schemas.microsoft.com/office/drawing/2014/main" id="{82754EE4-E643-906D-7058-E0DCDEEF5255}"/>
              </a:ext>
            </a:extLst>
          </p:cNvPr>
          <p:cNvSpPr txBox="1"/>
          <p:nvPr/>
        </p:nvSpPr>
        <p:spPr>
          <a:xfrm>
            <a:off x="1799302" y="3026327"/>
            <a:ext cx="8996513" cy="646331"/>
          </a:xfrm>
          <a:prstGeom prst="rect">
            <a:avLst/>
          </a:prstGeom>
          <a:noFill/>
        </p:spPr>
        <p:txBody>
          <a:bodyPr wrap="square">
            <a:spAutoFit/>
          </a:bodyPr>
          <a:lstStyle/>
          <a:p>
            <a:r>
              <a:rPr lang="en-US" b="1" dirty="0" err="1">
                <a:solidFill>
                  <a:schemeClr val="tx1">
                    <a:lumMod val="95000"/>
                    <a:lumOff val="5000"/>
                  </a:schemeClr>
                </a:solidFill>
                <a:latin typeface="Consolas" panose="020B0609020204030204" pitchFamily="49" charset="0"/>
              </a:rPr>
              <a:t>Avg_Age_Left</a:t>
            </a:r>
            <a:r>
              <a:rPr lang="en-US" b="1" dirty="0">
                <a:solidFill>
                  <a:schemeClr val="tx1">
                    <a:lumMod val="95000"/>
                    <a:lumOff val="5000"/>
                  </a:schemeClr>
                </a:solidFill>
                <a:latin typeface="Consolas" panose="020B0609020204030204" pitchFamily="49" charset="0"/>
              </a:rPr>
              <a:t> 	 = </a:t>
            </a:r>
            <a:r>
              <a:rPr lang="en-US" dirty="0">
                <a:solidFill>
                  <a:schemeClr val="tx1">
                    <a:lumMod val="95000"/>
                    <a:lumOff val="5000"/>
                  </a:schemeClr>
                </a:solidFill>
                <a:latin typeface="Consolas" panose="020B0609020204030204" pitchFamily="49" charset="0"/>
              </a:rPr>
              <a:t>CALCULATE(AVERAGE(</a:t>
            </a:r>
            <a:r>
              <a:rPr lang="en-US" dirty="0" err="1">
                <a:solidFill>
                  <a:schemeClr val="tx1">
                    <a:lumMod val="95000"/>
                    <a:lumOff val="5000"/>
                  </a:schemeClr>
                </a:solidFill>
                <a:latin typeface="Consolas" panose="020B0609020204030204" pitchFamily="49" charset="0"/>
              </a:rPr>
              <a:t>HR_Attrition</a:t>
            </a:r>
            <a:r>
              <a:rPr lang="en-US" dirty="0">
                <a:solidFill>
                  <a:schemeClr val="tx1">
                    <a:lumMod val="95000"/>
                    <a:lumOff val="5000"/>
                  </a:schemeClr>
                </a:solidFill>
                <a:latin typeface="Consolas" panose="020B0609020204030204" pitchFamily="49" charset="0"/>
              </a:rPr>
              <a:t>[Age]),</a:t>
            </a:r>
            <a:br>
              <a:rPr lang="en-US" dirty="0">
                <a:solidFill>
                  <a:schemeClr val="tx1">
                    <a:lumMod val="95000"/>
                    <a:lumOff val="5000"/>
                  </a:schemeClr>
                </a:solidFill>
                <a:latin typeface="Consolas" panose="020B0609020204030204" pitchFamily="49" charset="0"/>
              </a:rPr>
            </a:br>
            <a:r>
              <a:rPr lang="en-US" dirty="0">
                <a:solidFill>
                  <a:schemeClr val="tx1">
                    <a:lumMod val="95000"/>
                    <a:lumOff val="5000"/>
                  </a:schemeClr>
                </a:solidFill>
                <a:latin typeface="Consolas" panose="020B0609020204030204" pitchFamily="49" charset="0"/>
              </a:rPr>
              <a:t>		   		FILTER(</a:t>
            </a:r>
            <a:r>
              <a:rPr lang="en-US" dirty="0" err="1">
                <a:solidFill>
                  <a:schemeClr val="tx1">
                    <a:lumMod val="95000"/>
                    <a:lumOff val="5000"/>
                  </a:schemeClr>
                </a:solidFill>
                <a:latin typeface="Consolas" panose="020B0609020204030204" pitchFamily="49" charset="0"/>
              </a:rPr>
              <a:t>HR_Attrition,HR_Attrition</a:t>
            </a:r>
            <a:r>
              <a:rPr lang="en-US" dirty="0">
                <a:solidFill>
                  <a:schemeClr val="tx1">
                    <a:lumMod val="95000"/>
                    <a:lumOff val="5000"/>
                  </a:schemeClr>
                </a:solidFill>
                <a:latin typeface="Consolas" panose="020B0609020204030204" pitchFamily="49" charset="0"/>
              </a:rPr>
              <a:t>[Attrition]="yes"))</a:t>
            </a:r>
          </a:p>
        </p:txBody>
      </p:sp>
      <p:sp>
        <p:nvSpPr>
          <p:cNvPr id="6" name="TextBox 5">
            <a:extLst>
              <a:ext uri="{FF2B5EF4-FFF2-40B4-BE49-F238E27FC236}">
                <a16:creationId xmlns:a16="http://schemas.microsoft.com/office/drawing/2014/main" id="{F50B6C49-9DC4-1FE7-EE40-F65B86C95D3B}"/>
              </a:ext>
            </a:extLst>
          </p:cNvPr>
          <p:cNvSpPr txBox="1"/>
          <p:nvPr/>
        </p:nvSpPr>
        <p:spPr>
          <a:xfrm>
            <a:off x="1759974" y="4147625"/>
            <a:ext cx="10294374" cy="2308324"/>
          </a:xfrm>
          <a:prstGeom prst="rect">
            <a:avLst/>
          </a:prstGeom>
          <a:noFill/>
        </p:spPr>
        <p:txBody>
          <a:bodyPr wrap="square">
            <a:spAutoFit/>
          </a:bodyPr>
          <a:lstStyle/>
          <a:p>
            <a:r>
              <a:rPr lang="en-IN" b="1" dirty="0">
                <a:solidFill>
                  <a:schemeClr val="tx1">
                    <a:lumMod val="95000"/>
                    <a:lumOff val="5000"/>
                  </a:schemeClr>
                </a:solidFill>
                <a:latin typeface="Consolas" panose="020B0609020204030204" pitchFamily="49" charset="0"/>
              </a:rPr>
              <a:t>Salary Group 	 = </a:t>
            </a:r>
            <a:r>
              <a:rPr lang="en-IN" dirty="0">
                <a:solidFill>
                  <a:schemeClr val="tx1">
                    <a:lumMod val="95000"/>
                    <a:lumOff val="5000"/>
                  </a:schemeClr>
                </a:solidFill>
                <a:latin typeface="Consolas" panose="020B0609020204030204" pitchFamily="49" charset="0"/>
              </a:rPr>
              <a:t>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]&lt;=2000,"1009-2000",</a:t>
            </a:r>
            <a:br>
              <a:rPr lang="en-IN" dirty="0">
                <a:solidFill>
                  <a:schemeClr val="tx1">
                    <a:lumMod val="95000"/>
                    <a:lumOff val="5000"/>
                  </a:schemeClr>
                </a:solidFill>
                <a:latin typeface="Consolas" panose="020B0609020204030204" pitchFamily="49" charset="0"/>
              </a:rPr>
            </a:br>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]&lt;=3000,"2001-3000",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]&lt;=4000,"3001-4000",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]&lt;=5000,"4001-5000",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]&lt;=6000,"5001-6000",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]&lt;=7000,"6001-7000",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]&lt;=8000,"7001-8000",</a:t>
            </a:r>
          </a:p>
          <a:p>
            <a:r>
              <a:rPr lang="en-IN" dirty="0">
                <a:solidFill>
                  <a:schemeClr val="tx1">
                    <a:lumMod val="95000"/>
                    <a:lumOff val="5000"/>
                  </a:schemeClr>
                </a:solidFill>
                <a:latin typeface="Consolas" panose="020B0609020204030204" pitchFamily="49" charset="0"/>
              </a:rPr>
              <a:t>                IF(</a:t>
            </a:r>
            <a:r>
              <a:rPr lang="en-IN" dirty="0" err="1">
                <a:solidFill>
                  <a:schemeClr val="tx1">
                    <a:lumMod val="95000"/>
                    <a:lumOff val="5000"/>
                  </a:schemeClr>
                </a:solidFill>
                <a:latin typeface="Consolas" panose="020B0609020204030204" pitchFamily="49" charset="0"/>
              </a:rPr>
              <a:t>HR_Attrition</a:t>
            </a:r>
            <a:r>
              <a:rPr lang="en-IN" dirty="0">
                <a:solidFill>
                  <a:schemeClr val="tx1">
                    <a:lumMod val="95000"/>
                    <a:lumOff val="5000"/>
                  </a:schemeClr>
                </a:solidFill>
                <a:latin typeface="Consolas" panose="020B0609020204030204" pitchFamily="49" charset="0"/>
              </a:rPr>
              <a:t>[</a:t>
            </a:r>
            <a:r>
              <a:rPr lang="en-IN" dirty="0" err="1">
                <a:solidFill>
                  <a:schemeClr val="tx1">
                    <a:lumMod val="95000"/>
                    <a:lumOff val="5000"/>
                  </a:schemeClr>
                </a:solidFill>
                <a:latin typeface="Consolas" panose="020B0609020204030204" pitchFamily="49" charset="0"/>
              </a:rPr>
              <a:t>MonthlyIncome</a:t>
            </a:r>
            <a:r>
              <a:rPr lang="en-IN" dirty="0">
                <a:solidFill>
                  <a:schemeClr val="tx1">
                    <a:lumMod val="95000"/>
                    <a:lumOff val="5000"/>
                  </a:schemeClr>
                </a:solidFill>
                <a:latin typeface="Consolas" panose="020B0609020204030204" pitchFamily="49" charset="0"/>
              </a:rPr>
              <a:t>]&lt;=9000,"8001-9000","&gt;9000"))))))))</a:t>
            </a:r>
          </a:p>
        </p:txBody>
      </p:sp>
    </p:spTree>
    <p:extLst>
      <p:ext uri="{BB962C8B-B14F-4D97-AF65-F5344CB8AC3E}">
        <p14:creationId xmlns:p14="http://schemas.microsoft.com/office/powerpoint/2010/main" val="402458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D399018-9356-76F9-239F-FDC29ADAAC41}"/>
              </a:ext>
            </a:extLst>
          </p:cNvPr>
          <p:cNvSpPr/>
          <p:nvPr/>
        </p:nvSpPr>
        <p:spPr>
          <a:xfrm>
            <a:off x="2290914" y="294965"/>
            <a:ext cx="6813757" cy="717755"/>
          </a:xfrm>
          <a:prstGeom prst="roundRect">
            <a:avLst/>
          </a:prstGeom>
          <a:solidFill>
            <a:srgbClr val="057DB3"/>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Arial Black" panose="020B0A04020102020204" pitchFamily="34" charset="0"/>
              </a:rPr>
              <a:t>PROJECT INSIGHTS</a:t>
            </a:r>
          </a:p>
        </p:txBody>
      </p:sp>
      <p:sp>
        <p:nvSpPr>
          <p:cNvPr id="5" name="Content Placeholder 2">
            <a:extLst>
              <a:ext uri="{FF2B5EF4-FFF2-40B4-BE49-F238E27FC236}">
                <a16:creationId xmlns:a16="http://schemas.microsoft.com/office/drawing/2014/main" id="{BCCF07F3-B641-B146-A177-E6959DE526A3}"/>
              </a:ext>
            </a:extLst>
          </p:cNvPr>
          <p:cNvSpPr>
            <a:spLocks noGrp="1"/>
          </p:cNvSpPr>
          <p:nvPr>
            <p:ph idx="1"/>
          </p:nvPr>
        </p:nvSpPr>
        <p:spPr>
          <a:xfrm>
            <a:off x="2256503" y="1386349"/>
            <a:ext cx="7678993" cy="4847303"/>
          </a:xfrm>
        </p:spPr>
        <p:txBody>
          <a:bodyPr>
            <a:normAutofit lnSpcReduction="10000"/>
          </a:bodyPr>
          <a:lstStyle/>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employees in </a:t>
            </a:r>
            <a:r>
              <a:rPr lang="en-US" sz="1800" dirty="0">
                <a:solidFill>
                  <a:schemeClr val="accent6">
                    <a:lumMod val="50000"/>
                  </a:schemeClr>
                </a:solidFill>
                <a:latin typeface="Arial" panose="020B0604020202020204" pitchFamily="34" charset="0"/>
                <a:cs typeface="Arial" panose="020B0604020202020204" pitchFamily="34" charset="0"/>
              </a:rPr>
              <a:t>Adecco India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1470.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Attrition Rate 16.12%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Currently active employees 1233.</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Attrition rate of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Research &amp; Development Department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is Higher than others.</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Attrition rate of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higher than Females.</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Employees who worked as </a:t>
            </a:r>
            <a:r>
              <a:rPr lang="en-IN" sz="1800" b="1" kern="100" dirty="0">
                <a:latin typeface="Calibri" panose="020F0502020204030204" pitchFamily="34" charset="0"/>
                <a:ea typeface="Calibri" panose="020F0502020204030204" pitchFamily="34" charset="0"/>
                <a:cs typeface="Times New Roman" panose="02020603050405020304" pitchFamily="18" charset="0"/>
              </a:rPr>
              <a:t>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esearch directors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left the company had the lowest satisfaction rate.</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overtime working rate of employees who leave the company is 53.59%.</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were 95 employees who got salary around 2001 to 3000, and they left the company.</a:t>
            </a:r>
          </a:p>
          <a:p>
            <a:pPr marL="342900" lvl="0" indent="-342900">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Highest employees in the age group 25 – 34 who left the company.</a:t>
            </a:r>
          </a:p>
          <a:p>
            <a:pPr marL="342900" indent="-342900">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average age of employees who left the company was 37.</a:t>
            </a:r>
          </a:p>
          <a:p>
            <a:pPr>
              <a:buFont typeface="Wingdings" panose="05000000000000000000" pitchFamily="2" charset="2"/>
              <a:buChar char="Ø"/>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2545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261</TotalTime>
  <Words>722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Baskerville Old Face</vt:lpstr>
      <vt:lpstr>Calibri</vt:lpstr>
      <vt:lpstr>Consolas</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urvashi aswal</dc:creator>
  <cp:lastModifiedBy>urvashi aswal</cp:lastModifiedBy>
  <cp:revision>7</cp:revision>
  <dcterms:created xsi:type="dcterms:W3CDTF">2024-07-31T16:17:58Z</dcterms:created>
  <dcterms:modified xsi:type="dcterms:W3CDTF">2024-08-01T11:08:38Z</dcterms:modified>
</cp:coreProperties>
</file>