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272" r:id="rId6"/>
    <p:sldId id="273" r:id="rId7"/>
    <p:sldId id="274" r:id="rId8"/>
    <p:sldId id="302" r:id="rId9"/>
    <p:sldId id="300" r:id="rId10"/>
    <p:sldId id="306" r:id="rId11"/>
    <p:sldId id="307" r:id="rId12"/>
    <p:sldId id="276" r:id="rId13"/>
    <p:sldId id="27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275"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5" d="100"/>
          <a:sy n="85" d="100"/>
        </p:scale>
        <p:origin x="590" y="6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12/22/2022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12/22/2022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pPr/>
              <a:t>3</a:t>
            </a:fld>
            <a:endParaRPr lang="en-US"/>
          </a:p>
        </p:txBody>
      </p:sp>
    </p:spTree>
    <p:extLst>
      <p:ext uri="{BB962C8B-B14F-4D97-AF65-F5344CB8AC3E}">
        <p14:creationId xmlns:p14="http://schemas.microsoft.com/office/powerpoint/2010/main" val="347136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reeform 4" descr="Map of Asia"/>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pPr/>
              <a:t>12/22/2022</a:t>
            </a:fld>
            <a:endParaRPr/>
          </a:p>
        </p:txBody>
      </p:sp>
      <p:sp>
        <p:nvSpPr>
          <p:cNvPr id="6" name="Slide Number Placeholder 5"/>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pPr/>
              <a:t>12/22/2022</a:t>
            </a:fld>
            <a:endParaRPr/>
          </a:p>
        </p:txBody>
      </p:sp>
      <p:sp>
        <p:nvSpPr>
          <p:cNvPr id="6" name="Slide Number Placeholder 5"/>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pPr/>
              <a:t>12/22/2022</a:t>
            </a:fld>
            <a:endParaRPr/>
          </a:p>
        </p:txBody>
      </p:sp>
      <p:sp>
        <p:nvSpPr>
          <p:cNvPr id="6" name="Slide Number Placeholder 5"/>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pPr/>
              <a:t>12/22/2022</a:t>
            </a:fld>
            <a:endParaRPr/>
          </a:p>
        </p:txBody>
      </p:sp>
      <p:sp>
        <p:nvSpPr>
          <p:cNvPr id="6" name="Slide Number Placeholder 5"/>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pPr/>
              <a:t>12/22/2022</a:t>
            </a:fld>
            <a:endParaRPr/>
          </a:p>
        </p:txBody>
      </p:sp>
      <p:sp>
        <p:nvSpPr>
          <p:cNvPr id="7" name="Slide Number Placeholder 6"/>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pPr/>
              <a:t>12/22/2022</a:t>
            </a:fld>
            <a:endParaRPr/>
          </a:p>
        </p:txBody>
      </p:sp>
      <p:sp>
        <p:nvSpPr>
          <p:cNvPr id="9" name="Slide Number Placeholder 8"/>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pPr/>
              <a:t>12/22/2022</a:t>
            </a:fld>
            <a:endParaRPr/>
          </a:p>
        </p:txBody>
      </p:sp>
      <p:sp>
        <p:nvSpPr>
          <p:cNvPr id="5" name="Slide Number Placeholder 4"/>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pPr/>
              <a:t>12/22/2022</a:t>
            </a:fld>
            <a:endParaRPr/>
          </a:p>
        </p:txBody>
      </p:sp>
      <p:sp>
        <p:nvSpPr>
          <p:cNvPr id="4" name="Slide Number Placeholder 3"/>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pPr/>
              <a:t>12/22/2022</a:t>
            </a:fld>
            <a:endParaRPr/>
          </a:p>
        </p:txBody>
      </p:sp>
      <p:sp>
        <p:nvSpPr>
          <p:cNvPr id="7" name="Slide Number Placeholder 6"/>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pPr/>
              <a:t>12/22/2022</a:t>
            </a:fld>
            <a:endParaRPr/>
          </a:p>
        </p:txBody>
      </p:sp>
      <p:sp>
        <p:nvSpPr>
          <p:cNvPr id="7" name="Slide Number Placeholder 6"/>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12/22/2022</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Pythonfiles/Project/P-172-clustering/SWEETVIZ_REPORT.html"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2" y="685800"/>
            <a:ext cx="9753600" cy="1219200"/>
          </a:xfrm>
        </p:spPr>
        <p:txBody>
          <a:bodyPr/>
          <a:lstStyle/>
          <a:p>
            <a:r>
              <a:rPr lang="en-US" b="1" dirty="0"/>
              <a:t>Clustering</a:t>
            </a:r>
          </a:p>
        </p:txBody>
      </p:sp>
      <p:sp>
        <p:nvSpPr>
          <p:cNvPr id="3" name="Subtitle 2"/>
          <p:cNvSpPr>
            <a:spLocks noGrp="1"/>
          </p:cNvSpPr>
          <p:nvPr>
            <p:ph type="subTitle" idx="1"/>
          </p:nvPr>
        </p:nvSpPr>
        <p:spPr>
          <a:xfrm>
            <a:off x="6670476" y="3390900"/>
            <a:ext cx="5215136" cy="3009900"/>
          </a:xfrm>
        </p:spPr>
        <p:txBody>
          <a:bodyPr>
            <a:normAutofit/>
          </a:bodyPr>
          <a:lstStyle/>
          <a:p>
            <a:r>
              <a:rPr lang="en-US" sz="2400" b="1" dirty="0"/>
              <a:t>P 172 – Group 1</a:t>
            </a:r>
          </a:p>
          <a:p>
            <a:endParaRPr lang="en-US" b="1" dirty="0"/>
          </a:p>
          <a:p>
            <a:pPr marL="342900" indent="-342900">
              <a:buFontTx/>
              <a:buChar char="-"/>
            </a:pPr>
            <a:r>
              <a:rPr lang="en-US" b="1" dirty="0"/>
              <a:t>VEERAJ BHANGURE</a:t>
            </a:r>
          </a:p>
          <a:p>
            <a:pPr marL="342900" indent="-342900">
              <a:buFontTx/>
              <a:buChar char="-"/>
            </a:pPr>
            <a:r>
              <a:rPr lang="en-US" b="1" dirty="0" err="1"/>
              <a:t>Induri</a:t>
            </a:r>
            <a:r>
              <a:rPr lang="en-US" b="1" dirty="0"/>
              <a:t> </a:t>
            </a:r>
            <a:r>
              <a:rPr lang="en-US" b="1" dirty="0" err="1"/>
              <a:t>Bharghava</a:t>
            </a:r>
            <a:r>
              <a:rPr lang="en-US" b="1" dirty="0"/>
              <a:t> Reddy </a:t>
            </a:r>
          </a:p>
          <a:p>
            <a:pPr marL="342900" indent="-342900">
              <a:buFontTx/>
              <a:buChar char="-"/>
            </a:pPr>
            <a:r>
              <a:rPr lang="en-US" b="1" dirty="0" err="1"/>
              <a:t>Urvi</a:t>
            </a:r>
            <a:r>
              <a:rPr lang="en-US" b="1" dirty="0"/>
              <a:t> </a:t>
            </a:r>
            <a:r>
              <a:rPr lang="en-US" b="1" dirty="0" err="1"/>
              <a:t>Mulchandani</a:t>
            </a:r>
            <a:r>
              <a:rPr lang="en-US" b="1" dirty="0"/>
              <a:t> </a:t>
            </a:r>
          </a:p>
          <a:p>
            <a:pPr marL="342900" indent="-342900">
              <a:buFontTx/>
              <a:buChar char="-"/>
            </a:pPr>
            <a:r>
              <a:rPr lang="en-US" b="1" dirty="0" err="1"/>
              <a:t>Rahul</a:t>
            </a:r>
            <a:r>
              <a:rPr lang="en-US" b="1" dirty="0"/>
              <a:t> </a:t>
            </a:r>
            <a:r>
              <a:rPr lang="en-US" b="1" dirty="0" err="1"/>
              <a:t>Govindaraju</a:t>
            </a:r>
            <a:endParaRPr lang="en-US" b="1" dirty="0"/>
          </a:p>
          <a:p>
            <a:pPr marL="342900" indent="-342900">
              <a:buFontTx/>
              <a:buChar char="-"/>
            </a:pPr>
            <a:r>
              <a:rPr lang="en-US" b="1" dirty="0" err="1"/>
              <a:t>Basanagouda</a:t>
            </a:r>
            <a:r>
              <a:rPr lang="en-US" b="1" dirty="0"/>
              <a:t> </a:t>
            </a:r>
            <a:r>
              <a:rPr lang="en-US" b="1" dirty="0" err="1"/>
              <a:t>Ballolli</a:t>
            </a:r>
            <a:endParaRPr lang="en-US" b="1" dirty="0"/>
          </a:p>
          <a:p>
            <a:pPr marL="342900" indent="-342900">
              <a:buFontTx/>
              <a:buChar char="-"/>
            </a:pPr>
            <a:r>
              <a:rPr lang="en-US" b="1" dirty="0" err="1"/>
              <a:t>Akshay</a:t>
            </a:r>
            <a:r>
              <a:rPr lang="en-US" b="1" dirty="0"/>
              <a:t> </a:t>
            </a:r>
            <a:r>
              <a:rPr lang="en-US" b="1" dirty="0" err="1"/>
              <a:t>Dnyaneshwar</a:t>
            </a:r>
            <a:r>
              <a:rPr lang="en-US" b="1" dirty="0"/>
              <a:t> </a:t>
            </a:r>
            <a:r>
              <a:rPr lang="en-US" b="1" dirty="0" err="1"/>
              <a:t>jejurkar</a:t>
            </a:r>
            <a:endParaRPr lang="en-US" b="1" dirty="0"/>
          </a:p>
          <a:p>
            <a:pPr marL="342900" indent="-342900">
              <a:buFontTx/>
              <a:buChar char="-"/>
            </a:pPr>
            <a:r>
              <a:rPr lang="en-US" b="1" dirty="0" err="1"/>
              <a:t>Saket</a:t>
            </a:r>
            <a:r>
              <a:rPr lang="en-US" b="1" dirty="0"/>
              <a:t> Sharma</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C887-9136-2BE2-9E9B-D0B43B595E31}"/>
              </a:ext>
            </a:extLst>
          </p:cNvPr>
          <p:cNvSpPr>
            <a:spLocks noGrp="1"/>
          </p:cNvSpPr>
          <p:nvPr>
            <p:ph type="title"/>
          </p:nvPr>
        </p:nvSpPr>
        <p:spPr>
          <a:xfrm>
            <a:off x="1217614" y="274638"/>
            <a:ext cx="9753600" cy="715962"/>
          </a:xfrm>
        </p:spPr>
        <p:txBody>
          <a:bodyPr anchor="b">
            <a:normAutofit fontScale="90000"/>
          </a:bodyPr>
          <a:lstStyle/>
          <a:p>
            <a:r>
              <a:rPr lang="en-US" dirty="0"/>
              <a:t>Filling the null values by KNN Imputer </a:t>
            </a:r>
          </a:p>
        </p:txBody>
      </p:sp>
      <p:pic>
        <p:nvPicPr>
          <p:cNvPr id="9219" name="Picture 3"/>
          <p:cNvPicPr>
            <a:picLocks noGrp="1" noChangeAspect="1" noChangeArrowheads="1"/>
          </p:cNvPicPr>
          <p:nvPr>
            <p:ph idx="1"/>
          </p:nvPr>
        </p:nvPicPr>
        <p:blipFill>
          <a:blip r:embed="rId2"/>
          <a:srcRect/>
          <a:stretch>
            <a:fillRect/>
          </a:stretch>
        </p:blipFill>
        <p:spPr bwMode="auto">
          <a:xfrm>
            <a:off x="1125860" y="2996952"/>
            <a:ext cx="4560507" cy="2160240"/>
          </a:xfrm>
          <a:prstGeom prst="rect">
            <a:avLst/>
          </a:prstGeom>
          <a:noFill/>
          <a:ln w="9525">
            <a:noFill/>
            <a:miter lim="800000"/>
            <a:headEnd/>
            <a:tailEnd/>
          </a:ln>
        </p:spPr>
      </p:pic>
      <p:pic>
        <p:nvPicPr>
          <p:cNvPr id="9220" name="Picture 4"/>
          <p:cNvPicPr>
            <a:picLocks noChangeAspect="1" noChangeArrowheads="1"/>
          </p:cNvPicPr>
          <p:nvPr/>
        </p:nvPicPr>
        <p:blipFill>
          <a:blip r:embed="rId3"/>
          <a:srcRect/>
          <a:stretch>
            <a:fillRect/>
          </a:stretch>
        </p:blipFill>
        <p:spPr bwMode="auto">
          <a:xfrm>
            <a:off x="1125860" y="1700808"/>
            <a:ext cx="4608512" cy="980534"/>
          </a:xfrm>
          <a:prstGeom prst="rect">
            <a:avLst/>
          </a:prstGeom>
          <a:noFill/>
          <a:ln w="9525">
            <a:noFill/>
            <a:miter lim="800000"/>
            <a:headEnd/>
            <a:tailEnd/>
          </a:ln>
        </p:spPr>
      </p:pic>
      <p:pic>
        <p:nvPicPr>
          <p:cNvPr id="9221" name="Picture 5"/>
          <p:cNvPicPr>
            <a:picLocks noChangeAspect="1" noChangeArrowheads="1"/>
          </p:cNvPicPr>
          <p:nvPr/>
        </p:nvPicPr>
        <p:blipFill>
          <a:blip r:embed="rId4"/>
          <a:srcRect/>
          <a:stretch>
            <a:fillRect/>
          </a:stretch>
        </p:blipFill>
        <p:spPr bwMode="auto">
          <a:xfrm>
            <a:off x="6526460" y="1196751"/>
            <a:ext cx="3384376" cy="4971111"/>
          </a:xfrm>
          <a:prstGeom prst="rect">
            <a:avLst/>
          </a:prstGeom>
          <a:noFill/>
          <a:ln w="9525">
            <a:noFill/>
            <a:miter lim="800000"/>
            <a:headEnd/>
            <a:tailEnd/>
          </a:ln>
        </p:spPr>
      </p:pic>
    </p:spTree>
    <p:extLst>
      <p:ext uri="{BB962C8B-B14F-4D97-AF65-F5344CB8AC3E}">
        <p14:creationId xmlns:p14="http://schemas.microsoft.com/office/powerpoint/2010/main" val="151834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C887-9136-2BE2-9E9B-D0B43B595E31}"/>
              </a:ext>
            </a:extLst>
          </p:cNvPr>
          <p:cNvSpPr>
            <a:spLocks noGrp="1"/>
          </p:cNvSpPr>
          <p:nvPr>
            <p:ph type="title"/>
          </p:nvPr>
        </p:nvSpPr>
        <p:spPr>
          <a:xfrm>
            <a:off x="6022404" y="1772816"/>
            <a:ext cx="5361112" cy="4172346"/>
          </a:xfrm>
        </p:spPr>
        <p:txBody>
          <a:bodyPr anchor="b">
            <a:normAutofit/>
          </a:bodyPr>
          <a:lstStyle/>
          <a:p>
            <a:r>
              <a:rPr lang="en-US" dirty="0"/>
              <a:t>A</a:t>
            </a:r>
            <a:r>
              <a:rPr lang="en-US" cap="none" dirty="0"/>
              <a:t>fter cleaning the data and filling the null values we can see that we now have 2704 rows with 24 features.</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909836" y="476672"/>
            <a:ext cx="4896544" cy="5904656"/>
          </a:xfrm>
          <a:prstGeom prst="rect">
            <a:avLst/>
          </a:prstGeom>
          <a:noFill/>
          <a:ln w="9525">
            <a:noFill/>
            <a:miter lim="800000"/>
            <a:headEnd/>
            <a:tailEnd/>
          </a:ln>
        </p:spPr>
      </p:pic>
    </p:spTree>
    <p:extLst>
      <p:ext uri="{BB962C8B-B14F-4D97-AF65-F5344CB8AC3E}">
        <p14:creationId xmlns:p14="http://schemas.microsoft.com/office/powerpoint/2010/main" val="151834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C887-9136-2BE2-9E9B-D0B43B595E31}"/>
              </a:ext>
            </a:extLst>
          </p:cNvPr>
          <p:cNvSpPr>
            <a:spLocks noGrp="1"/>
          </p:cNvSpPr>
          <p:nvPr>
            <p:ph type="title"/>
          </p:nvPr>
        </p:nvSpPr>
        <p:spPr>
          <a:xfrm>
            <a:off x="1125860" y="692696"/>
            <a:ext cx="5361112" cy="864096"/>
          </a:xfrm>
        </p:spPr>
        <p:txBody>
          <a:bodyPr anchor="b">
            <a:normAutofit/>
          </a:bodyPr>
          <a:lstStyle/>
          <a:p>
            <a:r>
              <a:rPr lang="en-US" dirty="0" err="1"/>
              <a:t>Sweetviz</a:t>
            </a:r>
            <a:r>
              <a:rPr lang="en-US" dirty="0"/>
              <a:t> </a:t>
            </a:r>
            <a:r>
              <a:rPr lang="en-US" dirty="0" err="1"/>
              <a:t>eda</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1125860" y="1628800"/>
            <a:ext cx="10153128" cy="2808312"/>
          </a:xfrm>
          <a:prstGeom prst="rect">
            <a:avLst/>
          </a:prstGeom>
          <a:noFill/>
          <a:ln w="9525">
            <a:noFill/>
            <a:miter lim="800000"/>
            <a:headEnd/>
            <a:tailEnd/>
          </a:ln>
        </p:spPr>
      </p:pic>
      <p:sp>
        <p:nvSpPr>
          <p:cNvPr id="6" name="Title 1">
            <a:extLst>
              <a:ext uri="{FF2B5EF4-FFF2-40B4-BE49-F238E27FC236}">
                <a16:creationId xmlns:a16="http://schemas.microsoft.com/office/drawing/2014/main" id="{E148C887-9136-2BE2-9E9B-D0B43B595E31}"/>
              </a:ext>
            </a:extLst>
          </p:cNvPr>
          <p:cNvSpPr txBox="1">
            <a:spLocks/>
          </p:cNvSpPr>
          <p:nvPr/>
        </p:nvSpPr>
        <p:spPr>
          <a:xfrm>
            <a:off x="1053852" y="4725144"/>
            <a:ext cx="10225136" cy="864096"/>
          </a:xfrm>
          <a:prstGeom prst="rect">
            <a:avLst/>
          </a:prstGeom>
        </p:spPr>
        <p:txBody>
          <a:bodyPr vert="horz" lIns="91440" tIns="45720" rIns="91440" bIns="45720" rtlCol="0" anchor="b">
            <a:normAutofit fontScale="85000" lnSpcReduction="20000"/>
          </a:bodyPr>
          <a:lstStyle/>
          <a:p>
            <a:pPr lvl="0">
              <a:lnSpc>
                <a:spcPct val="90000"/>
              </a:lnSpc>
              <a:spcBef>
                <a:spcPct val="0"/>
              </a:spcBef>
            </a:pPr>
            <a:r>
              <a:rPr lang="en-US" sz="4000" dirty="0">
                <a:solidFill>
                  <a:schemeClr val="tx1">
                    <a:lumMod val="50000"/>
                  </a:schemeClr>
                </a:solidFill>
                <a:latin typeface="+mj-lt"/>
                <a:ea typeface="+mj-ea"/>
                <a:cs typeface="+mj-cs"/>
                <a:hlinkClick r:id="rId3" action="ppaction://hlinkfile"/>
              </a:rPr>
              <a:t>file:///c:/users/lg/pythonfiles/project/p-172-clustering/sweetviz_report.html</a:t>
            </a:r>
            <a:endParaRPr kumimoji="0" lang="en-US" sz="4000" b="0" i="0" u="none" strike="noStrike" kern="1200" spc="0" normalizeH="0" baseline="0" noProof="0" dirty="0">
              <a:ln>
                <a:noFill/>
              </a:ln>
              <a:solidFill>
                <a:schemeClr val="tx1">
                  <a:lumMod val="50000"/>
                </a:schemeClr>
              </a:solidFill>
              <a:effectLst/>
              <a:uLnTx/>
              <a:uFillTx/>
              <a:latin typeface="+mj-lt"/>
              <a:ea typeface="+mj-ea"/>
              <a:cs typeface="+mj-cs"/>
            </a:endParaRPr>
          </a:p>
        </p:txBody>
      </p:sp>
    </p:spTree>
    <p:extLst>
      <p:ext uri="{BB962C8B-B14F-4D97-AF65-F5344CB8AC3E}">
        <p14:creationId xmlns:p14="http://schemas.microsoft.com/office/powerpoint/2010/main" val="151834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C887-9136-2BE2-9E9B-D0B43B595E31}"/>
              </a:ext>
            </a:extLst>
          </p:cNvPr>
          <p:cNvSpPr>
            <a:spLocks noGrp="1"/>
          </p:cNvSpPr>
          <p:nvPr>
            <p:ph type="title"/>
          </p:nvPr>
        </p:nvSpPr>
        <p:spPr>
          <a:xfrm>
            <a:off x="1125860" y="692696"/>
            <a:ext cx="10369152" cy="864096"/>
          </a:xfrm>
        </p:spPr>
        <p:txBody>
          <a:bodyPr anchor="b">
            <a:noAutofit/>
          </a:bodyPr>
          <a:lstStyle/>
          <a:p>
            <a:r>
              <a:rPr lang="en-US" sz="3200" dirty="0"/>
              <a:t>B</a:t>
            </a:r>
            <a:r>
              <a:rPr lang="en-US" sz="3200" cap="none" dirty="0"/>
              <a:t>y looking into </a:t>
            </a:r>
            <a:r>
              <a:rPr lang="en-US" sz="3200" cap="none" dirty="0" err="1"/>
              <a:t>sweetviz</a:t>
            </a:r>
            <a:r>
              <a:rPr lang="en-US" sz="3200" cap="none" dirty="0"/>
              <a:t> we can say that we can also drop number of records</a:t>
            </a:r>
            <a:endParaRPr lang="en-US" sz="3200" dirty="0"/>
          </a:p>
        </p:txBody>
      </p:sp>
      <p:pic>
        <p:nvPicPr>
          <p:cNvPr id="12290" name="Picture 2"/>
          <p:cNvPicPr>
            <a:picLocks noGrp="1" noChangeAspect="1" noChangeArrowheads="1"/>
          </p:cNvPicPr>
          <p:nvPr>
            <p:ph idx="1"/>
          </p:nvPr>
        </p:nvPicPr>
        <p:blipFill>
          <a:blip r:embed="rId2"/>
          <a:srcRect/>
          <a:stretch>
            <a:fillRect/>
          </a:stretch>
        </p:blipFill>
        <p:spPr bwMode="auto">
          <a:xfrm>
            <a:off x="981844" y="1866900"/>
            <a:ext cx="10081120" cy="4442420"/>
          </a:xfrm>
          <a:prstGeom prst="rect">
            <a:avLst/>
          </a:prstGeom>
          <a:noFill/>
          <a:ln w="9525">
            <a:noFill/>
            <a:miter lim="800000"/>
            <a:headEnd/>
            <a:tailEnd/>
          </a:ln>
        </p:spPr>
      </p:pic>
    </p:spTree>
    <p:extLst>
      <p:ext uri="{BB962C8B-B14F-4D97-AF65-F5344CB8AC3E}">
        <p14:creationId xmlns:p14="http://schemas.microsoft.com/office/powerpoint/2010/main" val="151834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C887-9136-2BE2-9E9B-D0B43B595E31}"/>
              </a:ext>
            </a:extLst>
          </p:cNvPr>
          <p:cNvSpPr>
            <a:spLocks noGrp="1"/>
          </p:cNvSpPr>
          <p:nvPr>
            <p:ph type="title"/>
          </p:nvPr>
        </p:nvSpPr>
        <p:spPr>
          <a:xfrm>
            <a:off x="1125860" y="692696"/>
            <a:ext cx="10369152" cy="864096"/>
          </a:xfrm>
        </p:spPr>
        <p:txBody>
          <a:bodyPr anchor="b">
            <a:noAutofit/>
          </a:bodyPr>
          <a:lstStyle/>
          <a:p>
            <a:r>
              <a:rPr lang="en-US" sz="3200" dirty="0"/>
              <a:t>W</a:t>
            </a:r>
            <a:r>
              <a:rPr lang="en-US" sz="3200" cap="none" dirty="0"/>
              <a:t>e have applied min max scalar for the data.</a:t>
            </a:r>
            <a:endParaRPr lang="en-US" sz="3200" dirty="0"/>
          </a:p>
        </p:txBody>
      </p:sp>
      <p:pic>
        <p:nvPicPr>
          <p:cNvPr id="13314" name="Picture 2"/>
          <p:cNvPicPr>
            <a:picLocks noGrp="1" noChangeAspect="1" noChangeArrowheads="1"/>
          </p:cNvPicPr>
          <p:nvPr>
            <p:ph idx="1"/>
          </p:nvPr>
        </p:nvPicPr>
        <p:blipFill>
          <a:blip r:embed="rId2"/>
          <a:srcRect/>
          <a:stretch>
            <a:fillRect/>
          </a:stretch>
        </p:blipFill>
        <p:spPr bwMode="auto">
          <a:xfrm>
            <a:off x="1341884" y="1772816"/>
            <a:ext cx="10225136" cy="4608512"/>
          </a:xfrm>
          <a:prstGeom prst="rect">
            <a:avLst/>
          </a:prstGeom>
          <a:noFill/>
          <a:ln w="9525">
            <a:noFill/>
            <a:miter lim="800000"/>
            <a:headEnd/>
            <a:tailEnd/>
          </a:ln>
        </p:spPr>
      </p:pic>
    </p:spTree>
    <p:extLst>
      <p:ext uri="{BB962C8B-B14F-4D97-AF65-F5344CB8AC3E}">
        <p14:creationId xmlns:p14="http://schemas.microsoft.com/office/powerpoint/2010/main" val="151834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4290E5-B572-A42F-EC3D-93438B8486CA}"/>
              </a:ext>
            </a:extLst>
          </p:cNvPr>
          <p:cNvPicPr>
            <a:picLocks noChangeAspect="1"/>
          </p:cNvPicPr>
          <p:nvPr/>
        </p:nvPicPr>
        <p:blipFill rotWithShape="1">
          <a:blip r:embed="rId2"/>
          <a:srcRect l="9601" t="43758" r="5783" b="1544"/>
          <a:stretch/>
        </p:blipFill>
        <p:spPr>
          <a:xfrm>
            <a:off x="693812" y="2204865"/>
            <a:ext cx="10153129" cy="3600400"/>
          </a:xfrm>
          <a:prstGeom prst="rect">
            <a:avLst/>
          </a:prstGeom>
        </p:spPr>
      </p:pic>
      <p:sp>
        <p:nvSpPr>
          <p:cNvPr id="6" name="Title 5">
            <a:extLst>
              <a:ext uri="{FF2B5EF4-FFF2-40B4-BE49-F238E27FC236}">
                <a16:creationId xmlns:a16="http://schemas.microsoft.com/office/drawing/2014/main" id="{1168BB7D-E673-BB1B-A667-208225676516}"/>
              </a:ext>
            </a:extLst>
          </p:cNvPr>
          <p:cNvSpPr>
            <a:spLocks noGrp="1"/>
          </p:cNvSpPr>
          <p:nvPr>
            <p:ph type="title"/>
          </p:nvPr>
        </p:nvSpPr>
        <p:spPr/>
        <p:txBody>
          <a:bodyPr/>
          <a:lstStyle/>
          <a:p>
            <a:r>
              <a:rPr lang="en-US" dirty="0"/>
              <a:t>Applying </a:t>
            </a:r>
            <a:r>
              <a:rPr lang="en-US" dirty="0" err="1"/>
              <a:t>pca</a:t>
            </a:r>
            <a:r>
              <a:rPr lang="en-US" dirty="0"/>
              <a:t> normalized data</a:t>
            </a:r>
            <a:endParaRPr lang="en-IN" dirty="0"/>
          </a:p>
        </p:txBody>
      </p:sp>
    </p:spTree>
    <p:extLst>
      <p:ext uri="{BB962C8B-B14F-4D97-AF65-F5344CB8AC3E}">
        <p14:creationId xmlns:p14="http://schemas.microsoft.com/office/powerpoint/2010/main" val="30699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A7634F-FFAF-5011-3A80-D1D954C55D8B}"/>
              </a:ext>
            </a:extLst>
          </p:cNvPr>
          <p:cNvPicPr>
            <a:picLocks noChangeAspect="1"/>
          </p:cNvPicPr>
          <p:nvPr/>
        </p:nvPicPr>
        <p:blipFill rotWithShape="1">
          <a:blip r:embed="rId2"/>
          <a:srcRect l="11224" t="41839" r="6068" b="2009"/>
          <a:stretch/>
        </p:blipFill>
        <p:spPr>
          <a:xfrm>
            <a:off x="1125860" y="2492896"/>
            <a:ext cx="10081121" cy="3672408"/>
          </a:xfrm>
          <a:prstGeom prst="rect">
            <a:avLst/>
          </a:prstGeom>
        </p:spPr>
      </p:pic>
      <p:sp>
        <p:nvSpPr>
          <p:cNvPr id="4" name="Title 3">
            <a:extLst>
              <a:ext uri="{FF2B5EF4-FFF2-40B4-BE49-F238E27FC236}">
                <a16:creationId xmlns:a16="http://schemas.microsoft.com/office/drawing/2014/main" id="{F50B7A28-F042-15B0-08C5-E5AB0B38504A}"/>
              </a:ext>
            </a:extLst>
          </p:cNvPr>
          <p:cNvSpPr>
            <a:spLocks noGrp="1"/>
          </p:cNvSpPr>
          <p:nvPr>
            <p:ph type="title"/>
          </p:nvPr>
        </p:nvSpPr>
        <p:spPr>
          <a:xfrm>
            <a:off x="1217614" y="274638"/>
            <a:ext cx="9753600" cy="2002234"/>
          </a:xfrm>
        </p:spPr>
        <p:txBody>
          <a:bodyPr>
            <a:normAutofit/>
          </a:bodyPr>
          <a:lstStyle/>
          <a:p>
            <a:r>
              <a:rPr lang="en-US" dirty="0"/>
              <a:t>The </a:t>
            </a:r>
            <a:r>
              <a:rPr lang="en-US" dirty="0" err="1"/>
              <a:t>dimesion</a:t>
            </a:r>
            <a:r>
              <a:rPr lang="en-US" dirty="0"/>
              <a:t> of </a:t>
            </a:r>
            <a:r>
              <a:rPr lang="en-US" dirty="0" err="1"/>
              <a:t>dataframe</a:t>
            </a:r>
            <a:r>
              <a:rPr lang="en-US" dirty="0"/>
              <a:t> is reduced from 22 to 11 with help of </a:t>
            </a:r>
            <a:r>
              <a:rPr lang="en-US" dirty="0" err="1"/>
              <a:t>pca</a:t>
            </a:r>
            <a:endParaRPr lang="en-IN" dirty="0"/>
          </a:p>
        </p:txBody>
      </p:sp>
    </p:spTree>
    <p:extLst>
      <p:ext uri="{BB962C8B-B14F-4D97-AF65-F5344CB8AC3E}">
        <p14:creationId xmlns:p14="http://schemas.microsoft.com/office/powerpoint/2010/main" val="27598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C24351-C5F7-E486-99D9-60AB1AADFF59}"/>
              </a:ext>
            </a:extLst>
          </p:cNvPr>
          <p:cNvPicPr>
            <a:picLocks noChangeAspect="1"/>
          </p:cNvPicPr>
          <p:nvPr/>
        </p:nvPicPr>
        <p:blipFill rotWithShape="1">
          <a:blip r:embed="rId2"/>
          <a:srcRect l="12997" t="35686" r="24380" b="1556"/>
          <a:stretch/>
        </p:blipFill>
        <p:spPr>
          <a:xfrm>
            <a:off x="1485900" y="2132856"/>
            <a:ext cx="7632848" cy="4104456"/>
          </a:xfrm>
          <a:prstGeom prst="rect">
            <a:avLst/>
          </a:prstGeom>
        </p:spPr>
      </p:pic>
      <p:sp>
        <p:nvSpPr>
          <p:cNvPr id="4" name="Title 3">
            <a:extLst>
              <a:ext uri="{FF2B5EF4-FFF2-40B4-BE49-F238E27FC236}">
                <a16:creationId xmlns:a16="http://schemas.microsoft.com/office/drawing/2014/main" id="{B2949DD1-F0AD-F5C6-EC06-D020F466C8E0}"/>
              </a:ext>
            </a:extLst>
          </p:cNvPr>
          <p:cNvSpPr>
            <a:spLocks noGrp="1"/>
          </p:cNvSpPr>
          <p:nvPr>
            <p:ph type="title"/>
          </p:nvPr>
        </p:nvSpPr>
        <p:spPr/>
        <p:txBody>
          <a:bodyPr>
            <a:normAutofit fontScale="90000"/>
          </a:bodyPr>
          <a:lstStyle/>
          <a:p>
            <a:r>
              <a:rPr lang="en-US" dirty="0"/>
              <a:t>With the help of elbow curve we have decided to form three clusters</a:t>
            </a:r>
            <a:endParaRPr lang="en-IN" dirty="0"/>
          </a:p>
        </p:txBody>
      </p:sp>
    </p:spTree>
    <p:extLst>
      <p:ext uri="{BB962C8B-B14F-4D97-AF65-F5344CB8AC3E}">
        <p14:creationId xmlns:p14="http://schemas.microsoft.com/office/powerpoint/2010/main" val="27454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F0DEAB-2296-23AB-6BD7-69D4CBB18FF4}"/>
              </a:ext>
            </a:extLst>
          </p:cNvPr>
          <p:cNvPicPr>
            <a:picLocks noChangeAspect="1"/>
          </p:cNvPicPr>
          <p:nvPr/>
        </p:nvPicPr>
        <p:blipFill rotWithShape="1">
          <a:blip r:embed="rId2"/>
          <a:srcRect l="9237" t="57436" r="7464" b="15038"/>
          <a:stretch/>
        </p:blipFill>
        <p:spPr>
          <a:xfrm>
            <a:off x="830984" y="3212976"/>
            <a:ext cx="10153128" cy="1800200"/>
          </a:xfrm>
          <a:prstGeom prst="rect">
            <a:avLst/>
          </a:prstGeom>
        </p:spPr>
      </p:pic>
      <p:sp>
        <p:nvSpPr>
          <p:cNvPr id="4" name="Title 3">
            <a:extLst>
              <a:ext uri="{FF2B5EF4-FFF2-40B4-BE49-F238E27FC236}">
                <a16:creationId xmlns:a16="http://schemas.microsoft.com/office/drawing/2014/main" id="{0EBF9C04-359B-82EB-4CC7-4887BC862139}"/>
              </a:ext>
            </a:extLst>
          </p:cNvPr>
          <p:cNvSpPr>
            <a:spLocks noGrp="1"/>
          </p:cNvSpPr>
          <p:nvPr>
            <p:ph type="title"/>
          </p:nvPr>
        </p:nvSpPr>
        <p:spPr>
          <a:xfrm>
            <a:off x="1217614" y="764704"/>
            <a:ext cx="9753600" cy="1800200"/>
          </a:xfrm>
        </p:spPr>
        <p:txBody>
          <a:bodyPr/>
          <a:lstStyle/>
          <a:p>
            <a:r>
              <a:rPr lang="en-US" dirty="0"/>
              <a:t>K-means clusters with value counts</a:t>
            </a:r>
            <a:endParaRPr lang="en-IN" dirty="0"/>
          </a:p>
        </p:txBody>
      </p:sp>
    </p:spTree>
    <p:extLst>
      <p:ext uri="{BB962C8B-B14F-4D97-AF65-F5344CB8AC3E}">
        <p14:creationId xmlns:p14="http://schemas.microsoft.com/office/powerpoint/2010/main" val="278872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FC66DB-45B4-7E66-579E-4486AAB262F5}"/>
              </a:ext>
            </a:extLst>
          </p:cNvPr>
          <p:cNvPicPr>
            <a:picLocks noChangeAspect="1"/>
          </p:cNvPicPr>
          <p:nvPr/>
        </p:nvPicPr>
        <p:blipFill rotWithShape="1">
          <a:blip r:embed="rId2"/>
          <a:srcRect l="17521" t="35233" r="20448" b="2008"/>
          <a:stretch/>
        </p:blipFill>
        <p:spPr>
          <a:xfrm>
            <a:off x="1773932" y="2492896"/>
            <a:ext cx="7560841" cy="4104456"/>
          </a:xfrm>
          <a:prstGeom prst="rect">
            <a:avLst/>
          </a:prstGeom>
        </p:spPr>
      </p:pic>
      <p:sp>
        <p:nvSpPr>
          <p:cNvPr id="4" name="Title 3">
            <a:extLst>
              <a:ext uri="{FF2B5EF4-FFF2-40B4-BE49-F238E27FC236}">
                <a16:creationId xmlns:a16="http://schemas.microsoft.com/office/drawing/2014/main" id="{1084E77D-0155-DE3A-6CC9-4868761EE20E}"/>
              </a:ext>
            </a:extLst>
          </p:cNvPr>
          <p:cNvSpPr>
            <a:spLocks noGrp="1"/>
          </p:cNvSpPr>
          <p:nvPr>
            <p:ph type="title"/>
          </p:nvPr>
        </p:nvSpPr>
        <p:spPr/>
        <p:txBody>
          <a:bodyPr/>
          <a:lstStyle/>
          <a:p>
            <a:r>
              <a:rPr lang="en-US" dirty="0"/>
              <a:t>Hierarchical clustering with complete linkage</a:t>
            </a:r>
            <a:endParaRPr lang="en-IN" dirty="0"/>
          </a:p>
        </p:txBody>
      </p:sp>
    </p:spTree>
    <p:extLst>
      <p:ext uri="{BB962C8B-B14F-4D97-AF65-F5344CB8AC3E}">
        <p14:creationId xmlns:p14="http://schemas.microsoft.com/office/powerpoint/2010/main" val="233564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715962"/>
          </a:xfrm>
        </p:spPr>
        <p:txBody>
          <a:bodyPr/>
          <a:lstStyle/>
          <a:p>
            <a:r>
              <a:rPr lang="en-US" dirty="0"/>
              <a:t>Problem statement</a:t>
            </a:r>
          </a:p>
        </p:txBody>
      </p:sp>
      <p:sp>
        <p:nvSpPr>
          <p:cNvPr id="4" name="Content Placeholder 3">
            <a:extLst>
              <a:ext uri="{FF2B5EF4-FFF2-40B4-BE49-F238E27FC236}">
                <a16:creationId xmlns:a16="http://schemas.microsoft.com/office/drawing/2014/main" id="{2C972827-8856-1A34-1335-65495EC32FCC}"/>
              </a:ext>
            </a:extLst>
          </p:cNvPr>
          <p:cNvSpPr>
            <a:spLocks noGrp="1"/>
          </p:cNvSpPr>
          <p:nvPr>
            <p:ph idx="1"/>
          </p:nvPr>
        </p:nvSpPr>
        <p:spPr/>
        <p:txBody>
          <a:bodyPr>
            <a:normAutofit fontScale="92500" lnSpcReduction="20000"/>
          </a:bodyPr>
          <a:lstStyle/>
          <a:p>
            <a:pPr marL="45720" indent="0">
              <a:buNone/>
            </a:pPr>
            <a:r>
              <a:rPr lang="en-US" sz="5100" dirty="0"/>
              <a:t> - Creating clusters on global development measurement dataset.</a:t>
            </a:r>
          </a:p>
          <a:p>
            <a:pPr marL="45720" indent="0">
              <a:buNone/>
            </a:pPr>
            <a:endParaRPr lang="en-US" dirty="0"/>
          </a:p>
          <a:p>
            <a:pPr marL="45720" indent="0">
              <a:buNone/>
            </a:pPr>
            <a:r>
              <a:rPr lang="en-US" sz="3600" dirty="0"/>
              <a:t>The dataset has information about important economic and development metrics related to various countries across the globe.</a:t>
            </a:r>
          </a:p>
          <a:p>
            <a:pPr marL="45720" indent="0">
              <a:buNone/>
            </a:pPr>
            <a:r>
              <a:rPr lang="en-US" sz="3600" dirty="0"/>
              <a:t>The dataset has 2704 rows with 25 columns.</a:t>
            </a:r>
          </a:p>
        </p:txBody>
      </p:sp>
    </p:spTree>
    <p:extLst>
      <p:ext uri="{BB962C8B-B14F-4D97-AF65-F5344CB8AC3E}">
        <p14:creationId xmlns:p14="http://schemas.microsoft.com/office/powerpoint/2010/main" val="2043505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3DC28-BC42-FC28-0E9E-242CAC9BC550}"/>
              </a:ext>
            </a:extLst>
          </p:cNvPr>
          <p:cNvPicPr>
            <a:picLocks noChangeAspect="1"/>
          </p:cNvPicPr>
          <p:nvPr/>
        </p:nvPicPr>
        <p:blipFill rotWithShape="1">
          <a:blip r:embed="rId2"/>
          <a:srcRect l="11010" t="43393" r="8054" b="24677"/>
          <a:stretch/>
        </p:blipFill>
        <p:spPr>
          <a:xfrm>
            <a:off x="1341885" y="2996951"/>
            <a:ext cx="9865096" cy="2088233"/>
          </a:xfrm>
          <a:prstGeom prst="rect">
            <a:avLst/>
          </a:prstGeom>
        </p:spPr>
      </p:pic>
      <p:sp>
        <p:nvSpPr>
          <p:cNvPr id="4" name="Title 3">
            <a:extLst>
              <a:ext uri="{FF2B5EF4-FFF2-40B4-BE49-F238E27FC236}">
                <a16:creationId xmlns:a16="http://schemas.microsoft.com/office/drawing/2014/main" id="{61F7E455-C2CF-58DB-07C1-46B5FB318E79}"/>
              </a:ext>
            </a:extLst>
          </p:cNvPr>
          <p:cNvSpPr>
            <a:spLocks noGrp="1"/>
          </p:cNvSpPr>
          <p:nvPr>
            <p:ph type="title"/>
          </p:nvPr>
        </p:nvSpPr>
        <p:spPr/>
        <p:txBody>
          <a:bodyPr/>
          <a:lstStyle/>
          <a:p>
            <a:r>
              <a:rPr lang="en-US" dirty="0"/>
              <a:t>Hierarchical clusters with value counts.</a:t>
            </a:r>
            <a:endParaRPr lang="en-IN" dirty="0"/>
          </a:p>
        </p:txBody>
      </p:sp>
    </p:spTree>
    <p:extLst>
      <p:ext uri="{BB962C8B-B14F-4D97-AF65-F5344CB8AC3E}">
        <p14:creationId xmlns:p14="http://schemas.microsoft.com/office/powerpoint/2010/main" val="424764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21C770-9576-AF4D-1E34-48426AA89CF0}"/>
              </a:ext>
            </a:extLst>
          </p:cNvPr>
          <p:cNvPicPr>
            <a:picLocks noChangeAspect="1"/>
          </p:cNvPicPr>
          <p:nvPr/>
        </p:nvPicPr>
        <p:blipFill rotWithShape="1">
          <a:blip r:embed="rId2"/>
          <a:srcRect l="5101" t="45596" r="6283" b="16969"/>
          <a:stretch/>
        </p:blipFill>
        <p:spPr>
          <a:xfrm>
            <a:off x="693811" y="2420888"/>
            <a:ext cx="10801201" cy="2448272"/>
          </a:xfrm>
          <a:prstGeom prst="rect">
            <a:avLst/>
          </a:prstGeom>
        </p:spPr>
      </p:pic>
      <p:sp>
        <p:nvSpPr>
          <p:cNvPr id="4" name="Title 3">
            <a:extLst>
              <a:ext uri="{FF2B5EF4-FFF2-40B4-BE49-F238E27FC236}">
                <a16:creationId xmlns:a16="http://schemas.microsoft.com/office/drawing/2014/main" id="{D0F4CE85-582B-5855-8338-7072F7406001}"/>
              </a:ext>
            </a:extLst>
          </p:cNvPr>
          <p:cNvSpPr>
            <a:spLocks noGrp="1"/>
          </p:cNvSpPr>
          <p:nvPr>
            <p:ph type="title"/>
          </p:nvPr>
        </p:nvSpPr>
        <p:spPr>
          <a:xfrm>
            <a:off x="2854052" y="274638"/>
            <a:ext cx="5472608" cy="1325562"/>
          </a:xfrm>
        </p:spPr>
        <p:txBody>
          <a:bodyPr/>
          <a:lstStyle/>
          <a:p>
            <a:r>
              <a:rPr lang="en-US" dirty="0" err="1"/>
              <a:t>Dbscan</a:t>
            </a:r>
            <a:r>
              <a:rPr lang="en-US" dirty="0"/>
              <a:t> clustering</a:t>
            </a:r>
            <a:endParaRPr lang="en-IN" dirty="0"/>
          </a:p>
        </p:txBody>
      </p:sp>
    </p:spTree>
    <p:extLst>
      <p:ext uri="{BB962C8B-B14F-4D97-AF65-F5344CB8AC3E}">
        <p14:creationId xmlns:p14="http://schemas.microsoft.com/office/powerpoint/2010/main" val="145889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E659B2-B71C-3143-2782-DED890D5276F}"/>
              </a:ext>
            </a:extLst>
          </p:cNvPr>
          <p:cNvSpPr>
            <a:spLocks noGrp="1"/>
          </p:cNvSpPr>
          <p:nvPr>
            <p:ph type="ctrTitle"/>
          </p:nvPr>
        </p:nvSpPr>
        <p:spPr/>
        <p:txBody>
          <a:bodyPr>
            <a:normAutofit fontScale="90000"/>
          </a:bodyPr>
          <a:lstStyle/>
          <a:p>
            <a:r>
              <a:rPr lang="en-US" dirty="0" err="1"/>
              <a:t>Dbscan</a:t>
            </a:r>
            <a:r>
              <a:rPr lang="en-US" dirty="0"/>
              <a:t> have some drawbacks of selecting parameters so we have chosen </a:t>
            </a:r>
            <a:r>
              <a:rPr lang="en-US" dirty="0" err="1"/>
              <a:t>kmeans</a:t>
            </a:r>
            <a:r>
              <a:rPr lang="en-US" dirty="0"/>
              <a:t> and hierarchical clustering</a:t>
            </a:r>
            <a:br>
              <a:rPr lang="en-US" dirty="0"/>
            </a:br>
            <a:endParaRPr lang="en-IN" dirty="0"/>
          </a:p>
        </p:txBody>
      </p:sp>
    </p:spTree>
    <p:extLst>
      <p:ext uri="{BB962C8B-B14F-4D97-AF65-F5344CB8AC3E}">
        <p14:creationId xmlns:p14="http://schemas.microsoft.com/office/powerpoint/2010/main" val="337724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2C9E-5E86-95B7-EA75-8C8468F85E42}"/>
              </a:ext>
            </a:extLst>
          </p:cNvPr>
          <p:cNvSpPr>
            <a:spLocks noGrp="1"/>
          </p:cNvSpPr>
          <p:nvPr>
            <p:ph type="title"/>
          </p:nvPr>
        </p:nvSpPr>
        <p:spPr/>
        <p:txBody>
          <a:bodyPr/>
          <a:lstStyle/>
          <a:p>
            <a:r>
              <a:rPr lang="en-IN" dirty="0"/>
              <a:t>Deployment using </a:t>
            </a:r>
            <a:r>
              <a:rPr lang="en-IN" dirty="0" err="1"/>
              <a:t>Streamlit</a:t>
            </a:r>
            <a:endParaRPr lang="en-IN" dirty="0"/>
          </a:p>
        </p:txBody>
      </p:sp>
      <p:pic>
        <p:nvPicPr>
          <p:cNvPr id="5" name="Content Placeholder 4">
            <a:extLst>
              <a:ext uri="{FF2B5EF4-FFF2-40B4-BE49-F238E27FC236}">
                <a16:creationId xmlns:a16="http://schemas.microsoft.com/office/drawing/2014/main" id="{4EAC3A33-E3CB-5D66-96D4-3F7B3BDAF13A}"/>
              </a:ext>
            </a:extLst>
          </p:cNvPr>
          <p:cNvPicPr>
            <a:picLocks noGrp="1" noChangeAspect="1"/>
          </p:cNvPicPr>
          <p:nvPr>
            <p:ph idx="1"/>
          </p:nvPr>
        </p:nvPicPr>
        <p:blipFill>
          <a:blip r:embed="rId2"/>
          <a:stretch>
            <a:fillRect/>
          </a:stretch>
        </p:blipFill>
        <p:spPr>
          <a:xfrm>
            <a:off x="1217614" y="1663305"/>
            <a:ext cx="9408275" cy="4508895"/>
          </a:xfrm>
        </p:spPr>
      </p:pic>
    </p:spTree>
    <p:extLst>
      <p:ext uri="{BB962C8B-B14F-4D97-AF65-F5344CB8AC3E}">
        <p14:creationId xmlns:p14="http://schemas.microsoft.com/office/powerpoint/2010/main" val="337999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C3CA-C2BA-0563-231F-6C48571AB835}"/>
              </a:ext>
            </a:extLst>
          </p:cNvPr>
          <p:cNvSpPr>
            <a:spLocks noGrp="1"/>
          </p:cNvSpPr>
          <p:nvPr>
            <p:ph type="title"/>
          </p:nvPr>
        </p:nvSpPr>
        <p:spPr/>
        <p:txBody>
          <a:bodyPr/>
          <a:lstStyle/>
          <a:p>
            <a:r>
              <a:rPr lang="en-IN" dirty="0"/>
              <a:t>Challenges Faced	</a:t>
            </a:r>
          </a:p>
        </p:txBody>
      </p:sp>
      <p:sp>
        <p:nvSpPr>
          <p:cNvPr id="3" name="Content Placeholder 2">
            <a:extLst>
              <a:ext uri="{FF2B5EF4-FFF2-40B4-BE49-F238E27FC236}">
                <a16:creationId xmlns:a16="http://schemas.microsoft.com/office/drawing/2014/main" id="{0E9737F3-C95E-3FE5-0539-B15C98687BA3}"/>
              </a:ext>
            </a:extLst>
          </p:cNvPr>
          <p:cNvSpPr>
            <a:spLocks noGrp="1"/>
          </p:cNvSpPr>
          <p:nvPr>
            <p:ph idx="1"/>
          </p:nvPr>
        </p:nvSpPr>
        <p:spPr/>
        <p:txBody>
          <a:bodyPr/>
          <a:lstStyle/>
          <a:p>
            <a:r>
              <a:rPr lang="en-IN" dirty="0"/>
              <a:t>While cleaning the data as there were many null values</a:t>
            </a:r>
          </a:p>
          <a:p>
            <a:r>
              <a:rPr lang="en-IN" dirty="0"/>
              <a:t>Deciding the number of clusters</a:t>
            </a:r>
          </a:p>
          <a:p>
            <a:endParaRPr lang="en-IN" dirty="0"/>
          </a:p>
          <a:p>
            <a:endParaRPr lang="en-IN" dirty="0"/>
          </a:p>
        </p:txBody>
      </p:sp>
    </p:spTree>
    <p:extLst>
      <p:ext uri="{BB962C8B-B14F-4D97-AF65-F5344CB8AC3E}">
        <p14:creationId xmlns:p14="http://schemas.microsoft.com/office/powerpoint/2010/main" val="270057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4502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2" y="267922"/>
            <a:ext cx="9753600" cy="792162"/>
          </a:xfrm>
        </p:spPr>
        <p:txBody>
          <a:bodyPr anchor="b">
            <a:normAutofit/>
          </a:bodyPr>
          <a:lstStyle/>
          <a:p>
            <a:r>
              <a:rPr lang="en-US" dirty="0"/>
              <a:t>EDA (Exploratory Data Analysis)</a:t>
            </a:r>
          </a:p>
        </p:txBody>
      </p:sp>
      <p:pic>
        <p:nvPicPr>
          <p:cNvPr id="1026" name="Picture 2"/>
          <p:cNvPicPr>
            <a:picLocks noGrp="1" noChangeAspect="1" noChangeArrowheads="1"/>
          </p:cNvPicPr>
          <p:nvPr>
            <p:ph idx="1"/>
          </p:nvPr>
        </p:nvPicPr>
        <p:blipFill>
          <a:blip r:embed="rId3"/>
          <a:srcRect/>
          <a:stretch>
            <a:fillRect/>
          </a:stretch>
        </p:blipFill>
        <p:spPr bwMode="auto">
          <a:xfrm>
            <a:off x="405780" y="1124744"/>
            <a:ext cx="11322310" cy="5112568"/>
          </a:xfrm>
          <a:prstGeom prst="rect">
            <a:avLst/>
          </a:prstGeom>
          <a:noFill/>
          <a:ln w="9525">
            <a:noFill/>
            <a:miter lim="800000"/>
            <a:headEnd/>
            <a:tailEnd/>
          </a:ln>
        </p:spPr>
      </p:pic>
    </p:spTree>
    <p:extLst>
      <p:ext uri="{BB962C8B-B14F-4D97-AF65-F5344CB8AC3E}">
        <p14:creationId xmlns:p14="http://schemas.microsoft.com/office/powerpoint/2010/main" val="330415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274637"/>
            <a:ext cx="10439402" cy="854507"/>
          </a:xfrm>
        </p:spPr>
        <p:txBody>
          <a:bodyPr>
            <a:normAutofit/>
          </a:bodyPr>
          <a:lstStyle/>
          <a:p>
            <a:r>
              <a:rPr lang="en-US" dirty="0"/>
              <a:t>EDA 	</a:t>
            </a:r>
          </a:p>
        </p:txBody>
      </p:sp>
      <p:pic>
        <p:nvPicPr>
          <p:cNvPr id="2050" name="Picture 2"/>
          <p:cNvPicPr>
            <a:picLocks noGrp="1" noChangeAspect="1" noChangeArrowheads="1"/>
          </p:cNvPicPr>
          <p:nvPr>
            <p:ph sz="half" idx="1"/>
          </p:nvPr>
        </p:nvPicPr>
        <p:blipFill>
          <a:blip r:embed="rId2"/>
          <a:srcRect/>
          <a:stretch>
            <a:fillRect/>
          </a:stretch>
        </p:blipFill>
        <p:spPr bwMode="auto">
          <a:xfrm>
            <a:off x="909836" y="980728"/>
            <a:ext cx="3384376" cy="1008112"/>
          </a:xfrm>
          <a:prstGeom prst="rect">
            <a:avLst/>
          </a:prstGeom>
          <a:noFill/>
          <a:ln w="9525">
            <a:noFill/>
            <a:miter lim="800000"/>
            <a:headEnd/>
            <a:tailEnd/>
          </a:ln>
        </p:spPr>
      </p:pic>
      <p:pic>
        <p:nvPicPr>
          <p:cNvPr id="2051" name="Picture 3"/>
          <p:cNvPicPr>
            <a:picLocks noGrp="1" noChangeAspect="1" noChangeArrowheads="1"/>
          </p:cNvPicPr>
          <p:nvPr>
            <p:ph sz="half" idx="2"/>
          </p:nvPr>
        </p:nvPicPr>
        <p:blipFill>
          <a:blip r:embed="rId3"/>
          <a:srcRect/>
          <a:stretch>
            <a:fillRect/>
          </a:stretch>
        </p:blipFill>
        <p:spPr bwMode="auto">
          <a:xfrm>
            <a:off x="5662364" y="138128"/>
            <a:ext cx="6048672" cy="6315208"/>
          </a:xfrm>
          <a:prstGeom prst="rect">
            <a:avLst/>
          </a:prstGeom>
          <a:noFill/>
          <a:ln w="9525">
            <a:noFill/>
            <a:miter lim="800000"/>
            <a:headEnd/>
            <a:tailEnd/>
          </a:ln>
        </p:spPr>
      </p:pic>
      <p:pic>
        <p:nvPicPr>
          <p:cNvPr id="2052" name="Picture 4"/>
          <p:cNvPicPr>
            <a:picLocks noChangeAspect="1" noChangeArrowheads="1"/>
          </p:cNvPicPr>
          <p:nvPr/>
        </p:nvPicPr>
        <p:blipFill>
          <a:blip r:embed="rId4"/>
          <a:srcRect/>
          <a:stretch>
            <a:fillRect/>
          </a:stretch>
        </p:blipFill>
        <p:spPr bwMode="auto">
          <a:xfrm>
            <a:off x="837828" y="2132856"/>
            <a:ext cx="3528392" cy="4201918"/>
          </a:xfrm>
          <a:prstGeom prst="rect">
            <a:avLst/>
          </a:prstGeom>
          <a:noFill/>
          <a:ln w="9525">
            <a:noFill/>
            <a:miter lim="800000"/>
            <a:headEnd/>
            <a:tailEnd/>
          </a:ln>
        </p:spPr>
      </p:pic>
    </p:spTree>
    <p:extLst>
      <p:ext uri="{BB962C8B-B14F-4D97-AF65-F5344CB8AC3E}">
        <p14:creationId xmlns:p14="http://schemas.microsoft.com/office/powerpoint/2010/main" val="6133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274637"/>
            <a:ext cx="10439402" cy="854507"/>
          </a:xfrm>
        </p:spPr>
        <p:txBody>
          <a:bodyPr>
            <a:normAutofit/>
          </a:bodyPr>
          <a:lstStyle/>
          <a:p>
            <a:r>
              <a:rPr lang="en-US" dirty="0"/>
              <a:t>Data cleaning 	</a:t>
            </a:r>
          </a:p>
        </p:txBody>
      </p:sp>
      <p:pic>
        <p:nvPicPr>
          <p:cNvPr id="3074" name="Picture 2"/>
          <p:cNvPicPr>
            <a:picLocks noChangeAspect="1" noChangeArrowheads="1"/>
          </p:cNvPicPr>
          <p:nvPr/>
        </p:nvPicPr>
        <p:blipFill>
          <a:blip r:embed="rId2"/>
          <a:srcRect/>
          <a:stretch>
            <a:fillRect/>
          </a:stretch>
        </p:blipFill>
        <p:spPr bwMode="auto">
          <a:xfrm>
            <a:off x="2205980" y="1052736"/>
            <a:ext cx="6480720" cy="5321012"/>
          </a:xfrm>
          <a:prstGeom prst="rect">
            <a:avLst/>
          </a:prstGeom>
          <a:noFill/>
          <a:ln w="9525">
            <a:noFill/>
            <a:miter lim="800000"/>
            <a:headEnd/>
            <a:tailEnd/>
          </a:ln>
        </p:spPr>
      </p:pic>
    </p:spTree>
    <p:extLst>
      <p:ext uri="{BB962C8B-B14F-4D97-AF65-F5344CB8AC3E}">
        <p14:creationId xmlns:p14="http://schemas.microsoft.com/office/powerpoint/2010/main" val="6133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9761-451F-E95C-B134-452C8BA3B984}"/>
              </a:ext>
            </a:extLst>
          </p:cNvPr>
          <p:cNvSpPr>
            <a:spLocks noGrp="1"/>
          </p:cNvSpPr>
          <p:nvPr>
            <p:ph type="title"/>
          </p:nvPr>
        </p:nvSpPr>
        <p:spPr>
          <a:xfrm>
            <a:off x="684213" y="685800"/>
            <a:ext cx="3886200" cy="4038600"/>
          </a:xfrm>
        </p:spPr>
        <p:txBody>
          <a:bodyPr anchor="b">
            <a:normAutofit/>
          </a:bodyPr>
          <a:lstStyle/>
          <a:p>
            <a:r>
              <a:rPr lang="en-US" dirty="0"/>
              <a:t>EDA (Exploratory Data Analysis)</a:t>
            </a:r>
          </a:p>
        </p:txBody>
      </p:sp>
      <p:pic>
        <p:nvPicPr>
          <p:cNvPr id="4098" name="Picture 2"/>
          <p:cNvPicPr>
            <a:picLocks noGrp="1" noChangeAspect="1" noChangeArrowheads="1"/>
          </p:cNvPicPr>
          <p:nvPr>
            <p:ph idx="1"/>
          </p:nvPr>
        </p:nvPicPr>
        <p:blipFill>
          <a:blip r:embed="rId2"/>
          <a:srcRect/>
          <a:stretch>
            <a:fillRect/>
          </a:stretch>
        </p:blipFill>
        <p:spPr bwMode="auto">
          <a:xfrm>
            <a:off x="5950396" y="404664"/>
            <a:ext cx="5400600" cy="5918466"/>
          </a:xfrm>
          <a:prstGeom prst="rect">
            <a:avLst/>
          </a:prstGeom>
          <a:noFill/>
          <a:ln w="9525">
            <a:noFill/>
            <a:miter lim="800000"/>
            <a:headEnd/>
            <a:tailEnd/>
          </a:ln>
        </p:spPr>
      </p:pic>
    </p:spTree>
    <p:extLst>
      <p:ext uri="{BB962C8B-B14F-4D97-AF65-F5344CB8AC3E}">
        <p14:creationId xmlns:p14="http://schemas.microsoft.com/office/powerpoint/2010/main" val="3010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04" y="0"/>
            <a:ext cx="10439402" cy="854507"/>
          </a:xfrm>
        </p:spPr>
        <p:txBody>
          <a:bodyPr>
            <a:normAutofit/>
          </a:bodyPr>
          <a:lstStyle/>
          <a:p>
            <a:r>
              <a:rPr lang="en-US" dirty="0"/>
              <a:t>EDA	</a:t>
            </a:r>
          </a:p>
        </p:txBody>
      </p:sp>
      <p:pic>
        <p:nvPicPr>
          <p:cNvPr id="5122" name="Picture 2"/>
          <p:cNvPicPr>
            <a:picLocks noChangeAspect="1" noChangeArrowheads="1"/>
          </p:cNvPicPr>
          <p:nvPr/>
        </p:nvPicPr>
        <p:blipFill>
          <a:blip r:embed="rId2"/>
          <a:srcRect/>
          <a:stretch>
            <a:fillRect/>
          </a:stretch>
        </p:blipFill>
        <p:spPr bwMode="auto">
          <a:xfrm>
            <a:off x="981844" y="764704"/>
            <a:ext cx="3240360" cy="2808313"/>
          </a:xfrm>
          <a:prstGeom prst="rect">
            <a:avLst/>
          </a:prstGeom>
          <a:noFill/>
          <a:ln w="9525">
            <a:noFill/>
            <a:miter lim="800000"/>
            <a:headEnd/>
            <a:tailEnd/>
          </a:ln>
        </p:spPr>
      </p:pic>
      <p:pic>
        <p:nvPicPr>
          <p:cNvPr id="5124" name="Picture 4"/>
          <p:cNvPicPr>
            <a:picLocks noChangeAspect="1" noChangeArrowheads="1"/>
          </p:cNvPicPr>
          <p:nvPr/>
        </p:nvPicPr>
        <p:blipFill>
          <a:blip r:embed="rId3"/>
          <a:srcRect/>
          <a:stretch>
            <a:fillRect/>
          </a:stretch>
        </p:blipFill>
        <p:spPr bwMode="auto">
          <a:xfrm>
            <a:off x="4870276" y="764704"/>
            <a:ext cx="3024336" cy="2819130"/>
          </a:xfrm>
          <a:prstGeom prst="rect">
            <a:avLst/>
          </a:prstGeom>
          <a:noFill/>
          <a:ln w="9525">
            <a:noFill/>
            <a:miter lim="800000"/>
            <a:headEnd/>
            <a:tailEnd/>
          </a:ln>
        </p:spPr>
      </p:pic>
      <p:pic>
        <p:nvPicPr>
          <p:cNvPr id="5125" name="Picture 5"/>
          <p:cNvPicPr>
            <a:picLocks noChangeAspect="1" noChangeArrowheads="1"/>
          </p:cNvPicPr>
          <p:nvPr/>
        </p:nvPicPr>
        <p:blipFill>
          <a:blip r:embed="rId4"/>
          <a:srcRect/>
          <a:stretch>
            <a:fillRect/>
          </a:stretch>
        </p:blipFill>
        <p:spPr bwMode="auto">
          <a:xfrm>
            <a:off x="8398668" y="692696"/>
            <a:ext cx="3168352" cy="2900440"/>
          </a:xfrm>
          <a:prstGeom prst="rect">
            <a:avLst/>
          </a:prstGeom>
          <a:noFill/>
          <a:ln w="9525">
            <a:noFill/>
            <a:miter lim="800000"/>
            <a:headEnd/>
            <a:tailEnd/>
          </a:ln>
        </p:spPr>
      </p:pic>
      <p:pic>
        <p:nvPicPr>
          <p:cNvPr id="5126" name="Picture 6"/>
          <p:cNvPicPr>
            <a:picLocks noChangeAspect="1" noChangeArrowheads="1"/>
          </p:cNvPicPr>
          <p:nvPr/>
        </p:nvPicPr>
        <p:blipFill>
          <a:blip r:embed="rId5"/>
          <a:srcRect/>
          <a:stretch>
            <a:fillRect/>
          </a:stretch>
        </p:blipFill>
        <p:spPr bwMode="auto">
          <a:xfrm>
            <a:off x="1053852" y="3789040"/>
            <a:ext cx="3168352" cy="2808312"/>
          </a:xfrm>
          <a:prstGeom prst="rect">
            <a:avLst/>
          </a:prstGeom>
          <a:noFill/>
          <a:ln w="9525">
            <a:noFill/>
            <a:miter lim="800000"/>
            <a:headEnd/>
            <a:tailEnd/>
          </a:ln>
        </p:spPr>
      </p:pic>
      <p:pic>
        <p:nvPicPr>
          <p:cNvPr id="5127" name="Picture 7"/>
          <p:cNvPicPr>
            <a:picLocks noChangeAspect="1" noChangeArrowheads="1"/>
          </p:cNvPicPr>
          <p:nvPr/>
        </p:nvPicPr>
        <p:blipFill>
          <a:blip r:embed="rId6"/>
          <a:srcRect/>
          <a:stretch>
            <a:fillRect/>
          </a:stretch>
        </p:blipFill>
        <p:spPr bwMode="auto">
          <a:xfrm>
            <a:off x="4942284" y="3789040"/>
            <a:ext cx="2880320" cy="2912562"/>
          </a:xfrm>
          <a:prstGeom prst="rect">
            <a:avLst/>
          </a:prstGeom>
          <a:noFill/>
          <a:ln w="9525">
            <a:noFill/>
            <a:miter lim="800000"/>
            <a:headEnd/>
            <a:tailEnd/>
          </a:ln>
        </p:spPr>
      </p:pic>
      <p:sp>
        <p:nvSpPr>
          <p:cNvPr id="10" name="Title 1">
            <a:extLst>
              <a:ext uri="{FF2B5EF4-FFF2-40B4-BE49-F238E27FC236}">
                <a16:creationId xmlns:a16="http://schemas.microsoft.com/office/drawing/2014/main" id="{22EE9761-451F-E95C-B134-452C8BA3B984}"/>
              </a:ext>
            </a:extLst>
          </p:cNvPr>
          <p:cNvSpPr txBox="1">
            <a:spLocks/>
          </p:cNvSpPr>
          <p:nvPr/>
        </p:nvSpPr>
        <p:spPr>
          <a:xfrm>
            <a:off x="8038627" y="3690392"/>
            <a:ext cx="3960441" cy="290696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000" b="0" i="0" u="none" strike="noStrike" kern="1200" cap="all" spc="0" normalizeH="0" baseline="0" noProof="0" dirty="0">
                <a:ln>
                  <a:noFill/>
                </a:ln>
                <a:solidFill>
                  <a:schemeClr val="tx1">
                    <a:lumMod val="50000"/>
                  </a:schemeClr>
                </a:solidFill>
                <a:effectLst/>
                <a:uLnTx/>
                <a:uFillTx/>
                <a:ea typeface="+mj-ea"/>
                <a:cs typeface="+mj-cs"/>
              </a:rPr>
              <a:t>F</a:t>
            </a:r>
            <a:r>
              <a:rPr kumimoji="0" lang="en-US" sz="2000" b="0" i="0" u="none" strike="noStrike" kern="1200" spc="0" normalizeH="0" baseline="0" noProof="0" dirty="0">
                <a:ln>
                  <a:noFill/>
                </a:ln>
                <a:solidFill>
                  <a:schemeClr val="tx1">
                    <a:lumMod val="50000"/>
                  </a:schemeClr>
                </a:solidFill>
                <a:effectLst/>
                <a:uLnTx/>
                <a:uFillTx/>
                <a:ea typeface="+mj-ea"/>
                <a:cs typeface="+mj-cs"/>
              </a:rPr>
              <a:t>rom</a:t>
            </a:r>
            <a:r>
              <a:rPr kumimoji="0" lang="en-US" sz="2000" b="0" i="0" u="none" strike="noStrike" kern="1200" spc="0" normalizeH="0" noProof="0" dirty="0">
                <a:ln>
                  <a:noFill/>
                </a:ln>
                <a:solidFill>
                  <a:schemeClr val="tx1">
                    <a:lumMod val="50000"/>
                  </a:schemeClr>
                </a:solidFill>
                <a:effectLst/>
                <a:uLnTx/>
                <a:uFillTx/>
                <a:ea typeface="+mj-ea"/>
                <a:cs typeface="+mj-cs"/>
              </a:rPr>
              <a:t> above we can say that we can replace the null values of particular country by its mean value we do have some completely null values that can be replace by zero</a:t>
            </a:r>
            <a:endParaRPr kumimoji="0" lang="en-US" sz="2000" b="0" i="0" u="none" strike="noStrike" kern="1200" cap="all" spc="0" normalizeH="0" baseline="0" noProof="0" dirty="0">
              <a:ln>
                <a:noFill/>
              </a:ln>
              <a:solidFill>
                <a:schemeClr val="tx1">
                  <a:lumMod val="50000"/>
                </a:schemeClr>
              </a:solidFill>
              <a:effectLst/>
              <a:uLnTx/>
              <a:uFillTx/>
              <a:ea typeface="+mj-ea"/>
              <a:cs typeface="+mj-cs"/>
            </a:endParaRPr>
          </a:p>
        </p:txBody>
      </p:sp>
    </p:spTree>
    <p:extLst>
      <p:ext uri="{BB962C8B-B14F-4D97-AF65-F5344CB8AC3E}">
        <p14:creationId xmlns:p14="http://schemas.microsoft.com/office/powerpoint/2010/main" val="6133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274637"/>
            <a:ext cx="10439402" cy="854507"/>
          </a:xfrm>
        </p:spPr>
        <p:txBody>
          <a:bodyPr>
            <a:normAutofit/>
          </a:bodyPr>
          <a:lstStyle/>
          <a:p>
            <a:r>
              <a:rPr lang="en-US" dirty="0" err="1"/>
              <a:t>Groupby</a:t>
            </a:r>
            <a:r>
              <a:rPr lang="en-US" dirty="0"/>
              <a:t> mean	</a:t>
            </a:r>
          </a:p>
        </p:txBody>
      </p:sp>
      <p:pic>
        <p:nvPicPr>
          <p:cNvPr id="7170" name="Picture 2"/>
          <p:cNvPicPr>
            <a:picLocks noChangeAspect="1" noChangeArrowheads="1"/>
          </p:cNvPicPr>
          <p:nvPr/>
        </p:nvPicPr>
        <p:blipFill>
          <a:blip r:embed="rId2"/>
          <a:srcRect/>
          <a:stretch>
            <a:fillRect/>
          </a:stretch>
        </p:blipFill>
        <p:spPr bwMode="auto">
          <a:xfrm>
            <a:off x="837828" y="1124744"/>
            <a:ext cx="10801200" cy="5241324"/>
          </a:xfrm>
          <a:prstGeom prst="rect">
            <a:avLst/>
          </a:prstGeom>
          <a:noFill/>
          <a:ln w="9525">
            <a:noFill/>
            <a:miter lim="800000"/>
            <a:headEnd/>
            <a:tailEnd/>
          </a:ln>
        </p:spPr>
      </p:pic>
    </p:spTree>
    <p:extLst>
      <p:ext uri="{BB962C8B-B14F-4D97-AF65-F5344CB8AC3E}">
        <p14:creationId xmlns:p14="http://schemas.microsoft.com/office/powerpoint/2010/main" val="6133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93812" y="274638"/>
            <a:ext cx="10277402" cy="778098"/>
          </a:xfrm>
        </p:spPr>
        <p:txBody>
          <a:bodyPr/>
          <a:lstStyle/>
          <a:p>
            <a:r>
              <a:rPr lang="en-US" cap="none" dirty="0"/>
              <a:t>EDA</a:t>
            </a:r>
          </a:p>
        </p:txBody>
      </p:sp>
      <p:pic>
        <p:nvPicPr>
          <p:cNvPr id="8194" name="Picture 2"/>
          <p:cNvPicPr>
            <a:picLocks noGrp="1" noChangeAspect="1" noChangeArrowheads="1"/>
          </p:cNvPicPr>
          <p:nvPr>
            <p:ph sz="half" idx="1"/>
          </p:nvPr>
        </p:nvPicPr>
        <p:blipFill>
          <a:blip r:embed="rId2"/>
          <a:srcRect/>
          <a:stretch>
            <a:fillRect/>
          </a:stretch>
        </p:blipFill>
        <p:spPr bwMode="auto">
          <a:xfrm>
            <a:off x="189756" y="1124744"/>
            <a:ext cx="7560840" cy="5544616"/>
          </a:xfrm>
          <a:prstGeom prst="rect">
            <a:avLst/>
          </a:prstGeom>
          <a:noFill/>
          <a:ln w="9525">
            <a:noFill/>
            <a:miter lim="800000"/>
            <a:headEnd/>
            <a:tailEnd/>
          </a:ln>
        </p:spPr>
      </p:pic>
      <p:pic>
        <p:nvPicPr>
          <p:cNvPr id="8195" name="Picture 3"/>
          <p:cNvPicPr>
            <a:picLocks noGrp="1" noChangeAspect="1" noChangeArrowheads="1"/>
          </p:cNvPicPr>
          <p:nvPr>
            <p:ph sz="half" idx="2"/>
          </p:nvPr>
        </p:nvPicPr>
        <p:blipFill>
          <a:blip r:embed="rId3"/>
          <a:srcRect/>
          <a:stretch>
            <a:fillRect/>
          </a:stretch>
        </p:blipFill>
        <p:spPr bwMode="auto">
          <a:xfrm>
            <a:off x="8254652" y="908720"/>
            <a:ext cx="2808312" cy="3960440"/>
          </a:xfrm>
          <a:prstGeom prst="rect">
            <a:avLst/>
          </a:prstGeom>
          <a:noFill/>
          <a:ln w="9525">
            <a:noFill/>
            <a:miter lim="800000"/>
            <a:headEnd/>
            <a:tailEnd/>
          </a:ln>
        </p:spPr>
      </p:pic>
      <p:pic>
        <p:nvPicPr>
          <p:cNvPr id="8197" name="Picture 5"/>
          <p:cNvPicPr>
            <a:picLocks noChangeAspect="1" noChangeArrowheads="1"/>
          </p:cNvPicPr>
          <p:nvPr/>
        </p:nvPicPr>
        <p:blipFill>
          <a:blip r:embed="rId4"/>
          <a:srcRect/>
          <a:stretch>
            <a:fillRect/>
          </a:stretch>
        </p:blipFill>
        <p:spPr bwMode="auto">
          <a:xfrm>
            <a:off x="8038627" y="5229200"/>
            <a:ext cx="4150197" cy="1080120"/>
          </a:xfrm>
          <a:prstGeom prst="rect">
            <a:avLst/>
          </a:prstGeom>
          <a:noFill/>
          <a:ln w="9525">
            <a:noFill/>
            <a:miter lim="800000"/>
            <a:headEnd/>
            <a:tailEnd/>
          </a:ln>
        </p:spPr>
      </p:pic>
    </p:spTree>
    <p:extLst>
      <p:ext uri="{BB962C8B-B14F-4D97-AF65-F5344CB8AC3E}">
        <p14:creationId xmlns:p14="http://schemas.microsoft.com/office/powerpoint/2010/main" val="11879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Asi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67_win32_fixed" id="{E442930D-4830-4F3C-836A-5EEE087BF41D}" vid="{711322B8-8FF4-460C-BDC8-D9794952B5A0}"/>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28CFCD-8CF0-454D-A198-7F1C3455B7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401EAC5-4335-4679-9FF7-DA216A41F69F}">
  <ds:schemaRefs>
    <ds:schemaRef ds:uri="http://schemas.microsoft.com/sharepoint/v3/contenttype/forms"/>
  </ds:schemaRefs>
</ds:datastoreItem>
</file>

<file path=customXml/itemProps3.xml><?xml version="1.0" encoding="utf-8"?>
<ds:datastoreItem xmlns:ds="http://schemas.openxmlformats.org/officeDocument/2006/customXml" ds:itemID="{C900C3CC-DBFC-466E-B959-EC92125FAB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World maps series, Asian continent presentation (widescreen)</Template>
  <TotalTime>128</TotalTime>
  <Words>281</Words>
  <Application>Microsoft Office PowerPoint</Application>
  <PresentationFormat>Custom</PresentationFormat>
  <Paragraphs>43</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Century Gothic</vt:lpstr>
      <vt:lpstr>Continental Asia 16x9</vt:lpstr>
      <vt:lpstr>Clustering</vt:lpstr>
      <vt:lpstr>Problem statement</vt:lpstr>
      <vt:lpstr>EDA (Exploratory Data Analysis)</vt:lpstr>
      <vt:lpstr>EDA  </vt:lpstr>
      <vt:lpstr>Data cleaning  </vt:lpstr>
      <vt:lpstr>EDA (Exploratory Data Analysis)</vt:lpstr>
      <vt:lpstr>EDA </vt:lpstr>
      <vt:lpstr>Groupby mean </vt:lpstr>
      <vt:lpstr>EDA</vt:lpstr>
      <vt:lpstr>Filling the null values by KNN Imputer </vt:lpstr>
      <vt:lpstr>After cleaning the data and filling the null values we can see that we now have 2704 rows with 24 features.</vt:lpstr>
      <vt:lpstr>Sweetviz eda</vt:lpstr>
      <vt:lpstr>By looking into sweetviz we can say that we can also drop number of records</vt:lpstr>
      <vt:lpstr>We have applied min max scalar for the data.</vt:lpstr>
      <vt:lpstr>Applying pca normalized data</vt:lpstr>
      <vt:lpstr>The dimesion of dataframe is reduced from 22 to 11 with help of pca</vt:lpstr>
      <vt:lpstr>With the help of elbow curve we have decided to form three clusters</vt:lpstr>
      <vt:lpstr>K-means clusters with value counts</vt:lpstr>
      <vt:lpstr>Hierarchical clustering with complete linkage</vt:lpstr>
      <vt:lpstr>Hierarchical clusters with value counts.</vt:lpstr>
      <vt:lpstr>Dbscan clustering</vt:lpstr>
      <vt:lpstr>Dbscan have some drawbacks of selecting parameters so we have chosen kmeans and hierarchical clustering </vt:lpstr>
      <vt:lpstr>Deployment using Streamlit</vt:lpstr>
      <vt:lpstr>Challenges Faced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Crude oil price prediction</dc:title>
  <dc:creator>18651</dc:creator>
  <cp:lastModifiedBy>Urvi Mulchandani</cp:lastModifiedBy>
  <cp:revision>66</cp:revision>
  <dcterms:created xsi:type="dcterms:W3CDTF">2022-07-05T06:51:24Z</dcterms:created>
  <dcterms:modified xsi:type="dcterms:W3CDTF">2022-12-22T13:43:44Z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