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556500" cx="10071100"/>
  <p:notesSz cx="10071100" cy="7556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7" roundtripDataSignature="AMtx7mg7wHbypBxjuTLHhRKbAYEzVFCo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7100" y="3589325"/>
            <a:ext cx="8056875" cy="3400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1007100" y="3589325"/>
            <a:ext cx="8056875" cy="34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1678850" y="566725"/>
            <a:ext cx="6714400"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3"/>
          <p:cNvSpPr txBox="1"/>
          <p:nvPr>
            <p:ph type="title"/>
          </p:nvPr>
        </p:nvSpPr>
        <p:spPr>
          <a:xfrm>
            <a:off x="4141830" y="370556"/>
            <a:ext cx="1787438"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body"/>
          </p:nvPr>
        </p:nvSpPr>
        <p:spPr>
          <a:xfrm>
            <a:off x="634713" y="2036952"/>
            <a:ext cx="8801672" cy="21488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3"/>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14"/>
          <p:cNvSpPr txBox="1"/>
          <p:nvPr>
            <p:ph type="title"/>
          </p:nvPr>
        </p:nvSpPr>
        <p:spPr>
          <a:xfrm>
            <a:off x="4141830" y="370556"/>
            <a:ext cx="1787438"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5"/>
          <p:cNvSpPr txBox="1"/>
          <p:nvPr>
            <p:ph type="ctrTitle"/>
          </p:nvPr>
        </p:nvSpPr>
        <p:spPr>
          <a:xfrm>
            <a:off x="755332" y="2342515"/>
            <a:ext cx="8560435" cy="1586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subTitle"/>
          </p:nvPr>
        </p:nvSpPr>
        <p:spPr>
          <a:xfrm>
            <a:off x="1510665" y="4231640"/>
            <a:ext cx="7049770" cy="18891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6"/>
          <p:cNvSpPr txBox="1"/>
          <p:nvPr>
            <p:ph type="title"/>
          </p:nvPr>
        </p:nvSpPr>
        <p:spPr>
          <a:xfrm>
            <a:off x="4141830" y="370556"/>
            <a:ext cx="1787438"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503555" y="1737995"/>
            <a:ext cx="4380928" cy="49872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6"/>
          <p:cNvSpPr txBox="1"/>
          <p:nvPr>
            <p:ph idx="2" type="body"/>
          </p:nvPr>
        </p:nvSpPr>
        <p:spPr>
          <a:xfrm>
            <a:off x="5186616" y="1737995"/>
            <a:ext cx="4380928" cy="49872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6"/>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17"/>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4483702"/>
            <a:ext cx="493395" cy="3073400"/>
          </a:xfrm>
          <a:custGeom>
            <a:rect b="b" l="l" r="r" t="t"/>
            <a:pathLst>
              <a:path extrusionOk="0" h="3073400" w="493395">
                <a:moveTo>
                  <a:pt x="493262" y="3072797"/>
                </a:moveTo>
                <a:lnTo>
                  <a:pt x="0" y="3072797"/>
                </a:lnTo>
                <a:lnTo>
                  <a:pt x="0" y="0"/>
                </a:lnTo>
                <a:lnTo>
                  <a:pt x="493262" y="3072797"/>
                </a:lnTo>
                <a:close/>
              </a:path>
            </a:pathLst>
          </a:custGeom>
          <a:solidFill>
            <a:srgbClr val="5ECAEF">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2"/>
          <p:cNvSpPr/>
          <p:nvPr/>
        </p:nvSpPr>
        <p:spPr>
          <a:xfrm>
            <a:off x="5660975" y="0"/>
            <a:ext cx="4410710" cy="7556500"/>
          </a:xfrm>
          <a:custGeom>
            <a:rect b="b" l="l" r="r" t="t"/>
            <a:pathLst>
              <a:path extrusionOk="0" h="7556500" w="4410709">
                <a:moveTo>
                  <a:pt x="0" y="7556499"/>
                </a:moveTo>
                <a:lnTo>
                  <a:pt x="4410123" y="4614858"/>
                </a:lnTo>
              </a:path>
              <a:path extrusionOk="0" h="7556500" w="4410709">
                <a:moveTo>
                  <a:pt x="2103458" y="0"/>
                </a:moveTo>
                <a:lnTo>
                  <a:pt x="3445919" y="7556499"/>
                </a:lnTo>
              </a:path>
            </a:pathLst>
          </a:custGeom>
          <a:noFill/>
          <a:ln cap="flat" cmpd="sng" w="9525">
            <a:solidFill>
              <a:srgbClr val="5ECA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2"/>
          <p:cNvSpPr/>
          <p:nvPr/>
        </p:nvSpPr>
        <p:spPr>
          <a:xfrm>
            <a:off x="7598751" y="0"/>
            <a:ext cx="2472690" cy="7556500"/>
          </a:xfrm>
          <a:custGeom>
            <a:rect b="b" l="l" r="r" t="t"/>
            <a:pathLst>
              <a:path extrusionOk="0" h="7556500" w="2472690">
                <a:moveTo>
                  <a:pt x="2472348" y="7556499"/>
                </a:moveTo>
                <a:lnTo>
                  <a:pt x="0" y="7556499"/>
                </a:lnTo>
                <a:lnTo>
                  <a:pt x="2229803" y="0"/>
                </a:lnTo>
                <a:lnTo>
                  <a:pt x="2472348" y="8660"/>
                </a:lnTo>
                <a:lnTo>
                  <a:pt x="2472348" y="7556499"/>
                </a:lnTo>
                <a:close/>
              </a:path>
            </a:pathLst>
          </a:custGeom>
          <a:solidFill>
            <a:srgbClr val="5ECAEF">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2"/>
          <p:cNvSpPr/>
          <p:nvPr/>
        </p:nvSpPr>
        <p:spPr>
          <a:xfrm>
            <a:off x="7943902" y="0"/>
            <a:ext cx="2127250" cy="7556500"/>
          </a:xfrm>
          <a:custGeom>
            <a:rect b="b" l="l" r="r" t="t"/>
            <a:pathLst>
              <a:path extrusionOk="0" h="7556500" w="2127250">
                <a:moveTo>
                  <a:pt x="2127197" y="7556499"/>
                </a:moveTo>
                <a:lnTo>
                  <a:pt x="1323325" y="7556499"/>
                </a:lnTo>
                <a:lnTo>
                  <a:pt x="0" y="0"/>
                </a:lnTo>
                <a:lnTo>
                  <a:pt x="2127197" y="0"/>
                </a:lnTo>
                <a:lnTo>
                  <a:pt x="2127197" y="7556499"/>
                </a:lnTo>
                <a:close/>
              </a:path>
            </a:pathLst>
          </a:custGeom>
          <a:solidFill>
            <a:srgbClr val="5ECAEF">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2"/>
          <p:cNvSpPr/>
          <p:nvPr/>
        </p:nvSpPr>
        <p:spPr>
          <a:xfrm>
            <a:off x="7321056" y="4333186"/>
            <a:ext cx="2750185" cy="3223895"/>
          </a:xfrm>
          <a:custGeom>
            <a:rect b="b" l="l" r="r" t="t"/>
            <a:pathLst>
              <a:path extrusionOk="0" h="3223895" w="2750184">
                <a:moveTo>
                  <a:pt x="2750043" y="3223313"/>
                </a:moveTo>
                <a:lnTo>
                  <a:pt x="0" y="3223313"/>
                </a:lnTo>
                <a:lnTo>
                  <a:pt x="2750043" y="0"/>
                </a:lnTo>
                <a:lnTo>
                  <a:pt x="2750043" y="3223313"/>
                </a:lnTo>
                <a:close/>
              </a:path>
            </a:pathLst>
          </a:custGeom>
          <a:solidFill>
            <a:srgbClr val="17AFE4">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730510" y="0"/>
            <a:ext cx="2340610" cy="7556500"/>
          </a:xfrm>
          <a:custGeom>
            <a:rect b="b" l="l" r="r" t="t"/>
            <a:pathLst>
              <a:path extrusionOk="0" h="7556500" w="2340609">
                <a:moveTo>
                  <a:pt x="2151079" y="7556499"/>
                </a:moveTo>
                <a:lnTo>
                  <a:pt x="2043340" y="7556499"/>
                </a:lnTo>
                <a:lnTo>
                  <a:pt x="0" y="0"/>
                </a:lnTo>
                <a:lnTo>
                  <a:pt x="2340589" y="0"/>
                </a:lnTo>
                <a:lnTo>
                  <a:pt x="2340589" y="7550897"/>
                </a:lnTo>
                <a:lnTo>
                  <a:pt x="2151079" y="7556499"/>
                </a:lnTo>
                <a:close/>
              </a:path>
            </a:pathLst>
          </a:custGeom>
          <a:solidFill>
            <a:srgbClr val="17AFE4">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45868" y="0"/>
            <a:ext cx="925830" cy="7556500"/>
          </a:xfrm>
          <a:custGeom>
            <a:rect b="b" l="l" r="r" t="t"/>
            <a:pathLst>
              <a:path extrusionOk="0" h="7556500" w="925829">
                <a:moveTo>
                  <a:pt x="925231" y="7556499"/>
                </a:moveTo>
                <a:lnTo>
                  <a:pt x="0" y="7556499"/>
                </a:lnTo>
                <a:lnTo>
                  <a:pt x="744473" y="0"/>
                </a:lnTo>
                <a:lnTo>
                  <a:pt x="925231" y="0"/>
                </a:lnTo>
                <a:lnTo>
                  <a:pt x="925231" y="7556499"/>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8924609" y="0"/>
            <a:ext cx="1146810" cy="7556500"/>
          </a:xfrm>
          <a:custGeom>
            <a:rect b="b" l="l" r="r" t="t"/>
            <a:pathLst>
              <a:path extrusionOk="0" h="7556500" w="1146809">
                <a:moveTo>
                  <a:pt x="1146490" y="7556499"/>
                </a:moveTo>
                <a:lnTo>
                  <a:pt x="1033263" y="7556499"/>
                </a:lnTo>
                <a:lnTo>
                  <a:pt x="0" y="0"/>
                </a:lnTo>
                <a:lnTo>
                  <a:pt x="1146490" y="0"/>
                </a:lnTo>
                <a:lnTo>
                  <a:pt x="1146490" y="7556499"/>
                </a:lnTo>
                <a:close/>
              </a:path>
            </a:pathLst>
          </a:custGeom>
          <a:solidFill>
            <a:srgbClr val="236291">
              <a:alpha val="8117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896484" y="5438544"/>
            <a:ext cx="1174750" cy="2118360"/>
          </a:xfrm>
          <a:custGeom>
            <a:rect b="b" l="l" r="r" t="t"/>
            <a:pathLst>
              <a:path extrusionOk="0" h="2118359" w="1174750">
                <a:moveTo>
                  <a:pt x="679024" y="2117955"/>
                </a:moveTo>
                <a:lnTo>
                  <a:pt x="0" y="2117955"/>
                </a:lnTo>
                <a:lnTo>
                  <a:pt x="1174615" y="0"/>
                </a:lnTo>
                <a:lnTo>
                  <a:pt x="1174615" y="2115655"/>
                </a:lnTo>
                <a:lnTo>
                  <a:pt x="679024" y="2117955"/>
                </a:lnTo>
                <a:close/>
              </a:path>
            </a:pathLst>
          </a:custGeom>
          <a:solidFill>
            <a:srgbClr val="17AFE4">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txBox="1"/>
          <p:nvPr>
            <p:ph type="title"/>
          </p:nvPr>
        </p:nvSpPr>
        <p:spPr>
          <a:xfrm>
            <a:off x="4141830" y="370556"/>
            <a:ext cx="1787438"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2"/>
          <p:cNvSpPr txBox="1"/>
          <p:nvPr>
            <p:ph idx="1" type="body"/>
          </p:nvPr>
        </p:nvSpPr>
        <p:spPr>
          <a:xfrm>
            <a:off x="634713" y="2036952"/>
            <a:ext cx="8801672" cy="21488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2"/>
          <p:cNvSpPr txBox="1"/>
          <p:nvPr>
            <p:ph idx="11" type="ftr"/>
          </p:nvPr>
        </p:nvSpPr>
        <p:spPr>
          <a:xfrm>
            <a:off x="3424174" y="7027545"/>
            <a:ext cx="3222752" cy="37782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2"/>
          <p:cNvSpPr txBox="1"/>
          <p:nvPr>
            <p:ph idx="10" type="dt"/>
          </p:nvPr>
        </p:nvSpPr>
        <p:spPr>
          <a:xfrm>
            <a:off x="503555" y="7027545"/>
            <a:ext cx="2316353" cy="3778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2"/>
          <p:cNvSpPr txBox="1"/>
          <p:nvPr>
            <p:ph idx="12" type="sldNum"/>
          </p:nvPr>
        </p:nvSpPr>
        <p:spPr>
          <a:xfrm>
            <a:off x="7251192" y="7027545"/>
            <a:ext cx="2316353" cy="37782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title"/>
          </p:nvPr>
        </p:nvSpPr>
        <p:spPr>
          <a:xfrm>
            <a:off x="3751308" y="2512229"/>
            <a:ext cx="25723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sng"/>
              <a:t>Happy Home</a:t>
            </a:r>
            <a:endParaRPr u="sng"/>
          </a:p>
        </p:txBody>
      </p:sp>
      <p:sp>
        <p:nvSpPr>
          <p:cNvPr id="53" name="Google Shape;53;p1"/>
          <p:cNvSpPr txBox="1"/>
          <p:nvPr/>
        </p:nvSpPr>
        <p:spPr>
          <a:xfrm>
            <a:off x="1682750" y="3481456"/>
            <a:ext cx="6248400" cy="2218556"/>
          </a:xfrm>
          <a:prstGeom prst="rect">
            <a:avLst/>
          </a:prstGeom>
          <a:noFill/>
          <a:ln>
            <a:noFill/>
          </a:ln>
        </p:spPr>
        <p:txBody>
          <a:bodyPr anchorCtr="0" anchor="t" bIns="0" lIns="0" spcFirstLastPara="1" rIns="0" wrap="square" tIns="12700">
            <a:spAutoFit/>
          </a:bodyPr>
          <a:lstStyle/>
          <a:p>
            <a:pPr indent="0" lvl="0" marL="0" marR="0" rtl="0" algn="ctr">
              <a:lnSpc>
                <a:spcPct val="115750"/>
              </a:lnSpc>
              <a:spcBef>
                <a:spcPts val="0"/>
              </a:spcBef>
              <a:spcAft>
                <a:spcPts val="0"/>
              </a:spcAft>
              <a:buNone/>
            </a:pPr>
            <a:r>
              <a:rPr lang="en-US" sz="3200">
                <a:solidFill>
                  <a:schemeClr val="dk1"/>
                </a:solidFill>
                <a:latin typeface="Times New Roman"/>
                <a:ea typeface="Times New Roman"/>
                <a:cs typeface="Times New Roman"/>
                <a:sym typeface="Times New Roman"/>
              </a:rPr>
              <a:t>Abhiti Rachel 21104093</a:t>
            </a:r>
            <a:endParaRPr sz="3200">
              <a:solidFill>
                <a:schemeClr val="dk1"/>
              </a:solidFill>
              <a:latin typeface="Times New Roman"/>
              <a:ea typeface="Times New Roman"/>
              <a:cs typeface="Times New Roman"/>
              <a:sym typeface="Times New Roman"/>
            </a:endParaRPr>
          </a:p>
          <a:p>
            <a:pPr indent="0" lvl="0" marL="3810" marR="0" rtl="0" algn="ctr">
              <a:lnSpc>
                <a:spcPct val="111562"/>
              </a:lnSpc>
              <a:spcBef>
                <a:spcPts val="0"/>
              </a:spcBef>
              <a:spcAft>
                <a:spcPts val="0"/>
              </a:spcAft>
              <a:buNone/>
            </a:pPr>
            <a:r>
              <a:rPr lang="en-US" sz="3200">
                <a:solidFill>
                  <a:schemeClr val="dk1"/>
                </a:solidFill>
                <a:latin typeface="Times New Roman"/>
                <a:ea typeface="Times New Roman"/>
                <a:cs typeface="Times New Roman"/>
                <a:sym typeface="Times New Roman"/>
              </a:rPr>
              <a:t>Urvi Joshi 21104100</a:t>
            </a:r>
            <a:endParaRPr sz="3200">
              <a:solidFill>
                <a:schemeClr val="dk1"/>
              </a:solidFill>
              <a:latin typeface="Times New Roman"/>
              <a:ea typeface="Times New Roman"/>
              <a:cs typeface="Times New Roman"/>
              <a:sym typeface="Times New Roman"/>
            </a:endParaRPr>
          </a:p>
          <a:p>
            <a:pPr indent="0" lvl="0" marL="3810" marR="0" rtl="0" algn="ctr">
              <a:lnSpc>
                <a:spcPct val="115750"/>
              </a:lnSpc>
              <a:spcBef>
                <a:spcPts val="0"/>
              </a:spcBef>
              <a:spcAft>
                <a:spcPts val="0"/>
              </a:spcAft>
              <a:buNone/>
            </a:pPr>
            <a:r>
              <a:rPr lang="en-US" sz="3200">
                <a:solidFill>
                  <a:schemeClr val="dk1"/>
                </a:solidFill>
                <a:latin typeface="Times New Roman"/>
                <a:ea typeface="Times New Roman"/>
                <a:cs typeface="Times New Roman"/>
                <a:sym typeface="Times New Roman"/>
              </a:rPr>
              <a:t>Sakshi Jagtap 21104082</a:t>
            </a:r>
            <a:endParaRPr sz="3200">
              <a:solidFill>
                <a:schemeClr val="dk1"/>
              </a:solidFill>
              <a:latin typeface="Times New Roman"/>
              <a:ea typeface="Times New Roman"/>
              <a:cs typeface="Times New Roman"/>
              <a:sym typeface="Times New Roman"/>
            </a:endParaRPr>
          </a:p>
          <a:p>
            <a:pPr indent="1269" lvl="0" marL="811530" marR="802640" rtl="0" algn="ctr">
              <a:lnSpc>
                <a:spcPct val="99047"/>
              </a:lnSpc>
              <a:spcBef>
                <a:spcPts val="0"/>
              </a:spcBef>
              <a:spcAft>
                <a:spcPts val="0"/>
              </a:spcAft>
              <a:buNone/>
            </a:pPr>
            <a:r>
              <a:t/>
            </a:r>
            <a:endParaRPr sz="3150">
              <a:solidFill>
                <a:schemeClr val="dk1"/>
              </a:solidFill>
              <a:latin typeface="Times New Roman"/>
              <a:ea typeface="Times New Roman"/>
              <a:cs typeface="Times New Roman"/>
              <a:sym typeface="Times New Roman"/>
            </a:endParaRPr>
          </a:p>
          <a:p>
            <a:pPr indent="1269" lvl="0" marL="811530" marR="802640" rtl="0" algn="ctr">
              <a:lnSpc>
                <a:spcPct val="111428"/>
              </a:lnSpc>
              <a:spcBef>
                <a:spcPts val="0"/>
              </a:spcBef>
              <a:spcAft>
                <a:spcPts val="0"/>
              </a:spcAft>
              <a:buNone/>
            </a:pPr>
            <a:r>
              <a:rPr b="1" lang="en-US" sz="2800">
                <a:solidFill>
                  <a:schemeClr val="dk1"/>
                </a:solidFill>
                <a:latin typeface="Times New Roman"/>
                <a:ea typeface="Times New Roman"/>
                <a:cs typeface="Times New Roman"/>
                <a:sym typeface="Times New Roman"/>
              </a:rPr>
              <a:t>Prof. Shital Agrawal</a:t>
            </a:r>
            <a:endParaRPr b="1" sz="2800">
              <a:solidFill>
                <a:schemeClr val="dk1"/>
              </a:solidFill>
              <a:latin typeface="Times New Roman"/>
              <a:ea typeface="Times New Roman"/>
              <a:cs typeface="Times New Roman"/>
              <a:sym typeface="Times New Roman"/>
            </a:endParaRPr>
          </a:p>
        </p:txBody>
      </p:sp>
      <p:pic>
        <p:nvPicPr>
          <p:cNvPr id="54" name="Google Shape;54;p1"/>
          <p:cNvPicPr preferRelativeResize="0"/>
          <p:nvPr/>
        </p:nvPicPr>
        <p:blipFill rotWithShape="1">
          <a:blip r:embed="rId3">
            <a:alphaModFix/>
          </a:blip>
          <a:srcRect b="0" l="0" r="0" t="0"/>
          <a:stretch/>
        </p:blipFill>
        <p:spPr>
          <a:xfrm>
            <a:off x="117475" y="0"/>
            <a:ext cx="9953625" cy="189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158750" y="370557"/>
            <a:ext cx="7467600" cy="104549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7. Block Diagram/ Flow Chart</a:t>
            </a:r>
            <a:endParaRPr/>
          </a:p>
        </p:txBody>
      </p:sp>
      <p:sp>
        <p:nvSpPr>
          <p:cNvPr id="108" name="Google Shape;108;p10"/>
          <p:cNvSpPr txBox="1"/>
          <p:nvPr>
            <p:ph idx="1" type="body"/>
          </p:nvPr>
        </p:nvSpPr>
        <p:spPr>
          <a:xfrm>
            <a:off x="615950" y="1101850"/>
            <a:ext cx="8915400" cy="36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09" name="Google Shape;109;p10"/>
          <p:cNvPicPr preferRelativeResize="0"/>
          <p:nvPr/>
        </p:nvPicPr>
        <p:blipFill>
          <a:blip r:embed="rId3">
            <a:alphaModFix/>
          </a:blip>
          <a:stretch>
            <a:fillRect/>
          </a:stretch>
        </p:blipFill>
        <p:spPr>
          <a:xfrm>
            <a:off x="158750" y="1101850"/>
            <a:ext cx="7774749" cy="6311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843307" y="3386007"/>
            <a:ext cx="26765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4141830" y="370556"/>
            <a:ext cx="1787438" cy="574040"/>
          </a:xfrm>
          <a:prstGeom prst="rect">
            <a:avLst/>
          </a:prstGeom>
          <a:noFill/>
          <a:ln>
            <a:noFill/>
          </a:ln>
        </p:spPr>
        <p:txBody>
          <a:bodyPr anchorCtr="0" anchor="t" bIns="0" lIns="0" spcFirstLastPara="1" rIns="0" wrap="square" tIns="12700">
            <a:spAutoFit/>
          </a:bodyPr>
          <a:lstStyle/>
          <a:p>
            <a:pPr indent="0" lvl="0" marL="21590" rtl="0" algn="l">
              <a:lnSpc>
                <a:spcPct val="100000"/>
              </a:lnSpc>
              <a:spcBef>
                <a:spcPts val="0"/>
              </a:spcBef>
              <a:spcAft>
                <a:spcPts val="0"/>
              </a:spcAft>
              <a:buNone/>
            </a:pPr>
            <a:r>
              <a:rPr lang="en-US"/>
              <a:t>Contents</a:t>
            </a:r>
            <a:endParaRPr/>
          </a:p>
        </p:txBody>
      </p:sp>
      <p:sp>
        <p:nvSpPr>
          <p:cNvPr id="60" name="Google Shape;60;p2"/>
          <p:cNvSpPr txBox="1"/>
          <p:nvPr/>
        </p:nvSpPr>
        <p:spPr>
          <a:xfrm>
            <a:off x="585862" y="1110171"/>
            <a:ext cx="3255645" cy="5847080"/>
          </a:xfrm>
          <a:prstGeom prst="rect">
            <a:avLst/>
          </a:prstGeom>
          <a:noFill/>
          <a:ln>
            <a:noFill/>
          </a:ln>
        </p:spPr>
        <p:txBody>
          <a:bodyPr anchorCtr="0" anchor="t" bIns="0" lIns="0" spcFirstLastPara="1" rIns="0" wrap="square" tIns="12700">
            <a:spAutoFit/>
          </a:bodyPr>
          <a:lstStyle/>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Introduction</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Objectives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Scope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Features / Functionality</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Project Outcomes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Technology Stack</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3700"/>
              <a:buFont typeface="Arial"/>
              <a:buNone/>
            </a:pPr>
            <a:r>
              <a:t/>
            </a:r>
            <a:endParaRPr sz="3700">
              <a:solidFill>
                <a:schemeClr val="dk1"/>
              </a:solidFill>
              <a:latin typeface="Times New Roman"/>
              <a:ea typeface="Times New Roman"/>
              <a:cs typeface="Times New Roman"/>
              <a:sym typeface="Times New Roman"/>
            </a:endParaRPr>
          </a:p>
          <a:p>
            <a:pPr indent="-336550" lvl="0" marL="348615" marR="0" rtl="0" algn="l">
              <a:lnSpc>
                <a:spcPct val="100000"/>
              </a:lnSpc>
              <a:spcBef>
                <a:spcPts val="0"/>
              </a:spcBef>
              <a:spcAft>
                <a:spcPts val="0"/>
              </a:spcAft>
              <a:buClr>
                <a:schemeClr val="dk1"/>
              </a:buClr>
              <a:buSzPts val="1050"/>
              <a:buFont typeface="Arial"/>
              <a:buChar char="●"/>
            </a:pPr>
            <a:r>
              <a:rPr lang="en-US" sz="2400">
                <a:solidFill>
                  <a:schemeClr val="dk1"/>
                </a:solidFill>
                <a:latin typeface="Times New Roman"/>
                <a:ea typeface="Times New Roman"/>
                <a:cs typeface="Times New Roman"/>
                <a:sym typeface="Times New Roman"/>
              </a:rPr>
              <a:t>Block Diagram/ Flow</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490536" y="630113"/>
            <a:ext cx="29641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Introduction</a:t>
            </a:r>
            <a:endParaRPr/>
          </a:p>
        </p:txBody>
      </p:sp>
      <p:sp>
        <p:nvSpPr>
          <p:cNvPr id="66" name="Google Shape;66;p3"/>
          <p:cNvSpPr txBox="1"/>
          <p:nvPr/>
        </p:nvSpPr>
        <p:spPr>
          <a:xfrm>
            <a:off x="491776" y="1589953"/>
            <a:ext cx="9050020" cy="2346155"/>
          </a:xfrm>
          <a:prstGeom prst="rect">
            <a:avLst/>
          </a:prstGeom>
          <a:noFill/>
          <a:ln>
            <a:noFill/>
          </a:ln>
        </p:spPr>
        <p:txBody>
          <a:bodyPr anchorCtr="0" anchor="t" bIns="0" lIns="0" spcFirstLastPara="1" rIns="0" wrap="square" tIns="164450">
            <a:spAutoFit/>
          </a:bodyPr>
          <a:lstStyle/>
          <a:p>
            <a:pPr indent="0" lvl="0" marL="119379"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Problem Statement:</a:t>
            </a:r>
            <a:endParaRPr sz="2400">
              <a:solidFill>
                <a:schemeClr val="dk1"/>
              </a:solidFill>
              <a:latin typeface="Times New Roman"/>
              <a:ea typeface="Times New Roman"/>
              <a:cs typeface="Times New Roman"/>
              <a:sym typeface="Times New Roman"/>
            </a:endParaRPr>
          </a:p>
          <a:p>
            <a:pPr indent="-342900" lvl="0" marL="462280" marR="0" rtl="0" algn="l">
              <a:lnSpc>
                <a:spcPct val="100000"/>
              </a:lnSpc>
              <a:spcBef>
                <a:spcPts val="12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There are people who have no idea where to donate and some might have no time to go to the place to give their donation's item</a:t>
            </a:r>
            <a:r>
              <a:rPr lang="en-US" sz="2400">
                <a:solidFill>
                  <a:schemeClr val="dk1"/>
                </a:solidFill>
                <a:latin typeface="Calibri"/>
                <a:ea typeface="Calibri"/>
                <a:cs typeface="Calibri"/>
                <a:sym typeface="Calibri"/>
              </a:rPr>
              <a:t>.</a:t>
            </a:r>
            <a:endParaRPr/>
          </a:p>
          <a:p>
            <a:pPr indent="-342900" lvl="0" marL="462280" marR="0" rtl="0" algn="l">
              <a:lnSpc>
                <a:spcPct val="100000"/>
              </a:lnSpc>
              <a:spcBef>
                <a:spcPts val="12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Fraud issues might make some people suspicious to donate their money to the welfare homes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634713" y="370556"/>
            <a:ext cx="2953037" cy="74069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Solution</a:t>
            </a:r>
            <a:endParaRPr/>
          </a:p>
        </p:txBody>
      </p:sp>
      <p:sp>
        <p:nvSpPr>
          <p:cNvPr id="72" name="Google Shape;72;p4"/>
          <p:cNvSpPr txBox="1"/>
          <p:nvPr>
            <p:ph idx="1" type="body"/>
          </p:nvPr>
        </p:nvSpPr>
        <p:spPr>
          <a:xfrm>
            <a:off x="634713" y="2036952"/>
            <a:ext cx="8801672" cy="1846659"/>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dk1"/>
              </a:buClr>
              <a:buSzPts val="2400"/>
              <a:buFont typeface="Arial"/>
              <a:buChar char="•"/>
            </a:pPr>
            <a:r>
              <a:rPr lang="en-US"/>
              <a:t>This  application is for  the donors who wish to make a donation but do not know where to donate it.</a:t>
            </a:r>
            <a:endParaRPr/>
          </a:p>
          <a:p>
            <a:pPr indent="0" lvl="0" marL="0" rtl="0" algn="l">
              <a:spcBef>
                <a:spcPts val="0"/>
              </a:spcBef>
              <a:spcAft>
                <a:spcPts val="0"/>
              </a:spcAft>
              <a:buNone/>
            </a:pPr>
            <a:r>
              <a:rPr lang="en-US"/>
              <a:t> </a:t>
            </a:r>
            <a:endParaRPr/>
          </a:p>
          <a:p>
            <a:pPr indent="-342900" lvl="0" marL="342900" rtl="0" algn="l">
              <a:spcBef>
                <a:spcPts val="0"/>
              </a:spcBef>
              <a:spcAft>
                <a:spcPts val="0"/>
              </a:spcAft>
              <a:buClr>
                <a:schemeClr val="dk1"/>
              </a:buClr>
              <a:buSzPts val="2400"/>
              <a:buFont typeface="Arial"/>
              <a:buChar char="•"/>
            </a:pPr>
            <a:r>
              <a:rPr lang="en-US"/>
              <a:t>Besides, to avoid fraud issues regarding stolen money or any donation item for their satisfactory.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490536" y="630113"/>
            <a:ext cx="253555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Objectives</a:t>
            </a:r>
            <a:endParaRPr/>
          </a:p>
        </p:txBody>
      </p:sp>
      <p:sp>
        <p:nvSpPr>
          <p:cNvPr id="78" name="Google Shape;78;p5"/>
          <p:cNvSpPr txBox="1"/>
          <p:nvPr>
            <p:ph idx="1" type="body"/>
          </p:nvPr>
        </p:nvSpPr>
        <p:spPr>
          <a:xfrm>
            <a:off x="490536" y="2025650"/>
            <a:ext cx="8801672" cy="1897955"/>
          </a:xfrm>
          <a:prstGeom prst="rect">
            <a:avLst/>
          </a:prstGeom>
          <a:noFill/>
          <a:ln>
            <a:noFill/>
          </a:ln>
        </p:spPr>
        <p:txBody>
          <a:bodyPr anchorCtr="0" anchor="t" bIns="0" lIns="0" spcFirstLastPara="1" rIns="0" wrap="square" tIns="12700">
            <a:spAutoFit/>
          </a:bodyPr>
          <a:lstStyle/>
          <a:p>
            <a:pPr indent="-342900" lvl="0" marL="363855" rtl="0" algn="l">
              <a:lnSpc>
                <a:spcPct val="100000"/>
              </a:lnSpc>
              <a:spcBef>
                <a:spcPts val="0"/>
              </a:spcBef>
              <a:spcAft>
                <a:spcPts val="0"/>
              </a:spcAft>
              <a:buClr>
                <a:schemeClr val="dk1"/>
              </a:buClr>
              <a:buSzPts val="2400"/>
              <a:buFont typeface="Arial"/>
              <a:buChar char="•"/>
            </a:pPr>
            <a:r>
              <a:rPr lang="en-US"/>
              <a:t>To ease the donors who wish to make a donation but do not know where to donate it. </a:t>
            </a:r>
            <a:endParaRPr/>
          </a:p>
          <a:p>
            <a:pPr indent="-342900" lvl="0" marL="363855" rtl="0" algn="l">
              <a:lnSpc>
                <a:spcPct val="100000"/>
              </a:lnSpc>
              <a:spcBef>
                <a:spcPts val="100"/>
              </a:spcBef>
              <a:spcAft>
                <a:spcPts val="0"/>
              </a:spcAft>
              <a:buClr>
                <a:schemeClr val="dk1"/>
              </a:buClr>
              <a:buSzPts val="2400"/>
              <a:buFont typeface="Arial"/>
              <a:buChar char="•"/>
            </a:pPr>
            <a:r>
              <a:rPr lang="en-US"/>
              <a:t>To raise donations for abandoned and lonely senior citizens</a:t>
            </a:r>
            <a:endParaRPr/>
          </a:p>
          <a:p>
            <a:pPr indent="-342900" lvl="0" marL="363855" rtl="0" algn="l">
              <a:lnSpc>
                <a:spcPct val="100000"/>
              </a:lnSpc>
              <a:spcBef>
                <a:spcPts val="100"/>
              </a:spcBef>
              <a:spcAft>
                <a:spcPts val="0"/>
              </a:spcAft>
              <a:buClr>
                <a:schemeClr val="dk1"/>
              </a:buClr>
              <a:buSzPts val="2400"/>
              <a:buFont typeface="Arial"/>
              <a:buChar char="•"/>
            </a:pPr>
            <a:r>
              <a:rPr lang="en-US"/>
              <a:t>To make user friendly system for volunteers</a:t>
            </a:r>
            <a:endParaRPr/>
          </a:p>
          <a:p>
            <a:pPr indent="-342900" lvl="0" marL="363855" rtl="0" algn="l">
              <a:lnSpc>
                <a:spcPct val="100000"/>
              </a:lnSpc>
              <a:spcBef>
                <a:spcPts val="100"/>
              </a:spcBef>
              <a:spcAft>
                <a:spcPts val="0"/>
              </a:spcAft>
              <a:buClr>
                <a:schemeClr val="dk1"/>
              </a:buClr>
              <a:buSzPts val="2400"/>
              <a:buFont typeface="Arial"/>
              <a:buChar char="•"/>
            </a:pPr>
            <a:r>
              <a:rPr lang="en-US"/>
              <a:t>To provide  emotional support to overcome social isolation.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463550" y="370556"/>
            <a:ext cx="2514600" cy="81689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3. Scope</a:t>
            </a:r>
            <a:endParaRPr/>
          </a:p>
        </p:txBody>
      </p:sp>
      <p:sp>
        <p:nvSpPr>
          <p:cNvPr id="84" name="Google Shape;84;p6"/>
          <p:cNvSpPr txBox="1"/>
          <p:nvPr>
            <p:ph idx="1" type="body"/>
          </p:nvPr>
        </p:nvSpPr>
        <p:spPr>
          <a:xfrm>
            <a:off x="634713" y="2036952"/>
            <a:ext cx="8801672" cy="4062651"/>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dk1"/>
              </a:buClr>
              <a:buSzPts val="2400"/>
              <a:buFont typeface="Arial"/>
              <a:buChar char="•"/>
            </a:pPr>
            <a:r>
              <a:rPr lang="en-US"/>
              <a:t>The scope of this project are mainly focuses on the development of application for donors out there who are intended to donate things but do not have any idea where to donate it. </a:t>
            </a:r>
            <a:endParaRPr/>
          </a:p>
          <a:p>
            <a:pPr indent="0" lvl="0" marL="0" rtl="0" algn="l">
              <a:spcBef>
                <a:spcPts val="0"/>
              </a:spcBef>
              <a:spcAft>
                <a:spcPts val="0"/>
              </a:spcAft>
              <a:buNone/>
            </a:pPr>
            <a:r>
              <a:t/>
            </a:r>
            <a:endParaRPr/>
          </a:p>
          <a:p>
            <a:pPr indent="-342900" lvl="0" marL="342900" rtl="0" algn="l">
              <a:spcBef>
                <a:spcPts val="0"/>
              </a:spcBef>
              <a:spcAft>
                <a:spcPts val="0"/>
              </a:spcAft>
              <a:buClr>
                <a:schemeClr val="dk1"/>
              </a:buClr>
              <a:buSzPts val="2400"/>
              <a:buFont typeface="Arial"/>
              <a:buChar char="•"/>
            </a:pPr>
            <a:r>
              <a:rPr lang="en-US"/>
              <a:t>The donor can donate the item by clicking based on the category and search any listed welfare home.</a:t>
            </a:r>
            <a:endParaRPr/>
          </a:p>
          <a:p>
            <a:pPr indent="0" lvl="0" marL="0" rtl="0" algn="l">
              <a:spcBef>
                <a:spcPts val="0"/>
              </a:spcBef>
              <a:spcAft>
                <a:spcPts val="0"/>
              </a:spcAft>
              <a:buNone/>
            </a:pPr>
            <a:r>
              <a:t/>
            </a:r>
            <a:endParaRPr/>
          </a:p>
          <a:p>
            <a:pPr indent="-342900" lvl="0" marL="342900" rtl="0" algn="l">
              <a:spcBef>
                <a:spcPts val="0"/>
              </a:spcBef>
              <a:spcAft>
                <a:spcPts val="0"/>
              </a:spcAft>
              <a:buClr>
                <a:schemeClr val="dk1"/>
              </a:buClr>
              <a:buSzPts val="2400"/>
              <a:buFont typeface="Arial"/>
              <a:buChar char="•"/>
            </a:pPr>
            <a:r>
              <a:rPr lang="en-US"/>
              <a:t>All the old age homes are registered in the system which are associated with our site.</a:t>
            </a:r>
            <a:endParaRPr/>
          </a:p>
          <a:p>
            <a:pPr indent="0" lvl="0" marL="0" rtl="0" algn="l">
              <a:spcBef>
                <a:spcPts val="0"/>
              </a:spcBef>
              <a:spcAft>
                <a:spcPts val="0"/>
              </a:spcAft>
              <a:buNone/>
            </a:pPr>
            <a:r>
              <a:rPr lang="en-US"/>
              <a:t> </a:t>
            </a:r>
            <a:endParaRPr/>
          </a:p>
          <a:p>
            <a:pPr indent="-190500" lvl="0" marL="342900" rtl="0" algn="l">
              <a:spcBef>
                <a:spcPts val="0"/>
              </a:spcBef>
              <a:spcAft>
                <a:spcPts val="0"/>
              </a:spcAft>
              <a:buClr>
                <a:schemeClr val="dk1"/>
              </a:buClr>
              <a:buSzPts val="24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87350" y="370557"/>
            <a:ext cx="5029200" cy="89309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4. Feature /Functionality</a:t>
            </a:r>
            <a:endParaRPr/>
          </a:p>
        </p:txBody>
      </p:sp>
      <p:sp>
        <p:nvSpPr>
          <p:cNvPr id="90" name="Google Shape;90;p7"/>
          <p:cNvSpPr txBox="1"/>
          <p:nvPr>
            <p:ph idx="1" type="body"/>
          </p:nvPr>
        </p:nvSpPr>
        <p:spPr>
          <a:xfrm>
            <a:off x="408999" y="1492250"/>
            <a:ext cx="8801700" cy="5910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1.Payment Portal : </a:t>
            </a:r>
            <a:endParaRPr/>
          </a:p>
          <a:p>
            <a:pPr indent="-342900" lvl="0" marL="342900" rtl="0" algn="l">
              <a:spcBef>
                <a:spcPts val="0"/>
              </a:spcBef>
              <a:spcAft>
                <a:spcPts val="0"/>
              </a:spcAft>
              <a:buClr>
                <a:schemeClr val="dk1"/>
              </a:buClr>
              <a:buSzPts val="2400"/>
              <a:buFont typeface="Arial"/>
              <a:buChar char="•"/>
            </a:pPr>
            <a:r>
              <a:rPr lang="en-US"/>
              <a:t>Followed by payment gateway.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2.Location:</a:t>
            </a:r>
            <a:endParaRPr/>
          </a:p>
          <a:p>
            <a:pPr indent="-342900" lvl="0" marL="342900" rtl="0" algn="l">
              <a:spcBef>
                <a:spcPts val="0"/>
              </a:spcBef>
              <a:spcAft>
                <a:spcPts val="0"/>
              </a:spcAft>
              <a:buClr>
                <a:schemeClr val="dk1"/>
              </a:buClr>
              <a:buSzPts val="2400"/>
              <a:buFont typeface="Arial"/>
              <a:buChar char="•"/>
            </a:pPr>
            <a:r>
              <a:rPr lang="en-US"/>
              <a:t>Provision of contact numbers.</a:t>
            </a:r>
            <a:endParaRPr/>
          </a:p>
          <a:p>
            <a:pPr indent="-342900" lvl="0" marL="342900" rtl="0" algn="l">
              <a:spcBef>
                <a:spcPts val="0"/>
              </a:spcBef>
              <a:spcAft>
                <a:spcPts val="0"/>
              </a:spcAft>
              <a:buClr>
                <a:schemeClr val="dk1"/>
              </a:buClr>
              <a:buSzPts val="2400"/>
              <a:buFont typeface="Arial"/>
              <a:buChar char="•"/>
            </a:pPr>
            <a:r>
              <a:rPr lang="en-US"/>
              <a:t>Location of old age homes for visitors.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3.Welfare Donations:</a:t>
            </a:r>
            <a:endParaRPr/>
          </a:p>
          <a:p>
            <a:pPr indent="-342900" lvl="0" marL="342900" rtl="0" algn="l">
              <a:spcBef>
                <a:spcPts val="0"/>
              </a:spcBef>
              <a:spcAft>
                <a:spcPts val="0"/>
              </a:spcAft>
              <a:buClr>
                <a:schemeClr val="dk1"/>
              </a:buClr>
              <a:buSzPts val="2400"/>
              <a:buFont typeface="Arial"/>
              <a:buChar char="•"/>
            </a:pPr>
            <a:r>
              <a:rPr lang="en-US"/>
              <a:t>Food</a:t>
            </a:r>
            <a:endParaRPr/>
          </a:p>
          <a:p>
            <a:pPr indent="-342900" lvl="0" marL="342900" rtl="0" algn="l">
              <a:spcBef>
                <a:spcPts val="0"/>
              </a:spcBef>
              <a:spcAft>
                <a:spcPts val="0"/>
              </a:spcAft>
              <a:buClr>
                <a:schemeClr val="dk1"/>
              </a:buClr>
              <a:buSzPts val="2400"/>
              <a:buFont typeface="Arial"/>
              <a:buChar char="•"/>
            </a:pPr>
            <a:r>
              <a:rPr lang="en-US"/>
              <a:t>Clothes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4.User Dashboard:</a:t>
            </a:r>
            <a:endParaRPr/>
          </a:p>
          <a:p>
            <a:pPr indent="-342900" lvl="0" marL="342900" rtl="0" algn="l">
              <a:spcBef>
                <a:spcPts val="0"/>
              </a:spcBef>
              <a:spcAft>
                <a:spcPts val="0"/>
              </a:spcAft>
              <a:buClr>
                <a:schemeClr val="dk1"/>
              </a:buClr>
              <a:buSzPts val="2400"/>
              <a:buFont typeface="Arial"/>
              <a:buChar char="•"/>
            </a:pPr>
            <a:r>
              <a:rPr lang="en-US"/>
              <a:t>User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5.Organize Events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692150" y="370557"/>
            <a:ext cx="5237118" cy="89309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5. Outcome of Project</a:t>
            </a:r>
            <a:endParaRPr/>
          </a:p>
        </p:txBody>
      </p:sp>
      <p:sp>
        <p:nvSpPr>
          <p:cNvPr id="96" name="Google Shape;96;p8"/>
          <p:cNvSpPr txBox="1"/>
          <p:nvPr>
            <p:ph idx="1" type="body"/>
          </p:nvPr>
        </p:nvSpPr>
        <p:spPr>
          <a:xfrm>
            <a:off x="634713" y="1492250"/>
            <a:ext cx="8801672" cy="2954655"/>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dk1"/>
              </a:buClr>
              <a:buSzPts val="2400"/>
              <a:buFont typeface="Arial"/>
              <a:buChar char="•"/>
            </a:pPr>
            <a:r>
              <a:rPr lang="en-US"/>
              <a:t>The donation platform will have a user-friendly interface that allows donors to sign up and log in securely. Once logged in, they will be able to select the category of donation and choose from a list of verified welfare homes.</a:t>
            </a:r>
            <a:endParaRPr/>
          </a:p>
          <a:p>
            <a:pPr indent="-342900" lvl="0" marL="342900" rtl="0" algn="l">
              <a:spcBef>
                <a:spcPts val="0"/>
              </a:spcBef>
              <a:spcAft>
                <a:spcPts val="0"/>
              </a:spcAft>
              <a:buClr>
                <a:schemeClr val="dk1"/>
              </a:buClr>
              <a:buSzPts val="2400"/>
              <a:buFont typeface="Arial"/>
              <a:buChar char="•"/>
            </a:pPr>
            <a:r>
              <a:rPr lang="en-US"/>
              <a:t>Donors can then add the details of their donation, including the type of item, quantity, and delivery date. The system will record all the information, including the donor's name, address, and contact details, as well as the date and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634713" y="370556"/>
            <a:ext cx="4629437" cy="110799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6.Technology Stack</a:t>
            </a:r>
            <a:endParaRPr/>
          </a:p>
        </p:txBody>
      </p:sp>
      <p:sp>
        <p:nvSpPr>
          <p:cNvPr id="102" name="Google Shape;102;p9"/>
          <p:cNvSpPr txBox="1"/>
          <p:nvPr>
            <p:ph idx="1" type="body"/>
          </p:nvPr>
        </p:nvSpPr>
        <p:spPr>
          <a:xfrm>
            <a:off x="390963" y="1256927"/>
            <a:ext cx="8801700" cy="5541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1.Tkinter:</a:t>
            </a:r>
            <a:endParaRPr/>
          </a:p>
          <a:p>
            <a:pPr indent="0" lvl="0" marL="0" rtl="0" algn="l">
              <a:spcBef>
                <a:spcPts val="0"/>
              </a:spcBef>
              <a:spcAft>
                <a:spcPts val="0"/>
              </a:spcAft>
              <a:buNone/>
            </a:pPr>
            <a:r>
              <a:rPr lang="en-US"/>
              <a:t>	Tkinter is one of the Python libraries which contains many functions for the development of GUI(graphical user interface) pages and windows.</a:t>
            </a:r>
            <a:endParaRPr/>
          </a:p>
          <a:p>
            <a:pPr indent="0" lvl="0" marL="0" rtl="0" algn="l">
              <a:spcBef>
                <a:spcPts val="0"/>
              </a:spcBef>
              <a:spcAft>
                <a:spcPts val="0"/>
              </a:spcAft>
              <a:buNone/>
            </a:pPr>
            <a:r>
              <a:rPr lang="en-US"/>
              <a:t>2.MySql:</a:t>
            </a:r>
            <a:endParaRPr/>
          </a:p>
          <a:p>
            <a:pPr indent="0" lvl="0" marL="0" rtl="0" algn="l">
              <a:spcBef>
                <a:spcPts val="0"/>
              </a:spcBef>
              <a:spcAft>
                <a:spcPts val="0"/>
              </a:spcAft>
              <a:buNone/>
            </a:pPr>
            <a:r>
              <a:rPr lang="en-US"/>
              <a:t>	MySQL is an open-source relational database management system</a:t>
            </a:r>
            <a:endParaRPr/>
          </a:p>
          <a:p>
            <a:pPr indent="0" lvl="0" marL="0" rtl="0" algn="l">
              <a:spcBef>
                <a:spcPts val="0"/>
              </a:spcBef>
              <a:spcAft>
                <a:spcPts val="0"/>
              </a:spcAft>
              <a:buNone/>
            </a:pPr>
            <a:r>
              <a:rPr lang="en-US"/>
              <a:t>3.Pycharm IDE:</a:t>
            </a:r>
            <a:endParaRPr/>
          </a:p>
          <a:p>
            <a:pPr indent="0" lvl="0" marL="0" rtl="0" algn="l">
              <a:spcBef>
                <a:spcPts val="0"/>
              </a:spcBef>
              <a:spcAft>
                <a:spcPts val="0"/>
              </a:spcAft>
              <a:buNone/>
            </a:pPr>
            <a:r>
              <a:rPr lang="en-US"/>
              <a:t>	It is a dedicated Python Integrated Development Environment. IDE provides a wide range of essential tools for python developers.</a:t>
            </a:r>
            <a:endParaRPr/>
          </a:p>
          <a:p>
            <a:pPr indent="0" lvl="0" marL="0" rtl="0" algn="l">
              <a:spcBef>
                <a:spcPts val="0"/>
              </a:spcBef>
              <a:spcAft>
                <a:spcPts val="0"/>
              </a:spcAft>
              <a:buNone/>
            </a:pPr>
            <a:r>
              <a:rPr lang="en-US"/>
              <a:t>4. API </a:t>
            </a:r>
            <a:endParaRPr/>
          </a:p>
          <a:p>
            <a:pPr indent="0" lvl="0" marL="0" rtl="0" algn="l">
              <a:spcBef>
                <a:spcPts val="0"/>
              </a:spcBef>
              <a:spcAft>
                <a:spcPts val="0"/>
              </a:spcAft>
              <a:buNone/>
            </a:pPr>
            <a:r>
              <a:rPr lang="en-US"/>
              <a:t>	</a:t>
            </a:r>
            <a:r>
              <a:rPr lang="en-US">
                <a:highlight>
                  <a:schemeClr val="lt1"/>
                </a:highlight>
              </a:rPr>
              <a:t>API stands for "Application Programming Interface".APIs allow different software applications to talk to each other and exchange information in a standardized and structured way, making it easier for developers to build new applications and services on top of existing ones.</a:t>
            </a:r>
            <a:endParaRPr sz="36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2022-10-19T16:09:15Z</dcterms:created>
  <dc:creator>Suresh Kumar 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2022-10-19T00:00:00Z</vt:filetime>
  </property>
</Properties>
</file>