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0071100" cy="7556500"/>
  <p:notesSz cx="100711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502"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5332" y="2342515"/>
            <a:ext cx="8560435"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10665" y="4231640"/>
            <a:ext cx="704977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03555" y="1737995"/>
            <a:ext cx="4380928"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6616" y="1737995"/>
            <a:ext cx="4380928"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83702"/>
            <a:ext cx="493395" cy="3073400"/>
          </a:xfrm>
          <a:custGeom>
            <a:avLst/>
            <a:gdLst/>
            <a:ahLst/>
            <a:cxnLst/>
            <a:rect l="l" t="t" r="r" b="b"/>
            <a:pathLst>
              <a:path w="493395" h="3073400">
                <a:moveTo>
                  <a:pt x="493262" y="3072797"/>
                </a:moveTo>
                <a:lnTo>
                  <a:pt x="0" y="3072797"/>
                </a:lnTo>
                <a:lnTo>
                  <a:pt x="0" y="0"/>
                </a:lnTo>
                <a:lnTo>
                  <a:pt x="493262" y="3072797"/>
                </a:lnTo>
                <a:close/>
              </a:path>
            </a:pathLst>
          </a:custGeom>
          <a:solidFill>
            <a:srgbClr val="5ECAEF">
              <a:alpha val="69802"/>
            </a:srgbClr>
          </a:solidFill>
        </p:spPr>
        <p:txBody>
          <a:bodyPr wrap="square" lIns="0" tIns="0" rIns="0" bIns="0" rtlCol="0"/>
          <a:lstStyle/>
          <a:p>
            <a:endParaRPr/>
          </a:p>
        </p:txBody>
      </p:sp>
      <p:sp>
        <p:nvSpPr>
          <p:cNvPr id="17" name="bg object 17"/>
          <p:cNvSpPr/>
          <p:nvPr/>
        </p:nvSpPr>
        <p:spPr>
          <a:xfrm>
            <a:off x="5660975" y="0"/>
            <a:ext cx="4410710" cy="7556500"/>
          </a:xfrm>
          <a:custGeom>
            <a:avLst/>
            <a:gdLst/>
            <a:ahLst/>
            <a:cxnLst/>
            <a:rect l="l" t="t" r="r" b="b"/>
            <a:pathLst>
              <a:path w="4410709" h="7556500">
                <a:moveTo>
                  <a:pt x="0" y="7556499"/>
                </a:moveTo>
                <a:lnTo>
                  <a:pt x="4410123" y="4614858"/>
                </a:lnTo>
              </a:path>
              <a:path w="4410709" h="7556500">
                <a:moveTo>
                  <a:pt x="2103458" y="0"/>
                </a:moveTo>
                <a:lnTo>
                  <a:pt x="3445919" y="7556499"/>
                </a:lnTo>
              </a:path>
            </a:pathLst>
          </a:custGeom>
          <a:ln w="9524">
            <a:solidFill>
              <a:srgbClr val="5ECAEF"/>
            </a:solidFill>
          </a:ln>
        </p:spPr>
        <p:txBody>
          <a:bodyPr wrap="square" lIns="0" tIns="0" rIns="0" bIns="0" rtlCol="0"/>
          <a:lstStyle/>
          <a:p>
            <a:endParaRPr/>
          </a:p>
        </p:txBody>
      </p:sp>
      <p:sp>
        <p:nvSpPr>
          <p:cNvPr id="18" name="bg object 18"/>
          <p:cNvSpPr/>
          <p:nvPr/>
        </p:nvSpPr>
        <p:spPr>
          <a:xfrm>
            <a:off x="7598751" y="0"/>
            <a:ext cx="2472690" cy="7556500"/>
          </a:xfrm>
          <a:custGeom>
            <a:avLst/>
            <a:gdLst/>
            <a:ahLst/>
            <a:cxnLst/>
            <a:rect l="l" t="t" r="r" b="b"/>
            <a:pathLst>
              <a:path w="2472690" h="7556500">
                <a:moveTo>
                  <a:pt x="2472348" y="7556499"/>
                </a:moveTo>
                <a:lnTo>
                  <a:pt x="0" y="7556499"/>
                </a:lnTo>
                <a:lnTo>
                  <a:pt x="2229803" y="0"/>
                </a:lnTo>
                <a:lnTo>
                  <a:pt x="2472348" y="8660"/>
                </a:lnTo>
                <a:lnTo>
                  <a:pt x="2472348" y="7556499"/>
                </a:lnTo>
                <a:close/>
              </a:path>
            </a:pathLst>
          </a:custGeom>
          <a:solidFill>
            <a:srgbClr val="5ECAEF">
              <a:alpha val="35685"/>
            </a:srgbClr>
          </a:solidFill>
        </p:spPr>
        <p:txBody>
          <a:bodyPr wrap="square" lIns="0" tIns="0" rIns="0" bIns="0" rtlCol="0"/>
          <a:lstStyle/>
          <a:p>
            <a:endParaRPr/>
          </a:p>
        </p:txBody>
      </p:sp>
      <p:sp>
        <p:nvSpPr>
          <p:cNvPr id="19" name="bg object 19"/>
          <p:cNvSpPr/>
          <p:nvPr/>
        </p:nvSpPr>
        <p:spPr>
          <a:xfrm>
            <a:off x="7943902" y="0"/>
            <a:ext cx="2127250" cy="7556500"/>
          </a:xfrm>
          <a:custGeom>
            <a:avLst/>
            <a:gdLst/>
            <a:ahLst/>
            <a:cxnLst/>
            <a:rect l="l" t="t" r="r" b="b"/>
            <a:pathLst>
              <a:path w="2127250" h="7556500">
                <a:moveTo>
                  <a:pt x="2127197" y="7556499"/>
                </a:moveTo>
                <a:lnTo>
                  <a:pt x="1323325" y="7556499"/>
                </a:lnTo>
                <a:lnTo>
                  <a:pt x="0" y="0"/>
                </a:lnTo>
                <a:lnTo>
                  <a:pt x="2127197" y="0"/>
                </a:lnTo>
                <a:lnTo>
                  <a:pt x="2127197" y="7556499"/>
                </a:lnTo>
                <a:close/>
              </a:path>
            </a:pathLst>
          </a:custGeom>
          <a:solidFill>
            <a:srgbClr val="5ECAEF">
              <a:alpha val="19607"/>
            </a:srgbClr>
          </a:solidFill>
        </p:spPr>
        <p:txBody>
          <a:bodyPr wrap="square" lIns="0" tIns="0" rIns="0" bIns="0" rtlCol="0"/>
          <a:lstStyle/>
          <a:p>
            <a:endParaRPr/>
          </a:p>
        </p:txBody>
      </p:sp>
      <p:sp>
        <p:nvSpPr>
          <p:cNvPr id="20" name="bg object 20"/>
          <p:cNvSpPr/>
          <p:nvPr/>
        </p:nvSpPr>
        <p:spPr>
          <a:xfrm>
            <a:off x="7321056" y="4333186"/>
            <a:ext cx="2750185" cy="3223895"/>
          </a:xfrm>
          <a:custGeom>
            <a:avLst/>
            <a:gdLst/>
            <a:ahLst/>
            <a:cxnLst/>
            <a:rect l="l" t="t" r="r" b="b"/>
            <a:pathLst>
              <a:path w="2750184" h="3223895">
                <a:moveTo>
                  <a:pt x="2750043" y="3223313"/>
                </a:moveTo>
                <a:lnTo>
                  <a:pt x="0" y="3223313"/>
                </a:lnTo>
                <a:lnTo>
                  <a:pt x="2750043" y="0"/>
                </a:lnTo>
                <a:lnTo>
                  <a:pt x="2750043" y="3223313"/>
                </a:lnTo>
                <a:close/>
              </a:path>
            </a:pathLst>
          </a:custGeom>
          <a:solidFill>
            <a:srgbClr val="17AFE4">
              <a:alpha val="65489"/>
            </a:srgbClr>
          </a:solidFill>
        </p:spPr>
        <p:txBody>
          <a:bodyPr wrap="square" lIns="0" tIns="0" rIns="0" bIns="0" rtlCol="0"/>
          <a:lstStyle/>
          <a:p>
            <a:endParaRPr/>
          </a:p>
        </p:txBody>
      </p:sp>
      <p:sp>
        <p:nvSpPr>
          <p:cNvPr id="21" name="bg object 21"/>
          <p:cNvSpPr/>
          <p:nvPr/>
        </p:nvSpPr>
        <p:spPr>
          <a:xfrm>
            <a:off x="7730510" y="0"/>
            <a:ext cx="2340610" cy="7556500"/>
          </a:xfrm>
          <a:custGeom>
            <a:avLst/>
            <a:gdLst/>
            <a:ahLst/>
            <a:cxnLst/>
            <a:rect l="l" t="t" r="r" b="b"/>
            <a:pathLst>
              <a:path w="2340609" h="7556500">
                <a:moveTo>
                  <a:pt x="2151079" y="7556499"/>
                </a:moveTo>
                <a:lnTo>
                  <a:pt x="2043340" y="7556499"/>
                </a:lnTo>
                <a:lnTo>
                  <a:pt x="0" y="0"/>
                </a:lnTo>
                <a:lnTo>
                  <a:pt x="2340589" y="0"/>
                </a:lnTo>
                <a:lnTo>
                  <a:pt x="2340589" y="7550897"/>
                </a:lnTo>
                <a:lnTo>
                  <a:pt x="2151079" y="7556499"/>
                </a:lnTo>
                <a:close/>
              </a:path>
            </a:pathLst>
          </a:custGeom>
          <a:solidFill>
            <a:srgbClr val="17AFE4">
              <a:alpha val="49803"/>
            </a:srgbClr>
          </a:solidFill>
        </p:spPr>
        <p:txBody>
          <a:bodyPr wrap="square" lIns="0" tIns="0" rIns="0" bIns="0" rtlCol="0"/>
          <a:lstStyle/>
          <a:p>
            <a:endParaRPr/>
          </a:p>
        </p:txBody>
      </p:sp>
      <p:sp>
        <p:nvSpPr>
          <p:cNvPr id="22" name="bg object 22"/>
          <p:cNvSpPr/>
          <p:nvPr/>
        </p:nvSpPr>
        <p:spPr>
          <a:xfrm>
            <a:off x="9145868" y="0"/>
            <a:ext cx="925830" cy="7556500"/>
          </a:xfrm>
          <a:custGeom>
            <a:avLst/>
            <a:gdLst/>
            <a:ahLst/>
            <a:cxnLst/>
            <a:rect l="l" t="t" r="r" b="b"/>
            <a:pathLst>
              <a:path w="925829" h="7556500">
                <a:moveTo>
                  <a:pt x="925231" y="7556499"/>
                </a:moveTo>
                <a:lnTo>
                  <a:pt x="0" y="7556499"/>
                </a:lnTo>
                <a:lnTo>
                  <a:pt x="744473" y="0"/>
                </a:lnTo>
                <a:lnTo>
                  <a:pt x="925231" y="0"/>
                </a:lnTo>
                <a:lnTo>
                  <a:pt x="925231" y="7556499"/>
                </a:lnTo>
                <a:close/>
              </a:path>
            </a:pathLst>
          </a:custGeom>
          <a:solidFill>
            <a:srgbClr val="2D83C3">
              <a:alpha val="69802"/>
            </a:srgbClr>
          </a:solidFill>
        </p:spPr>
        <p:txBody>
          <a:bodyPr wrap="square" lIns="0" tIns="0" rIns="0" bIns="0" rtlCol="0"/>
          <a:lstStyle/>
          <a:p>
            <a:endParaRPr/>
          </a:p>
        </p:txBody>
      </p:sp>
      <p:sp>
        <p:nvSpPr>
          <p:cNvPr id="23" name="bg object 23"/>
          <p:cNvSpPr/>
          <p:nvPr/>
        </p:nvSpPr>
        <p:spPr>
          <a:xfrm>
            <a:off x="8924609" y="0"/>
            <a:ext cx="1146810" cy="7556500"/>
          </a:xfrm>
          <a:custGeom>
            <a:avLst/>
            <a:gdLst/>
            <a:ahLst/>
            <a:cxnLst/>
            <a:rect l="l" t="t" r="r" b="b"/>
            <a:pathLst>
              <a:path w="1146809" h="7556500">
                <a:moveTo>
                  <a:pt x="1146490" y="7556499"/>
                </a:moveTo>
                <a:lnTo>
                  <a:pt x="1033263" y="7556499"/>
                </a:lnTo>
                <a:lnTo>
                  <a:pt x="0" y="0"/>
                </a:lnTo>
                <a:lnTo>
                  <a:pt x="1146490" y="0"/>
                </a:lnTo>
                <a:lnTo>
                  <a:pt x="1146490" y="7556499"/>
                </a:lnTo>
                <a:close/>
              </a:path>
            </a:pathLst>
          </a:custGeom>
          <a:solidFill>
            <a:srgbClr val="236291">
              <a:alpha val="81567"/>
            </a:srgbClr>
          </a:solidFill>
        </p:spPr>
        <p:txBody>
          <a:bodyPr wrap="square" lIns="0" tIns="0" rIns="0" bIns="0" rtlCol="0"/>
          <a:lstStyle/>
          <a:p>
            <a:endParaRPr/>
          </a:p>
        </p:txBody>
      </p:sp>
      <p:sp>
        <p:nvSpPr>
          <p:cNvPr id="24" name="bg object 24"/>
          <p:cNvSpPr/>
          <p:nvPr/>
        </p:nvSpPr>
        <p:spPr>
          <a:xfrm>
            <a:off x="8896484" y="5438544"/>
            <a:ext cx="1174750" cy="2118360"/>
          </a:xfrm>
          <a:custGeom>
            <a:avLst/>
            <a:gdLst/>
            <a:ahLst/>
            <a:cxnLst/>
            <a:rect l="l" t="t" r="r" b="b"/>
            <a:pathLst>
              <a:path w="1174750" h="2118359">
                <a:moveTo>
                  <a:pt x="679024" y="2117955"/>
                </a:moveTo>
                <a:lnTo>
                  <a:pt x="0" y="2117955"/>
                </a:lnTo>
                <a:lnTo>
                  <a:pt x="1174615" y="0"/>
                </a:lnTo>
                <a:lnTo>
                  <a:pt x="1174615" y="2115655"/>
                </a:lnTo>
                <a:lnTo>
                  <a:pt x="679024" y="2117955"/>
                </a:lnTo>
                <a:close/>
              </a:path>
            </a:pathLst>
          </a:custGeom>
          <a:solidFill>
            <a:srgbClr val="17AFE4">
              <a:alpha val="65489"/>
            </a:srgbClr>
          </a:solidFill>
        </p:spPr>
        <p:txBody>
          <a:bodyPr wrap="square" lIns="0" tIns="0" rIns="0" bIns="0" rtlCol="0"/>
          <a:lstStyle/>
          <a:p>
            <a:endParaRPr/>
          </a:p>
        </p:txBody>
      </p:sp>
      <p:sp>
        <p:nvSpPr>
          <p:cNvPr id="2" name="Holder 2"/>
          <p:cNvSpPr>
            <a:spLocks noGrp="1"/>
          </p:cNvSpPr>
          <p:nvPr>
            <p:ph type="title"/>
          </p:nvPr>
        </p:nvSpPr>
        <p:spPr>
          <a:xfrm>
            <a:off x="4141830" y="370556"/>
            <a:ext cx="1787438" cy="574040"/>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34713" y="2036952"/>
            <a:ext cx="8801672" cy="214884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424174" y="7027545"/>
            <a:ext cx="3222752"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3555" y="7027545"/>
            <a:ext cx="2316353"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10/31/2022</a:t>
            </a:fld>
            <a:endParaRPr lang="en-US"/>
          </a:p>
        </p:txBody>
      </p:sp>
      <p:sp>
        <p:nvSpPr>
          <p:cNvPr id="6" name="Holder 6"/>
          <p:cNvSpPr>
            <a:spLocks noGrp="1"/>
          </p:cNvSpPr>
          <p:nvPr>
            <p:ph type="sldNum" sz="quarter" idx="7"/>
          </p:nvPr>
        </p:nvSpPr>
        <p:spPr>
          <a:xfrm>
            <a:off x="7251192" y="7027545"/>
            <a:ext cx="2316353"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0518" y="630113"/>
            <a:ext cx="7038975" cy="574040"/>
          </a:xfrm>
          <a:prstGeom prst="rect">
            <a:avLst/>
          </a:prstGeom>
        </p:spPr>
        <p:txBody>
          <a:bodyPr vert="horz" wrap="square" lIns="0" tIns="12700" rIns="0" bIns="0" rtlCol="0">
            <a:spAutoFit/>
          </a:bodyPr>
          <a:lstStyle/>
          <a:p>
            <a:pPr marL="12700">
              <a:lnSpc>
                <a:spcPct val="100000"/>
              </a:lnSpc>
              <a:spcBef>
                <a:spcPts val="100"/>
              </a:spcBef>
            </a:pPr>
            <a:r>
              <a:rPr spc="-10" dirty="0"/>
              <a:t>General Guidelines </a:t>
            </a:r>
            <a:r>
              <a:rPr dirty="0"/>
              <a:t>for</a:t>
            </a:r>
            <a:r>
              <a:rPr spc="-90" dirty="0"/>
              <a:t> </a:t>
            </a:r>
            <a:r>
              <a:rPr spc="-15" dirty="0"/>
              <a:t>Presentation</a:t>
            </a:r>
          </a:p>
        </p:txBody>
      </p:sp>
      <p:sp>
        <p:nvSpPr>
          <p:cNvPr id="3" name="object 3"/>
          <p:cNvSpPr txBox="1"/>
          <p:nvPr/>
        </p:nvSpPr>
        <p:spPr>
          <a:xfrm>
            <a:off x="584274" y="1579752"/>
            <a:ext cx="8842375" cy="4399280"/>
          </a:xfrm>
          <a:prstGeom prst="rect">
            <a:avLst/>
          </a:prstGeom>
        </p:spPr>
        <p:txBody>
          <a:bodyPr vert="horz" wrap="square" lIns="0" tIns="12700" rIns="0" bIns="0" rtlCol="0">
            <a:spAutoFit/>
          </a:bodyPr>
          <a:lstStyle/>
          <a:p>
            <a:pPr marL="348615" marR="381635" indent="-336550">
              <a:lnSpc>
                <a:spcPct val="150000"/>
              </a:lnSpc>
              <a:spcBef>
                <a:spcPts val="100"/>
              </a:spcBef>
              <a:buSzPct val="43750"/>
              <a:buFont typeface="Arial"/>
              <a:buChar char="●"/>
              <a:tabLst>
                <a:tab pos="348615" algn="l"/>
                <a:tab pos="349250" algn="l"/>
                <a:tab pos="5895340" algn="l"/>
              </a:tabLst>
            </a:pPr>
            <a:r>
              <a:rPr sz="2400" spc="-5" dirty="0">
                <a:latin typeface="Times New Roman"/>
                <a:cs typeface="Times New Roman"/>
              </a:rPr>
              <a:t>Slides should </a:t>
            </a:r>
            <a:r>
              <a:rPr sz="2400" dirty="0">
                <a:latin typeface="Times New Roman"/>
                <a:cs typeface="Times New Roman"/>
              </a:rPr>
              <a:t>not be </a:t>
            </a:r>
            <a:r>
              <a:rPr sz="2400" spc="-5" dirty="0">
                <a:latin typeface="Times New Roman"/>
                <a:cs typeface="Times New Roman"/>
              </a:rPr>
              <a:t>too </a:t>
            </a:r>
            <a:r>
              <a:rPr sz="2400" dirty="0">
                <a:latin typeface="Times New Roman"/>
                <a:cs typeface="Times New Roman"/>
              </a:rPr>
              <a:t>heavy</a:t>
            </a:r>
            <a:r>
              <a:rPr sz="2400" spc="15" dirty="0">
                <a:latin typeface="Times New Roman"/>
                <a:cs typeface="Times New Roman"/>
              </a:rPr>
              <a:t> </a:t>
            </a:r>
            <a:r>
              <a:rPr sz="2400" spc="-5" dirty="0">
                <a:latin typeface="Times New Roman"/>
                <a:cs typeface="Times New Roman"/>
              </a:rPr>
              <a:t>with content.	Better to create</a:t>
            </a:r>
            <a:r>
              <a:rPr sz="2400" spc="-85" dirty="0">
                <a:latin typeface="Times New Roman"/>
                <a:cs typeface="Times New Roman"/>
              </a:rPr>
              <a:t> </a:t>
            </a:r>
            <a:r>
              <a:rPr sz="2400" dirty="0">
                <a:latin typeface="Times New Roman"/>
                <a:cs typeface="Times New Roman"/>
              </a:rPr>
              <a:t>point  </a:t>
            </a:r>
            <a:r>
              <a:rPr sz="2400" spc="-5" dirty="0">
                <a:latin typeface="Times New Roman"/>
                <a:cs typeface="Times New Roman"/>
              </a:rPr>
              <a:t>wise.</a:t>
            </a:r>
            <a:endParaRPr sz="2400">
              <a:latin typeface="Times New Roman"/>
              <a:cs typeface="Times New Roman"/>
            </a:endParaRPr>
          </a:p>
          <a:p>
            <a:pPr marL="348615" marR="5080" indent="-336550">
              <a:lnSpc>
                <a:spcPct val="150000"/>
              </a:lnSpc>
              <a:spcBef>
                <a:spcPts val="1400"/>
              </a:spcBef>
              <a:buSzPct val="43750"/>
              <a:buFont typeface="Arial"/>
              <a:buChar char="●"/>
              <a:tabLst>
                <a:tab pos="348615" algn="l"/>
                <a:tab pos="349250" algn="l"/>
              </a:tabLst>
            </a:pPr>
            <a:r>
              <a:rPr sz="2400" dirty="0">
                <a:latin typeface="Times New Roman"/>
                <a:cs typeface="Times New Roman"/>
              </a:rPr>
              <a:t>If you require </a:t>
            </a:r>
            <a:r>
              <a:rPr sz="2400" spc="-5" dirty="0">
                <a:latin typeface="Times New Roman"/>
                <a:cs typeface="Times New Roman"/>
              </a:rPr>
              <a:t>more than </a:t>
            </a:r>
            <a:r>
              <a:rPr sz="2400" dirty="0">
                <a:latin typeface="Times New Roman"/>
                <a:cs typeface="Times New Roman"/>
              </a:rPr>
              <a:t>one </a:t>
            </a:r>
            <a:r>
              <a:rPr sz="2400" spc="-5" dirty="0">
                <a:latin typeface="Times New Roman"/>
                <a:cs typeface="Times New Roman"/>
              </a:rPr>
              <a:t>slide </a:t>
            </a:r>
            <a:r>
              <a:rPr sz="2400" dirty="0">
                <a:latin typeface="Times New Roman"/>
                <a:cs typeface="Times New Roman"/>
              </a:rPr>
              <a:t>for </a:t>
            </a:r>
            <a:r>
              <a:rPr sz="2400" spc="-5" dirty="0">
                <a:latin typeface="Times New Roman"/>
                <a:cs typeface="Times New Roman"/>
              </a:rPr>
              <a:t>any </a:t>
            </a:r>
            <a:r>
              <a:rPr sz="2400" dirty="0">
                <a:latin typeface="Times New Roman"/>
                <a:cs typeface="Times New Roman"/>
              </a:rPr>
              <a:t>point, right </a:t>
            </a:r>
            <a:r>
              <a:rPr sz="2400" spc="-5" dirty="0">
                <a:latin typeface="Times New Roman"/>
                <a:cs typeface="Times New Roman"/>
              </a:rPr>
              <a:t>click </a:t>
            </a:r>
            <a:r>
              <a:rPr sz="2400" dirty="0">
                <a:latin typeface="Times New Roman"/>
                <a:cs typeface="Times New Roman"/>
              </a:rPr>
              <a:t>on </a:t>
            </a:r>
            <a:r>
              <a:rPr sz="2400" spc="-5" dirty="0">
                <a:latin typeface="Times New Roman"/>
                <a:cs typeface="Times New Roman"/>
              </a:rPr>
              <a:t>that  </a:t>
            </a:r>
            <a:r>
              <a:rPr sz="2400" dirty="0">
                <a:latin typeface="Times New Roman"/>
                <a:cs typeface="Times New Roman"/>
              </a:rPr>
              <a:t>point </a:t>
            </a:r>
            <a:r>
              <a:rPr sz="2400" spc="-5" dirty="0">
                <a:latin typeface="Times New Roman"/>
                <a:cs typeface="Times New Roman"/>
              </a:rPr>
              <a:t>slide then select </a:t>
            </a:r>
            <a:r>
              <a:rPr sz="2400" dirty="0">
                <a:latin typeface="Times New Roman"/>
                <a:cs typeface="Times New Roman"/>
              </a:rPr>
              <a:t>duplicate </a:t>
            </a:r>
            <a:r>
              <a:rPr sz="2400" spc="-5" dirty="0">
                <a:latin typeface="Times New Roman"/>
                <a:cs typeface="Times New Roman"/>
              </a:rPr>
              <a:t>slide and modify the </a:t>
            </a:r>
            <a:r>
              <a:rPr sz="2400" dirty="0">
                <a:latin typeface="Times New Roman"/>
                <a:cs typeface="Times New Roman"/>
              </a:rPr>
              <a:t>duplicated</a:t>
            </a:r>
            <a:r>
              <a:rPr sz="2400" spc="-65" dirty="0">
                <a:latin typeface="Times New Roman"/>
                <a:cs typeface="Times New Roman"/>
              </a:rPr>
              <a:t> </a:t>
            </a:r>
            <a:r>
              <a:rPr sz="2400" spc="-5" dirty="0">
                <a:latin typeface="Times New Roman"/>
                <a:cs typeface="Times New Roman"/>
              </a:rPr>
              <a:t>slide.</a:t>
            </a:r>
            <a:endParaRPr sz="2400">
              <a:latin typeface="Times New Roman"/>
              <a:cs typeface="Times New Roman"/>
            </a:endParaRPr>
          </a:p>
          <a:p>
            <a:pPr>
              <a:lnSpc>
                <a:spcPct val="100000"/>
              </a:lnSpc>
              <a:spcBef>
                <a:spcPts val="20"/>
              </a:spcBef>
              <a:buFont typeface="Arial"/>
              <a:buChar char="●"/>
            </a:pPr>
            <a:endParaRPr sz="2450">
              <a:latin typeface="Times New Roman"/>
              <a:cs typeface="Times New Roman"/>
            </a:endParaRPr>
          </a:p>
          <a:p>
            <a:pPr marL="348615" indent="-336550">
              <a:lnSpc>
                <a:spcPct val="100000"/>
              </a:lnSpc>
              <a:buSzPct val="43750"/>
              <a:buFont typeface="Arial"/>
              <a:buChar char="●"/>
              <a:tabLst>
                <a:tab pos="348615" algn="l"/>
                <a:tab pos="349250" algn="l"/>
              </a:tabLst>
            </a:pPr>
            <a:r>
              <a:rPr sz="2400" spc="-5" dirty="0">
                <a:latin typeface="Times New Roman"/>
                <a:cs typeface="Times New Roman"/>
              </a:rPr>
              <a:t>Diagrams must </a:t>
            </a:r>
            <a:r>
              <a:rPr sz="2400" dirty="0">
                <a:latin typeface="Times New Roman"/>
                <a:cs typeface="Times New Roman"/>
              </a:rPr>
              <a:t>be </a:t>
            </a:r>
            <a:r>
              <a:rPr sz="2400" spc="-5" dirty="0">
                <a:latin typeface="Times New Roman"/>
                <a:cs typeface="Times New Roman"/>
              </a:rPr>
              <a:t>aligned at centre and clearly </a:t>
            </a:r>
            <a:r>
              <a:rPr sz="2400" dirty="0">
                <a:latin typeface="Times New Roman"/>
                <a:cs typeface="Times New Roman"/>
              </a:rPr>
              <a:t>visible </a:t>
            </a:r>
            <a:r>
              <a:rPr sz="2400" spc="-5" dirty="0">
                <a:latin typeface="Times New Roman"/>
                <a:cs typeface="Times New Roman"/>
              </a:rPr>
              <a:t>with</a:t>
            </a:r>
            <a:r>
              <a:rPr sz="2400" spc="-55" dirty="0">
                <a:latin typeface="Times New Roman"/>
                <a:cs typeface="Times New Roman"/>
              </a:rPr>
              <a:t> </a:t>
            </a:r>
            <a:r>
              <a:rPr sz="2400" spc="-5" dirty="0">
                <a:latin typeface="Times New Roman"/>
                <a:cs typeface="Times New Roman"/>
              </a:rPr>
              <a:t>caption.</a:t>
            </a:r>
            <a:endParaRPr sz="2400">
              <a:latin typeface="Times New Roman"/>
              <a:cs typeface="Times New Roman"/>
            </a:endParaRPr>
          </a:p>
          <a:p>
            <a:pPr marL="348615" marR="22225" indent="-336550">
              <a:lnSpc>
                <a:spcPct val="150000"/>
              </a:lnSpc>
              <a:spcBef>
                <a:spcPts val="1400"/>
              </a:spcBef>
              <a:buSzPct val="43750"/>
              <a:buFont typeface="Arial"/>
              <a:buChar char="●"/>
              <a:tabLst>
                <a:tab pos="348615" algn="l"/>
                <a:tab pos="349250" algn="l"/>
              </a:tabLst>
            </a:pPr>
            <a:r>
              <a:rPr sz="2400" spc="-5" dirty="0">
                <a:latin typeface="Times New Roman"/>
                <a:cs typeface="Times New Roman"/>
              </a:rPr>
              <a:t>All the mentioned </a:t>
            </a:r>
            <a:r>
              <a:rPr sz="2400" dirty="0">
                <a:latin typeface="Times New Roman"/>
                <a:cs typeface="Times New Roman"/>
              </a:rPr>
              <a:t>fonts, font </a:t>
            </a:r>
            <a:r>
              <a:rPr sz="2400" spc="-5" dirty="0">
                <a:latin typeface="Times New Roman"/>
                <a:cs typeface="Times New Roman"/>
              </a:rPr>
              <a:t>size, title content, etc should </a:t>
            </a:r>
            <a:r>
              <a:rPr sz="2400" dirty="0">
                <a:latin typeface="Times New Roman"/>
                <a:cs typeface="Times New Roman"/>
              </a:rPr>
              <a:t>not </a:t>
            </a:r>
            <a:r>
              <a:rPr sz="2400" spc="-5" dirty="0">
                <a:latin typeface="Times New Roman"/>
                <a:cs typeface="Times New Roman"/>
              </a:rPr>
              <a:t>change  and strictly as </a:t>
            </a:r>
            <a:r>
              <a:rPr sz="2400" dirty="0">
                <a:latin typeface="Times New Roman"/>
                <a:cs typeface="Times New Roman"/>
              </a:rPr>
              <a:t>per </a:t>
            </a:r>
            <a:r>
              <a:rPr sz="2400" spc="-5" dirty="0">
                <a:latin typeface="Times New Roman"/>
                <a:cs typeface="Times New Roman"/>
              </a:rPr>
              <a:t>the </a:t>
            </a:r>
            <a:r>
              <a:rPr sz="2400" dirty="0">
                <a:latin typeface="Times New Roman"/>
                <a:cs typeface="Times New Roman"/>
              </a:rPr>
              <a:t>given format </a:t>
            </a:r>
            <a:r>
              <a:rPr sz="2400" spc="-5" dirty="0">
                <a:latin typeface="Times New Roman"/>
                <a:cs typeface="Times New Roman"/>
              </a:rPr>
              <a:t>and</a:t>
            </a:r>
            <a:r>
              <a:rPr sz="2400" spc="-25" dirty="0">
                <a:latin typeface="Times New Roman"/>
                <a:cs typeface="Times New Roman"/>
              </a:rPr>
              <a:t> </a:t>
            </a:r>
            <a:r>
              <a:rPr sz="2400" dirty="0">
                <a:latin typeface="Times New Roman"/>
                <a:cs typeface="Times New Roman"/>
              </a:rPr>
              <a:t>guidelines.</a:t>
            </a:r>
            <a:endParaRPr sz="24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0536" y="630113"/>
            <a:ext cx="3892550" cy="574040"/>
          </a:xfrm>
          <a:prstGeom prst="rect">
            <a:avLst/>
          </a:prstGeom>
        </p:spPr>
        <p:txBody>
          <a:bodyPr vert="horz" wrap="square" lIns="0" tIns="12700" rIns="0" bIns="0" rtlCol="0">
            <a:spAutoFit/>
          </a:bodyPr>
          <a:lstStyle/>
          <a:p>
            <a:pPr marL="12700">
              <a:lnSpc>
                <a:spcPct val="100000"/>
              </a:lnSpc>
              <a:spcBef>
                <a:spcPts val="100"/>
              </a:spcBef>
            </a:pPr>
            <a:r>
              <a:rPr dirty="0"/>
              <a:t>6. </a:t>
            </a:r>
            <a:r>
              <a:rPr spc="-45" dirty="0"/>
              <a:t>Technology</a:t>
            </a:r>
            <a:r>
              <a:rPr spc="-135" dirty="0"/>
              <a:t> </a:t>
            </a:r>
            <a:r>
              <a:rPr spc="-5" dirty="0"/>
              <a:t>Stack</a:t>
            </a:r>
          </a:p>
        </p:txBody>
      </p:sp>
      <p:sp>
        <p:nvSpPr>
          <p:cNvPr id="3" name="object 3"/>
          <p:cNvSpPr txBox="1"/>
          <p:nvPr/>
        </p:nvSpPr>
        <p:spPr>
          <a:xfrm>
            <a:off x="522286" y="1763585"/>
            <a:ext cx="7524115" cy="2618666"/>
          </a:xfrm>
          <a:prstGeom prst="rect">
            <a:avLst/>
          </a:prstGeom>
        </p:spPr>
        <p:txBody>
          <a:bodyPr vert="horz" wrap="square" lIns="0" tIns="12700" rIns="0" bIns="0" rtlCol="0">
            <a:spAutoFit/>
          </a:bodyPr>
          <a:lstStyle/>
          <a:p>
            <a:pPr marL="546100" indent="-533400">
              <a:lnSpc>
                <a:spcPct val="100000"/>
              </a:lnSpc>
              <a:spcBef>
                <a:spcPts val="100"/>
              </a:spcBef>
              <a:buAutoNum type="arabicPeriod"/>
              <a:tabLst>
                <a:tab pos="545465" algn="l"/>
                <a:tab pos="546100" algn="l"/>
              </a:tabLst>
            </a:pPr>
            <a:r>
              <a:rPr lang="en-US" sz="2400" spc="-5" dirty="0">
                <a:latin typeface="Times New Roman"/>
                <a:cs typeface="Times New Roman"/>
              </a:rPr>
              <a:t>JAVA-SWING.</a:t>
            </a:r>
          </a:p>
          <a:p>
            <a:pPr marL="12700">
              <a:lnSpc>
                <a:spcPct val="100000"/>
              </a:lnSpc>
              <a:spcBef>
                <a:spcPts val="100"/>
              </a:spcBef>
              <a:tabLst>
                <a:tab pos="545465" algn="l"/>
                <a:tab pos="546100" algn="l"/>
              </a:tabLst>
            </a:pPr>
            <a:r>
              <a:rPr lang="en-US" sz="2400" spc="-5" dirty="0">
                <a:latin typeface="Times New Roman"/>
                <a:cs typeface="Times New Roman"/>
              </a:rPr>
              <a:t>	(Swing is a platform-independent, "model–view–	controller" GUI framework for Java)</a:t>
            </a:r>
            <a:endParaRPr sz="2400" dirty="0">
              <a:latin typeface="Times New Roman"/>
              <a:cs typeface="Times New Roman"/>
            </a:endParaRPr>
          </a:p>
          <a:p>
            <a:pPr>
              <a:lnSpc>
                <a:spcPct val="100000"/>
              </a:lnSpc>
              <a:spcBef>
                <a:spcPts val="20"/>
              </a:spcBef>
              <a:buFont typeface="Times New Roman"/>
              <a:buAutoNum type="arabicPeriod"/>
            </a:pPr>
            <a:endParaRPr sz="2450" dirty="0">
              <a:latin typeface="Times New Roman"/>
              <a:cs typeface="Times New Roman"/>
            </a:endParaRPr>
          </a:p>
          <a:p>
            <a:pPr marL="12700">
              <a:lnSpc>
                <a:spcPct val="100000"/>
              </a:lnSpc>
              <a:tabLst>
                <a:tab pos="545465" algn="l"/>
                <a:tab pos="546100" algn="l"/>
              </a:tabLst>
            </a:pPr>
            <a:r>
              <a:rPr lang="en-US" sz="2400" spc="-5" dirty="0">
                <a:latin typeface="Times New Roman"/>
                <a:cs typeface="Times New Roman"/>
              </a:rPr>
              <a:t>2.	</a:t>
            </a:r>
            <a:r>
              <a:rPr sz="2400" spc="-5" dirty="0">
                <a:latin typeface="Times New Roman"/>
                <a:cs typeface="Times New Roman"/>
              </a:rPr>
              <a:t>MySQL</a:t>
            </a:r>
            <a:r>
              <a:rPr lang="en-US" sz="2400" spc="-95" dirty="0">
                <a:latin typeface="Times New Roman"/>
                <a:cs typeface="Times New Roman"/>
              </a:rPr>
              <a:t> </a:t>
            </a:r>
          </a:p>
          <a:p>
            <a:pPr marL="469900" lvl="1">
              <a:tabLst>
                <a:tab pos="545465" algn="l"/>
                <a:tab pos="546100" algn="l"/>
              </a:tabLst>
            </a:pPr>
            <a:r>
              <a:rPr lang="en-US" sz="2400" spc="-95" dirty="0">
                <a:latin typeface="Times New Roman"/>
                <a:cs typeface="Times New Roman"/>
              </a:rPr>
              <a:t>(MySQL connectivity from the database to the user).</a:t>
            </a:r>
            <a:endParaRPr lang="en-US" sz="2400" spc="-5" dirty="0">
              <a:latin typeface="Times New Roman"/>
              <a:cs typeface="Times New Roman"/>
            </a:endParaRPr>
          </a:p>
          <a:p>
            <a:pPr marL="469900" lvl="1">
              <a:tabLst>
                <a:tab pos="545465" algn="l"/>
                <a:tab pos="546100" algn="l"/>
              </a:tabLst>
            </a:pPr>
            <a:endParaRPr lang="en-US" sz="2400" spc="-5"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0536" y="630113"/>
            <a:ext cx="5921375" cy="574040"/>
          </a:xfrm>
          <a:prstGeom prst="rect">
            <a:avLst/>
          </a:prstGeom>
        </p:spPr>
        <p:txBody>
          <a:bodyPr vert="horz" wrap="square" lIns="0" tIns="12700" rIns="0" bIns="0" rtlCol="0">
            <a:spAutoFit/>
          </a:bodyPr>
          <a:lstStyle/>
          <a:p>
            <a:pPr marL="12700">
              <a:lnSpc>
                <a:spcPct val="100000"/>
              </a:lnSpc>
              <a:spcBef>
                <a:spcPts val="100"/>
              </a:spcBef>
            </a:pPr>
            <a:r>
              <a:rPr dirty="0"/>
              <a:t>7. </a:t>
            </a:r>
            <a:r>
              <a:rPr spc="-10" dirty="0"/>
              <a:t>Block </a:t>
            </a:r>
            <a:r>
              <a:rPr spc="-5" dirty="0"/>
              <a:t>Diagram/ </a:t>
            </a:r>
            <a:r>
              <a:rPr spc="-10" dirty="0"/>
              <a:t>Flow</a:t>
            </a:r>
            <a:r>
              <a:rPr spc="-85" dirty="0"/>
              <a:t> </a:t>
            </a:r>
            <a:r>
              <a:rPr spc="-5" dirty="0"/>
              <a:t>Chart</a:t>
            </a:r>
          </a:p>
        </p:txBody>
      </p:sp>
      <p:sp>
        <p:nvSpPr>
          <p:cNvPr id="56" name="Rectangle: Rounded Corners 55">
            <a:extLst>
              <a:ext uri="{FF2B5EF4-FFF2-40B4-BE49-F238E27FC236}">
                <a16:creationId xmlns:a16="http://schemas.microsoft.com/office/drawing/2014/main" id="{0852D774-8134-4950-A56A-5ACBB4B4F90D}"/>
              </a:ext>
            </a:extLst>
          </p:cNvPr>
          <p:cNvSpPr/>
          <p:nvPr/>
        </p:nvSpPr>
        <p:spPr>
          <a:xfrm>
            <a:off x="234950" y="1492250"/>
            <a:ext cx="2438400" cy="1066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REGISTER/LOGIN</a:t>
            </a:r>
          </a:p>
        </p:txBody>
      </p:sp>
      <p:sp>
        <p:nvSpPr>
          <p:cNvPr id="57" name="Rectangle: Rounded Corners 56">
            <a:extLst>
              <a:ext uri="{FF2B5EF4-FFF2-40B4-BE49-F238E27FC236}">
                <a16:creationId xmlns:a16="http://schemas.microsoft.com/office/drawing/2014/main" id="{FD86A163-EEAA-4E7F-9050-8503B9C01700}"/>
              </a:ext>
            </a:extLst>
          </p:cNvPr>
          <p:cNvSpPr/>
          <p:nvPr/>
        </p:nvSpPr>
        <p:spPr>
          <a:xfrm>
            <a:off x="2673349" y="5031272"/>
            <a:ext cx="2438400" cy="1066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PERSONALISE DIET PLANS GUIDED BY DIET EXPERTS </a:t>
            </a:r>
          </a:p>
        </p:txBody>
      </p:sp>
      <p:sp>
        <p:nvSpPr>
          <p:cNvPr id="58" name="Rectangle: Rounded Corners 57">
            <a:extLst>
              <a:ext uri="{FF2B5EF4-FFF2-40B4-BE49-F238E27FC236}">
                <a16:creationId xmlns:a16="http://schemas.microsoft.com/office/drawing/2014/main" id="{6E2B1A71-9A6F-4AFF-92E2-2DAB7B901E56}"/>
              </a:ext>
            </a:extLst>
          </p:cNvPr>
          <p:cNvSpPr/>
          <p:nvPr/>
        </p:nvSpPr>
        <p:spPr>
          <a:xfrm>
            <a:off x="7397752" y="4600576"/>
            <a:ext cx="2438400" cy="26828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FEATURES LIKE:</a:t>
            </a:r>
          </a:p>
          <a:p>
            <a:pPr marL="285750" indent="-285750" algn="just">
              <a:buFont typeface="Arial" panose="020B0604020202020204" pitchFamily="34" charset="0"/>
              <a:buChar char="•"/>
            </a:pPr>
            <a:r>
              <a:rPr lang="en-US" dirty="0"/>
              <a:t>CALCULATE CALORIE COUNT</a:t>
            </a:r>
          </a:p>
          <a:p>
            <a:pPr marL="285750" indent="-285750" algn="just">
              <a:buFont typeface="Arial" panose="020B0604020202020204" pitchFamily="34" charset="0"/>
              <a:buChar char="•"/>
            </a:pPr>
            <a:r>
              <a:rPr lang="en-US" dirty="0"/>
              <a:t>CHECK YOUR BML</a:t>
            </a:r>
          </a:p>
          <a:p>
            <a:pPr marL="285750" indent="-285750" algn="just">
              <a:buFont typeface="Arial" panose="020B0604020202020204" pitchFamily="34" charset="0"/>
              <a:buChar char="•"/>
            </a:pPr>
            <a:r>
              <a:rPr lang="en-US" dirty="0"/>
              <a:t>GERENAL DIET PLANS</a:t>
            </a:r>
          </a:p>
          <a:p>
            <a:pPr marL="285750" indent="-285750" algn="just">
              <a:buFont typeface="Arial" panose="020B0604020202020204" pitchFamily="34" charset="0"/>
              <a:buChar char="•"/>
            </a:pPr>
            <a:r>
              <a:rPr lang="en-US" dirty="0"/>
              <a:t>CHECK WATER CONSUMPSION </a:t>
            </a:r>
          </a:p>
        </p:txBody>
      </p:sp>
      <p:sp>
        <p:nvSpPr>
          <p:cNvPr id="59" name="Rectangle: Rounded Corners 58">
            <a:extLst>
              <a:ext uri="{FF2B5EF4-FFF2-40B4-BE49-F238E27FC236}">
                <a16:creationId xmlns:a16="http://schemas.microsoft.com/office/drawing/2014/main" id="{B66FBF49-77E7-4350-AFA4-A42382DB9D52}"/>
              </a:ext>
            </a:extLst>
          </p:cNvPr>
          <p:cNvSpPr/>
          <p:nvPr/>
        </p:nvSpPr>
        <p:spPr>
          <a:xfrm>
            <a:off x="5645150" y="2901675"/>
            <a:ext cx="2438400" cy="1066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DIRECTED TO THE HOME PAGE </a:t>
            </a:r>
          </a:p>
        </p:txBody>
      </p:sp>
      <p:sp>
        <p:nvSpPr>
          <p:cNvPr id="60" name="Rectangle: Rounded Corners 59">
            <a:extLst>
              <a:ext uri="{FF2B5EF4-FFF2-40B4-BE49-F238E27FC236}">
                <a16:creationId xmlns:a16="http://schemas.microsoft.com/office/drawing/2014/main" id="{1656CDA9-396B-465B-A7AA-80D2D2A0D947}"/>
              </a:ext>
            </a:extLst>
          </p:cNvPr>
          <p:cNvSpPr/>
          <p:nvPr/>
        </p:nvSpPr>
        <p:spPr>
          <a:xfrm>
            <a:off x="3702050" y="1513509"/>
            <a:ext cx="2438400" cy="1066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PHYSICAL INFORMATION</a:t>
            </a:r>
          </a:p>
        </p:txBody>
      </p:sp>
      <p:cxnSp>
        <p:nvCxnSpPr>
          <p:cNvPr id="62" name="Straight Arrow Connector 61">
            <a:extLst>
              <a:ext uri="{FF2B5EF4-FFF2-40B4-BE49-F238E27FC236}">
                <a16:creationId xmlns:a16="http://schemas.microsoft.com/office/drawing/2014/main" id="{A928B8E4-20B0-4065-A079-87DD9E7F88F4}"/>
              </a:ext>
            </a:extLst>
          </p:cNvPr>
          <p:cNvCxnSpPr>
            <a:stCxn id="56" idx="3"/>
            <a:endCxn id="60" idx="1"/>
          </p:cNvCxnSpPr>
          <p:nvPr/>
        </p:nvCxnSpPr>
        <p:spPr>
          <a:xfrm>
            <a:off x="2673350" y="2025650"/>
            <a:ext cx="1028700" cy="21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Connector: Elbow 63">
            <a:extLst>
              <a:ext uri="{FF2B5EF4-FFF2-40B4-BE49-F238E27FC236}">
                <a16:creationId xmlns:a16="http://schemas.microsoft.com/office/drawing/2014/main" id="{D8821D39-ED38-46A9-98A2-2D028F1F3243}"/>
              </a:ext>
            </a:extLst>
          </p:cNvPr>
          <p:cNvCxnSpPr>
            <a:stCxn id="60" idx="3"/>
            <a:endCxn id="59" idx="0"/>
          </p:cNvCxnSpPr>
          <p:nvPr/>
        </p:nvCxnSpPr>
        <p:spPr>
          <a:xfrm>
            <a:off x="6140450" y="2046909"/>
            <a:ext cx="723900" cy="85476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A972C3FA-CC89-41D1-B1A3-B24A0C894716}"/>
              </a:ext>
            </a:extLst>
          </p:cNvPr>
          <p:cNvCxnSpPr>
            <a:stCxn id="59" idx="2"/>
          </p:cNvCxnSpPr>
          <p:nvPr/>
        </p:nvCxnSpPr>
        <p:spPr>
          <a:xfrm>
            <a:off x="6864350" y="3968475"/>
            <a:ext cx="0" cy="190775"/>
          </a:xfrm>
          <a:prstGeom prst="line">
            <a:avLst/>
          </a:prstGeom>
        </p:spPr>
        <p:style>
          <a:lnRef idx="1">
            <a:schemeClr val="dk1"/>
          </a:lnRef>
          <a:fillRef idx="0">
            <a:schemeClr val="dk1"/>
          </a:fillRef>
          <a:effectRef idx="0">
            <a:schemeClr val="dk1"/>
          </a:effectRef>
          <a:fontRef idx="minor">
            <a:schemeClr val="tx1"/>
          </a:fontRef>
        </p:style>
      </p:cxnSp>
      <p:cxnSp>
        <p:nvCxnSpPr>
          <p:cNvPr id="68" name="Connector: Elbow 67">
            <a:extLst>
              <a:ext uri="{FF2B5EF4-FFF2-40B4-BE49-F238E27FC236}">
                <a16:creationId xmlns:a16="http://schemas.microsoft.com/office/drawing/2014/main" id="{B9E43E87-559E-4AD4-BA0E-C362581F951D}"/>
              </a:ext>
            </a:extLst>
          </p:cNvPr>
          <p:cNvCxnSpPr>
            <a:endCxn id="58" idx="0"/>
          </p:cNvCxnSpPr>
          <p:nvPr/>
        </p:nvCxnSpPr>
        <p:spPr>
          <a:xfrm>
            <a:off x="6864350" y="4159250"/>
            <a:ext cx="1752602" cy="44132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0" name="Connector: Elbow 69">
            <a:extLst>
              <a:ext uri="{FF2B5EF4-FFF2-40B4-BE49-F238E27FC236}">
                <a16:creationId xmlns:a16="http://schemas.microsoft.com/office/drawing/2014/main" id="{F4D03B2A-6F4B-4314-B1EF-7A891A554546}"/>
              </a:ext>
            </a:extLst>
          </p:cNvPr>
          <p:cNvCxnSpPr>
            <a:endCxn id="57" idx="0"/>
          </p:cNvCxnSpPr>
          <p:nvPr/>
        </p:nvCxnSpPr>
        <p:spPr>
          <a:xfrm rot="10800000" flipV="1">
            <a:off x="3892550" y="4159250"/>
            <a:ext cx="2971801" cy="87202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3307" y="3386007"/>
            <a:ext cx="2676525" cy="574040"/>
          </a:xfrm>
          <a:prstGeom prst="rect">
            <a:avLst/>
          </a:prstGeom>
        </p:spPr>
        <p:txBody>
          <a:bodyPr vert="horz" wrap="square" lIns="0" tIns="12700" rIns="0" bIns="0" rtlCol="0">
            <a:spAutoFit/>
          </a:bodyPr>
          <a:lstStyle/>
          <a:p>
            <a:pPr marL="12700">
              <a:lnSpc>
                <a:spcPct val="100000"/>
              </a:lnSpc>
              <a:spcBef>
                <a:spcPts val="100"/>
              </a:spcBef>
            </a:pPr>
            <a:r>
              <a:rPr b="0" spc="-10" dirty="0">
                <a:latin typeface="Times New Roman"/>
                <a:cs typeface="Times New Roman"/>
              </a:rPr>
              <a:t>Thank</a:t>
            </a:r>
            <a:r>
              <a:rPr b="0" spc="-190" dirty="0">
                <a:latin typeface="Times New Roman"/>
                <a:cs typeface="Times New Roman"/>
              </a:rPr>
              <a:t> </a:t>
            </a:r>
            <a:r>
              <a:rPr b="0" spc="-50" dirty="0">
                <a:latin typeface="Times New Roman"/>
                <a:cs typeface="Times New Roman"/>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1308" y="2512229"/>
            <a:ext cx="2572385" cy="574040"/>
          </a:xfrm>
          <a:prstGeom prst="rect">
            <a:avLst/>
          </a:prstGeom>
        </p:spPr>
        <p:txBody>
          <a:bodyPr vert="horz" wrap="square" lIns="0" tIns="12700" rIns="0" bIns="0" rtlCol="0">
            <a:spAutoFit/>
          </a:bodyPr>
          <a:lstStyle/>
          <a:p>
            <a:pPr marL="12700">
              <a:lnSpc>
                <a:spcPct val="100000"/>
              </a:lnSpc>
              <a:spcBef>
                <a:spcPts val="100"/>
              </a:spcBef>
            </a:pPr>
            <a:r>
              <a:rPr u="heavy" spc="-50" dirty="0">
                <a:uFill>
                  <a:solidFill>
                    <a:srgbClr val="000000"/>
                  </a:solidFill>
                </a:uFill>
              </a:rPr>
              <a:t>HEALTHZA</a:t>
            </a:r>
          </a:p>
        </p:txBody>
      </p:sp>
      <p:sp>
        <p:nvSpPr>
          <p:cNvPr id="3" name="object 3"/>
          <p:cNvSpPr txBox="1"/>
          <p:nvPr/>
        </p:nvSpPr>
        <p:spPr>
          <a:xfrm>
            <a:off x="3036182" y="3481456"/>
            <a:ext cx="4000500" cy="2668905"/>
          </a:xfrm>
          <a:prstGeom prst="rect">
            <a:avLst/>
          </a:prstGeom>
        </p:spPr>
        <p:txBody>
          <a:bodyPr vert="horz" wrap="square" lIns="0" tIns="12700" rIns="0" bIns="0" rtlCol="0">
            <a:spAutoFit/>
          </a:bodyPr>
          <a:lstStyle/>
          <a:p>
            <a:pPr algn="ctr">
              <a:lnSpc>
                <a:spcPts val="3704"/>
              </a:lnSpc>
              <a:spcBef>
                <a:spcPts val="100"/>
              </a:spcBef>
            </a:pPr>
            <a:r>
              <a:rPr sz="3200" spc="-5" dirty="0">
                <a:latin typeface="Times New Roman"/>
                <a:cs typeface="Times New Roman"/>
              </a:rPr>
              <a:t>Abhiti </a:t>
            </a:r>
            <a:r>
              <a:rPr sz="3200" spc="-10" dirty="0">
                <a:latin typeface="Times New Roman"/>
                <a:cs typeface="Times New Roman"/>
              </a:rPr>
              <a:t>Rachel</a:t>
            </a:r>
            <a:r>
              <a:rPr sz="3200" spc="-90" dirty="0">
                <a:latin typeface="Times New Roman"/>
                <a:cs typeface="Times New Roman"/>
              </a:rPr>
              <a:t> </a:t>
            </a:r>
            <a:r>
              <a:rPr sz="3200" spc="-15" dirty="0">
                <a:latin typeface="Times New Roman"/>
                <a:cs typeface="Times New Roman"/>
              </a:rPr>
              <a:t>21104093</a:t>
            </a:r>
            <a:endParaRPr sz="3200">
              <a:latin typeface="Times New Roman"/>
              <a:cs typeface="Times New Roman"/>
            </a:endParaRPr>
          </a:p>
          <a:p>
            <a:pPr marL="3810" algn="ctr">
              <a:lnSpc>
                <a:spcPts val="3570"/>
              </a:lnSpc>
            </a:pPr>
            <a:r>
              <a:rPr sz="3200" spc="-5" dirty="0">
                <a:latin typeface="Times New Roman"/>
                <a:cs typeface="Times New Roman"/>
              </a:rPr>
              <a:t>Urvi Joshi</a:t>
            </a:r>
            <a:r>
              <a:rPr sz="3200" spc="-45" dirty="0">
                <a:latin typeface="Times New Roman"/>
                <a:cs typeface="Times New Roman"/>
              </a:rPr>
              <a:t> </a:t>
            </a:r>
            <a:r>
              <a:rPr sz="3200" spc="-15" dirty="0">
                <a:latin typeface="Times New Roman"/>
                <a:cs typeface="Times New Roman"/>
              </a:rPr>
              <a:t>21104100</a:t>
            </a:r>
            <a:endParaRPr sz="3200">
              <a:latin typeface="Times New Roman"/>
              <a:cs typeface="Times New Roman"/>
            </a:endParaRPr>
          </a:p>
          <a:p>
            <a:pPr marL="3810" algn="ctr">
              <a:lnSpc>
                <a:spcPts val="3704"/>
              </a:lnSpc>
            </a:pPr>
            <a:r>
              <a:rPr sz="3200" spc="-5" dirty="0">
                <a:latin typeface="Times New Roman"/>
                <a:cs typeface="Times New Roman"/>
              </a:rPr>
              <a:t>Sakshi Jagtap</a:t>
            </a:r>
            <a:r>
              <a:rPr sz="3200" spc="-85" dirty="0">
                <a:latin typeface="Times New Roman"/>
                <a:cs typeface="Times New Roman"/>
              </a:rPr>
              <a:t> </a:t>
            </a:r>
            <a:r>
              <a:rPr sz="3200" spc="-15" dirty="0">
                <a:latin typeface="Times New Roman"/>
                <a:cs typeface="Times New Roman"/>
              </a:rPr>
              <a:t>21104082</a:t>
            </a:r>
            <a:endParaRPr sz="3200">
              <a:latin typeface="Times New Roman"/>
              <a:cs typeface="Times New Roman"/>
            </a:endParaRPr>
          </a:p>
          <a:p>
            <a:pPr>
              <a:lnSpc>
                <a:spcPct val="100000"/>
              </a:lnSpc>
              <a:spcBef>
                <a:spcPts val="25"/>
              </a:spcBef>
            </a:pPr>
            <a:endParaRPr sz="3150">
              <a:latin typeface="Times New Roman"/>
              <a:cs typeface="Times New Roman"/>
            </a:endParaRPr>
          </a:p>
          <a:p>
            <a:pPr marL="811530" marR="802640" indent="1270" algn="ctr">
              <a:lnSpc>
                <a:spcPts val="3120"/>
              </a:lnSpc>
            </a:pPr>
            <a:r>
              <a:rPr sz="2800" b="1" spc="-10" dirty="0">
                <a:latin typeface="Times New Roman"/>
                <a:cs typeface="Times New Roman"/>
              </a:rPr>
              <a:t>Project </a:t>
            </a:r>
            <a:r>
              <a:rPr sz="2800" b="1" spc="-5" dirty="0">
                <a:latin typeface="Times New Roman"/>
                <a:cs typeface="Times New Roman"/>
              </a:rPr>
              <a:t>Guide  Sonal</a:t>
            </a:r>
            <a:r>
              <a:rPr sz="2800" b="1" spc="-100" dirty="0">
                <a:latin typeface="Times New Roman"/>
                <a:cs typeface="Times New Roman"/>
              </a:rPr>
              <a:t> </a:t>
            </a:r>
            <a:r>
              <a:rPr sz="2800" b="1" spc="-5" dirty="0">
                <a:latin typeface="Times New Roman"/>
                <a:cs typeface="Times New Roman"/>
              </a:rPr>
              <a:t>Balpande</a:t>
            </a:r>
            <a:endParaRPr sz="2800">
              <a:latin typeface="Times New Roman"/>
              <a:cs typeface="Times New Roman"/>
            </a:endParaRPr>
          </a:p>
        </p:txBody>
      </p:sp>
      <p:grpSp>
        <p:nvGrpSpPr>
          <p:cNvPr id="4" name="object 4"/>
          <p:cNvGrpSpPr/>
          <p:nvPr/>
        </p:nvGrpSpPr>
        <p:grpSpPr>
          <a:xfrm>
            <a:off x="0" y="1587"/>
            <a:ext cx="10071100" cy="1871980"/>
            <a:chOff x="0" y="1587"/>
            <a:chExt cx="10071100" cy="1871980"/>
          </a:xfrm>
        </p:grpSpPr>
        <p:sp>
          <p:nvSpPr>
            <p:cNvPr id="5" name="object 5"/>
            <p:cNvSpPr/>
            <p:nvPr/>
          </p:nvSpPr>
          <p:spPr>
            <a:xfrm>
              <a:off x="144461" y="1587"/>
              <a:ext cx="9926638" cy="187165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0" y="1692271"/>
              <a:ext cx="10071100" cy="15239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0" y="1730371"/>
              <a:ext cx="10071100" cy="25400"/>
            </a:xfrm>
            <a:custGeom>
              <a:avLst/>
              <a:gdLst/>
              <a:ahLst/>
              <a:cxnLst/>
              <a:rect l="l" t="t" r="r" b="b"/>
              <a:pathLst>
                <a:path w="10071100" h="25400">
                  <a:moveTo>
                    <a:pt x="0" y="0"/>
                  </a:moveTo>
                  <a:lnTo>
                    <a:pt x="10071099" y="0"/>
                  </a:lnTo>
                  <a:lnTo>
                    <a:pt x="10071099" y="25399"/>
                  </a:lnTo>
                  <a:lnTo>
                    <a:pt x="0" y="25399"/>
                  </a:lnTo>
                  <a:lnTo>
                    <a:pt x="0"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1590">
              <a:lnSpc>
                <a:spcPct val="100000"/>
              </a:lnSpc>
              <a:spcBef>
                <a:spcPts val="100"/>
              </a:spcBef>
            </a:pPr>
            <a:r>
              <a:rPr spc="-5" dirty="0"/>
              <a:t>Contents</a:t>
            </a:r>
          </a:p>
        </p:txBody>
      </p:sp>
      <p:sp>
        <p:nvSpPr>
          <p:cNvPr id="3" name="object 3"/>
          <p:cNvSpPr txBox="1"/>
          <p:nvPr/>
        </p:nvSpPr>
        <p:spPr>
          <a:xfrm>
            <a:off x="585862" y="1110171"/>
            <a:ext cx="3255645" cy="5847080"/>
          </a:xfrm>
          <a:prstGeom prst="rect">
            <a:avLst/>
          </a:prstGeom>
        </p:spPr>
        <p:txBody>
          <a:bodyPr vert="horz" wrap="square" lIns="0" tIns="12700" rIns="0" bIns="0" rtlCol="0">
            <a:spAutoFit/>
          </a:bodyPr>
          <a:lstStyle/>
          <a:p>
            <a:pPr marL="348615" indent="-336550">
              <a:lnSpc>
                <a:spcPct val="100000"/>
              </a:lnSpc>
              <a:spcBef>
                <a:spcPts val="100"/>
              </a:spcBef>
              <a:buSzPct val="43750"/>
              <a:buFont typeface="Arial"/>
              <a:buChar char="●"/>
              <a:tabLst>
                <a:tab pos="348615" algn="l"/>
                <a:tab pos="349250" algn="l"/>
              </a:tabLst>
            </a:pPr>
            <a:r>
              <a:rPr sz="2400" dirty="0">
                <a:latin typeface="Times New Roman"/>
                <a:cs typeface="Times New Roman"/>
              </a:rPr>
              <a:t>Introduction</a:t>
            </a:r>
            <a:endParaRPr sz="2400">
              <a:latin typeface="Times New Roman"/>
              <a:cs typeface="Times New Roman"/>
            </a:endParaRPr>
          </a:p>
          <a:p>
            <a:pPr>
              <a:lnSpc>
                <a:spcPct val="100000"/>
              </a:lnSpc>
              <a:spcBef>
                <a:spcPts val="25"/>
              </a:spcBef>
              <a:buFont typeface="Arial"/>
              <a:buChar char="●"/>
            </a:pPr>
            <a:endParaRPr sz="3700">
              <a:latin typeface="Times New Roman"/>
              <a:cs typeface="Times New Roman"/>
            </a:endParaRPr>
          </a:p>
          <a:p>
            <a:pPr marL="348615" indent="-336550">
              <a:lnSpc>
                <a:spcPct val="100000"/>
              </a:lnSpc>
              <a:buSzPct val="43750"/>
              <a:buFont typeface="Arial"/>
              <a:buChar char="●"/>
              <a:tabLst>
                <a:tab pos="348615" algn="l"/>
                <a:tab pos="349250" algn="l"/>
              </a:tabLst>
            </a:pPr>
            <a:r>
              <a:rPr sz="2400" spc="-5" dirty="0">
                <a:latin typeface="Times New Roman"/>
                <a:cs typeface="Times New Roman"/>
              </a:rPr>
              <a:t>Objectives</a:t>
            </a:r>
            <a:endParaRPr sz="2400">
              <a:latin typeface="Times New Roman"/>
              <a:cs typeface="Times New Roman"/>
            </a:endParaRPr>
          </a:p>
          <a:p>
            <a:pPr>
              <a:lnSpc>
                <a:spcPct val="100000"/>
              </a:lnSpc>
              <a:spcBef>
                <a:spcPts val="25"/>
              </a:spcBef>
              <a:buFont typeface="Arial"/>
              <a:buChar char="●"/>
            </a:pPr>
            <a:endParaRPr sz="3700">
              <a:latin typeface="Times New Roman"/>
              <a:cs typeface="Times New Roman"/>
            </a:endParaRPr>
          </a:p>
          <a:p>
            <a:pPr marL="348615" indent="-336550">
              <a:lnSpc>
                <a:spcPct val="100000"/>
              </a:lnSpc>
              <a:buSzPct val="43750"/>
              <a:buFont typeface="Arial"/>
              <a:buChar char="●"/>
              <a:tabLst>
                <a:tab pos="348615" algn="l"/>
                <a:tab pos="349250" algn="l"/>
              </a:tabLst>
            </a:pPr>
            <a:r>
              <a:rPr sz="2400" spc="-5" dirty="0">
                <a:latin typeface="Times New Roman"/>
                <a:cs typeface="Times New Roman"/>
              </a:rPr>
              <a:t>Scope</a:t>
            </a:r>
            <a:endParaRPr sz="2400">
              <a:latin typeface="Times New Roman"/>
              <a:cs typeface="Times New Roman"/>
            </a:endParaRPr>
          </a:p>
          <a:p>
            <a:pPr>
              <a:lnSpc>
                <a:spcPct val="100000"/>
              </a:lnSpc>
              <a:spcBef>
                <a:spcPts val="25"/>
              </a:spcBef>
              <a:buFont typeface="Arial"/>
              <a:buChar char="●"/>
            </a:pPr>
            <a:endParaRPr sz="3700">
              <a:latin typeface="Times New Roman"/>
              <a:cs typeface="Times New Roman"/>
            </a:endParaRPr>
          </a:p>
          <a:p>
            <a:pPr marL="348615" indent="-336550">
              <a:lnSpc>
                <a:spcPct val="100000"/>
              </a:lnSpc>
              <a:buSzPct val="43750"/>
              <a:buFont typeface="Arial"/>
              <a:buChar char="●"/>
              <a:tabLst>
                <a:tab pos="348615" algn="l"/>
                <a:tab pos="349250" algn="l"/>
              </a:tabLst>
            </a:pPr>
            <a:r>
              <a:rPr sz="2400" spc="-5" dirty="0">
                <a:latin typeface="Times New Roman"/>
                <a:cs typeface="Times New Roman"/>
              </a:rPr>
              <a:t>Features </a:t>
            </a:r>
            <a:r>
              <a:rPr sz="2400" dirty="0">
                <a:latin typeface="Times New Roman"/>
                <a:cs typeface="Times New Roman"/>
              </a:rPr>
              <a:t>/</a:t>
            </a:r>
            <a:r>
              <a:rPr sz="2400" spc="-90" dirty="0">
                <a:latin typeface="Times New Roman"/>
                <a:cs typeface="Times New Roman"/>
              </a:rPr>
              <a:t> </a:t>
            </a:r>
            <a:r>
              <a:rPr sz="2400" spc="-5" dirty="0">
                <a:latin typeface="Times New Roman"/>
                <a:cs typeface="Times New Roman"/>
              </a:rPr>
              <a:t>Functionality</a:t>
            </a:r>
            <a:endParaRPr sz="2400">
              <a:latin typeface="Times New Roman"/>
              <a:cs typeface="Times New Roman"/>
            </a:endParaRPr>
          </a:p>
          <a:p>
            <a:pPr>
              <a:lnSpc>
                <a:spcPct val="100000"/>
              </a:lnSpc>
              <a:spcBef>
                <a:spcPts val="25"/>
              </a:spcBef>
              <a:buFont typeface="Arial"/>
              <a:buChar char="●"/>
            </a:pPr>
            <a:endParaRPr sz="3700">
              <a:latin typeface="Times New Roman"/>
              <a:cs typeface="Times New Roman"/>
            </a:endParaRPr>
          </a:p>
          <a:p>
            <a:pPr marL="348615" indent="-336550">
              <a:lnSpc>
                <a:spcPct val="100000"/>
              </a:lnSpc>
              <a:buSzPct val="43750"/>
              <a:buFont typeface="Arial"/>
              <a:buChar char="●"/>
              <a:tabLst>
                <a:tab pos="348615" algn="l"/>
                <a:tab pos="349250" algn="l"/>
              </a:tabLst>
            </a:pPr>
            <a:r>
              <a:rPr sz="2400" spc="-5" dirty="0">
                <a:latin typeface="Times New Roman"/>
                <a:cs typeface="Times New Roman"/>
              </a:rPr>
              <a:t>Project</a:t>
            </a:r>
            <a:r>
              <a:rPr sz="2400" spc="-100" dirty="0">
                <a:latin typeface="Times New Roman"/>
                <a:cs typeface="Times New Roman"/>
              </a:rPr>
              <a:t> </a:t>
            </a:r>
            <a:r>
              <a:rPr sz="2400" spc="-5" dirty="0">
                <a:latin typeface="Times New Roman"/>
                <a:cs typeface="Times New Roman"/>
              </a:rPr>
              <a:t>Outcomes</a:t>
            </a:r>
            <a:endParaRPr sz="2400">
              <a:latin typeface="Times New Roman"/>
              <a:cs typeface="Times New Roman"/>
            </a:endParaRPr>
          </a:p>
          <a:p>
            <a:pPr>
              <a:lnSpc>
                <a:spcPct val="100000"/>
              </a:lnSpc>
              <a:spcBef>
                <a:spcPts val="25"/>
              </a:spcBef>
              <a:buFont typeface="Arial"/>
              <a:buChar char="●"/>
            </a:pPr>
            <a:endParaRPr sz="3700">
              <a:latin typeface="Times New Roman"/>
              <a:cs typeface="Times New Roman"/>
            </a:endParaRPr>
          </a:p>
          <a:p>
            <a:pPr marL="348615" indent="-336550">
              <a:lnSpc>
                <a:spcPct val="100000"/>
              </a:lnSpc>
              <a:buSzPct val="43750"/>
              <a:buFont typeface="Arial"/>
              <a:buChar char="●"/>
              <a:tabLst>
                <a:tab pos="348615" algn="l"/>
                <a:tab pos="349250" algn="l"/>
              </a:tabLst>
            </a:pPr>
            <a:r>
              <a:rPr sz="2400" spc="-25" dirty="0">
                <a:latin typeface="Times New Roman"/>
                <a:cs typeface="Times New Roman"/>
              </a:rPr>
              <a:t>Technology</a:t>
            </a:r>
            <a:r>
              <a:rPr sz="2400" spc="-65" dirty="0">
                <a:latin typeface="Times New Roman"/>
                <a:cs typeface="Times New Roman"/>
              </a:rPr>
              <a:t> </a:t>
            </a:r>
            <a:r>
              <a:rPr sz="2400" spc="-5" dirty="0">
                <a:latin typeface="Times New Roman"/>
                <a:cs typeface="Times New Roman"/>
              </a:rPr>
              <a:t>Stack</a:t>
            </a:r>
            <a:endParaRPr sz="2400">
              <a:latin typeface="Times New Roman"/>
              <a:cs typeface="Times New Roman"/>
            </a:endParaRPr>
          </a:p>
          <a:p>
            <a:pPr>
              <a:lnSpc>
                <a:spcPct val="100000"/>
              </a:lnSpc>
              <a:spcBef>
                <a:spcPts val="25"/>
              </a:spcBef>
              <a:buFont typeface="Arial"/>
              <a:buChar char="●"/>
            </a:pPr>
            <a:endParaRPr sz="3700">
              <a:latin typeface="Times New Roman"/>
              <a:cs typeface="Times New Roman"/>
            </a:endParaRPr>
          </a:p>
          <a:p>
            <a:pPr marL="348615" indent="-336550">
              <a:lnSpc>
                <a:spcPct val="100000"/>
              </a:lnSpc>
              <a:buSzPct val="43750"/>
              <a:buFont typeface="Arial"/>
              <a:buChar char="●"/>
              <a:tabLst>
                <a:tab pos="348615" algn="l"/>
                <a:tab pos="349250" algn="l"/>
              </a:tabLst>
            </a:pPr>
            <a:r>
              <a:rPr sz="2400" spc="-5" dirty="0">
                <a:latin typeface="Times New Roman"/>
                <a:cs typeface="Times New Roman"/>
              </a:rPr>
              <a:t>Block Diagram/</a:t>
            </a:r>
            <a:r>
              <a:rPr sz="2400" spc="-40" dirty="0">
                <a:latin typeface="Times New Roman"/>
                <a:cs typeface="Times New Roman"/>
              </a:rPr>
              <a:t> </a:t>
            </a:r>
            <a:r>
              <a:rPr sz="2400" spc="-5" dirty="0">
                <a:latin typeface="Times New Roman"/>
                <a:cs typeface="Times New Roman"/>
              </a:rPr>
              <a:t>Flow</a:t>
            </a:r>
            <a:endParaRPr sz="24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0536" y="630113"/>
            <a:ext cx="2964180" cy="574040"/>
          </a:xfrm>
          <a:prstGeom prst="rect">
            <a:avLst/>
          </a:prstGeom>
        </p:spPr>
        <p:txBody>
          <a:bodyPr vert="horz" wrap="square" lIns="0" tIns="12700" rIns="0" bIns="0" rtlCol="0">
            <a:spAutoFit/>
          </a:bodyPr>
          <a:lstStyle/>
          <a:p>
            <a:pPr marL="12700">
              <a:lnSpc>
                <a:spcPct val="100000"/>
              </a:lnSpc>
              <a:spcBef>
                <a:spcPts val="100"/>
              </a:spcBef>
            </a:pPr>
            <a:r>
              <a:rPr dirty="0"/>
              <a:t>1.</a:t>
            </a:r>
            <a:r>
              <a:rPr spc="-60" dirty="0"/>
              <a:t> </a:t>
            </a:r>
            <a:r>
              <a:rPr spc="-10" dirty="0"/>
              <a:t>Introduction</a:t>
            </a:r>
          </a:p>
        </p:txBody>
      </p:sp>
      <p:sp>
        <p:nvSpPr>
          <p:cNvPr id="3" name="object 3"/>
          <p:cNvSpPr txBox="1"/>
          <p:nvPr/>
        </p:nvSpPr>
        <p:spPr>
          <a:xfrm>
            <a:off x="491776" y="1589953"/>
            <a:ext cx="9050020" cy="3331040"/>
          </a:xfrm>
          <a:prstGeom prst="rect">
            <a:avLst/>
          </a:prstGeom>
        </p:spPr>
        <p:txBody>
          <a:bodyPr vert="horz" wrap="square" lIns="0" tIns="164465" rIns="0" bIns="0" rtlCol="0">
            <a:spAutoFit/>
          </a:bodyPr>
          <a:lstStyle/>
          <a:p>
            <a:pPr marL="119380">
              <a:lnSpc>
                <a:spcPct val="100000"/>
              </a:lnSpc>
              <a:spcBef>
                <a:spcPts val="1295"/>
              </a:spcBef>
            </a:pPr>
            <a:r>
              <a:rPr sz="2400" spc="-5" dirty="0">
                <a:latin typeface="Times New Roman"/>
                <a:cs typeface="Times New Roman"/>
              </a:rPr>
              <a:t>Problem</a:t>
            </a:r>
            <a:r>
              <a:rPr sz="2400" spc="-10" dirty="0">
                <a:latin typeface="Times New Roman"/>
                <a:cs typeface="Times New Roman"/>
              </a:rPr>
              <a:t> </a:t>
            </a:r>
            <a:r>
              <a:rPr sz="2400" spc="-5" dirty="0">
                <a:latin typeface="Times New Roman"/>
                <a:cs typeface="Times New Roman"/>
              </a:rPr>
              <a:t>Statement:</a:t>
            </a:r>
            <a:endParaRPr sz="2400" dirty="0">
              <a:latin typeface="Times New Roman"/>
              <a:cs typeface="Times New Roman"/>
            </a:endParaRPr>
          </a:p>
          <a:p>
            <a:pPr marL="119380" marR="511175" indent="-107314">
              <a:lnSpc>
                <a:spcPts val="2680"/>
              </a:lnSpc>
              <a:spcBef>
                <a:spcPts val="1455"/>
              </a:spcBef>
              <a:buSzPct val="95833"/>
              <a:buFont typeface="Arial"/>
              <a:buChar char="•"/>
              <a:tabLst>
                <a:tab pos="120650" algn="l"/>
              </a:tabLst>
            </a:pPr>
            <a:r>
              <a:rPr lang="en-US" sz="2400" spc="-5" dirty="0">
                <a:latin typeface="Times New Roman"/>
                <a:cs typeface="Times New Roman"/>
              </a:rPr>
              <a:t>   </a:t>
            </a:r>
            <a:r>
              <a:rPr sz="2400" spc="-5" dirty="0">
                <a:latin typeface="Times New Roman"/>
                <a:cs typeface="Times New Roman"/>
              </a:rPr>
              <a:t>First, many </a:t>
            </a:r>
            <a:r>
              <a:rPr sz="2400" dirty="0">
                <a:latin typeface="Times New Roman"/>
                <a:cs typeface="Times New Roman"/>
              </a:rPr>
              <a:t>patients </a:t>
            </a:r>
            <a:r>
              <a:rPr sz="2400" spc="-5" dirty="0">
                <a:latin typeface="Times New Roman"/>
                <a:cs typeface="Times New Roman"/>
              </a:rPr>
              <a:t>complain that in </a:t>
            </a:r>
            <a:r>
              <a:rPr sz="2400" dirty="0">
                <a:latin typeface="Times New Roman"/>
                <a:cs typeface="Times New Roman"/>
              </a:rPr>
              <a:t>order </a:t>
            </a:r>
            <a:r>
              <a:rPr sz="2400" spc="-5" dirty="0">
                <a:latin typeface="Times New Roman"/>
                <a:cs typeface="Times New Roman"/>
              </a:rPr>
              <a:t>to make their meal </a:t>
            </a:r>
            <a:r>
              <a:rPr sz="2400" dirty="0">
                <a:latin typeface="Times New Roman"/>
                <a:cs typeface="Times New Roman"/>
              </a:rPr>
              <a:t>plans  </a:t>
            </a:r>
            <a:r>
              <a:rPr sz="2400" spc="-5" dirty="0">
                <a:latin typeface="Times New Roman"/>
                <a:cs typeface="Times New Roman"/>
              </a:rPr>
              <a:t>simple enough to </a:t>
            </a:r>
            <a:r>
              <a:rPr sz="2400" dirty="0">
                <a:latin typeface="Times New Roman"/>
                <a:cs typeface="Times New Roman"/>
              </a:rPr>
              <a:t>follow </a:t>
            </a:r>
            <a:r>
              <a:rPr sz="2400" spc="-30" dirty="0">
                <a:latin typeface="Times New Roman"/>
                <a:cs typeface="Times New Roman"/>
              </a:rPr>
              <a:t>easily, </a:t>
            </a:r>
            <a:r>
              <a:rPr sz="2400" spc="-5" dirty="0">
                <a:latin typeface="Times New Roman"/>
                <a:cs typeface="Times New Roman"/>
              </a:rPr>
              <a:t>they tend to eat the same </a:t>
            </a:r>
            <a:r>
              <a:rPr sz="2400" dirty="0">
                <a:latin typeface="Times New Roman"/>
                <a:cs typeface="Times New Roman"/>
              </a:rPr>
              <a:t>foods </a:t>
            </a:r>
            <a:r>
              <a:rPr sz="2400" spc="-5" dirty="0">
                <a:latin typeface="Times New Roman"/>
                <a:cs typeface="Times New Roman"/>
              </a:rPr>
              <a:t>in the  same </a:t>
            </a:r>
            <a:r>
              <a:rPr sz="2400" dirty="0">
                <a:latin typeface="Times New Roman"/>
                <a:cs typeface="Times New Roman"/>
              </a:rPr>
              <a:t>order </a:t>
            </a:r>
            <a:r>
              <a:rPr sz="2400" spc="-5" dirty="0">
                <a:latin typeface="Times New Roman"/>
                <a:cs typeface="Times New Roman"/>
              </a:rPr>
              <a:t>each week, so their </a:t>
            </a:r>
            <a:r>
              <a:rPr sz="2400" dirty="0">
                <a:latin typeface="Times New Roman"/>
                <a:cs typeface="Times New Roman"/>
              </a:rPr>
              <a:t>diets have become very plain </a:t>
            </a:r>
            <a:r>
              <a:rPr sz="2400" spc="-5" dirty="0">
                <a:latin typeface="Times New Roman"/>
                <a:cs typeface="Times New Roman"/>
              </a:rPr>
              <a:t>and  </a:t>
            </a:r>
            <a:r>
              <a:rPr sz="2400" dirty="0">
                <a:latin typeface="Times New Roman"/>
                <a:cs typeface="Times New Roman"/>
              </a:rPr>
              <a:t>uninteresting.</a:t>
            </a:r>
          </a:p>
          <a:p>
            <a:pPr marL="119380" marR="5080" indent="-107314">
              <a:lnSpc>
                <a:spcPts val="2680"/>
              </a:lnSpc>
              <a:spcBef>
                <a:spcPts val="1395"/>
              </a:spcBef>
              <a:buSzPct val="95833"/>
              <a:buFont typeface="Arial"/>
              <a:buChar char="•"/>
              <a:tabLst>
                <a:tab pos="120650" algn="l"/>
              </a:tabLst>
            </a:pPr>
            <a:r>
              <a:rPr lang="en-US" sz="2400" spc="-5">
                <a:latin typeface="Times New Roman"/>
                <a:cs typeface="Times New Roman"/>
              </a:rPr>
              <a:t>   </a:t>
            </a:r>
            <a:r>
              <a:rPr sz="2400" spc="-5">
                <a:latin typeface="Times New Roman"/>
                <a:cs typeface="Times New Roman"/>
              </a:rPr>
              <a:t>Second</a:t>
            </a:r>
            <a:r>
              <a:rPr sz="2400" spc="-5" dirty="0">
                <a:latin typeface="Times New Roman"/>
                <a:cs typeface="Times New Roman"/>
              </a:rPr>
              <a:t>, </a:t>
            </a:r>
            <a:r>
              <a:rPr sz="2400" dirty="0">
                <a:latin typeface="Times New Roman"/>
                <a:cs typeface="Times New Roman"/>
              </a:rPr>
              <a:t>patients frequently </a:t>
            </a:r>
            <a:r>
              <a:rPr sz="2400" spc="-5" dirty="0">
                <a:latin typeface="Times New Roman"/>
                <a:cs typeface="Times New Roman"/>
              </a:rPr>
              <a:t>make mistakes </a:t>
            </a:r>
            <a:r>
              <a:rPr sz="2400" dirty="0">
                <a:latin typeface="Times New Roman"/>
                <a:cs typeface="Times New Roman"/>
              </a:rPr>
              <a:t>on </a:t>
            </a:r>
            <a:r>
              <a:rPr sz="2400" spc="-5" dirty="0">
                <a:latin typeface="Times New Roman"/>
                <a:cs typeface="Times New Roman"/>
              </a:rPr>
              <a:t>their meal </a:t>
            </a:r>
            <a:r>
              <a:rPr sz="2400" dirty="0">
                <a:latin typeface="Times New Roman"/>
                <a:cs typeface="Times New Roman"/>
              </a:rPr>
              <a:t>plans relating</a:t>
            </a:r>
            <a:r>
              <a:rPr sz="2400" spc="-75" dirty="0">
                <a:latin typeface="Times New Roman"/>
                <a:cs typeface="Times New Roman"/>
              </a:rPr>
              <a:t> </a:t>
            </a:r>
            <a:r>
              <a:rPr sz="2400" spc="-5" dirty="0">
                <a:latin typeface="Times New Roman"/>
                <a:cs typeface="Times New Roman"/>
              </a:rPr>
              <a:t>to  which </a:t>
            </a:r>
            <a:r>
              <a:rPr sz="2400" dirty="0">
                <a:latin typeface="Times New Roman"/>
                <a:cs typeface="Times New Roman"/>
              </a:rPr>
              <a:t>foods belong </a:t>
            </a:r>
            <a:r>
              <a:rPr sz="2400" spc="-5" dirty="0">
                <a:latin typeface="Times New Roman"/>
                <a:cs typeface="Times New Roman"/>
              </a:rPr>
              <a:t>to </a:t>
            </a:r>
            <a:r>
              <a:rPr sz="2400" dirty="0">
                <a:latin typeface="Times New Roman"/>
                <a:cs typeface="Times New Roman"/>
              </a:rPr>
              <a:t>a given food </a:t>
            </a:r>
            <a:r>
              <a:rPr sz="2400" spc="-25" dirty="0">
                <a:latin typeface="Times New Roman"/>
                <a:cs typeface="Times New Roman"/>
              </a:rPr>
              <a:t>family, </a:t>
            </a:r>
            <a:r>
              <a:rPr sz="2400" spc="-5" dirty="0">
                <a:latin typeface="Times New Roman"/>
                <a:cs typeface="Times New Roman"/>
              </a:rPr>
              <a:t>which </a:t>
            </a:r>
            <a:r>
              <a:rPr sz="2400" dirty="0">
                <a:latin typeface="Times New Roman"/>
                <a:cs typeface="Times New Roman"/>
              </a:rPr>
              <a:t>defeats </a:t>
            </a:r>
            <a:r>
              <a:rPr sz="2400" spc="-5" dirty="0">
                <a:latin typeface="Times New Roman"/>
                <a:cs typeface="Times New Roman"/>
              </a:rPr>
              <a:t>the </a:t>
            </a:r>
            <a:r>
              <a:rPr sz="2400" dirty="0">
                <a:latin typeface="Times New Roman"/>
                <a:cs typeface="Times New Roman"/>
              </a:rPr>
              <a:t>purpose of  </a:t>
            </a:r>
            <a:r>
              <a:rPr sz="2400" spc="-5" dirty="0">
                <a:latin typeface="Times New Roman"/>
                <a:cs typeface="Times New Roman"/>
              </a:rPr>
              <a:t>the “rotation” </a:t>
            </a:r>
            <a:r>
              <a:rPr sz="2400" dirty="0">
                <a:latin typeface="Times New Roman"/>
                <a:cs typeface="Times New Roman"/>
              </a:rPr>
              <a:t>diet</a:t>
            </a:r>
            <a:r>
              <a:rPr sz="2400" spc="-5" dirty="0">
                <a:latin typeface="Times New Roman"/>
                <a:cs typeface="Times New Roman"/>
              </a:rPr>
              <a:t> </a:t>
            </a:r>
            <a:r>
              <a:rPr sz="2400" dirty="0">
                <a:latin typeface="Times New Roman"/>
                <a:cs typeface="Times New Roman"/>
              </a:rPr>
              <a:t>plan.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66748" y="666748"/>
            <a:ext cx="7007225" cy="1465580"/>
            <a:chOff x="666748" y="666748"/>
            <a:chExt cx="7007225" cy="1465580"/>
          </a:xfrm>
        </p:grpSpPr>
        <p:sp>
          <p:nvSpPr>
            <p:cNvPr id="3" name="object 3"/>
            <p:cNvSpPr/>
            <p:nvPr/>
          </p:nvSpPr>
          <p:spPr>
            <a:xfrm>
              <a:off x="671511" y="671511"/>
              <a:ext cx="6997700" cy="1456055"/>
            </a:xfrm>
            <a:custGeom>
              <a:avLst/>
              <a:gdLst/>
              <a:ahLst/>
              <a:cxnLst/>
              <a:rect l="l" t="t" r="r" b="b"/>
              <a:pathLst>
                <a:path w="6997700" h="1456055">
                  <a:moveTo>
                    <a:pt x="6997673" y="1455734"/>
                  </a:moveTo>
                  <a:lnTo>
                    <a:pt x="0" y="1455734"/>
                  </a:lnTo>
                  <a:lnTo>
                    <a:pt x="0" y="0"/>
                  </a:lnTo>
                  <a:lnTo>
                    <a:pt x="6997673" y="0"/>
                  </a:lnTo>
                  <a:lnTo>
                    <a:pt x="6997673" y="1455734"/>
                  </a:lnTo>
                  <a:close/>
                </a:path>
              </a:pathLst>
            </a:custGeom>
            <a:solidFill>
              <a:srgbClr val="FFFFFF"/>
            </a:solidFill>
          </p:spPr>
          <p:txBody>
            <a:bodyPr wrap="square" lIns="0" tIns="0" rIns="0" bIns="0" rtlCol="0"/>
            <a:lstStyle/>
            <a:p>
              <a:endParaRPr/>
            </a:p>
          </p:txBody>
        </p:sp>
        <p:sp>
          <p:nvSpPr>
            <p:cNvPr id="4" name="object 4"/>
            <p:cNvSpPr/>
            <p:nvPr/>
          </p:nvSpPr>
          <p:spPr>
            <a:xfrm>
              <a:off x="671511" y="671511"/>
              <a:ext cx="6997700" cy="1456055"/>
            </a:xfrm>
            <a:custGeom>
              <a:avLst/>
              <a:gdLst/>
              <a:ahLst/>
              <a:cxnLst/>
              <a:rect l="l" t="t" r="r" b="b"/>
              <a:pathLst>
                <a:path w="6997700" h="1456055">
                  <a:moveTo>
                    <a:pt x="0" y="0"/>
                  </a:moveTo>
                  <a:lnTo>
                    <a:pt x="6997673" y="0"/>
                  </a:lnTo>
                  <a:lnTo>
                    <a:pt x="6997673" y="1455734"/>
                  </a:lnTo>
                  <a:lnTo>
                    <a:pt x="0" y="1455734"/>
                  </a:lnTo>
                  <a:lnTo>
                    <a:pt x="0" y="0"/>
                  </a:lnTo>
                  <a:close/>
                </a:path>
              </a:pathLst>
            </a:custGeom>
            <a:ln w="9524">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882152" y="678623"/>
            <a:ext cx="1846580" cy="574040"/>
          </a:xfrm>
          <a:prstGeom prst="rect">
            <a:avLst/>
          </a:prstGeom>
        </p:spPr>
        <p:txBody>
          <a:bodyPr vert="horz" wrap="square" lIns="0" tIns="12700" rIns="0" bIns="0" rtlCol="0">
            <a:spAutoFit/>
          </a:bodyPr>
          <a:lstStyle/>
          <a:p>
            <a:pPr marL="12700">
              <a:lnSpc>
                <a:spcPct val="100000"/>
              </a:lnSpc>
              <a:spcBef>
                <a:spcPts val="100"/>
              </a:spcBef>
            </a:pPr>
            <a:r>
              <a:rPr b="0" spc="-5" dirty="0">
                <a:latin typeface="Trebuchet MS"/>
                <a:cs typeface="Trebuchet MS"/>
              </a:rPr>
              <a:t>Solution:</a:t>
            </a:r>
          </a:p>
        </p:txBody>
      </p:sp>
      <p:sp>
        <p:nvSpPr>
          <p:cNvPr id="6" name="object 6"/>
          <p:cNvSpPr txBox="1"/>
          <p:nvPr/>
        </p:nvSpPr>
        <p:spPr>
          <a:xfrm>
            <a:off x="664570" y="1653095"/>
            <a:ext cx="6700520" cy="3091180"/>
          </a:xfrm>
          <a:prstGeom prst="rect">
            <a:avLst/>
          </a:prstGeom>
        </p:spPr>
        <p:txBody>
          <a:bodyPr vert="horz" wrap="square" lIns="0" tIns="12700" rIns="0" bIns="0" rtlCol="0">
            <a:spAutoFit/>
          </a:bodyPr>
          <a:lstStyle/>
          <a:p>
            <a:pPr marL="354966" marR="5080" indent="-342900" algn="just">
              <a:lnSpc>
                <a:spcPct val="100000"/>
              </a:lnSpc>
              <a:spcBef>
                <a:spcPts val="100"/>
              </a:spcBef>
              <a:buClr>
                <a:schemeClr val="tx1"/>
              </a:buClr>
              <a:buSzPct val="79166"/>
              <a:buFont typeface="Arial" panose="020B0604020202020204" pitchFamily="34" charset="0"/>
              <a:buChar char="•"/>
              <a:tabLst>
                <a:tab pos="450850" algn="l"/>
                <a:tab pos="451484" algn="l"/>
              </a:tabLst>
            </a:pPr>
            <a:r>
              <a:rPr sz="2400" spc="-5" dirty="0">
                <a:solidFill>
                  <a:srgbClr val="3F3F3F"/>
                </a:solidFill>
                <a:latin typeface="Times New Roman" panose="02020603050405020304" pitchFamily="18" charset="0"/>
                <a:cs typeface="Times New Roman" panose="02020603050405020304" pitchFamily="18" charset="0"/>
              </a:rPr>
              <a:t>The system will give more accurate results as  it accepts the data entered by the user and  processes it depending on some metrics  already known to the application on the basis  of which </a:t>
            </a:r>
            <a:r>
              <a:rPr sz="2400" dirty="0">
                <a:solidFill>
                  <a:srgbClr val="3F3F3F"/>
                </a:solidFill>
                <a:latin typeface="Times New Roman" panose="02020603050405020304" pitchFamily="18" charset="0"/>
                <a:cs typeface="Times New Roman" panose="02020603050405020304" pitchFamily="18" charset="0"/>
              </a:rPr>
              <a:t>a </a:t>
            </a:r>
            <a:r>
              <a:rPr sz="2400" spc="-5" dirty="0">
                <a:solidFill>
                  <a:srgbClr val="3F3F3F"/>
                </a:solidFill>
                <a:latin typeface="Times New Roman" panose="02020603050405020304" pitchFamily="18" charset="0"/>
                <a:cs typeface="Times New Roman" panose="02020603050405020304" pitchFamily="18" charset="0"/>
              </a:rPr>
              <a:t>diet plan is generated and ask the  user if the user accepts the diet</a:t>
            </a:r>
            <a:r>
              <a:rPr sz="2400" spc="-30" dirty="0">
                <a:solidFill>
                  <a:srgbClr val="3F3F3F"/>
                </a:solidFill>
                <a:latin typeface="Times New Roman" panose="02020603050405020304" pitchFamily="18" charset="0"/>
                <a:cs typeface="Times New Roman" panose="02020603050405020304" pitchFamily="18" charset="0"/>
              </a:rPr>
              <a:t> </a:t>
            </a:r>
            <a:r>
              <a:rPr sz="2400" spc="-5" dirty="0">
                <a:solidFill>
                  <a:srgbClr val="3F3F3F"/>
                </a:solidFill>
                <a:latin typeface="Times New Roman" panose="02020603050405020304" pitchFamily="18" charset="0"/>
                <a:cs typeface="Times New Roman" panose="02020603050405020304" pitchFamily="18" charset="0"/>
              </a:rPr>
              <a:t>plan.</a:t>
            </a:r>
            <a:endParaRPr sz="2400" dirty="0">
              <a:latin typeface="Times New Roman" panose="02020603050405020304" pitchFamily="18" charset="0"/>
              <a:cs typeface="Times New Roman" panose="02020603050405020304" pitchFamily="18" charset="0"/>
            </a:endParaRPr>
          </a:p>
          <a:p>
            <a:pPr marL="354966" marR="71755" indent="-342900" algn="just">
              <a:lnSpc>
                <a:spcPct val="100000"/>
              </a:lnSpc>
              <a:spcBef>
                <a:spcPts val="1100"/>
              </a:spcBef>
              <a:buClr>
                <a:schemeClr val="tx1"/>
              </a:buClr>
              <a:buSzPct val="79166"/>
              <a:buFont typeface="Arial" panose="020B0604020202020204" pitchFamily="34" charset="0"/>
              <a:buChar char="•"/>
              <a:tabLst>
                <a:tab pos="450850" algn="l"/>
                <a:tab pos="451484" algn="l"/>
              </a:tabLst>
            </a:pPr>
            <a:r>
              <a:rPr sz="2400" spc="-5" dirty="0">
                <a:solidFill>
                  <a:srgbClr val="3F3F3F"/>
                </a:solidFill>
                <a:latin typeface="Times New Roman" panose="02020603050405020304" pitchFamily="18" charset="0"/>
                <a:cs typeface="Times New Roman" panose="02020603050405020304" pitchFamily="18" charset="0"/>
              </a:rPr>
              <a:t>If not accepted the system may also give and  alternative diet</a:t>
            </a:r>
            <a:r>
              <a:rPr sz="2400" spc="-10" dirty="0">
                <a:solidFill>
                  <a:srgbClr val="3F3F3F"/>
                </a:solidFill>
                <a:latin typeface="Times New Roman" panose="02020603050405020304" pitchFamily="18" charset="0"/>
                <a:cs typeface="Times New Roman" panose="02020603050405020304" pitchFamily="18" charset="0"/>
              </a:rPr>
              <a:t> </a:t>
            </a:r>
            <a:r>
              <a:rPr sz="2400" spc="-5" dirty="0">
                <a:solidFill>
                  <a:srgbClr val="3F3F3F"/>
                </a:solidFill>
                <a:latin typeface="Times New Roman" panose="02020603050405020304" pitchFamily="18" charset="0"/>
                <a:cs typeface="Times New Roman" panose="02020603050405020304" pitchFamily="18" charset="0"/>
              </a:rPr>
              <a:t>plan.</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0536" y="630113"/>
            <a:ext cx="2535555" cy="574040"/>
          </a:xfrm>
          <a:prstGeom prst="rect">
            <a:avLst/>
          </a:prstGeom>
        </p:spPr>
        <p:txBody>
          <a:bodyPr vert="horz" wrap="square" lIns="0" tIns="12700" rIns="0" bIns="0" rtlCol="0">
            <a:spAutoFit/>
          </a:bodyPr>
          <a:lstStyle/>
          <a:p>
            <a:pPr marL="12700">
              <a:lnSpc>
                <a:spcPct val="100000"/>
              </a:lnSpc>
              <a:spcBef>
                <a:spcPts val="100"/>
              </a:spcBef>
            </a:pPr>
            <a:r>
              <a:rPr dirty="0"/>
              <a:t>2.</a:t>
            </a:r>
            <a:r>
              <a:rPr spc="-90" dirty="0"/>
              <a:t> </a:t>
            </a:r>
            <a:r>
              <a:rPr spc="-5" dirty="0"/>
              <a:t>Objectives</a:t>
            </a:r>
          </a:p>
        </p:txBody>
      </p:sp>
      <p:sp>
        <p:nvSpPr>
          <p:cNvPr id="3" name="object 3"/>
          <p:cNvSpPr txBox="1">
            <a:spLocks noGrp="1"/>
          </p:cNvSpPr>
          <p:nvPr>
            <p:ph type="body" idx="1"/>
          </p:nvPr>
        </p:nvSpPr>
        <p:spPr>
          <a:xfrm>
            <a:off x="634713" y="2036952"/>
            <a:ext cx="8801672" cy="2228815"/>
          </a:xfrm>
          <a:prstGeom prst="rect">
            <a:avLst/>
          </a:prstGeom>
        </p:spPr>
        <p:txBody>
          <a:bodyPr vert="horz" wrap="square" lIns="0" tIns="12700" rIns="0" bIns="0" rtlCol="0">
            <a:spAutoFit/>
          </a:bodyPr>
          <a:lstStyle/>
          <a:p>
            <a:pPr marL="297815" indent="-276860">
              <a:lnSpc>
                <a:spcPct val="100000"/>
              </a:lnSpc>
              <a:spcBef>
                <a:spcPts val="100"/>
              </a:spcBef>
              <a:buFont typeface="Arial"/>
              <a:buChar char="•"/>
              <a:tabLst>
                <a:tab pos="298450" algn="l"/>
                <a:tab pos="299085" algn="l"/>
              </a:tabLst>
            </a:pPr>
            <a:r>
              <a:rPr lang="en-US" spc="-5" dirty="0"/>
              <a:t>To</a:t>
            </a:r>
            <a:r>
              <a:rPr spc="-5" dirty="0"/>
              <a:t> </a:t>
            </a:r>
            <a:r>
              <a:rPr dirty="0"/>
              <a:t>built user friendly diet</a:t>
            </a:r>
            <a:r>
              <a:rPr spc="-10" dirty="0"/>
              <a:t> </a:t>
            </a:r>
            <a:r>
              <a:rPr spc="-5" dirty="0"/>
              <a:t>system</a:t>
            </a:r>
          </a:p>
          <a:p>
            <a:pPr marL="297815" marR="823594" indent="-276860">
              <a:lnSpc>
                <a:spcPct val="100000"/>
              </a:lnSpc>
              <a:buFont typeface="Arial"/>
              <a:buChar char="•"/>
              <a:tabLst>
                <a:tab pos="298450" algn="l"/>
                <a:tab pos="299085" algn="l"/>
              </a:tabLst>
            </a:pPr>
            <a:r>
              <a:rPr lang="en-US" spc="-5" dirty="0"/>
              <a:t>To</a:t>
            </a:r>
            <a:r>
              <a:rPr spc="-5" dirty="0"/>
              <a:t> make </a:t>
            </a:r>
            <a:r>
              <a:rPr dirty="0"/>
              <a:t>up a personalized diet plan </a:t>
            </a:r>
            <a:r>
              <a:rPr spc="-5" dirty="0"/>
              <a:t>that allows them to enjoy</a:t>
            </a:r>
            <a:r>
              <a:rPr spc="-75" dirty="0"/>
              <a:t> </a:t>
            </a:r>
            <a:r>
              <a:rPr dirty="0"/>
              <a:t>a  broader range of</a:t>
            </a:r>
            <a:r>
              <a:rPr spc="-5" dirty="0"/>
              <a:t> meals</a:t>
            </a:r>
            <a:r>
              <a:rPr lang="en-US" spc="-5" dirty="0"/>
              <a:t>.</a:t>
            </a:r>
          </a:p>
          <a:p>
            <a:pPr marL="20955" marR="823594">
              <a:lnSpc>
                <a:spcPct val="100000"/>
              </a:lnSpc>
              <a:tabLst>
                <a:tab pos="298450" algn="l"/>
                <a:tab pos="299085" algn="l"/>
              </a:tabLst>
            </a:pPr>
            <a:r>
              <a:rPr lang="en-US" dirty="0"/>
              <a:t>• The usage of this application greatly reduces the time required to get the best diet plan as it is standalone application and there is no danger of one point failure</a:t>
            </a:r>
            <a:endParaRPr spc="-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0536" y="630113"/>
            <a:ext cx="1625600" cy="574040"/>
          </a:xfrm>
          <a:prstGeom prst="rect">
            <a:avLst/>
          </a:prstGeom>
        </p:spPr>
        <p:txBody>
          <a:bodyPr vert="horz" wrap="square" lIns="0" tIns="12700" rIns="0" bIns="0" rtlCol="0">
            <a:spAutoFit/>
          </a:bodyPr>
          <a:lstStyle/>
          <a:p>
            <a:pPr marL="12700">
              <a:lnSpc>
                <a:spcPct val="100000"/>
              </a:lnSpc>
              <a:spcBef>
                <a:spcPts val="100"/>
              </a:spcBef>
            </a:pPr>
            <a:r>
              <a:rPr dirty="0"/>
              <a:t>3.</a:t>
            </a:r>
            <a:r>
              <a:rPr spc="-90" dirty="0"/>
              <a:t> </a:t>
            </a:r>
            <a:r>
              <a:rPr spc="-5" dirty="0"/>
              <a:t>Scope</a:t>
            </a:r>
          </a:p>
        </p:txBody>
      </p:sp>
      <p:sp>
        <p:nvSpPr>
          <p:cNvPr id="3" name="object 3"/>
          <p:cNvSpPr txBox="1"/>
          <p:nvPr/>
        </p:nvSpPr>
        <p:spPr>
          <a:xfrm>
            <a:off x="471560" y="1746234"/>
            <a:ext cx="8912225" cy="2832635"/>
          </a:xfrm>
          <a:prstGeom prst="rect">
            <a:avLst/>
          </a:prstGeom>
        </p:spPr>
        <p:txBody>
          <a:bodyPr vert="horz" wrap="square" lIns="0" tIns="41275" rIns="0" bIns="0" rtlCol="0">
            <a:spAutoFit/>
          </a:bodyPr>
          <a:lstStyle/>
          <a:p>
            <a:pPr marL="139065" marR="5080">
              <a:lnSpc>
                <a:spcPts val="2340"/>
              </a:lnSpc>
              <a:spcBef>
                <a:spcPts val="325"/>
              </a:spcBef>
            </a:pPr>
            <a:r>
              <a:rPr sz="2100" spc="-5" dirty="0">
                <a:latin typeface="Times New Roman"/>
                <a:cs typeface="Times New Roman"/>
              </a:rPr>
              <a:t>Heathza </a:t>
            </a:r>
            <a:r>
              <a:rPr sz="2100" dirty="0">
                <a:latin typeface="Times New Roman"/>
                <a:cs typeface="Times New Roman"/>
              </a:rPr>
              <a:t>has been developed </a:t>
            </a:r>
            <a:r>
              <a:rPr sz="2100" spc="-5" dirty="0">
                <a:latin typeface="Times New Roman"/>
                <a:cs typeface="Times New Roman"/>
              </a:rPr>
              <a:t>to </a:t>
            </a:r>
            <a:r>
              <a:rPr sz="2100" dirty="0">
                <a:latin typeface="Times New Roman"/>
                <a:cs typeface="Times New Roman"/>
              </a:rPr>
              <a:t>run on </a:t>
            </a:r>
            <a:r>
              <a:rPr sz="2100" spc="-5" dirty="0">
                <a:latin typeface="Times New Roman"/>
                <a:cs typeface="Times New Roman"/>
              </a:rPr>
              <a:t>any </a:t>
            </a:r>
            <a:r>
              <a:rPr sz="2100" dirty="0">
                <a:latin typeface="Times New Roman"/>
                <a:cs typeface="Times New Roman"/>
              </a:rPr>
              <a:t>platform </a:t>
            </a:r>
            <a:r>
              <a:rPr sz="2100" spc="-5" dirty="0">
                <a:latin typeface="Times New Roman"/>
                <a:cs typeface="Times New Roman"/>
              </a:rPr>
              <a:t>and environment. This</a:t>
            </a:r>
            <a:r>
              <a:rPr sz="2100" spc="-114" dirty="0">
                <a:latin typeface="Times New Roman"/>
                <a:cs typeface="Times New Roman"/>
              </a:rPr>
              <a:t> </a:t>
            </a:r>
            <a:r>
              <a:rPr sz="2100" dirty="0">
                <a:latin typeface="Times New Roman"/>
                <a:cs typeface="Times New Roman"/>
              </a:rPr>
              <a:t>project  </a:t>
            </a:r>
            <a:r>
              <a:rPr sz="2100" spc="-5" dirty="0">
                <a:latin typeface="Times New Roman"/>
                <a:cs typeface="Times New Roman"/>
              </a:rPr>
              <a:t>also </a:t>
            </a:r>
            <a:r>
              <a:rPr sz="2100" dirty="0">
                <a:latin typeface="Times New Roman"/>
                <a:cs typeface="Times New Roman"/>
              </a:rPr>
              <a:t>provides </a:t>
            </a:r>
            <a:r>
              <a:rPr sz="2100" spc="-5" dirty="0">
                <a:latin typeface="Times New Roman"/>
                <a:cs typeface="Times New Roman"/>
              </a:rPr>
              <a:t>security with the </a:t>
            </a:r>
            <a:r>
              <a:rPr sz="2100" dirty="0">
                <a:latin typeface="Times New Roman"/>
                <a:cs typeface="Times New Roman"/>
              </a:rPr>
              <a:t>use of </a:t>
            </a:r>
            <a:r>
              <a:rPr sz="2100" spc="-5" dirty="0">
                <a:latin typeface="Times New Roman"/>
                <a:cs typeface="Times New Roman"/>
              </a:rPr>
              <a:t>Login-id and </a:t>
            </a:r>
            <a:r>
              <a:rPr sz="2100" dirty="0">
                <a:latin typeface="Times New Roman"/>
                <a:cs typeface="Times New Roman"/>
              </a:rPr>
              <a:t>password, </a:t>
            </a:r>
            <a:r>
              <a:rPr sz="2100" spc="-5" dirty="0">
                <a:latin typeface="Times New Roman"/>
                <a:cs typeface="Times New Roman"/>
              </a:rPr>
              <a:t>so that any  </a:t>
            </a:r>
            <a:r>
              <a:rPr sz="2100" dirty="0">
                <a:latin typeface="Times New Roman"/>
                <a:cs typeface="Times New Roman"/>
              </a:rPr>
              <a:t>unauthorized users </a:t>
            </a:r>
            <a:r>
              <a:rPr sz="2100" spc="-5" dirty="0">
                <a:latin typeface="Times New Roman"/>
                <a:cs typeface="Times New Roman"/>
              </a:rPr>
              <a:t>cannot </a:t>
            </a:r>
            <a:r>
              <a:rPr sz="2100" dirty="0">
                <a:latin typeface="Times New Roman"/>
                <a:cs typeface="Times New Roman"/>
              </a:rPr>
              <a:t>use </a:t>
            </a:r>
            <a:r>
              <a:rPr sz="2100" spc="-5" dirty="0">
                <a:latin typeface="Times New Roman"/>
                <a:cs typeface="Times New Roman"/>
              </a:rPr>
              <a:t>the</a:t>
            </a:r>
            <a:r>
              <a:rPr sz="2100" spc="-15" dirty="0">
                <a:latin typeface="Times New Roman"/>
                <a:cs typeface="Times New Roman"/>
              </a:rPr>
              <a:t> </a:t>
            </a:r>
            <a:r>
              <a:rPr sz="2100" spc="-5" dirty="0">
                <a:latin typeface="Times New Roman"/>
                <a:cs typeface="Times New Roman"/>
              </a:rPr>
              <a:t>account.</a:t>
            </a:r>
            <a:endParaRPr sz="2100" dirty="0">
              <a:latin typeface="Times New Roman"/>
              <a:cs typeface="Times New Roman"/>
            </a:endParaRPr>
          </a:p>
          <a:p>
            <a:pPr marL="31115">
              <a:lnSpc>
                <a:spcPct val="100000"/>
              </a:lnSpc>
              <a:spcBef>
                <a:spcPts val="1125"/>
              </a:spcBef>
            </a:pPr>
            <a:r>
              <a:rPr lang="en-US" sz="2100" spc="-5" dirty="0">
                <a:latin typeface="Times New Roman"/>
                <a:cs typeface="Times New Roman"/>
              </a:rPr>
              <a:t>Th</a:t>
            </a:r>
            <a:r>
              <a:rPr sz="2100" spc="-5" dirty="0">
                <a:latin typeface="Times New Roman"/>
                <a:cs typeface="Times New Roman"/>
              </a:rPr>
              <a:t>e </a:t>
            </a:r>
            <a:r>
              <a:rPr sz="2100" dirty="0">
                <a:latin typeface="Times New Roman"/>
                <a:cs typeface="Times New Roman"/>
              </a:rPr>
              <a:t>proposed </a:t>
            </a:r>
            <a:r>
              <a:rPr sz="2100" spc="-20" dirty="0">
                <a:latin typeface="Times New Roman"/>
                <a:cs typeface="Times New Roman"/>
              </a:rPr>
              <a:t>system’s </a:t>
            </a:r>
            <a:r>
              <a:rPr sz="2100" spc="-5" dirty="0">
                <a:latin typeface="Times New Roman"/>
                <a:cs typeface="Times New Roman"/>
              </a:rPr>
              <a:t>scope is limited to </a:t>
            </a:r>
            <a:r>
              <a:rPr sz="2100" dirty="0">
                <a:latin typeface="Times New Roman"/>
                <a:cs typeface="Times New Roman"/>
              </a:rPr>
              <a:t>functionalities </a:t>
            </a:r>
            <a:r>
              <a:rPr sz="2100" spc="-5" dirty="0">
                <a:latin typeface="Times New Roman"/>
                <a:cs typeface="Times New Roman"/>
              </a:rPr>
              <a:t>as mentioned</a:t>
            </a:r>
            <a:r>
              <a:rPr sz="2100" spc="-15" dirty="0">
                <a:latin typeface="Times New Roman"/>
                <a:cs typeface="Times New Roman"/>
              </a:rPr>
              <a:t> </a:t>
            </a:r>
            <a:r>
              <a:rPr sz="2100" dirty="0">
                <a:latin typeface="Times New Roman"/>
                <a:cs typeface="Times New Roman"/>
              </a:rPr>
              <a:t>below:</a:t>
            </a:r>
          </a:p>
          <a:p>
            <a:pPr marL="488315" indent="-467359">
              <a:lnSpc>
                <a:spcPts val="2790"/>
              </a:lnSpc>
              <a:buSzPct val="131578"/>
              <a:buAutoNum type="arabicPeriod"/>
              <a:tabLst>
                <a:tab pos="488315" algn="l"/>
                <a:tab pos="488950" algn="l"/>
              </a:tabLst>
            </a:pPr>
            <a:r>
              <a:rPr sz="1900" spc="-25" dirty="0">
                <a:latin typeface="Times New Roman"/>
                <a:cs typeface="Times New Roman"/>
              </a:rPr>
              <a:t>GENERATION </a:t>
            </a:r>
            <a:r>
              <a:rPr sz="1900" spc="-5" dirty="0">
                <a:latin typeface="Times New Roman"/>
                <a:cs typeface="Times New Roman"/>
              </a:rPr>
              <a:t>OF </a:t>
            </a:r>
            <a:r>
              <a:rPr sz="1900" spc="-45" dirty="0">
                <a:latin typeface="Times New Roman"/>
                <a:cs typeface="Times New Roman"/>
              </a:rPr>
              <a:t>DAILY</a:t>
            </a:r>
            <a:r>
              <a:rPr sz="1900" spc="-60" dirty="0">
                <a:latin typeface="Times New Roman"/>
                <a:cs typeface="Times New Roman"/>
              </a:rPr>
              <a:t> </a:t>
            </a:r>
            <a:r>
              <a:rPr sz="1900" spc="-5" dirty="0">
                <a:latin typeface="Times New Roman"/>
                <a:cs typeface="Times New Roman"/>
              </a:rPr>
              <a:t>PLAN</a:t>
            </a:r>
            <a:endParaRPr sz="1900" dirty="0">
              <a:latin typeface="Times New Roman"/>
              <a:cs typeface="Times New Roman"/>
            </a:endParaRPr>
          </a:p>
          <a:p>
            <a:pPr marL="551815" indent="-530860">
              <a:lnSpc>
                <a:spcPts val="2895"/>
              </a:lnSpc>
              <a:buSzPct val="125000"/>
              <a:buAutoNum type="arabicPeriod"/>
              <a:tabLst>
                <a:tab pos="551815" algn="l"/>
                <a:tab pos="552450" algn="l"/>
              </a:tabLst>
            </a:pPr>
            <a:r>
              <a:rPr sz="2000" spc="-5" dirty="0">
                <a:latin typeface="Times New Roman"/>
                <a:cs typeface="Times New Roman"/>
              </a:rPr>
              <a:t>MANAGE PROGRESS</a:t>
            </a:r>
            <a:r>
              <a:rPr sz="2000" spc="-10" dirty="0">
                <a:latin typeface="Times New Roman"/>
                <a:cs typeface="Times New Roman"/>
              </a:rPr>
              <a:t> </a:t>
            </a:r>
            <a:r>
              <a:rPr sz="2000" spc="-25" dirty="0">
                <a:latin typeface="Times New Roman"/>
                <a:cs typeface="Times New Roman"/>
              </a:rPr>
              <a:t>REPORT</a:t>
            </a:r>
            <a:endParaRPr lang="en-US" sz="2000" spc="-25" dirty="0">
              <a:latin typeface="Times New Roman"/>
              <a:cs typeface="Times New Roman"/>
            </a:endParaRPr>
          </a:p>
          <a:p>
            <a:pPr marL="551815" indent="-530860">
              <a:lnSpc>
                <a:spcPts val="2895"/>
              </a:lnSpc>
              <a:buSzPct val="125000"/>
              <a:buAutoNum type="arabicPeriod"/>
              <a:tabLst>
                <a:tab pos="551815" algn="l"/>
                <a:tab pos="552450" algn="l"/>
              </a:tabLst>
            </a:pPr>
            <a:r>
              <a:rPr lang="en-US" sz="2000" spc="-25" dirty="0">
                <a:latin typeface="Times New Roman"/>
                <a:cs typeface="Times New Roman"/>
              </a:rPr>
              <a:t>PROVIDES GUIDED DIET PLANS</a:t>
            </a:r>
          </a:p>
          <a:p>
            <a:pPr marL="551815" indent="-530860">
              <a:lnSpc>
                <a:spcPts val="2895"/>
              </a:lnSpc>
              <a:buSzPct val="125000"/>
              <a:buAutoNum type="arabicPeriod"/>
              <a:tabLst>
                <a:tab pos="551815" algn="l"/>
                <a:tab pos="552450" algn="l"/>
              </a:tabLst>
            </a:pPr>
            <a:r>
              <a:rPr lang="en-US" sz="2000" spc="-25" dirty="0">
                <a:latin typeface="Times New Roman"/>
                <a:cs typeface="Times New Roman"/>
              </a:rPr>
              <a:t>PROVIDES DAILY CALORIE CONSUMPTION</a:t>
            </a:r>
            <a:endParaRPr sz="20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0536" y="630113"/>
            <a:ext cx="4846955" cy="574040"/>
          </a:xfrm>
          <a:prstGeom prst="rect">
            <a:avLst/>
          </a:prstGeom>
        </p:spPr>
        <p:txBody>
          <a:bodyPr vert="horz" wrap="square" lIns="0" tIns="12700" rIns="0" bIns="0" rtlCol="0">
            <a:spAutoFit/>
          </a:bodyPr>
          <a:lstStyle/>
          <a:p>
            <a:pPr marL="12700">
              <a:lnSpc>
                <a:spcPct val="100000"/>
              </a:lnSpc>
              <a:spcBef>
                <a:spcPts val="100"/>
              </a:spcBef>
            </a:pPr>
            <a:r>
              <a:rPr dirty="0"/>
              <a:t>4. </a:t>
            </a:r>
            <a:r>
              <a:rPr spc="-15" dirty="0"/>
              <a:t>Feature</a:t>
            </a:r>
            <a:r>
              <a:rPr spc="-95" dirty="0"/>
              <a:t> </a:t>
            </a:r>
            <a:r>
              <a:rPr spc="-5" dirty="0"/>
              <a:t>/Functionality</a:t>
            </a:r>
          </a:p>
        </p:txBody>
      </p:sp>
      <p:sp>
        <p:nvSpPr>
          <p:cNvPr id="3" name="object 3"/>
          <p:cNvSpPr txBox="1"/>
          <p:nvPr/>
        </p:nvSpPr>
        <p:spPr>
          <a:xfrm>
            <a:off x="490523" y="1300724"/>
            <a:ext cx="8932545" cy="5981065"/>
          </a:xfrm>
          <a:prstGeom prst="rect">
            <a:avLst/>
          </a:prstGeom>
        </p:spPr>
        <p:txBody>
          <a:bodyPr vert="horz" wrap="square" lIns="0" tIns="12700" rIns="0" bIns="0" rtlCol="0">
            <a:spAutoFit/>
          </a:bodyPr>
          <a:lstStyle/>
          <a:p>
            <a:pPr marL="317500" indent="-304800">
              <a:lnSpc>
                <a:spcPts val="2780"/>
              </a:lnSpc>
              <a:spcBef>
                <a:spcPts val="100"/>
              </a:spcBef>
              <a:buAutoNum type="arabicPeriod"/>
              <a:tabLst>
                <a:tab pos="317500" algn="l"/>
              </a:tabLst>
            </a:pPr>
            <a:r>
              <a:rPr sz="2400" spc="-5" dirty="0">
                <a:latin typeface="Times New Roman"/>
                <a:cs typeface="Times New Roman"/>
              </a:rPr>
              <a:t>Diet</a:t>
            </a:r>
            <a:r>
              <a:rPr sz="2400" spc="-10" dirty="0">
                <a:latin typeface="Times New Roman"/>
                <a:cs typeface="Times New Roman"/>
              </a:rPr>
              <a:t> </a:t>
            </a:r>
            <a:r>
              <a:rPr sz="2400" dirty="0">
                <a:latin typeface="Times New Roman"/>
                <a:cs typeface="Times New Roman"/>
              </a:rPr>
              <a:t>plan</a:t>
            </a:r>
            <a:endParaRPr sz="2400">
              <a:latin typeface="Times New Roman"/>
              <a:cs typeface="Times New Roman"/>
            </a:endParaRPr>
          </a:p>
          <a:p>
            <a:pPr marL="469265">
              <a:lnSpc>
                <a:spcPts val="2780"/>
              </a:lnSpc>
            </a:pPr>
            <a:r>
              <a:rPr sz="2400" spc="-5" dirty="0">
                <a:latin typeface="Times New Roman"/>
                <a:cs typeface="Times New Roman"/>
              </a:rPr>
              <a:t>Prescribes </a:t>
            </a:r>
            <a:r>
              <a:rPr sz="2400" dirty="0">
                <a:latin typeface="Times New Roman"/>
                <a:cs typeface="Times New Roman"/>
              </a:rPr>
              <a:t>a personalised</a:t>
            </a:r>
            <a:r>
              <a:rPr sz="2400" spc="-10" dirty="0">
                <a:latin typeface="Times New Roman"/>
                <a:cs typeface="Times New Roman"/>
              </a:rPr>
              <a:t> </a:t>
            </a:r>
            <a:r>
              <a:rPr sz="2400" dirty="0">
                <a:latin typeface="Times New Roman"/>
                <a:cs typeface="Times New Roman"/>
              </a:rPr>
              <a:t>diet.</a:t>
            </a:r>
            <a:endParaRPr sz="2400">
              <a:latin typeface="Times New Roman"/>
              <a:cs typeface="Times New Roman"/>
            </a:endParaRPr>
          </a:p>
          <a:p>
            <a:pPr marL="241935" indent="-229235">
              <a:lnSpc>
                <a:spcPct val="100000"/>
              </a:lnSpc>
              <a:spcBef>
                <a:spcPts val="1195"/>
              </a:spcBef>
              <a:buAutoNum type="arabicPeriod" startAt="2"/>
              <a:tabLst>
                <a:tab pos="241935" algn="l"/>
              </a:tabLst>
            </a:pPr>
            <a:r>
              <a:rPr sz="2400" dirty="0">
                <a:latin typeface="Times New Roman"/>
                <a:cs typeface="Times New Roman"/>
              </a:rPr>
              <a:t>Daily</a:t>
            </a:r>
            <a:r>
              <a:rPr sz="2400" spc="-5" dirty="0">
                <a:latin typeface="Times New Roman"/>
                <a:cs typeface="Times New Roman"/>
              </a:rPr>
              <a:t> </a:t>
            </a:r>
            <a:r>
              <a:rPr sz="2400" dirty="0">
                <a:latin typeface="Times New Roman"/>
                <a:cs typeface="Times New Roman"/>
              </a:rPr>
              <a:t>goals:</a:t>
            </a:r>
            <a:endParaRPr sz="2400">
              <a:latin typeface="Times New Roman"/>
              <a:cs typeface="Times New Roman"/>
            </a:endParaRPr>
          </a:p>
          <a:p>
            <a:pPr marL="12700" marR="1099185">
              <a:lnSpc>
                <a:spcPts val="2340"/>
              </a:lnSpc>
              <a:spcBef>
                <a:spcPts val="1460"/>
              </a:spcBef>
              <a:tabLst>
                <a:tab pos="7440930" algn="l"/>
              </a:tabLst>
            </a:pPr>
            <a:r>
              <a:rPr sz="2100" dirty="0">
                <a:latin typeface="Times New Roman"/>
                <a:cs typeface="Times New Roman"/>
              </a:rPr>
              <a:t>It helps </a:t>
            </a:r>
            <a:r>
              <a:rPr sz="2100" spc="-5" dirty="0">
                <a:latin typeface="Times New Roman"/>
                <a:cs typeface="Times New Roman"/>
              </a:rPr>
              <a:t>t</a:t>
            </a:r>
            <a:r>
              <a:rPr sz="2100" dirty="0">
                <a:latin typeface="Times New Roman"/>
                <a:cs typeface="Times New Roman"/>
              </a:rPr>
              <a:t>o</a:t>
            </a:r>
            <a:r>
              <a:rPr sz="2100" spc="-5" dirty="0">
                <a:latin typeface="Times New Roman"/>
                <a:cs typeface="Times New Roman"/>
              </a:rPr>
              <a:t> mak</a:t>
            </a:r>
            <a:r>
              <a:rPr sz="2100" dirty="0">
                <a:latin typeface="Times New Roman"/>
                <a:cs typeface="Times New Roman"/>
              </a:rPr>
              <a:t>e</a:t>
            </a:r>
            <a:r>
              <a:rPr sz="2100" spc="-5" dirty="0">
                <a:latin typeface="Times New Roman"/>
                <a:cs typeface="Times New Roman"/>
              </a:rPr>
              <a:t> an</a:t>
            </a:r>
            <a:r>
              <a:rPr sz="2100" dirty="0">
                <a:latin typeface="Times New Roman"/>
                <a:cs typeface="Times New Roman"/>
              </a:rPr>
              <a:t>d</a:t>
            </a:r>
            <a:r>
              <a:rPr sz="2100" spc="-5" dirty="0">
                <a:latin typeface="Times New Roman"/>
                <a:cs typeface="Times New Roman"/>
              </a:rPr>
              <a:t> trac</a:t>
            </a:r>
            <a:r>
              <a:rPr sz="2100" dirty="0">
                <a:latin typeface="Times New Roman"/>
                <a:cs typeface="Times New Roman"/>
              </a:rPr>
              <a:t>k</a:t>
            </a:r>
            <a:r>
              <a:rPr sz="2100" spc="-5" dirty="0">
                <a:latin typeface="Times New Roman"/>
                <a:cs typeface="Times New Roman"/>
              </a:rPr>
              <a:t> </a:t>
            </a:r>
            <a:r>
              <a:rPr sz="2100" dirty="0">
                <a:latin typeface="Times New Roman"/>
                <a:cs typeface="Times New Roman"/>
              </a:rPr>
              <a:t>health goals.</a:t>
            </a:r>
            <a:r>
              <a:rPr sz="2100" spc="-40" dirty="0">
                <a:latin typeface="Times New Roman"/>
                <a:cs typeface="Times New Roman"/>
              </a:rPr>
              <a:t> </a:t>
            </a:r>
            <a:r>
              <a:rPr sz="2100" spc="-5" dirty="0">
                <a:latin typeface="Times New Roman"/>
                <a:cs typeface="Times New Roman"/>
              </a:rPr>
              <a:t>Th</a:t>
            </a:r>
            <a:r>
              <a:rPr sz="2100" dirty="0">
                <a:latin typeface="Times New Roman"/>
                <a:cs typeface="Times New Roman"/>
              </a:rPr>
              <a:t>e</a:t>
            </a:r>
            <a:r>
              <a:rPr sz="2100" spc="-5" dirty="0">
                <a:latin typeface="Times New Roman"/>
                <a:cs typeface="Times New Roman"/>
              </a:rPr>
              <a:t> </a:t>
            </a:r>
            <a:r>
              <a:rPr sz="2100" dirty="0">
                <a:latin typeface="Times New Roman"/>
                <a:cs typeface="Times New Roman"/>
              </a:rPr>
              <a:t>goals </a:t>
            </a:r>
            <a:r>
              <a:rPr sz="2100" spc="-5" dirty="0">
                <a:latin typeface="Times New Roman"/>
                <a:cs typeface="Times New Roman"/>
              </a:rPr>
              <a:t>whic</a:t>
            </a:r>
            <a:r>
              <a:rPr sz="2100" dirty="0">
                <a:latin typeface="Times New Roman"/>
                <a:cs typeface="Times New Roman"/>
              </a:rPr>
              <a:t>h</a:t>
            </a:r>
            <a:r>
              <a:rPr sz="2100" spc="-5" dirty="0">
                <a:latin typeface="Times New Roman"/>
                <a:cs typeface="Times New Roman"/>
              </a:rPr>
              <a:t> ar</a:t>
            </a:r>
            <a:r>
              <a:rPr sz="2100" dirty="0">
                <a:latin typeface="Times New Roman"/>
                <a:cs typeface="Times New Roman"/>
              </a:rPr>
              <a:t>e</a:t>
            </a:r>
            <a:r>
              <a:rPr sz="2100" spc="-5" dirty="0">
                <a:latin typeface="Times New Roman"/>
                <a:cs typeface="Times New Roman"/>
              </a:rPr>
              <a:t> </a:t>
            </a:r>
            <a:r>
              <a:rPr sz="2100" dirty="0">
                <a:latin typeface="Times New Roman"/>
                <a:cs typeface="Times New Roman"/>
              </a:rPr>
              <a:t>realistic	</a:t>
            </a:r>
            <a:r>
              <a:rPr sz="2100" spc="-5" dirty="0">
                <a:latin typeface="Times New Roman"/>
                <a:cs typeface="Times New Roman"/>
              </a:rPr>
              <a:t>and  achievable</a:t>
            </a:r>
            <a:endParaRPr sz="2100">
              <a:latin typeface="Times New Roman"/>
              <a:cs typeface="Times New Roman"/>
            </a:endParaRPr>
          </a:p>
          <a:p>
            <a:pPr marL="241935" indent="-229235">
              <a:lnSpc>
                <a:spcPct val="100000"/>
              </a:lnSpc>
              <a:spcBef>
                <a:spcPts val="1145"/>
              </a:spcBef>
              <a:buAutoNum type="arabicPeriod" startAt="3"/>
              <a:tabLst>
                <a:tab pos="241935" algn="l"/>
              </a:tabLst>
            </a:pPr>
            <a:r>
              <a:rPr sz="2400" dirty="0">
                <a:latin typeface="Times New Roman"/>
                <a:cs typeface="Times New Roman"/>
              </a:rPr>
              <a:t>Calories</a:t>
            </a:r>
            <a:r>
              <a:rPr sz="2400" spc="-5" dirty="0">
                <a:latin typeface="Times New Roman"/>
                <a:cs typeface="Times New Roman"/>
              </a:rPr>
              <a:t> Calculator</a:t>
            </a:r>
            <a:endParaRPr sz="2400">
              <a:latin typeface="Times New Roman"/>
              <a:cs typeface="Times New Roman"/>
            </a:endParaRPr>
          </a:p>
          <a:p>
            <a:pPr marL="469265" marR="5080">
              <a:lnSpc>
                <a:spcPts val="2460"/>
              </a:lnSpc>
              <a:spcBef>
                <a:spcPts val="1455"/>
              </a:spcBef>
              <a:tabLst>
                <a:tab pos="8579485" algn="l"/>
              </a:tabLst>
            </a:pPr>
            <a:r>
              <a:rPr sz="2200" spc="-5" dirty="0">
                <a:latin typeface="Times New Roman"/>
                <a:cs typeface="Times New Roman"/>
              </a:rPr>
              <a:t>Th</a:t>
            </a:r>
            <a:r>
              <a:rPr sz="2200" dirty="0">
                <a:latin typeface="Times New Roman"/>
                <a:cs typeface="Times New Roman"/>
              </a:rPr>
              <a:t>e</a:t>
            </a:r>
            <a:r>
              <a:rPr sz="2200" spc="-5" dirty="0">
                <a:latin typeface="Times New Roman"/>
                <a:cs typeface="Times New Roman"/>
              </a:rPr>
              <a:t> ap</a:t>
            </a:r>
            <a:r>
              <a:rPr sz="2200" dirty="0">
                <a:latin typeface="Times New Roman"/>
                <a:cs typeface="Times New Roman"/>
              </a:rPr>
              <a:t>p</a:t>
            </a:r>
            <a:r>
              <a:rPr sz="2200" spc="-5" dirty="0">
                <a:latin typeface="Times New Roman"/>
                <a:cs typeface="Times New Roman"/>
              </a:rPr>
              <a:t> make</a:t>
            </a:r>
            <a:r>
              <a:rPr sz="2200" dirty="0">
                <a:latin typeface="Times New Roman"/>
                <a:cs typeface="Times New Roman"/>
              </a:rPr>
              <a:t>s</a:t>
            </a:r>
            <a:r>
              <a:rPr sz="2200" spc="-5" dirty="0">
                <a:latin typeface="Times New Roman"/>
                <a:cs typeface="Times New Roman"/>
              </a:rPr>
              <a:t> i</a:t>
            </a:r>
            <a:r>
              <a:rPr sz="2200" dirty="0">
                <a:latin typeface="Times New Roman"/>
                <a:cs typeface="Times New Roman"/>
              </a:rPr>
              <a:t>t</a:t>
            </a:r>
            <a:r>
              <a:rPr sz="2200" spc="-5" dirty="0">
                <a:latin typeface="Times New Roman"/>
                <a:cs typeface="Times New Roman"/>
              </a:rPr>
              <a:t> eas</a:t>
            </a:r>
            <a:r>
              <a:rPr sz="2200" dirty="0">
                <a:latin typeface="Times New Roman"/>
                <a:cs typeface="Times New Roman"/>
              </a:rPr>
              <a:t>y</a:t>
            </a:r>
            <a:r>
              <a:rPr sz="2200" spc="-5" dirty="0">
                <a:latin typeface="Times New Roman"/>
                <a:cs typeface="Times New Roman"/>
              </a:rPr>
              <a:t> t</a:t>
            </a:r>
            <a:r>
              <a:rPr sz="2200" dirty="0">
                <a:latin typeface="Times New Roman"/>
                <a:cs typeface="Times New Roman"/>
              </a:rPr>
              <a:t>o</a:t>
            </a:r>
            <a:r>
              <a:rPr sz="2200" spc="-5" dirty="0">
                <a:latin typeface="Times New Roman"/>
                <a:cs typeface="Times New Roman"/>
              </a:rPr>
              <a:t> trac</a:t>
            </a:r>
            <a:r>
              <a:rPr sz="2200" dirty="0">
                <a:latin typeface="Times New Roman"/>
                <a:cs typeface="Times New Roman"/>
              </a:rPr>
              <a:t>k</a:t>
            </a:r>
            <a:r>
              <a:rPr sz="2200" spc="-5" dirty="0">
                <a:latin typeface="Times New Roman"/>
                <a:cs typeface="Times New Roman"/>
              </a:rPr>
              <a:t> th</a:t>
            </a:r>
            <a:r>
              <a:rPr sz="2200" dirty="0">
                <a:latin typeface="Times New Roman"/>
                <a:cs typeface="Times New Roman"/>
              </a:rPr>
              <a:t>e</a:t>
            </a:r>
            <a:r>
              <a:rPr sz="2200" spc="-5" dirty="0">
                <a:latin typeface="Times New Roman"/>
                <a:cs typeface="Times New Roman"/>
              </a:rPr>
              <a:t> </a:t>
            </a:r>
            <a:r>
              <a:rPr sz="2200" dirty="0">
                <a:latin typeface="Times New Roman"/>
                <a:cs typeface="Times New Roman"/>
              </a:rPr>
              <a:t>use</a:t>
            </a:r>
            <a:r>
              <a:rPr sz="2200" spc="80" dirty="0">
                <a:latin typeface="Times New Roman"/>
                <a:cs typeface="Times New Roman"/>
              </a:rPr>
              <a:t>r</a:t>
            </a:r>
            <a:r>
              <a:rPr sz="2200" spc="-125" dirty="0">
                <a:latin typeface="Times New Roman"/>
                <a:cs typeface="Times New Roman"/>
              </a:rPr>
              <a:t>’</a:t>
            </a:r>
            <a:r>
              <a:rPr sz="2200" dirty="0">
                <a:latin typeface="Times New Roman"/>
                <a:cs typeface="Times New Roman"/>
              </a:rPr>
              <a:t>s</a:t>
            </a:r>
            <a:r>
              <a:rPr sz="2200" spc="-5" dirty="0">
                <a:latin typeface="Times New Roman"/>
                <a:cs typeface="Times New Roman"/>
              </a:rPr>
              <a:t> </a:t>
            </a:r>
            <a:r>
              <a:rPr sz="2200" dirty="0">
                <a:latin typeface="Times New Roman"/>
                <a:cs typeface="Times New Roman"/>
              </a:rPr>
              <a:t>diet –the nutritional </a:t>
            </a:r>
            <a:r>
              <a:rPr sz="2200" spc="-5" dirty="0">
                <a:latin typeface="Times New Roman"/>
                <a:cs typeface="Times New Roman"/>
              </a:rPr>
              <a:t>content</a:t>
            </a:r>
            <a:r>
              <a:rPr sz="2200" dirty="0">
                <a:latin typeface="Times New Roman"/>
                <a:cs typeface="Times New Roman"/>
              </a:rPr>
              <a:t>,	</a:t>
            </a:r>
            <a:r>
              <a:rPr sz="2200" spc="-5" dirty="0">
                <a:latin typeface="Times New Roman"/>
                <a:cs typeface="Times New Roman"/>
              </a:rPr>
              <a:t>the  calories in each serve</a:t>
            </a:r>
            <a:r>
              <a:rPr sz="2200" spc="-10" dirty="0">
                <a:latin typeface="Times New Roman"/>
                <a:cs typeface="Times New Roman"/>
              </a:rPr>
              <a:t> </a:t>
            </a:r>
            <a:r>
              <a:rPr sz="2200" spc="-5" dirty="0">
                <a:latin typeface="Times New Roman"/>
                <a:cs typeface="Times New Roman"/>
              </a:rPr>
              <a:t>etc.</a:t>
            </a:r>
            <a:endParaRPr sz="2200">
              <a:latin typeface="Times New Roman"/>
              <a:cs typeface="Times New Roman"/>
            </a:endParaRPr>
          </a:p>
          <a:p>
            <a:pPr marL="317500" indent="-304800">
              <a:lnSpc>
                <a:spcPct val="100000"/>
              </a:lnSpc>
              <a:spcBef>
                <a:spcPts val="1135"/>
              </a:spcBef>
              <a:buAutoNum type="arabicPeriod" startAt="4"/>
              <a:tabLst>
                <a:tab pos="317500" algn="l"/>
                <a:tab pos="1413510" algn="l"/>
              </a:tabLst>
            </a:pPr>
            <a:r>
              <a:rPr sz="2400" spc="-5" dirty="0">
                <a:latin typeface="Times New Roman"/>
                <a:cs typeface="Times New Roman"/>
              </a:rPr>
              <a:t>Reward	Points</a:t>
            </a:r>
            <a:endParaRPr sz="2400">
              <a:latin typeface="Times New Roman"/>
              <a:cs typeface="Times New Roman"/>
            </a:endParaRPr>
          </a:p>
          <a:p>
            <a:pPr marL="469265" marR="617855">
              <a:lnSpc>
                <a:spcPts val="2340"/>
              </a:lnSpc>
              <a:spcBef>
                <a:spcPts val="1460"/>
              </a:spcBef>
              <a:tabLst>
                <a:tab pos="6877684" algn="l"/>
              </a:tabLst>
            </a:pPr>
            <a:r>
              <a:rPr sz="2100" spc="-5" dirty="0">
                <a:latin typeface="Times New Roman"/>
                <a:cs typeface="Times New Roman"/>
              </a:rPr>
              <a:t>Based </a:t>
            </a:r>
            <a:r>
              <a:rPr sz="2100" dirty="0">
                <a:latin typeface="Times New Roman"/>
                <a:cs typeface="Times New Roman"/>
              </a:rPr>
              <a:t>upon </a:t>
            </a:r>
            <a:r>
              <a:rPr sz="2100" spc="-5" dirty="0">
                <a:latin typeface="Times New Roman"/>
                <a:cs typeface="Times New Roman"/>
              </a:rPr>
              <a:t>the </a:t>
            </a:r>
            <a:r>
              <a:rPr sz="2100" dirty="0">
                <a:latin typeface="Times New Roman"/>
                <a:cs typeface="Times New Roman"/>
              </a:rPr>
              <a:t>performance of daily goals </a:t>
            </a:r>
            <a:r>
              <a:rPr sz="2100" spc="-5" dirty="0">
                <a:latin typeface="Times New Roman"/>
                <a:cs typeface="Times New Roman"/>
              </a:rPr>
              <a:t>the </a:t>
            </a:r>
            <a:r>
              <a:rPr sz="2100" dirty="0">
                <a:latin typeface="Times New Roman"/>
                <a:cs typeface="Times New Roman"/>
              </a:rPr>
              <a:t>user</a:t>
            </a:r>
            <a:r>
              <a:rPr sz="2100" spc="10" dirty="0">
                <a:latin typeface="Times New Roman"/>
                <a:cs typeface="Times New Roman"/>
              </a:rPr>
              <a:t> </a:t>
            </a:r>
            <a:r>
              <a:rPr sz="2100" spc="-5" dirty="0">
                <a:latin typeface="Times New Roman"/>
                <a:cs typeface="Times New Roman"/>
              </a:rPr>
              <a:t>will</a:t>
            </a:r>
            <a:r>
              <a:rPr sz="2100" dirty="0">
                <a:latin typeface="Times New Roman"/>
                <a:cs typeface="Times New Roman"/>
              </a:rPr>
              <a:t> be	given</a:t>
            </a:r>
            <a:r>
              <a:rPr sz="2100" spc="-95" dirty="0">
                <a:latin typeface="Times New Roman"/>
                <a:cs typeface="Times New Roman"/>
              </a:rPr>
              <a:t> </a:t>
            </a:r>
            <a:r>
              <a:rPr sz="2100" spc="-5" dirty="0">
                <a:latin typeface="Times New Roman"/>
                <a:cs typeface="Times New Roman"/>
              </a:rPr>
              <a:t>weekly  </a:t>
            </a:r>
            <a:r>
              <a:rPr sz="2100" dirty="0">
                <a:latin typeface="Times New Roman"/>
                <a:cs typeface="Times New Roman"/>
              </a:rPr>
              <a:t>reward</a:t>
            </a:r>
            <a:r>
              <a:rPr sz="2100" spc="-5" dirty="0">
                <a:latin typeface="Times New Roman"/>
                <a:cs typeface="Times New Roman"/>
              </a:rPr>
              <a:t> </a:t>
            </a:r>
            <a:r>
              <a:rPr sz="2100" dirty="0">
                <a:latin typeface="Times New Roman"/>
                <a:cs typeface="Times New Roman"/>
              </a:rPr>
              <a:t>points.</a:t>
            </a:r>
            <a:endParaRPr sz="2100">
              <a:latin typeface="Times New Roman"/>
              <a:cs typeface="Times New Roman"/>
            </a:endParaRPr>
          </a:p>
          <a:p>
            <a:pPr marL="311785" indent="-299720">
              <a:lnSpc>
                <a:spcPct val="100000"/>
              </a:lnSpc>
              <a:spcBef>
                <a:spcPts val="1145"/>
              </a:spcBef>
              <a:buAutoNum type="arabicPeriod" startAt="5"/>
              <a:tabLst>
                <a:tab pos="312420" algn="l"/>
              </a:tabLst>
            </a:pPr>
            <a:r>
              <a:rPr sz="2400" spc="-45" dirty="0">
                <a:latin typeface="Times New Roman"/>
                <a:cs typeface="Times New Roman"/>
              </a:rPr>
              <a:t>Water </a:t>
            </a:r>
            <a:r>
              <a:rPr sz="2400" dirty="0">
                <a:latin typeface="Times New Roman"/>
                <a:cs typeface="Times New Roman"/>
              </a:rPr>
              <a:t>reminders:</a:t>
            </a:r>
            <a:r>
              <a:rPr sz="1400" dirty="0">
                <a:latin typeface="Times New Roman"/>
                <a:cs typeface="Times New Roman"/>
              </a:rPr>
              <a:t>: </a:t>
            </a:r>
            <a:r>
              <a:rPr sz="2200" spc="-5" dirty="0">
                <a:latin typeface="Times New Roman"/>
                <a:cs typeface="Times New Roman"/>
              </a:rPr>
              <a:t>For Daily Hydration</a:t>
            </a:r>
            <a:r>
              <a:rPr sz="2200" spc="25" dirty="0">
                <a:latin typeface="Times New Roman"/>
                <a:cs typeface="Times New Roman"/>
              </a:rPr>
              <a:t> </a:t>
            </a:r>
            <a:r>
              <a:rPr sz="2200" spc="-5" dirty="0">
                <a:latin typeface="Times New Roman"/>
                <a:cs typeface="Times New Roman"/>
              </a:rPr>
              <a:t>Goals</a:t>
            </a:r>
            <a:endParaRPr sz="2200">
              <a:latin typeface="Times New Roman"/>
              <a:cs typeface="Times New Roman"/>
            </a:endParaRPr>
          </a:p>
          <a:p>
            <a:pPr marL="12700" marR="124460">
              <a:lnSpc>
                <a:spcPts val="2500"/>
              </a:lnSpc>
              <a:spcBef>
                <a:spcPts val="1600"/>
              </a:spcBef>
              <a:buAutoNum type="arabicPeriod" startAt="5"/>
              <a:tabLst>
                <a:tab pos="317500" algn="l"/>
              </a:tabLst>
            </a:pPr>
            <a:r>
              <a:rPr sz="2400" dirty="0">
                <a:latin typeface="Times New Roman"/>
                <a:cs typeface="Times New Roman"/>
              </a:rPr>
              <a:t>help </a:t>
            </a:r>
            <a:r>
              <a:rPr sz="2400" spc="-5" dirty="0">
                <a:latin typeface="Times New Roman"/>
                <a:cs typeface="Times New Roman"/>
              </a:rPr>
              <a:t>center:</a:t>
            </a:r>
            <a:r>
              <a:rPr sz="1400" spc="-5" dirty="0">
                <a:latin typeface="Times New Roman"/>
                <a:cs typeface="Times New Roman"/>
              </a:rPr>
              <a:t>: </a:t>
            </a:r>
            <a:r>
              <a:rPr sz="2200" dirty="0">
                <a:latin typeface="Times New Roman"/>
                <a:cs typeface="Times New Roman"/>
              </a:rPr>
              <a:t>If </a:t>
            </a:r>
            <a:r>
              <a:rPr sz="2200" spc="-5" dirty="0">
                <a:latin typeface="Times New Roman"/>
                <a:cs typeface="Times New Roman"/>
              </a:rPr>
              <a:t>any </a:t>
            </a:r>
            <a:r>
              <a:rPr sz="2200" dirty="0">
                <a:latin typeface="Times New Roman"/>
                <a:cs typeface="Times New Roman"/>
              </a:rPr>
              <a:t>user finds </a:t>
            </a:r>
            <a:r>
              <a:rPr sz="2200" spc="-5" dirty="0">
                <a:latin typeface="Times New Roman"/>
                <a:cs typeface="Times New Roman"/>
              </a:rPr>
              <a:t>it difficult in </a:t>
            </a:r>
            <a:r>
              <a:rPr sz="2200" dirty="0">
                <a:latin typeface="Times New Roman"/>
                <a:cs typeface="Times New Roman"/>
              </a:rPr>
              <a:t>using </a:t>
            </a:r>
            <a:r>
              <a:rPr sz="2200" spc="-5" dirty="0">
                <a:latin typeface="Times New Roman"/>
                <a:cs typeface="Times New Roman"/>
              </a:rPr>
              <a:t>the app they can approach  the </a:t>
            </a:r>
            <a:r>
              <a:rPr sz="2200" dirty="0">
                <a:latin typeface="Times New Roman"/>
                <a:cs typeface="Times New Roman"/>
              </a:rPr>
              <a:t>help desk</a:t>
            </a:r>
            <a:r>
              <a:rPr sz="2200" spc="-5" dirty="0">
                <a:latin typeface="Times New Roman"/>
                <a:cs typeface="Times New Roman"/>
              </a:rPr>
              <a:t> anytime</a:t>
            </a:r>
            <a:endParaRPr sz="22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0536" y="630113"/>
            <a:ext cx="4276725" cy="574040"/>
          </a:xfrm>
          <a:prstGeom prst="rect">
            <a:avLst/>
          </a:prstGeom>
        </p:spPr>
        <p:txBody>
          <a:bodyPr vert="horz" wrap="square" lIns="0" tIns="12700" rIns="0" bIns="0" rtlCol="0">
            <a:spAutoFit/>
          </a:bodyPr>
          <a:lstStyle/>
          <a:p>
            <a:pPr marL="12700">
              <a:lnSpc>
                <a:spcPct val="100000"/>
              </a:lnSpc>
              <a:spcBef>
                <a:spcPts val="100"/>
              </a:spcBef>
            </a:pPr>
            <a:r>
              <a:rPr dirty="0"/>
              <a:t>5. </a:t>
            </a:r>
            <a:r>
              <a:rPr spc="-10" dirty="0"/>
              <a:t>Outcome </a:t>
            </a:r>
            <a:r>
              <a:rPr dirty="0"/>
              <a:t>of</a:t>
            </a:r>
            <a:r>
              <a:rPr spc="-60" dirty="0"/>
              <a:t> </a:t>
            </a:r>
            <a:r>
              <a:rPr spc="-15" dirty="0"/>
              <a:t>Project</a:t>
            </a:r>
          </a:p>
        </p:txBody>
      </p:sp>
      <p:sp>
        <p:nvSpPr>
          <p:cNvPr id="3" name="object 3"/>
          <p:cNvSpPr txBox="1"/>
          <p:nvPr/>
        </p:nvSpPr>
        <p:spPr>
          <a:xfrm>
            <a:off x="644176" y="1589953"/>
            <a:ext cx="6351905" cy="2997615"/>
          </a:xfrm>
          <a:prstGeom prst="rect">
            <a:avLst/>
          </a:prstGeom>
        </p:spPr>
        <p:txBody>
          <a:bodyPr vert="horz" wrap="square" lIns="0" tIns="164465" rIns="0" bIns="0" rtlCol="0">
            <a:spAutoFit/>
          </a:bodyPr>
          <a:lstStyle/>
          <a:p>
            <a:pPr marL="309880" indent="-297815">
              <a:lnSpc>
                <a:spcPct val="100000"/>
              </a:lnSpc>
              <a:spcBef>
                <a:spcPts val="1295"/>
              </a:spcBef>
              <a:buFont typeface="Arial"/>
              <a:buChar char="•"/>
              <a:tabLst>
                <a:tab pos="309245" algn="l"/>
                <a:tab pos="310515" algn="l"/>
              </a:tabLst>
            </a:pPr>
            <a:r>
              <a:rPr lang="en-US" sz="2400" dirty="0">
                <a:latin typeface="Times New Roman"/>
                <a:cs typeface="Times New Roman"/>
              </a:rPr>
              <a:t>User </a:t>
            </a:r>
            <a:r>
              <a:rPr lang="en-US" sz="2400" spc="-5" dirty="0">
                <a:latin typeface="Times New Roman"/>
                <a:cs typeface="Times New Roman"/>
              </a:rPr>
              <a:t>Can Login And</a:t>
            </a:r>
            <a:r>
              <a:rPr lang="en-US" sz="2400" spc="-15" dirty="0">
                <a:latin typeface="Times New Roman"/>
                <a:cs typeface="Times New Roman"/>
              </a:rPr>
              <a:t> </a:t>
            </a:r>
            <a:r>
              <a:rPr lang="en-US" sz="2400" dirty="0">
                <a:latin typeface="Times New Roman"/>
                <a:cs typeface="Times New Roman"/>
              </a:rPr>
              <a:t>Register</a:t>
            </a:r>
          </a:p>
          <a:p>
            <a:pPr marL="309880" indent="-297815">
              <a:lnSpc>
                <a:spcPct val="100000"/>
              </a:lnSpc>
              <a:spcBef>
                <a:spcPts val="1200"/>
              </a:spcBef>
              <a:buFont typeface="Arial"/>
              <a:buChar char="•"/>
              <a:tabLst>
                <a:tab pos="309245" algn="l"/>
                <a:tab pos="310515" algn="l"/>
              </a:tabLst>
            </a:pPr>
            <a:r>
              <a:rPr lang="en-US" sz="2400" dirty="0">
                <a:latin typeface="Times New Roman"/>
                <a:cs typeface="Times New Roman"/>
              </a:rPr>
              <a:t>User Have </a:t>
            </a:r>
            <a:r>
              <a:rPr lang="en-US" sz="2400" spc="-5" dirty="0">
                <a:latin typeface="Times New Roman"/>
                <a:cs typeface="Times New Roman"/>
              </a:rPr>
              <a:t>To Answer The</a:t>
            </a:r>
            <a:r>
              <a:rPr lang="en-US" sz="2400" spc="-25" dirty="0">
                <a:latin typeface="Times New Roman"/>
                <a:cs typeface="Times New Roman"/>
              </a:rPr>
              <a:t> </a:t>
            </a:r>
            <a:r>
              <a:rPr lang="en-US" sz="2400" dirty="0">
                <a:latin typeface="Times New Roman"/>
                <a:cs typeface="Times New Roman"/>
              </a:rPr>
              <a:t>Questionnaires</a:t>
            </a:r>
          </a:p>
          <a:p>
            <a:pPr marL="309880" indent="-297815">
              <a:lnSpc>
                <a:spcPct val="100000"/>
              </a:lnSpc>
              <a:spcBef>
                <a:spcPts val="1200"/>
              </a:spcBef>
              <a:buFont typeface="Arial"/>
              <a:buChar char="•"/>
              <a:tabLst>
                <a:tab pos="309245" algn="l"/>
                <a:tab pos="310515" algn="l"/>
              </a:tabLst>
            </a:pPr>
            <a:r>
              <a:rPr lang="en-US" sz="2400" dirty="0">
                <a:latin typeface="Times New Roman"/>
                <a:cs typeface="Times New Roman"/>
              </a:rPr>
              <a:t>User </a:t>
            </a:r>
            <a:r>
              <a:rPr lang="en-US" sz="2400" spc="-5" dirty="0">
                <a:latin typeface="Times New Roman"/>
                <a:cs typeface="Times New Roman"/>
              </a:rPr>
              <a:t>Can Access The </a:t>
            </a:r>
            <a:r>
              <a:rPr lang="en-US" sz="2400" dirty="0">
                <a:latin typeface="Times New Roman"/>
                <a:cs typeface="Times New Roman"/>
              </a:rPr>
              <a:t>Diet</a:t>
            </a:r>
            <a:r>
              <a:rPr lang="en-US" sz="2400" spc="-15" dirty="0">
                <a:latin typeface="Times New Roman"/>
                <a:cs typeface="Times New Roman"/>
              </a:rPr>
              <a:t> </a:t>
            </a:r>
            <a:r>
              <a:rPr lang="en-US" sz="2400" dirty="0">
                <a:latin typeface="Times New Roman"/>
                <a:cs typeface="Times New Roman"/>
              </a:rPr>
              <a:t>Plan</a:t>
            </a:r>
          </a:p>
          <a:p>
            <a:pPr marL="309880" indent="-297815">
              <a:lnSpc>
                <a:spcPct val="100000"/>
              </a:lnSpc>
              <a:spcBef>
                <a:spcPts val="1195"/>
              </a:spcBef>
              <a:buFont typeface="Arial"/>
              <a:buChar char="•"/>
              <a:tabLst>
                <a:tab pos="309245" algn="l"/>
                <a:tab pos="310515" algn="l"/>
              </a:tabLst>
            </a:pPr>
            <a:r>
              <a:rPr lang="en-US" sz="2400" dirty="0">
                <a:latin typeface="Times New Roman"/>
                <a:cs typeface="Times New Roman"/>
              </a:rPr>
              <a:t>User </a:t>
            </a:r>
            <a:r>
              <a:rPr lang="en-US" sz="2400" spc="-5" dirty="0">
                <a:latin typeface="Times New Roman"/>
                <a:cs typeface="Times New Roman"/>
              </a:rPr>
              <a:t>Can Check Their </a:t>
            </a:r>
            <a:r>
              <a:rPr lang="en-US" sz="2400" dirty="0">
                <a:latin typeface="Times New Roman"/>
                <a:cs typeface="Times New Roman"/>
              </a:rPr>
              <a:t>Daily</a:t>
            </a:r>
            <a:r>
              <a:rPr lang="en-US" sz="2400" spc="-15" dirty="0">
                <a:latin typeface="Times New Roman"/>
                <a:cs typeface="Times New Roman"/>
              </a:rPr>
              <a:t> </a:t>
            </a:r>
            <a:r>
              <a:rPr lang="en-US" sz="2400" dirty="0">
                <a:latin typeface="Times New Roman"/>
                <a:cs typeface="Times New Roman"/>
              </a:rPr>
              <a:t>Goals</a:t>
            </a:r>
          </a:p>
          <a:p>
            <a:pPr marL="309880" indent="-297815">
              <a:lnSpc>
                <a:spcPct val="100000"/>
              </a:lnSpc>
              <a:spcBef>
                <a:spcPts val="1200"/>
              </a:spcBef>
              <a:buFont typeface="Arial"/>
              <a:buChar char="•"/>
              <a:tabLst>
                <a:tab pos="309245" algn="l"/>
                <a:tab pos="310515" algn="l"/>
              </a:tabLst>
            </a:pPr>
            <a:r>
              <a:rPr lang="en-US" sz="2400" dirty="0">
                <a:latin typeface="Times New Roman"/>
                <a:cs typeface="Times New Roman"/>
              </a:rPr>
              <a:t>User </a:t>
            </a:r>
            <a:r>
              <a:rPr lang="en-US" sz="2400" spc="-5" dirty="0">
                <a:latin typeface="Times New Roman"/>
                <a:cs typeface="Times New Roman"/>
              </a:rPr>
              <a:t>Can Monitor Their </a:t>
            </a:r>
            <a:r>
              <a:rPr lang="en-US" sz="2400" dirty="0">
                <a:latin typeface="Times New Roman"/>
                <a:cs typeface="Times New Roman"/>
              </a:rPr>
              <a:t>Daily </a:t>
            </a:r>
            <a:r>
              <a:rPr lang="en-US" sz="2400" spc="-5" dirty="0">
                <a:latin typeface="Times New Roman"/>
                <a:cs typeface="Times New Roman"/>
              </a:rPr>
              <a:t>Calories</a:t>
            </a:r>
            <a:r>
              <a:rPr lang="en-US" sz="2400" spc="-85" dirty="0">
                <a:latin typeface="Times New Roman"/>
                <a:cs typeface="Times New Roman"/>
              </a:rPr>
              <a:t> </a:t>
            </a:r>
            <a:r>
              <a:rPr lang="en-US" sz="2400" spc="-5" dirty="0">
                <a:latin typeface="Times New Roman"/>
                <a:cs typeface="Times New Roman"/>
              </a:rPr>
              <a:t>Consumption</a:t>
            </a:r>
            <a:endParaRPr lang="en-US" sz="24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609</Words>
  <Application>Microsoft Office PowerPoint</Application>
  <PresentationFormat>Custom</PresentationFormat>
  <Paragraphs>78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Trebuchet MS</vt:lpstr>
      <vt:lpstr>Office Theme</vt:lpstr>
      <vt:lpstr>General Guidelines for Presentation</vt:lpstr>
      <vt:lpstr>HEALTHZA</vt:lpstr>
      <vt:lpstr>Contents</vt:lpstr>
      <vt:lpstr>1. Introduction</vt:lpstr>
      <vt:lpstr>Solution:</vt:lpstr>
      <vt:lpstr>2. Objectives</vt:lpstr>
      <vt:lpstr>3. Scope</vt:lpstr>
      <vt:lpstr>4. Feature /Functionality</vt:lpstr>
      <vt:lpstr>5. Outcome of Project</vt:lpstr>
      <vt:lpstr>6. Technology Stack</vt:lpstr>
      <vt:lpstr>7. Block Diagram/ Flow Chart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miniproject-1.pptx</dc:title>
  <cp:lastModifiedBy>ACER</cp:lastModifiedBy>
  <cp:revision>6</cp:revision>
  <dcterms:created xsi:type="dcterms:W3CDTF">2022-10-19T16:09:15Z</dcterms:created>
  <dcterms:modified xsi:type="dcterms:W3CDTF">2022-10-31T14:27:14Z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2022-10-19T00:00:00Z</vt:filetime>
  </property>
</Properties>
</file>