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3"/>
  </p:notesMasterIdLst>
  <p:sldIdLst>
    <p:sldId id="279" r:id="rId2"/>
    <p:sldId id="280" r:id="rId3"/>
    <p:sldId id="281" r:id="rId4"/>
    <p:sldId id="311" r:id="rId5"/>
    <p:sldId id="282" r:id="rId6"/>
    <p:sldId id="283" r:id="rId7"/>
    <p:sldId id="284" r:id="rId8"/>
    <p:sldId id="285" r:id="rId9"/>
    <p:sldId id="286" r:id="rId10"/>
    <p:sldId id="287" r:id="rId11"/>
    <p:sldId id="288" r:id="rId12"/>
    <p:sldId id="289" r:id="rId13"/>
    <p:sldId id="290" r:id="rId14"/>
    <p:sldId id="291" r:id="rId15"/>
    <p:sldId id="292" r:id="rId16"/>
    <p:sldId id="298" r:id="rId17"/>
    <p:sldId id="293" r:id="rId18"/>
    <p:sldId id="294" r:id="rId19"/>
    <p:sldId id="295" r:id="rId20"/>
    <p:sldId id="299" r:id="rId21"/>
    <p:sldId id="300" r:id="rId22"/>
    <p:sldId id="309" r:id="rId23"/>
    <p:sldId id="310" r:id="rId24"/>
    <p:sldId id="301" r:id="rId25"/>
    <p:sldId id="302" r:id="rId26"/>
    <p:sldId id="303" r:id="rId27"/>
    <p:sldId id="304" r:id="rId28"/>
    <p:sldId id="308" r:id="rId29"/>
    <p:sldId id="305" r:id="rId30"/>
    <p:sldId id="306" r:id="rId31"/>
    <p:sldId id="297"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4A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132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7AE6AD-C365-47D7-94BF-338A0B1EB71A}" type="datetimeFigureOut">
              <a:rPr lang="en-IN" smtClean="0"/>
              <a:t>13-04-2021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FAA0EE-ED5C-4329-B0A6-4C26A024825A}" type="slidenum">
              <a:rPr lang="en-IN" smtClean="0"/>
              <a:t>‹#›</a:t>
            </a:fld>
            <a:endParaRPr lang="en-IN"/>
          </a:p>
        </p:txBody>
      </p:sp>
    </p:spTree>
    <p:extLst>
      <p:ext uri="{BB962C8B-B14F-4D97-AF65-F5344CB8AC3E}">
        <p14:creationId xmlns:p14="http://schemas.microsoft.com/office/powerpoint/2010/main" val="340751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07CC4A3-E863-4BCD-A381-EA41EAA95A07}" type="slidenum">
              <a:rPr lang="en-IN" smtClean="0"/>
              <a:t>9</a:t>
            </a:fld>
            <a:endParaRPr lang="en-IN"/>
          </a:p>
        </p:txBody>
      </p:sp>
    </p:spTree>
    <p:extLst>
      <p:ext uri="{BB962C8B-B14F-4D97-AF65-F5344CB8AC3E}">
        <p14:creationId xmlns:p14="http://schemas.microsoft.com/office/powerpoint/2010/main" val="1957882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974EE480-F4F0-4781-AB10-B576D79BE8F2}" type="datetimeFigureOut">
              <a:rPr lang="en-IN" smtClean="0"/>
              <a:t>13-04-2021</a:t>
            </a:fld>
            <a:endParaRPr lang="en-IN"/>
          </a:p>
        </p:txBody>
      </p:sp>
      <p:sp>
        <p:nvSpPr>
          <p:cNvPr id="5" name="Footer Placeholder 4"/>
          <p:cNvSpPr>
            <a:spLocks noGrp="1"/>
          </p:cNvSpPr>
          <p:nvPr>
            <p:ph type="ftr" sz="quarter" idx="11"/>
          </p:nvPr>
        </p:nvSpPr>
        <p:spPr>
          <a:xfrm>
            <a:off x="3623733" y="6117336"/>
            <a:ext cx="3609438" cy="365125"/>
          </a:xfrm>
        </p:spPr>
        <p:txBody>
          <a:bodyPr/>
          <a:lstStyle/>
          <a:p>
            <a:endParaRPr lang="en-IN"/>
          </a:p>
        </p:txBody>
      </p:sp>
      <p:sp>
        <p:nvSpPr>
          <p:cNvPr id="6" name="Slide Number Placeholder 5"/>
          <p:cNvSpPr>
            <a:spLocks noGrp="1"/>
          </p:cNvSpPr>
          <p:nvPr>
            <p:ph type="sldNum" sz="quarter" idx="12"/>
          </p:nvPr>
        </p:nvSpPr>
        <p:spPr>
          <a:xfrm>
            <a:off x="8275320" y="6117336"/>
            <a:ext cx="411480" cy="365125"/>
          </a:xfrm>
        </p:spPr>
        <p:txBody>
          <a:bodyPr/>
          <a:lstStyle/>
          <a:p>
            <a:fld id="{6796D043-6ABB-4154-90EC-8218DC02020D}" type="slidenum">
              <a:rPr lang="en-IN" smtClean="0"/>
              <a:t>‹#›</a:t>
            </a:fld>
            <a:endParaRPr lang="en-IN"/>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303861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74EE480-F4F0-4781-AB10-B576D79BE8F2}" type="datetimeFigureOut">
              <a:rPr lang="en-IN" smtClean="0"/>
              <a:t>13-04-2021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6D043-6ABB-4154-90EC-8218DC02020D}" type="slidenum">
              <a:rPr lang="en-IN" smtClean="0"/>
              <a:t>‹#›</a:t>
            </a:fld>
            <a:endParaRPr lang="en-IN"/>
          </a:p>
        </p:txBody>
      </p:sp>
    </p:spTree>
    <p:extLst>
      <p:ext uri="{BB962C8B-B14F-4D97-AF65-F5344CB8AC3E}">
        <p14:creationId xmlns:p14="http://schemas.microsoft.com/office/powerpoint/2010/main" val="2115488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4EE480-F4F0-4781-AB10-B576D79BE8F2}" type="datetimeFigureOut">
              <a:rPr lang="en-IN" smtClean="0"/>
              <a:t>13-04-2021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6D043-6ABB-4154-90EC-8218DC02020D}" type="slidenum">
              <a:rPr lang="en-IN" smtClean="0"/>
              <a:t>‹#›</a:t>
            </a:fld>
            <a:endParaRPr lang="en-IN"/>
          </a:p>
        </p:txBody>
      </p:sp>
    </p:spTree>
    <p:extLst>
      <p:ext uri="{BB962C8B-B14F-4D97-AF65-F5344CB8AC3E}">
        <p14:creationId xmlns:p14="http://schemas.microsoft.com/office/powerpoint/2010/main" val="1490297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4EE480-F4F0-4781-AB10-B576D79BE8F2}" type="datetimeFigureOut">
              <a:rPr lang="en-IN" smtClean="0"/>
              <a:t>13-04-2021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6D043-6ABB-4154-90EC-8218DC02020D}" type="slidenum">
              <a:rPr lang="en-IN" smtClean="0"/>
              <a:t>‹#›</a:t>
            </a:fld>
            <a:endParaRPr lang="en-IN"/>
          </a:p>
        </p:txBody>
      </p:sp>
    </p:spTree>
    <p:extLst>
      <p:ext uri="{BB962C8B-B14F-4D97-AF65-F5344CB8AC3E}">
        <p14:creationId xmlns:p14="http://schemas.microsoft.com/office/powerpoint/2010/main" val="3734799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4EE480-F4F0-4781-AB10-B576D79BE8F2}" type="datetimeFigureOut">
              <a:rPr lang="en-IN" smtClean="0"/>
              <a:t>13-04-2021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6D043-6ABB-4154-90EC-8218DC02020D}" type="slidenum">
              <a:rPr lang="en-IN" smtClean="0"/>
              <a:t>‹#›</a:t>
            </a:fld>
            <a:endParaRPr lang="en-IN"/>
          </a:p>
        </p:txBody>
      </p:sp>
    </p:spTree>
    <p:extLst>
      <p:ext uri="{BB962C8B-B14F-4D97-AF65-F5344CB8AC3E}">
        <p14:creationId xmlns:p14="http://schemas.microsoft.com/office/powerpoint/2010/main" val="764301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4EE480-F4F0-4781-AB10-B576D79BE8F2}" type="datetimeFigureOut">
              <a:rPr lang="en-IN" smtClean="0"/>
              <a:t>13-04-2021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6D043-6ABB-4154-90EC-8218DC02020D}" type="slidenum">
              <a:rPr lang="en-IN" smtClean="0"/>
              <a:t>‹#›</a:t>
            </a:fld>
            <a:endParaRPr lang="en-IN"/>
          </a:p>
        </p:txBody>
      </p:sp>
    </p:spTree>
    <p:extLst>
      <p:ext uri="{BB962C8B-B14F-4D97-AF65-F5344CB8AC3E}">
        <p14:creationId xmlns:p14="http://schemas.microsoft.com/office/powerpoint/2010/main" val="1930129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4EE480-F4F0-4781-AB10-B576D79BE8F2}" type="datetimeFigureOut">
              <a:rPr lang="en-IN" smtClean="0"/>
              <a:t>13-04-2021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6D043-6ABB-4154-90EC-8218DC02020D}" type="slidenum">
              <a:rPr lang="en-IN" smtClean="0"/>
              <a:t>‹#›</a:t>
            </a:fld>
            <a:endParaRPr lang="en-IN"/>
          </a:p>
        </p:txBody>
      </p:sp>
    </p:spTree>
    <p:extLst>
      <p:ext uri="{BB962C8B-B14F-4D97-AF65-F5344CB8AC3E}">
        <p14:creationId xmlns:p14="http://schemas.microsoft.com/office/powerpoint/2010/main" val="219534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4EE480-F4F0-4781-AB10-B576D79BE8F2}" type="datetimeFigureOut">
              <a:rPr lang="en-IN" smtClean="0"/>
              <a:t>13-04-2021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6D043-6ABB-4154-90EC-8218DC02020D}" type="slidenum">
              <a:rPr lang="en-IN" smtClean="0"/>
              <a:t>‹#›</a:t>
            </a:fld>
            <a:endParaRPr lang="en-IN"/>
          </a:p>
        </p:txBody>
      </p:sp>
    </p:spTree>
    <p:extLst>
      <p:ext uri="{BB962C8B-B14F-4D97-AF65-F5344CB8AC3E}">
        <p14:creationId xmlns:p14="http://schemas.microsoft.com/office/powerpoint/2010/main" val="1442816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4EE480-F4F0-4781-AB10-B576D79BE8F2}" type="datetimeFigureOut">
              <a:rPr lang="en-IN" smtClean="0"/>
              <a:t>13-04-2021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6D043-6ABB-4154-90EC-8218DC02020D}" type="slidenum">
              <a:rPr lang="en-IN" smtClean="0"/>
              <a:t>‹#›</a:t>
            </a:fld>
            <a:endParaRPr lang="en-IN"/>
          </a:p>
        </p:txBody>
      </p:sp>
    </p:spTree>
    <p:extLst>
      <p:ext uri="{BB962C8B-B14F-4D97-AF65-F5344CB8AC3E}">
        <p14:creationId xmlns:p14="http://schemas.microsoft.com/office/powerpoint/2010/main" val="3928287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974EE480-F4F0-4781-AB10-B576D79BE8F2}" type="datetimeFigureOut">
              <a:rPr lang="en-IN" smtClean="0"/>
              <a:t>13-04-2021</a:t>
            </a:fld>
            <a:endParaRPr lang="en-IN"/>
          </a:p>
        </p:txBody>
      </p:sp>
      <p:sp>
        <p:nvSpPr>
          <p:cNvPr id="5" name="Footer Placeholder 4"/>
          <p:cNvSpPr>
            <a:spLocks noGrp="1"/>
          </p:cNvSpPr>
          <p:nvPr>
            <p:ph type="ftr" sz="quarter" idx="11"/>
          </p:nvPr>
        </p:nvSpPr>
        <p:spPr>
          <a:xfrm>
            <a:off x="1972647" y="6108173"/>
            <a:ext cx="5314517" cy="365125"/>
          </a:xfrm>
        </p:spPr>
        <p:txBody>
          <a:bodyPr/>
          <a:lstStyle/>
          <a:p>
            <a:endParaRPr lang="en-IN"/>
          </a:p>
        </p:txBody>
      </p:sp>
      <p:sp>
        <p:nvSpPr>
          <p:cNvPr id="6" name="Slide Number Placeholder 5"/>
          <p:cNvSpPr>
            <a:spLocks noGrp="1"/>
          </p:cNvSpPr>
          <p:nvPr>
            <p:ph type="sldNum" sz="quarter" idx="12"/>
          </p:nvPr>
        </p:nvSpPr>
        <p:spPr>
          <a:xfrm>
            <a:off x="8258967" y="6108173"/>
            <a:ext cx="427833" cy="365125"/>
          </a:xfrm>
        </p:spPr>
        <p:txBody>
          <a:bodyPr/>
          <a:lstStyle/>
          <a:p>
            <a:fld id="{6796D043-6ABB-4154-90EC-8218DC02020D}" type="slidenum">
              <a:rPr lang="en-IN" smtClean="0"/>
              <a:t>‹#›</a:t>
            </a:fld>
            <a:endParaRPr lang="en-IN"/>
          </a:p>
        </p:txBody>
      </p:sp>
    </p:spTree>
    <p:extLst>
      <p:ext uri="{BB962C8B-B14F-4D97-AF65-F5344CB8AC3E}">
        <p14:creationId xmlns:p14="http://schemas.microsoft.com/office/powerpoint/2010/main" val="4008247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4EE480-F4F0-4781-AB10-B576D79BE8F2}" type="datetimeFigureOut">
              <a:rPr lang="en-IN" smtClean="0"/>
              <a:t>13-04-2021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8273317" y="6116070"/>
            <a:ext cx="413483" cy="365125"/>
          </a:xfrm>
        </p:spPr>
        <p:txBody>
          <a:bodyPr/>
          <a:lstStyle/>
          <a:p>
            <a:fld id="{6796D043-6ABB-4154-90EC-8218DC02020D}" type="slidenum">
              <a:rPr lang="en-IN" smtClean="0"/>
              <a:t>‹#›</a:t>
            </a:fld>
            <a:endParaRPr lang="en-IN"/>
          </a:p>
        </p:txBody>
      </p:sp>
    </p:spTree>
    <p:extLst>
      <p:ext uri="{BB962C8B-B14F-4D97-AF65-F5344CB8AC3E}">
        <p14:creationId xmlns:p14="http://schemas.microsoft.com/office/powerpoint/2010/main" val="3385820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4EE480-F4F0-4781-AB10-B576D79BE8F2}" type="datetimeFigureOut">
              <a:rPr lang="en-IN" smtClean="0"/>
              <a:t>13-04-2021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6D043-6ABB-4154-90EC-8218DC02020D}" type="slidenum">
              <a:rPr lang="en-IN" smtClean="0"/>
              <a:t>‹#›</a:t>
            </a:fld>
            <a:endParaRPr lang="en-IN"/>
          </a:p>
        </p:txBody>
      </p:sp>
    </p:spTree>
    <p:extLst>
      <p:ext uri="{BB962C8B-B14F-4D97-AF65-F5344CB8AC3E}">
        <p14:creationId xmlns:p14="http://schemas.microsoft.com/office/powerpoint/2010/main" val="3460923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4EE480-F4F0-4781-AB10-B576D79BE8F2}" type="datetimeFigureOut">
              <a:rPr lang="en-IN" smtClean="0"/>
              <a:t>13-04-2021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96D043-6ABB-4154-90EC-8218DC02020D}" type="slidenum">
              <a:rPr lang="en-IN" smtClean="0"/>
              <a:t>‹#›</a:t>
            </a:fld>
            <a:endParaRPr lang="en-IN"/>
          </a:p>
        </p:txBody>
      </p:sp>
    </p:spTree>
    <p:extLst>
      <p:ext uri="{BB962C8B-B14F-4D97-AF65-F5344CB8AC3E}">
        <p14:creationId xmlns:p14="http://schemas.microsoft.com/office/powerpoint/2010/main" val="1586255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4EE480-F4F0-4781-AB10-B576D79BE8F2}" type="datetimeFigureOut">
              <a:rPr lang="en-IN" smtClean="0"/>
              <a:t>13-04-2021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96D043-6ABB-4154-90EC-8218DC02020D}" type="slidenum">
              <a:rPr lang="en-IN" smtClean="0"/>
              <a:t>‹#›</a:t>
            </a:fld>
            <a:endParaRPr lang="en-IN"/>
          </a:p>
        </p:txBody>
      </p:sp>
    </p:spTree>
    <p:extLst>
      <p:ext uri="{BB962C8B-B14F-4D97-AF65-F5344CB8AC3E}">
        <p14:creationId xmlns:p14="http://schemas.microsoft.com/office/powerpoint/2010/main" val="649247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4EE480-F4F0-4781-AB10-B576D79BE8F2}" type="datetimeFigureOut">
              <a:rPr lang="en-IN" smtClean="0"/>
              <a:t>13-04-2021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96D043-6ABB-4154-90EC-8218DC02020D}" type="slidenum">
              <a:rPr lang="en-IN" smtClean="0"/>
              <a:t>‹#›</a:t>
            </a:fld>
            <a:endParaRPr lang="en-IN"/>
          </a:p>
        </p:txBody>
      </p:sp>
    </p:spTree>
    <p:extLst>
      <p:ext uri="{BB962C8B-B14F-4D97-AF65-F5344CB8AC3E}">
        <p14:creationId xmlns:p14="http://schemas.microsoft.com/office/powerpoint/2010/main" val="604460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74EE480-F4F0-4781-AB10-B576D79BE8F2}" type="datetimeFigureOut">
              <a:rPr lang="en-IN" smtClean="0"/>
              <a:t>13-04-2021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6D043-6ABB-4154-90EC-8218DC02020D}" type="slidenum">
              <a:rPr lang="en-IN" smtClean="0"/>
              <a:t>‹#›</a:t>
            </a:fld>
            <a:endParaRPr lang="en-IN"/>
          </a:p>
        </p:txBody>
      </p:sp>
    </p:spTree>
    <p:extLst>
      <p:ext uri="{BB962C8B-B14F-4D97-AF65-F5344CB8AC3E}">
        <p14:creationId xmlns:p14="http://schemas.microsoft.com/office/powerpoint/2010/main" val="4001946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74EE480-F4F0-4781-AB10-B576D79BE8F2}" type="datetimeFigureOut">
              <a:rPr lang="en-IN" smtClean="0"/>
              <a:t>13-04-2021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6D043-6ABB-4154-90EC-8218DC02020D}" type="slidenum">
              <a:rPr lang="en-IN" smtClean="0"/>
              <a:t>‹#›</a:t>
            </a:fld>
            <a:endParaRPr lang="en-IN"/>
          </a:p>
        </p:txBody>
      </p:sp>
    </p:spTree>
    <p:extLst>
      <p:ext uri="{BB962C8B-B14F-4D97-AF65-F5344CB8AC3E}">
        <p14:creationId xmlns:p14="http://schemas.microsoft.com/office/powerpoint/2010/main" val="968895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74EE480-F4F0-4781-AB10-B576D79BE8F2}" type="datetimeFigureOut">
              <a:rPr lang="en-IN" smtClean="0"/>
              <a:t>13-04-2021</a:t>
            </a:fld>
            <a:endParaRPr lang="en-IN"/>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96D043-6ABB-4154-90EC-8218DC02020D}" type="slidenum">
              <a:rPr lang="en-IN" smtClean="0"/>
              <a:t>‹#›</a:t>
            </a:fld>
            <a:endParaRPr lang="en-IN"/>
          </a:p>
        </p:txBody>
      </p:sp>
    </p:spTree>
    <p:extLst>
      <p:ext uri="{BB962C8B-B14F-4D97-AF65-F5344CB8AC3E}">
        <p14:creationId xmlns:p14="http://schemas.microsoft.com/office/powerpoint/2010/main" val="12420645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slideshare.net/Nikyaa7/automatic-attendance-system-using-facial-recognition" TargetMode="External"/><Relationship Id="rId2" Type="http://schemas.openxmlformats.org/officeDocument/2006/relationships/hyperlink" Target="https://alitarhini.wordpress.com/2010/12/05/face-recognition-an-introduction/#:~:text=Image%20acquisition%3A&amp;text=The%20most%20existing%20facial%20recognition,angle%2C%20the%20recognition%20rate%20decreases" TargetMode="External"/><Relationship Id="rId1" Type="http://schemas.openxmlformats.org/officeDocument/2006/relationships/slideLayout" Target="../slideLayouts/slideLayout2.xml"/><Relationship Id="rId6" Type="http://schemas.openxmlformats.org/officeDocument/2006/relationships/hyperlink" Target="https://towardsdatascience.com/face-detection-for-beginners-e58e8f21aad9" TargetMode="External"/><Relationship Id="rId5" Type="http://schemas.openxmlformats.org/officeDocument/2006/relationships/hyperlink" Target="https://opencv-python-tutroals.readthedocs.io/en/latest/py_tutorials/py_objdetect/py_face_detection/py_face_detection.html" TargetMode="External"/><Relationship Id="rId4" Type="http://schemas.openxmlformats.org/officeDocument/2006/relationships/hyperlink" Target="https://opencv.org/abou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slideshare.net/gsantosh031/face-recognition-ppt" TargetMode="External"/><Relationship Id="rId7" Type="http://schemas.openxmlformats.org/officeDocument/2006/relationships/hyperlink" Target="https://towardsdatascience.com/face-recognition-how-lbph-works-90ec258c3d6b" TargetMode="External"/><Relationship Id="rId2" Type="http://schemas.openxmlformats.org/officeDocument/2006/relationships/hyperlink" Target="https://krazytech.com/technical-papers/face-identification-recognition" TargetMode="External"/><Relationship Id="rId1" Type="http://schemas.openxmlformats.org/officeDocument/2006/relationships/slideLayout" Target="../slideLayouts/slideLayout2.xml"/><Relationship Id="rId6" Type="http://schemas.openxmlformats.org/officeDocument/2006/relationships/hyperlink" Target="https://www.exastax.com/deep-learning/top-five-use-cases-of-tensorflow/" TargetMode="External"/><Relationship Id="rId5" Type="http://schemas.openxmlformats.org/officeDocument/2006/relationships/hyperlink" Target="https://numpy.org/devdocs/user/whatisnumpy.html" TargetMode="External"/><Relationship Id="rId4" Type="http://schemas.openxmlformats.org/officeDocument/2006/relationships/hyperlink" Target="https://en.wikipedia.org/wiki/NumPy"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11930" y="3685859"/>
            <a:ext cx="5320145" cy="995048"/>
          </a:xfrm>
          <a:prstGeom prst="rect">
            <a:avLst/>
          </a:prstGeom>
        </p:spPr>
        <p:txBody>
          <a:bodyPr vert="horz" wrap="square" lIns="0" tIns="7144" rIns="0" bIns="0" rtlCol="0">
            <a:spAutoFit/>
          </a:bodyPr>
          <a:lstStyle/>
          <a:p>
            <a:pPr marR="2858" algn="ctr" defTabSz="457200">
              <a:lnSpc>
                <a:spcPct val="131900"/>
              </a:lnSpc>
              <a:spcBef>
                <a:spcPts val="56"/>
              </a:spcBef>
              <a:tabLst>
                <a:tab pos="199668" algn="l"/>
                <a:tab pos="200025" algn="l"/>
              </a:tabLst>
              <a:defRPr/>
            </a:pPr>
            <a:r>
              <a:rPr sz="2400" b="1" spc="-3" dirty="0">
                <a:solidFill>
                  <a:prstClr val="black"/>
                </a:solidFill>
                <a:latin typeface="Calibri" panose="020F0502020204030204" pitchFamily="34" charset="0"/>
                <a:cs typeface="Calibri" panose="020F0502020204030204" pitchFamily="34" charset="0"/>
              </a:rPr>
              <a:t>C</a:t>
            </a:r>
            <a:r>
              <a:rPr lang="en-IN" sz="2400" b="1" spc="-3" dirty="0">
                <a:solidFill>
                  <a:prstClr val="black"/>
                </a:solidFill>
                <a:latin typeface="Calibri" panose="020F0502020204030204" pitchFamily="34" charset="0"/>
                <a:cs typeface="Calibri" panose="020F0502020204030204" pitchFamily="34" charset="0"/>
              </a:rPr>
              <a:t>O</a:t>
            </a:r>
            <a:r>
              <a:rPr sz="2400" b="1" spc="-3" dirty="0">
                <a:solidFill>
                  <a:prstClr val="black"/>
                </a:solidFill>
                <a:latin typeface="Calibri" panose="020F0502020204030204" pitchFamily="34" charset="0"/>
                <a:cs typeface="Calibri" panose="020F0502020204030204" pitchFamily="34" charset="0"/>
              </a:rPr>
              <a:t>MP 5112 </a:t>
            </a:r>
            <a:r>
              <a:rPr sz="2400" b="1" spc="-8" dirty="0">
                <a:solidFill>
                  <a:prstClr val="black"/>
                </a:solidFill>
                <a:latin typeface="Calibri" panose="020F0502020204030204" pitchFamily="34" charset="0"/>
                <a:cs typeface="Calibri" panose="020F0502020204030204" pitchFamily="34" charset="0"/>
              </a:rPr>
              <a:t>Research </a:t>
            </a:r>
            <a:r>
              <a:rPr sz="2400" b="1" spc="-3" dirty="0">
                <a:solidFill>
                  <a:prstClr val="black"/>
                </a:solidFill>
                <a:latin typeface="Calibri" panose="020F0502020204030204" pitchFamily="34" charset="0"/>
                <a:cs typeface="Calibri" panose="020F0502020204030204" pitchFamily="34" charset="0"/>
              </a:rPr>
              <a:t>Methodology  </a:t>
            </a:r>
            <a:endParaRPr lang="en-IN" sz="2400" b="1" spc="-3" dirty="0">
              <a:solidFill>
                <a:prstClr val="black"/>
              </a:solidFill>
              <a:latin typeface="Calibri" panose="020F0502020204030204" pitchFamily="34" charset="0"/>
              <a:cs typeface="Calibri" panose="020F0502020204030204" pitchFamily="34" charset="0"/>
            </a:endParaRPr>
          </a:p>
          <a:p>
            <a:pPr marR="2858" algn="ctr" defTabSz="457200">
              <a:lnSpc>
                <a:spcPct val="131900"/>
              </a:lnSpc>
              <a:spcBef>
                <a:spcPts val="56"/>
              </a:spcBef>
              <a:tabLst>
                <a:tab pos="199668" algn="l"/>
                <a:tab pos="200025" algn="l"/>
              </a:tabLst>
              <a:defRPr/>
            </a:pPr>
            <a:r>
              <a:rPr sz="2400" b="1" spc="-8" dirty="0">
                <a:solidFill>
                  <a:prstClr val="black"/>
                </a:solidFill>
                <a:latin typeface="Calibri" panose="020F0502020204030204" pitchFamily="34" charset="0"/>
                <a:cs typeface="Calibri" panose="020F0502020204030204" pitchFamily="34" charset="0"/>
              </a:rPr>
              <a:t>Winter</a:t>
            </a:r>
            <a:r>
              <a:rPr sz="2400" b="1" spc="-17" dirty="0">
                <a:solidFill>
                  <a:prstClr val="black"/>
                </a:solidFill>
                <a:latin typeface="Calibri" panose="020F0502020204030204" pitchFamily="34" charset="0"/>
                <a:cs typeface="Calibri" panose="020F0502020204030204" pitchFamily="34" charset="0"/>
              </a:rPr>
              <a:t> </a:t>
            </a:r>
            <a:r>
              <a:rPr sz="2400" b="1" spc="-3" dirty="0">
                <a:solidFill>
                  <a:prstClr val="black"/>
                </a:solidFill>
                <a:latin typeface="Calibri" panose="020F0502020204030204" pitchFamily="34" charset="0"/>
                <a:cs typeface="Calibri" panose="020F0502020204030204" pitchFamily="34" charset="0"/>
              </a:rPr>
              <a:t>2021</a:t>
            </a:r>
            <a:endParaRPr sz="2400" dirty="0">
              <a:solidFill>
                <a:prstClr val="black"/>
              </a:solidFill>
              <a:latin typeface="Calibri" panose="020F0502020204030204" pitchFamily="34" charset="0"/>
              <a:cs typeface="Calibri" panose="020F0502020204030204" pitchFamily="34" charset="0"/>
            </a:endParaRPr>
          </a:p>
        </p:txBody>
      </p:sp>
      <p:grpSp>
        <p:nvGrpSpPr>
          <p:cNvPr id="22" name="Group 21"/>
          <p:cNvGrpSpPr/>
          <p:nvPr/>
        </p:nvGrpSpPr>
        <p:grpSpPr>
          <a:xfrm>
            <a:off x="2694268" y="2344009"/>
            <a:ext cx="3755464" cy="800972"/>
            <a:chOff x="3247893" y="2233173"/>
            <a:chExt cx="2848307" cy="607492"/>
          </a:xfrm>
        </p:grpSpPr>
        <p:sp>
          <p:nvSpPr>
            <p:cNvPr id="4" name="object 4"/>
            <p:cNvSpPr/>
            <p:nvPr/>
          </p:nvSpPr>
          <p:spPr>
            <a:xfrm>
              <a:off x="3247893" y="2233173"/>
              <a:ext cx="577930" cy="263604"/>
            </a:xfrm>
            <a:custGeom>
              <a:avLst/>
              <a:gdLst/>
              <a:ahLst/>
              <a:cxnLst/>
              <a:rect l="l" t="t" r="r" b="b"/>
              <a:pathLst>
                <a:path w="1027430" h="468630">
                  <a:moveTo>
                    <a:pt x="942589" y="425382"/>
                  </a:moveTo>
                  <a:lnTo>
                    <a:pt x="74338" y="425382"/>
                  </a:lnTo>
                  <a:lnTo>
                    <a:pt x="104598" y="427915"/>
                  </a:lnTo>
                  <a:lnTo>
                    <a:pt x="128424" y="433489"/>
                  </a:lnTo>
                  <a:lnTo>
                    <a:pt x="144031" y="439063"/>
                  </a:lnTo>
                  <a:lnTo>
                    <a:pt x="149630" y="441597"/>
                  </a:lnTo>
                  <a:lnTo>
                    <a:pt x="192090" y="461447"/>
                  </a:lnTo>
                  <a:lnTo>
                    <a:pt x="221234" y="468064"/>
                  </a:lnTo>
                  <a:lnTo>
                    <a:pt x="250554" y="461447"/>
                  </a:lnTo>
                  <a:lnTo>
                    <a:pt x="293543" y="441597"/>
                  </a:lnTo>
                  <a:lnTo>
                    <a:pt x="347141" y="426709"/>
                  </a:lnTo>
                  <a:lnTo>
                    <a:pt x="922077" y="426709"/>
                  </a:lnTo>
                  <a:lnTo>
                    <a:pt x="925654" y="426171"/>
                  </a:lnTo>
                  <a:lnTo>
                    <a:pt x="942589" y="425382"/>
                  </a:lnTo>
                  <a:close/>
                </a:path>
                <a:path w="1027430" h="468630">
                  <a:moveTo>
                    <a:pt x="635772" y="426709"/>
                  </a:moveTo>
                  <a:lnTo>
                    <a:pt x="347141" y="426709"/>
                  </a:lnTo>
                  <a:lnTo>
                    <a:pt x="393498" y="428363"/>
                  </a:lnTo>
                  <a:lnTo>
                    <a:pt x="426095" y="436634"/>
                  </a:lnTo>
                  <a:lnTo>
                    <a:pt x="438409" y="441597"/>
                  </a:lnTo>
                  <a:lnTo>
                    <a:pt x="480333" y="461447"/>
                  </a:lnTo>
                  <a:lnTo>
                    <a:pt x="509299" y="468064"/>
                  </a:lnTo>
                  <a:lnTo>
                    <a:pt x="538798" y="461447"/>
                  </a:lnTo>
                  <a:lnTo>
                    <a:pt x="582323" y="441597"/>
                  </a:lnTo>
                  <a:lnTo>
                    <a:pt x="635772" y="426709"/>
                  </a:lnTo>
                  <a:close/>
                </a:path>
                <a:path w="1027430" h="468630">
                  <a:moveTo>
                    <a:pt x="922077" y="426709"/>
                  </a:moveTo>
                  <a:lnTo>
                    <a:pt x="635772" y="426709"/>
                  </a:lnTo>
                  <a:lnTo>
                    <a:pt x="681802" y="428363"/>
                  </a:lnTo>
                  <a:lnTo>
                    <a:pt x="714071" y="436634"/>
                  </a:lnTo>
                  <a:lnTo>
                    <a:pt x="726236" y="441597"/>
                  </a:lnTo>
                  <a:lnTo>
                    <a:pt x="768711" y="461447"/>
                  </a:lnTo>
                  <a:lnTo>
                    <a:pt x="797959" y="468064"/>
                  </a:lnTo>
                  <a:lnTo>
                    <a:pt x="827563" y="461447"/>
                  </a:lnTo>
                  <a:lnTo>
                    <a:pt x="871102" y="441597"/>
                  </a:lnTo>
                  <a:lnTo>
                    <a:pt x="889645" y="433831"/>
                  </a:lnTo>
                  <a:lnTo>
                    <a:pt x="907918" y="428838"/>
                  </a:lnTo>
                  <a:lnTo>
                    <a:pt x="922077" y="426709"/>
                  </a:lnTo>
                  <a:close/>
                </a:path>
                <a:path w="1027430" h="468630">
                  <a:moveTo>
                    <a:pt x="1013067" y="425382"/>
                  </a:moveTo>
                  <a:lnTo>
                    <a:pt x="942589" y="425382"/>
                  </a:lnTo>
                  <a:lnTo>
                    <a:pt x="964967" y="426797"/>
                  </a:lnTo>
                  <a:lnTo>
                    <a:pt x="984400" y="430266"/>
                  </a:lnTo>
                  <a:lnTo>
                    <a:pt x="1000081" y="434630"/>
                  </a:lnTo>
                  <a:lnTo>
                    <a:pt x="1011205" y="438725"/>
                  </a:lnTo>
                  <a:lnTo>
                    <a:pt x="1013067" y="425382"/>
                  </a:lnTo>
                  <a:close/>
                </a:path>
                <a:path w="1027430" h="468630">
                  <a:moveTo>
                    <a:pt x="510849" y="0"/>
                  </a:moveTo>
                  <a:lnTo>
                    <a:pt x="456999" y="373"/>
                  </a:lnTo>
                  <a:lnTo>
                    <a:pt x="403737" y="1488"/>
                  </a:lnTo>
                  <a:lnTo>
                    <a:pt x="350968" y="3348"/>
                  </a:lnTo>
                  <a:lnTo>
                    <a:pt x="298776" y="5952"/>
                  </a:lnTo>
                  <a:lnTo>
                    <a:pt x="247201" y="9300"/>
                  </a:lnTo>
                  <a:lnTo>
                    <a:pt x="196285" y="13392"/>
                  </a:lnTo>
                  <a:lnTo>
                    <a:pt x="146066" y="18227"/>
                  </a:lnTo>
                  <a:lnTo>
                    <a:pt x="96586" y="23806"/>
                  </a:lnTo>
                  <a:lnTo>
                    <a:pt x="47884" y="30129"/>
                  </a:lnTo>
                  <a:lnTo>
                    <a:pt x="0" y="37195"/>
                  </a:lnTo>
                  <a:lnTo>
                    <a:pt x="68" y="275365"/>
                  </a:lnTo>
                  <a:lnTo>
                    <a:pt x="223" y="313282"/>
                  </a:lnTo>
                  <a:lnTo>
                    <a:pt x="1787" y="350034"/>
                  </a:lnTo>
                  <a:lnTo>
                    <a:pt x="6031" y="385351"/>
                  </a:lnTo>
                  <a:lnTo>
                    <a:pt x="14296" y="435866"/>
                  </a:lnTo>
                  <a:lnTo>
                    <a:pt x="29708" y="431562"/>
                  </a:lnTo>
                  <a:lnTo>
                    <a:pt x="45389" y="428598"/>
                  </a:lnTo>
                  <a:lnTo>
                    <a:pt x="60534" y="426886"/>
                  </a:lnTo>
                  <a:lnTo>
                    <a:pt x="74338" y="426335"/>
                  </a:lnTo>
                  <a:lnTo>
                    <a:pt x="74338" y="425382"/>
                  </a:lnTo>
                  <a:lnTo>
                    <a:pt x="1013067" y="425382"/>
                  </a:lnTo>
                  <a:lnTo>
                    <a:pt x="1020167" y="374499"/>
                  </a:lnTo>
                  <a:lnTo>
                    <a:pt x="1025020" y="316885"/>
                  </a:lnTo>
                  <a:lnTo>
                    <a:pt x="1027015" y="275365"/>
                  </a:lnTo>
                  <a:lnTo>
                    <a:pt x="1027402" y="259417"/>
                  </a:lnTo>
                  <a:lnTo>
                    <a:pt x="1027402" y="38148"/>
                  </a:lnTo>
                  <a:lnTo>
                    <a:pt x="978947" y="30824"/>
                  </a:lnTo>
                  <a:lnTo>
                    <a:pt x="929673" y="24294"/>
                  </a:lnTo>
                  <a:lnTo>
                    <a:pt x="879621" y="18554"/>
                  </a:lnTo>
                  <a:lnTo>
                    <a:pt x="828831" y="13598"/>
                  </a:lnTo>
                  <a:lnTo>
                    <a:pt x="777344" y="9419"/>
                  </a:lnTo>
                  <a:lnTo>
                    <a:pt x="725199" y="6013"/>
                  </a:lnTo>
                  <a:lnTo>
                    <a:pt x="672437" y="3374"/>
                  </a:lnTo>
                  <a:lnTo>
                    <a:pt x="619098" y="1495"/>
                  </a:lnTo>
                  <a:lnTo>
                    <a:pt x="565222" y="373"/>
                  </a:lnTo>
                  <a:lnTo>
                    <a:pt x="510849" y="0"/>
                  </a:lnTo>
                  <a:close/>
                </a:path>
              </a:pathLst>
            </a:custGeom>
            <a:solidFill>
              <a:srgbClr val="C51C22"/>
            </a:solidFill>
          </p:spPr>
          <p:txBody>
            <a:bodyPr wrap="square" lIns="0" tIns="0" rIns="0" bIns="0" rtlCol="0"/>
            <a:lstStyle/>
            <a:p>
              <a:pPr algn="ctr" defTabSz="457200">
                <a:defRPr/>
              </a:pPr>
              <a:endParaRPr sz="1013">
                <a:solidFill>
                  <a:prstClr val="black"/>
                </a:solidFill>
                <a:latin typeface="Calibri"/>
              </a:endParaRPr>
            </a:p>
          </p:txBody>
        </p:sp>
        <p:sp>
          <p:nvSpPr>
            <p:cNvPr id="5" name="object 5"/>
            <p:cNvSpPr/>
            <p:nvPr/>
          </p:nvSpPr>
          <p:spPr>
            <a:xfrm>
              <a:off x="3299894" y="2291115"/>
              <a:ext cx="155734" cy="105370"/>
            </a:xfrm>
            <a:custGeom>
              <a:avLst/>
              <a:gdLst/>
              <a:ahLst/>
              <a:cxnLst/>
              <a:rect l="l" t="t" r="r" b="b"/>
              <a:pathLst>
                <a:path w="276860" h="187325">
                  <a:moveTo>
                    <a:pt x="142009" y="0"/>
                  </a:moveTo>
                  <a:lnTo>
                    <a:pt x="37173" y="13355"/>
                  </a:lnTo>
                  <a:lnTo>
                    <a:pt x="37173" y="32430"/>
                  </a:lnTo>
                  <a:lnTo>
                    <a:pt x="0" y="32430"/>
                  </a:lnTo>
                  <a:lnTo>
                    <a:pt x="0" y="186932"/>
                  </a:lnTo>
                  <a:lnTo>
                    <a:pt x="276394" y="186932"/>
                  </a:lnTo>
                  <a:lnTo>
                    <a:pt x="276394" y="32430"/>
                  </a:lnTo>
                  <a:lnTo>
                    <a:pt x="242080" y="32430"/>
                  </a:lnTo>
                  <a:lnTo>
                    <a:pt x="242080" y="11437"/>
                  </a:lnTo>
                  <a:lnTo>
                    <a:pt x="142009" y="0"/>
                  </a:lnTo>
                  <a:close/>
                </a:path>
              </a:pathLst>
            </a:custGeom>
            <a:solidFill>
              <a:srgbClr val="FDFDFD"/>
            </a:solidFill>
          </p:spPr>
          <p:txBody>
            <a:bodyPr wrap="square" lIns="0" tIns="0" rIns="0" bIns="0" rtlCol="0"/>
            <a:lstStyle/>
            <a:p>
              <a:pPr algn="ctr" defTabSz="457200">
                <a:defRPr/>
              </a:pPr>
              <a:endParaRPr sz="1013">
                <a:solidFill>
                  <a:prstClr val="black"/>
                </a:solidFill>
                <a:latin typeface="Calibri"/>
              </a:endParaRPr>
            </a:p>
          </p:txBody>
        </p:sp>
        <p:sp>
          <p:nvSpPr>
            <p:cNvPr id="6" name="object 6"/>
            <p:cNvSpPr/>
            <p:nvPr/>
          </p:nvSpPr>
          <p:spPr>
            <a:xfrm>
              <a:off x="3264512" y="2510673"/>
              <a:ext cx="543283" cy="87511"/>
            </a:xfrm>
            <a:custGeom>
              <a:avLst/>
              <a:gdLst/>
              <a:ahLst/>
              <a:cxnLst/>
              <a:rect l="l" t="t" r="r" b="b"/>
              <a:pathLst>
                <a:path w="965835" h="155575">
                  <a:moveTo>
                    <a:pt x="911126" y="113261"/>
                  </a:moveTo>
                  <a:lnTo>
                    <a:pt x="43840" y="113261"/>
                  </a:lnTo>
                  <a:lnTo>
                    <a:pt x="73698" y="115646"/>
                  </a:lnTo>
                  <a:lnTo>
                    <a:pt x="97569" y="120892"/>
                  </a:lnTo>
                  <a:lnTo>
                    <a:pt x="113399" y="126139"/>
                  </a:lnTo>
                  <a:lnTo>
                    <a:pt x="119132" y="128523"/>
                  </a:lnTo>
                  <a:lnTo>
                    <a:pt x="161056" y="148374"/>
                  </a:lnTo>
                  <a:lnTo>
                    <a:pt x="190022" y="154991"/>
                  </a:lnTo>
                  <a:lnTo>
                    <a:pt x="219521" y="148374"/>
                  </a:lnTo>
                  <a:lnTo>
                    <a:pt x="263045" y="128523"/>
                  </a:lnTo>
                  <a:lnTo>
                    <a:pt x="316494" y="113636"/>
                  </a:lnTo>
                  <a:lnTo>
                    <a:pt x="902946" y="113636"/>
                  </a:lnTo>
                  <a:lnTo>
                    <a:pt x="911126" y="113261"/>
                  </a:lnTo>
                  <a:close/>
                </a:path>
                <a:path w="965835" h="155575">
                  <a:moveTo>
                    <a:pt x="604470" y="113636"/>
                  </a:moveTo>
                  <a:lnTo>
                    <a:pt x="316494" y="113636"/>
                  </a:lnTo>
                  <a:lnTo>
                    <a:pt x="362524" y="115290"/>
                  </a:lnTo>
                  <a:lnTo>
                    <a:pt x="394793" y="123561"/>
                  </a:lnTo>
                  <a:lnTo>
                    <a:pt x="406959" y="128523"/>
                  </a:lnTo>
                  <a:lnTo>
                    <a:pt x="449419" y="148374"/>
                  </a:lnTo>
                  <a:lnTo>
                    <a:pt x="478563" y="154991"/>
                  </a:lnTo>
                  <a:lnTo>
                    <a:pt x="507884" y="148374"/>
                  </a:lnTo>
                  <a:lnTo>
                    <a:pt x="550872" y="128523"/>
                  </a:lnTo>
                  <a:lnTo>
                    <a:pt x="604470" y="113636"/>
                  </a:lnTo>
                  <a:close/>
                </a:path>
                <a:path w="965835" h="155575">
                  <a:moveTo>
                    <a:pt x="902946" y="113636"/>
                  </a:moveTo>
                  <a:lnTo>
                    <a:pt x="604470" y="113636"/>
                  </a:lnTo>
                  <a:lnTo>
                    <a:pt x="650827" y="115290"/>
                  </a:lnTo>
                  <a:lnTo>
                    <a:pt x="683424" y="123561"/>
                  </a:lnTo>
                  <a:lnTo>
                    <a:pt x="695738" y="128523"/>
                  </a:lnTo>
                  <a:lnTo>
                    <a:pt x="737655" y="148374"/>
                  </a:lnTo>
                  <a:lnTo>
                    <a:pt x="766618" y="154991"/>
                  </a:lnTo>
                  <a:lnTo>
                    <a:pt x="796120" y="148374"/>
                  </a:lnTo>
                  <a:lnTo>
                    <a:pt x="839652" y="128523"/>
                  </a:lnTo>
                  <a:lnTo>
                    <a:pt x="858194" y="121308"/>
                  </a:lnTo>
                  <a:lnTo>
                    <a:pt x="876466" y="116599"/>
                  </a:lnTo>
                  <a:lnTo>
                    <a:pt x="894198" y="114036"/>
                  </a:lnTo>
                  <a:lnTo>
                    <a:pt x="902946" y="113636"/>
                  </a:lnTo>
                  <a:close/>
                </a:path>
                <a:path w="965835" h="155575">
                  <a:moveTo>
                    <a:pt x="40982" y="11205"/>
                  </a:moveTo>
                  <a:lnTo>
                    <a:pt x="30960" y="11413"/>
                  </a:lnTo>
                  <a:lnTo>
                    <a:pt x="20847" y="12158"/>
                  </a:lnTo>
                  <a:lnTo>
                    <a:pt x="10558" y="13617"/>
                  </a:lnTo>
                  <a:lnTo>
                    <a:pt x="0" y="15970"/>
                  </a:lnTo>
                  <a:lnTo>
                    <a:pt x="1444" y="22411"/>
                  </a:lnTo>
                  <a:lnTo>
                    <a:pt x="2978" y="28849"/>
                  </a:lnTo>
                  <a:lnTo>
                    <a:pt x="4691" y="35288"/>
                  </a:lnTo>
                  <a:lnTo>
                    <a:pt x="6672" y="41729"/>
                  </a:lnTo>
                  <a:lnTo>
                    <a:pt x="8577" y="49354"/>
                  </a:lnTo>
                  <a:lnTo>
                    <a:pt x="10483" y="57944"/>
                  </a:lnTo>
                  <a:lnTo>
                    <a:pt x="13343" y="65569"/>
                  </a:lnTo>
                  <a:lnTo>
                    <a:pt x="13343" y="67475"/>
                  </a:lnTo>
                  <a:lnTo>
                    <a:pt x="16201" y="75112"/>
                  </a:lnTo>
                  <a:lnTo>
                    <a:pt x="18108" y="81784"/>
                  </a:lnTo>
                  <a:lnTo>
                    <a:pt x="20967" y="89409"/>
                  </a:lnTo>
                  <a:lnTo>
                    <a:pt x="20967" y="91328"/>
                  </a:lnTo>
                  <a:lnTo>
                    <a:pt x="26686" y="106577"/>
                  </a:lnTo>
                  <a:lnTo>
                    <a:pt x="28592" y="113261"/>
                  </a:lnTo>
                  <a:lnTo>
                    <a:pt x="29544" y="114214"/>
                  </a:lnTo>
                  <a:lnTo>
                    <a:pt x="34310" y="113261"/>
                  </a:lnTo>
                  <a:lnTo>
                    <a:pt x="937225" y="113261"/>
                  </a:lnTo>
                  <a:lnTo>
                    <a:pt x="940988" y="103319"/>
                  </a:lnTo>
                  <a:lnTo>
                    <a:pt x="944844" y="92155"/>
                  </a:lnTo>
                  <a:lnTo>
                    <a:pt x="948522" y="80813"/>
                  </a:lnTo>
                  <a:lnTo>
                    <a:pt x="952110" y="69381"/>
                  </a:lnTo>
                  <a:lnTo>
                    <a:pt x="952110" y="68428"/>
                  </a:lnTo>
                  <a:lnTo>
                    <a:pt x="954015" y="60803"/>
                  </a:lnTo>
                  <a:lnTo>
                    <a:pt x="956874" y="53166"/>
                  </a:lnTo>
                  <a:lnTo>
                    <a:pt x="958779" y="45541"/>
                  </a:lnTo>
                  <a:lnTo>
                    <a:pt x="958779" y="44588"/>
                  </a:lnTo>
                  <a:lnTo>
                    <a:pt x="959732" y="44588"/>
                  </a:lnTo>
                  <a:lnTo>
                    <a:pt x="960542" y="41355"/>
                  </a:lnTo>
                  <a:lnTo>
                    <a:pt x="202376" y="41355"/>
                  </a:lnTo>
                  <a:lnTo>
                    <a:pt x="156301" y="39700"/>
                  </a:lnTo>
                  <a:lnTo>
                    <a:pt x="123809" y="31429"/>
                  </a:lnTo>
                  <a:lnTo>
                    <a:pt x="111510" y="26467"/>
                  </a:lnTo>
                  <a:lnTo>
                    <a:pt x="93788" y="18179"/>
                  </a:lnTo>
                  <a:lnTo>
                    <a:pt x="80534" y="13827"/>
                  </a:lnTo>
                  <a:lnTo>
                    <a:pt x="65136" y="11979"/>
                  </a:lnTo>
                  <a:lnTo>
                    <a:pt x="40982" y="11205"/>
                  </a:lnTo>
                  <a:close/>
                </a:path>
                <a:path w="965835" h="155575">
                  <a:moveTo>
                    <a:pt x="937225" y="113261"/>
                  </a:moveTo>
                  <a:lnTo>
                    <a:pt x="916855" y="113261"/>
                  </a:lnTo>
                  <a:lnTo>
                    <a:pt x="929242" y="114214"/>
                  </a:lnTo>
                  <a:lnTo>
                    <a:pt x="936865" y="114214"/>
                  </a:lnTo>
                  <a:lnTo>
                    <a:pt x="937225" y="113261"/>
                  </a:lnTo>
                  <a:close/>
                </a:path>
                <a:path w="965835" h="155575">
                  <a:moveTo>
                    <a:pt x="328566" y="0"/>
                  </a:moveTo>
                  <a:lnTo>
                    <a:pt x="298962" y="6616"/>
                  </a:lnTo>
                  <a:lnTo>
                    <a:pt x="255423" y="26467"/>
                  </a:lnTo>
                  <a:lnTo>
                    <a:pt x="202376" y="41355"/>
                  </a:lnTo>
                  <a:lnTo>
                    <a:pt x="778982" y="41355"/>
                  </a:lnTo>
                  <a:lnTo>
                    <a:pt x="741652" y="40014"/>
                  </a:lnTo>
                  <a:lnTo>
                    <a:pt x="496521" y="40014"/>
                  </a:lnTo>
                  <a:lnTo>
                    <a:pt x="452232" y="39700"/>
                  </a:lnTo>
                  <a:lnTo>
                    <a:pt x="417950" y="32770"/>
                  </a:lnTo>
                  <a:lnTo>
                    <a:pt x="400289" y="26467"/>
                  </a:lnTo>
                  <a:lnTo>
                    <a:pt x="357814" y="6616"/>
                  </a:lnTo>
                  <a:lnTo>
                    <a:pt x="328566" y="0"/>
                  </a:lnTo>
                  <a:close/>
                </a:path>
                <a:path w="965835" h="155575">
                  <a:moveTo>
                    <a:pt x="904456" y="11205"/>
                  </a:moveTo>
                  <a:lnTo>
                    <a:pt x="887512" y="11845"/>
                  </a:lnTo>
                  <a:lnTo>
                    <a:pt x="869672" y="14185"/>
                  </a:lnTo>
                  <a:lnTo>
                    <a:pt x="851117" y="18850"/>
                  </a:lnTo>
                  <a:lnTo>
                    <a:pt x="832029" y="26467"/>
                  </a:lnTo>
                  <a:lnTo>
                    <a:pt x="778982" y="41355"/>
                  </a:lnTo>
                  <a:lnTo>
                    <a:pt x="960542" y="41355"/>
                  </a:lnTo>
                  <a:lnTo>
                    <a:pt x="965462" y="21701"/>
                  </a:lnTo>
                  <a:lnTo>
                    <a:pt x="965462" y="20748"/>
                  </a:lnTo>
                  <a:lnTo>
                    <a:pt x="952710" y="17643"/>
                  </a:lnTo>
                  <a:lnTo>
                    <a:pt x="937103" y="14542"/>
                  </a:lnTo>
                  <a:lnTo>
                    <a:pt x="920420" y="12158"/>
                  </a:lnTo>
                  <a:lnTo>
                    <a:pt x="904456" y="11205"/>
                  </a:lnTo>
                  <a:close/>
                </a:path>
                <a:path w="965835" h="155575">
                  <a:moveTo>
                    <a:pt x="617226" y="0"/>
                  </a:moveTo>
                  <a:lnTo>
                    <a:pt x="587727" y="6616"/>
                  </a:lnTo>
                  <a:lnTo>
                    <a:pt x="544203" y="26467"/>
                  </a:lnTo>
                  <a:lnTo>
                    <a:pt x="496521" y="40014"/>
                  </a:lnTo>
                  <a:lnTo>
                    <a:pt x="741652" y="40014"/>
                  </a:lnTo>
                  <a:lnTo>
                    <a:pt x="732908" y="39700"/>
                  </a:lnTo>
                  <a:lnTo>
                    <a:pt x="700416" y="31429"/>
                  </a:lnTo>
                  <a:lnTo>
                    <a:pt x="688116" y="26467"/>
                  </a:lnTo>
                  <a:lnTo>
                    <a:pt x="646192" y="6616"/>
                  </a:lnTo>
                  <a:lnTo>
                    <a:pt x="617226" y="0"/>
                  </a:lnTo>
                  <a:close/>
                </a:path>
              </a:pathLst>
            </a:custGeom>
            <a:solidFill>
              <a:srgbClr val="134785"/>
            </a:solidFill>
          </p:spPr>
          <p:txBody>
            <a:bodyPr wrap="square" lIns="0" tIns="0" rIns="0" bIns="0" rtlCol="0"/>
            <a:lstStyle/>
            <a:p>
              <a:pPr algn="ctr" defTabSz="457200">
                <a:defRPr/>
              </a:pPr>
              <a:endParaRPr sz="1013">
                <a:solidFill>
                  <a:prstClr val="black"/>
                </a:solidFill>
                <a:latin typeface="Calibri"/>
              </a:endParaRPr>
            </a:p>
          </p:txBody>
        </p:sp>
        <p:sp>
          <p:nvSpPr>
            <p:cNvPr id="7" name="object 7"/>
            <p:cNvSpPr/>
            <p:nvPr/>
          </p:nvSpPr>
          <p:spPr>
            <a:xfrm>
              <a:off x="3432313" y="2299700"/>
              <a:ext cx="368618" cy="197524"/>
            </a:xfrm>
            <a:custGeom>
              <a:avLst/>
              <a:gdLst/>
              <a:ahLst/>
              <a:cxnLst/>
              <a:rect l="l" t="t" r="r" b="b"/>
              <a:pathLst>
                <a:path w="655319" h="351155">
                  <a:moveTo>
                    <a:pt x="326904" y="0"/>
                  </a:moveTo>
                  <a:lnTo>
                    <a:pt x="299260" y="192650"/>
                  </a:lnTo>
                  <a:lnTo>
                    <a:pt x="223962" y="65801"/>
                  </a:lnTo>
                  <a:lnTo>
                    <a:pt x="244937" y="210772"/>
                  </a:lnTo>
                  <a:lnTo>
                    <a:pt x="113410" y="86781"/>
                  </a:lnTo>
                  <a:lnTo>
                    <a:pt x="199189" y="244155"/>
                  </a:lnTo>
                  <a:lnTo>
                    <a:pt x="77190" y="190744"/>
                  </a:lnTo>
                  <a:lnTo>
                    <a:pt x="165828" y="289942"/>
                  </a:lnTo>
                  <a:lnTo>
                    <a:pt x="0" y="260370"/>
                  </a:lnTo>
                  <a:lnTo>
                    <a:pt x="116269" y="326184"/>
                  </a:lnTo>
                  <a:lnTo>
                    <a:pt x="137865" y="334079"/>
                  </a:lnTo>
                  <a:lnTo>
                    <a:pt x="170360" y="340009"/>
                  </a:lnTo>
                  <a:lnTo>
                    <a:pt x="210358" y="338788"/>
                  </a:lnTo>
                  <a:lnTo>
                    <a:pt x="254465" y="325231"/>
                  </a:lnTo>
                  <a:lnTo>
                    <a:pt x="307512" y="310343"/>
                  </a:lnTo>
                  <a:lnTo>
                    <a:pt x="353587" y="311998"/>
                  </a:lnTo>
                  <a:lnTo>
                    <a:pt x="386079" y="320269"/>
                  </a:lnTo>
                  <a:lnTo>
                    <a:pt x="398378" y="325231"/>
                  </a:lnTo>
                  <a:lnTo>
                    <a:pt x="440838" y="344531"/>
                  </a:lnTo>
                  <a:lnTo>
                    <a:pt x="469983" y="350865"/>
                  </a:lnTo>
                  <a:lnTo>
                    <a:pt x="499303" y="344144"/>
                  </a:lnTo>
                  <a:lnTo>
                    <a:pt x="549914" y="320453"/>
                  </a:lnTo>
                  <a:lnTo>
                    <a:pt x="552773" y="319500"/>
                  </a:lnTo>
                  <a:lnTo>
                    <a:pt x="654750" y="260370"/>
                  </a:lnTo>
                  <a:lnTo>
                    <a:pt x="488921" y="289942"/>
                  </a:lnTo>
                  <a:lnTo>
                    <a:pt x="578512" y="188838"/>
                  </a:lnTo>
                  <a:lnTo>
                    <a:pt x="455560" y="244155"/>
                  </a:lnTo>
                  <a:lnTo>
                    <a:pt x="540386" y="78204"/>
                  </a:lnTo>
                  <a:lnTo>
                    <a:pt x="409812" y="210772"/>
                  </a:lnTo>
                  <a:lnTo>
                    <a:pt x="430787" y="67707"/>
                  </a:lnTo>
                  <a:lnTo>
                    <a:pt x="355489" y="192650"/>
                  </a:lnTo>
                  <a:lnTo>
                    <a:pt x="326904" y="0"/>
                  </a:lnTo>
                  <a:close/>
                </a:path>
              </a:pathLst>
            </a:custGeom>
            <a:solidFill>
              <a:srgbClr val="F9BB09"/>
            </a:solidFill>
          </p:spPr>
          <p:txBody>
            <a:bodyPr wrap="square" lIns="0" tIns="0" rIns="0" bIns="0" rtlCol="0"/>
            <a:lstStyle/>
            <a:p>
              <a:pPr algn="ctr" defTabSz="457200">
                <a:defRPr/>
              </a:pPr>
              <a:endParaRPr sz="1013">
                <a:solidFill>
                  <a:prstClr val="black"/>
                </a:solidFill>
                <a:latin typeface="Calibri"/>
              </a:endParaRPr>
            </a:p>
          </p:txBody>
        </p:sp>
        <p:sp>
          <p:nvSpPr>
            <p:cNvPr id="8" name="object 8"/>
            <p:cNvSpPr/>
            <p:nvPr/>
          </p:nvSpPr>
          <p:spPr>
            <a:xfrm>
              <a:off x="3293461" y="2285077"/>
              <a:ext cx="170021" cy="119300"/>
            </a:xfrm>
            <a:custGeom>
              <a:avLst/>
              <a:gdLst/>
              <a:ahLst/>
              <a:cxnLst/>
              <a:rect l="l" t="t" r="r" b="b"/>
              <a:pathLst>
                <a:path w="302260" h="212089">
                  <a:moveTo>
                    <a:pt x="130928" y="0"/>
                  </a:moveTo>
                  <a:lnTo>
                    <a:pt x="121708" y="178"/>
                  </a:lnTo>
                  <a:lnTo>
                    <a:pt x="111508" y="2144"/>
                  </a:lnTo>
                  <a:lnTo>
                    <a:pt x="110555" y="2144"/>
                  </a:lnTo>
                  <a:lnTo>
                    <a:pt x="97484" y="6574"/>
                  </a:lnTo>
                  <a:lnTo>
                    <a:pt x="88163" y="8946"/>
                  </a:lnTo>
                  <a:lnTo>
                    <a:pt x="78125" y="10064"/>
                  </a:lnTo>
                  <a:lnTo>
                    <a:pt x="62902" y="10734"/>
                  </a:lnTo>
                  <a:lnTo>
                    <a:pt x="36215" y="12641"/>
                  </a:lnTo>
                  <a:lnTo>
                    <a:pt x="36215" y="30762"/>
                  </a:lnTo>
                  <a:lnTo>
                    <a:pt x="0" y="33621"/>
                  </a:lnTo>
                  <a:lnTo>
                    <a:pt x="0" y="211976"/>
                  </a:lnTo>
                  <a:lnTo>
                    <a:pt x="130565" y="203385"/>
                  </a:lnTo>
                  <a:lnTo>
                    <a:pt x="302122" y="203385"/>
                  </a:lnTo>
                  <a:lnTo>
                    <a:pt x="302122" y="196714"/>
                  </a:lnTo>
                  <a:lnTo>
                    <a:pt x="18108" y="196714"/>
                  </a:lnTo>
                  <a:lnTo>
                    <a:pt x="18108" y="47930"/>
                  </a:lnTo>
                  <a:lnTo>
                    <a:pt x="36215" y="46977"/>
                  </a:lnTo>
                  <a:lnTo>
                    <a:pt x="54327" y="46977"/>
                  </a:lnTo>
                  <a:lnTo>
                    <a:pt x="54327" y="27903"/>
                  </a:lnTo>
                  <a:lnTo>
                    <a:pt x="60996" y="27903"/>
                  </a:lnTo>
                  <a:lnTo>
                    <a:pt x="82010" y="25995"/>
                  </a:lnTo>
                  <a:lnTo>
                    <a:pt x="99716" y="22654"/>
                  </a:lnTo>
                  <a:lnTo>
                    <a:pt x="112602" y="19312"/>
                  </a:lnTo>
                  <a:lnTo>
                    <a:pt x="119131" y="17406"/>
                  </a:lnTo>
                  <a:lnTo>
                    <a:pt x="126753" y="15500"/>
                  </a:lnTo>
                  <a:lnTo>
                    <a:pt x="265903" y="15500"/>
                  </a:lnTo>
                  <a:lnTo>
                    <a:pt x="265903" y="12641"/>
                  </a:lnTo>
                  <a:lnTo>
                    <a:pt x="239224" y="10734"/>
                  </a:lnTo>
                  <a:lnTo>
                    <a:pt x="220919" y="8990"/>
                  </a:lnTo>
                  <a:lnTo>
                    <a:pt x="215102" y="7875"/>
                  </a:lnTo>
                  <a:lnTo>
                    <a:pt x="150586" y="7875"/>
                  </a:lnTo>
                  <a:lnTo>
                    <a:pt x="148681" y="5969"/>
                  </a:lnTo>
                  <a:lnTo>
                    <a:pt x="146775" y="5003"/>
                  </a:lnTo>
                  <a:lnTo>
                    <a:pt x="139255" y="1608"/>
                  </a:lnTo>
                  <a:lnTo>
                    <a:pt x="130928" y="0"/>
                  </a:lnTo>
                  <a:close/>
                </a:path>
                <a:path w="302260" h="212089">
                  <a:moveTo>
                    <a:pt x="302122" y="203385"/>
                  </a:moveTo>
                  <a:lnTo>
                    <a:pt x="171548" y="203385"/>
                  </a:lnTo>
                  <a:lnTo>
                    <a:pt x="302122" y="211976"/>
                  </a:lnTo>
                  <a:lnTo>
                    <a:pt x="302122" y="203385"/>
                  </a:lnTo>
                  <a:close/>
                </a:path>
                <a:path w="302260" h="212089">
                  <a:moveTo>
                    <a:pt x="171548" y="203385"/>
                  </a:moveTo>
                  <a:lnTo>
                    <a:pt x="130565" y="203385"/>
                  </a:lnTo>
                  <a:lnTo>
                    <a:pt x="133423" y="209117"/>
                  </a:lnTo>
                  <a:lnTo>
                    <a:pt x="168690" y="209117"/>
                  </a:lnTo>
                  <a:lnTo>
                    <a:pt x="171548" y="203385"/>
                  </a:lnTo>
                  <a:close/>
                </a:path>
                <a:path w="302260" h="212089">
                  <a:moveTo>
                    <a:pt x="161067" y="186230"/>
                  </a:moveTo>
                  <a:lnTo>
                    <a:pt x="141058" y="186230"/>
                  </a:lnTo>
                  <a:lnTo>
                    <a:pt x="18108" y="196714"/>
                  </a:lnTo>
                  <a:lnTo>
                    <a:pt x="284019" y="196714"/>
                  </a:lnTo>
                  <a:lnTo>
                    <a:pt x="161067" y="186230"/>
                  </a:lnTo>
                  <a:close/>
                </a:path>
                <a:path w="302260" h="212089">
                  <a:moveTo>
                    <a:pt x="302122" y="45071"/>
                  </a:moveTo>
                  <a:lnTo>
                    <a:pt x="265903" y="45071"/>
                  </a:lnTo>
                  <a:lnTo>
                    <a:pt x="284019" y="46977"/>
                  </a:lnTo>
                  <a:lnTo>
                    <a:pt x="284019" y="196714"/>
                  </a:lnTo>
                  <a:lnTo>
                    <a:pt x="302122" y="196714"/>
                  </a:lnTo>
                  <a:lnTo>
                    <a:pt x="302122" y="45071"/>
                  </a:lnTo>
                  <a:close/>
                </a:path>
                <a:path w="302260" h="212089">
                  <a:moveTo>
                    <a:pt x="54327" y="46977"/>
                  </a:moveTo>
                  <a:lnTo>
                    <a:pt x="36215" y="46977"/>
                  </a:lnTo>
                  <a:lnTo>
                    <a:pt x="36215" y="178592"/>
                  </a:lnTo>
                  <a:lnTo>
                    <a:pt x="83052" y="175227"/>
                  </a:lnTo>
                  <a:lnTo>
                    <a:pt x="124848" y="166189"/>
                  </a:lnTo>
                  <a:lnTo>
                    <a:pt x="265903" y="166189"/>
                  </a:lnTo>
                  <a:lnTo>
                    <a:pt x="265903" y="161424"/>
                  </a:lnTo>
                  <a:lnTo>
                    <a:pt x="54327" y="161424"/>
                  </a:lnTo>
                  <a:lnTo>
                    <a:pt x="54327" y="46977"/>
                  </a:lnTo>
                  <a:close/>
                </a:path>
                <a:path w="302260" h="212089">
                  <a:moveTo>
                    <a:pt x="265903" y="166189"/>
                  </a:moveTo>
                  <a:lnTo>
                    <a:pt x="176312" y="166189"/>
                  </a:lnTo>
                  <a:lnTo>
                    <a:pt x="184901" y="169061"/>
                  </a:lnTo>
                  <a:lnTo>
                    <a:pt x="190558" y="170521"/>
                  </a:lnTo>
                  <a:lnTo>
                    <a:pt x="202291" y="172874"/>
                  </a:lnTo>
                  <a:lnTo>
                    <a:pt x="218671" y="175227"/>
                  </a:lnTo>
                  <a:lnTo>
                    <a:pt x="265903" y="178592"/>
                  </a:lnTo>
                  <a:lnTo>
                    <a:pt x="265903" y="166189"/>
                  </a:lnTo>
                  <a:close/>
                </a:path>
                <a:path w="302260" h="212089">
                  <a:moveTo>
                    <a:pt x="170596" y="166189"/>
                  </a:moveTo>
                  <a:lnTo>
                    <a:pt x="131517" y="166189"/>
                  </a:lnTo>
                  <a:lnTo>
                    <a:pt x="135329" y="169061"/>
                  </a:lnTo>
                  <a:lnTo>
                    <a:pt x="137247" y="170015"/>
                  </a:lnTo>
                  <a:lnTo>
                    <a:pt x="139153" y="171921"/>
                  </a:lnTo>
                  <a:lnTo>
                    <a:pt x="140105" y="173827"/>
                  </a:lnTo>
                  <a:lnTo>
                    <a:pt x="162020" y="173827"/>
                  </a:lnTo>
                  <a:lnTo>
                    <a:pt x="162020" y="172874"/>
                  </a:lnTo>
                  <a:lnTo>
                    <a:pt x="162973" y="171921"/>
                  </a:lnTo>
                  <a:lnTo>
                    <a:pt x="163926" y="170015"/>
                  </a:lnTo>
                  <a:lnTo>
                    <a:pt x="166784" y="169061"/>
                  </a:lnTo>
                  <a:lnTo>
                    <a:pt x="170596" y="166189"/>
                  </a:lnTo>
                  <a:close/>
                </a:path>
                <a:path w="302260" h="212089">
                  <a:moveTo>
                    <a:pt x="129256" y="149739"/>
                  </a:moveTo>
                  <a:lnTo>
                    <a:pt x="120992" y="150278"/>
                  </a:lnTo>
                  <a:lnTo>
                    <a:pt x="112461" y="151893"/>
                  </a:lnTo>
                  <a:lnTo>
                    <a:pt x="111508" y="152846"/>
                  </a:lnTo>
                  <a:lnTo>
                    <a:pt x="97298" y="157269"/>
                  </a:lnTo>
                  <a:lnTo>
                    <a:pt x="87200" y="159637"/>
                  </a:lnTo>
                  <a:lnTo>
                    <a:pt x="76390" y="160754"/>
                  </a:lnTo>
                  <a:lnTo>
                    <a:pt x="60043" y="161424"/>
                  </a:lnTo>
                  <a:lnTo>
                    <a:pt x="242082" y="161424"/>
                  </a:lnTo>
                  <a:lnTo>
                    <a:pt x="194771" y="154053"/>
                  </a:lnTo>
                  <a:lnTo>
                    <a:pt x="189665" y="151893"/>
                  </a:lnTo>
                  <a:lnTo>
                    <a:pt x="143917" y="151893"/>
                  </a:lnTo>
                  <a:lnTo>
                    <a:pt x="136987" y="150278"/>
                  </a:lnTo>
                  <a:lnTo>
                    <a:pt x="129256" y="149739"/>
                  </a:lnTo>
                  <a:close/>
                </a:path>
                <a:path w="302260" h="212089">
                  <a:moveTo>
                    <a:pt x="265903" y="15500"/>
                  </a:moveTo>
                  <a:lnTo>
                    <a:pt x="174407" y="15500"/>
                  </a:lnTo>
                  <a:lnTo>
                    <a:pt x="182982" y="17406"/>
                  </a:lnTo>
                  <a:lnTo>
                    <a:pt x="189525" y="19314"/>
                  </a:lnTo>
                  <a:lnTo>
                    <a:pt x="202409" y="22654"/>
                  </a:lnTo>
                  <a:lnTo>
                    <a:pt x="220115" y="25995"/>
                  </a:lnTo>
                  <a:lnTo>
                    <a:pt x="241129" y="27903"/>
                  </a:lnTo>
                  <a:lnTo>
                    <a:pt x="247799" y="27903"/>
                  </a:lnTo>
                  <a:lnTo>
                    <a:pt x="247799" y="161424"/>
                  </a:lnTo>
                  <a:lnTo>
                    <a:pt x="265903" y="161424"/>
                  </a:lnTo>
                  <a:lnTo>
                    <a:pt x="265903" y="45071"/>
                  </a:lnTo>
                  <a:lnTo>
                    <a:pt x="302122" y="45071"/>
                  </a:lnTo>
                  <a:lnTo>
                    <a:pt x="302122" y="33621"/>
                  </a:lnTo>
                  <a:lnTo>
                    <a:pt x="265903" y="30762"/>
                  </a:lnTo>
                  <a:lnTo>
                    <a:pt x="265903" y="15500"/>
                  </a:lnTo>
                  <a:close/>
                </a:path>
                <a:path w="302260" h="212089">
                  <a:moveTo>
                    <a:pt x="167737" y="15500"/>
                  </a:moveTo>
                  <a:lnTo>
                    <a:pt x="134376" y="15500"/>
                  </a:lnTo>
                  <a:lnTo>
                    <a:pt x="138200" y="18359"/>
                  </a:lnTo>
                  <a:lnTo>
                    <a:pt x="142011" y="20265"/>
                  </a:lnTo>
                  <a:lnTo>
                    <a:pt x="142964" y="23125"/>
                  </a:lnTo>
                  <a:lnTo>
                    <a:pt x="143917" y="25043"/>
                  </a:lnTo>
                  <a:lnTo>
                    <a:pt x="143917" y="151893"/>
                  </a:lnTo>
                  <a:lnTo>
                    <a:pt x="159162" y="151893"/>
                  </a:lnTo>
                  <a:lnTo>
                    <a:pt x="159162" y="23125"/>
                  </a:lnTo>
                  <a:lnTo>
                    <a:pt x="161067" y="19312"/>
                  </a:lnTo>
                  <a:lnTo>
                    <a:pt x="163926" y="18359"/>
                  </a:lnTo>
                  <a:lnTo>
                    <a:pt x="167737" y="15500"/>
                  </a:lnTo>
                  <a:close/>
                </a:path>
                <a:path w="302260" h="212089">
                  <a:moveTo>
                    <a:pt x="173337" y="149739"/>
                  </a:moveTo>
                  <a:lnTo>
                    <a:pt x="165936" y="150278"/>
                  </a:lnTo>
                  <a:lnTo>
                    <a:pt x="159162" y="151893"/>
                  </a:lnTo>
                  <a:lnTo>
                    <a:pt x="189665" y="151893"/>
                  </a:lnTo>
                  <a:lnTo>
                    <a:pt x="181275" y="150278"/>
                  </a:lnTo>
                  <a:lnTo>
                    <a:pt x="173337" y="149739"/>
                  </a:lnTo>
                  <a:close/>
                </a:path>
                <a:path w="302260" h="212089">
                  <a:moveTo>
                    <a:pt x="170716" y="0"/>
                  </a:moveTo>
                  <a:lnTo>
                    <a:pt x="162065" y="1608"/>
                  </a:lnTo>
                  <a:lnTo>
                    <a:pt x="154398" y="5003"/>
                  </a:lnTo>
                  <a:lnTo>
                    <a:pt x="152492" y="6922"/>
                  </a:lnTo>
                  <a:lnTo>
                    <a:pt x="150586" y="7875"/>
                  </a:lnTo>
                  <a:lnTo>
                    <a:pt x="215102" y="7875"/>
                  </a:lnTo>
                  <a:lnTo>
                    <a:pt x="205745" y="6082"/>
                  </a:lnTo>
                  <a:lnTo>
                    <a:pt x="195397" y="3352"/>
                  </a:lnTo>
                  <a:lnTo>
                    <a:pt x="191570" y="2144"/>
                  </a:lnTo>
                  <a:lnTo>
                    <a:pt x="190617" y="2144"/>
                  </a:lnTo>
                  <a:lnTo>
                    <a:pt x="180263" y="178"/>
                  </a:lnTo>
                  <a:lnTo>
                    <a:pt x="170716" y="0"/>
                  </a:lnTo>
                  <a:close/>
                </a:path>
              </a:pathLst>
            </a:custGeom>
            <a:solidFill>
              <a:srgbClr val="134785"/>
            </a:solidFill>
          </p:spPr>
          <p:txBody>
            <a:bodyPr wrap="square" lIns="0" tIns="0" rIns="0" bIns="0" rtlCol="0"/>
            <a:lstStyle/>
            <a:p>
              <a:pPr algn="ctr" defTabSz="457200">
                <a:defRPr/>
              </a:pPr>
              <a:endParaRPr sz="1013">
                <a:solidFill>
                  <a:prstClr val="black"/>
                </a:solidFill>
                <a:latin typeface="Calibri"/>
              </a:endParaRPr>
            </a:p>
          </p:txBody>
        </p:sp>
        <p:sp>
          <p:nvSpPr>
            <p:cNvPr id="9" name="object 9"/>
            <p:cNvSpPr/>
            <p:nvPr/>
          </p:nvSpPr>
          <p:spPr>
            <a:xfrm>
              <a:off x="4004311" y="2698845"/>
              <a:ext cx="92256" cy="118028"/>
            </a:xfrm>
            <a:prstGeom prst="rect">
              <a:avLst/>
            </a:prstGeom>
            <a:blipFill>
              <a:blip r:embed="rId2" cstate="print"/>
              <a:stretch>
                <a:fillRect/>
              </a:stretch>
            </a:blipFill>
          </p:spPr>
          <p:txBody>
            <a:bodyPr wrap="square" lIns="0" tIns="0" rIns="0" bIns="0" rtlCol="0"/>
            <a:lstStyle/>
            <a:p>
              <a:pPr algn="ctr" defTabSz="457200">
                <a:defRPr/>
              </a:pPr>
              <a:endParaRPr sz="1013">
                <a:solidFill>
                  <a:prstClr val="black"/>
                </a:solidFill>
                <a:latin typeface="Calibri"/>
              </a:endParaRPr>
            </a:p>
          </p:txBody>
        </p:sp>
        <p:sp>
          <p:nvSpPr>
            <p:cNvPr id="10" name="object 10"/>
            <p:cNvSpPr/>
            <p:nvPr/>
          </p:nvSpPr>
          <p:spPr>
            <a:xfrm>
              <a:off x="4246636" y="2698846"/>
              <a:ext cx="93329" cy="116419"/>
            </a:xfrm>
            <a:prstGeom prst="rect">
              <a:avLst/>
            </a:prstGeom>
            <a:blipFill>
              <a:blip r:embed="rId3" cstate="print"/>
              <a:stretch>
                <a:fillRect/>
              </a:stretch>
            </a:blipFill>
          </p:spPr>
          <p:txBody>
            <a:bodyPr wrap="square" lIns="0" tIns="0" rIns="0" bIns="0" rtlCol="0"/>
            <a:lstStyle/>
            <a:p>
              <a:pPr algn="ctr" defTabSz="457200">
                <a:defRPr/>
              </a:pPr>
              <a:endParaRPr sz="1013">
                <a:solidFill>
                  <a:prstClr val="black"/>
                </a:solidFill>
                <a:latin typeface="Calibri"/>
              </a:endParaRPr>
            </a:p>
          </p:txBody>
        </p:sp>
        <p:sp>
          <p:nvSpPr>
            <p:cNvPr id="11" name="object 11"/>
            <p:cNvSpPr/>
            <p:nvPr/>
          </p:nvSpPr>
          <p:spPr>
            <a:xfrm>
              <a:off x="4499678" y="2698843"/>
              <a:ext cx="22860" cy="116444"/>
            </a:xfrm>
            <a:custGeom>
              <a:avLst/>
              <a:gdLst/>
              <a:ahLst/>
              <a:cxnLst/>
              <a:rect l="l" t="t" r="r" b="b"/>
              <a:pathLst>
                <a:path w="40639" h="207010">
                  <a:moveTo>
                    <a:pt x="40018" y="0"/>
                  </a:moveTo>
                  <a:lnTo>
                    <a:pt x="0" y="0"/>
                  </a:lnTo>
                  <a:lnTo>
                    <a:pt x="0" y="206967"/>
                  </a:lnTo>
                  <a:lnTo>
                    <a:pt x="40018" y="206967"/>
                  </a:lnTo>
                  <a:lnTo>
                    <a:pt x="40018" y="0"/>
                  </a:lnTo>
                  <a:close/>
                </a:path>
              </a:pathLst>
            </a:custGeom>
            <a:solidFill>
              <a:srgbClr val="134785"/>
            </a:solidFill>
          </p:spPr>
          <p:txBody>
            <a:bodyPr wrap="square" lIns="0" tIns="0" rIns="0" bIns="0" rtlCol="0"/>
            <a:lstStyle/>
            <a:p>
              <a:pPr algn="ctr" defTabSz="457200">
                <a:defRPr/>
              </a:pPr>
              <a:endParaRPr sz="1013">
                <a:solidFill>
                  <a:prstClr val="black"/>
                </a:solidFill>
                <a:latin typeface="Calibri"/>
              </a:endParaRPr>
            </a:p>
          </p:txBody>
        </p:sp>
        <p:sp>
          <p:nvSpPr>
            <p:cNvPr id="12" name="object 12"/>
            <p:cNvSpPr/>
            <p:nvPr/>
          </p:nvSpPr>
          <p:spPr>
            <a:xfrm>
              <a:off x="4670187" y="2698846"/>
              <a:ext cx="88969" cy="116419"/>
            </a:xfrm>
            <a:prstGeom prst="rect">
              <a:avLst/>
            </a:prstGeom>
            <a:blipFill>
              <a:blip r:embed="rId4" cstate="print"/>
              <a:stretch>
                <a:fillRect/>
              </a:stretch>
            </a:blipFill>
          </p:spPr>
          <p:txBody>
            <a:bodyPr wrap="square" lIns="0" tIns="0" rIns="0" bIns="0" rtlCol="0"/>
            <a:lstStyle/>
            <a:p>
              <a:pPr algn="ctr" defTabSz="457200">
                <a:defRPr/>
              </a:pPr>
              <a:endParaRPr sz="1013">
                <a:solidFill>
                  <a:prstClr val="black"/>
                </a:solidFill>
                <a:latin typeface="Calibri"/>
              </a:endParaRPr>
            </a:p>
          </p:txBody>
        </p:sp>
        <p:sp>
          <p:nvSpPr>
            <p:cNvPr id="13" name="object 13"/>
            <p:cNvSpPr/>
            <p:nvPr/>
          </p:nvSpPr>
          <p:spPr>
            <a:xfrm>
              <a:off x="4905009" y="2698954"/>
              <a:ext cx="81082" cy="116801"/>
            </a:xfrm>
            <a:custGeom>
              <a:avLst/>
              <a:gdLst/>
              <a:ahLst/>
              <a:cxnLst/>
              <a:rect l="l" t="t" r="r" b="b"/>
              <a:pathLst>
                <a:path w="144145" h="207645">
                  <a:moveTo>
                    <a:pt x="143802" y="174015"/>
                  </a:moveTo>
                  <a:lnTo>
                    <a:pt x="40906" y="174015"/>
                  </a:lnTo>
                  <a:lnTo>
                    <a:pt x="40906" y="115582"/>
                  </a:lnTo>
                  <a:lnTo>
                    <a:pt x="113322" y="115582"/>
                  </a:lnTo>
                  <a:lnTo>
                    <a:pt x="113322" y="82562"/>
                  </a:lnTo>
                  <a:lnTo>
                    <a:pt x="40906" y="82562"/>
                  </a:lnTo>
                  <a:lnTo>
                    <a:pt x="40906" y="33020"/>
                  </a:lnTo>
                  <a:lnTo>
                    <a:pt x="141008" y="33020"/>
                  </a:lnTo>
                  <a:lnTo>
                    <a:pt x="141008" y="0"/>
                  </a:lnTo>
                  <a:lnTo>
                    <a:pt x="0" y="0"/>
                  </a:lnTo>
                  <a:lnTo>
                    <a:pt x="0" y="33020"/>
                  </a:lnTo>
                  <a:lnTo>
                    <a:pt x="0" y="82562"/>
                  </a:lnTo>
                  <a:lnTo>
                    <a:pt x="0" y="115582"/>
                  </a:lnTo>
                  <a:lnTo>
                    <a:pt x="0" y="174015"/>
                  </a:lnTo>
                  <a:lnTo>
                    <a:pt x="0" y="207035"/>
                  </a:lnTo>
                  <a:lnTo>
                    <a:pt x="143802" y="207035"/>
                  </a:lnTo>
                  <a:lnTo>
                    <a:pt x="143802" y="174015"/>
                  </a:lnTo>
                  <a:close/>
                </a:path>
              </a:pathLst>
            </a:custGeom>
            <a:solidFill>
              <a:srgbClr val="134785"/>
            </a:solidFill>
          </p:spPr>
          <p:txBody>
            <a:bodyPr wrap="square" lIns="0" tIns="0" rIns="0" bIns="0" rtlCol="0"/>
            <a:lstStyle/>
            <a:p>
              <a:pPr algn="ctr" defTabSz="457200">
                <a:defRPr/>
              </a:pPr>
              <a:endParaRPr sz="1013">
                <a:solidFill>
                  <a:prstClr val="black"/>
                </a:solidFill>
                <a:latin typeface="Calibri"/>
              </a:endParaRPr>
            </a:p>
          </p:txBody>
        </p:sp>
        <p:sp>
          <p:nvSpPr>
            <p:cNvPr id="14" name="object 14"/>
            <p:cNvSpPr/>
            <p:nvPr/>
          </p:nvSpPr>
          <p:spPr>
            <a:xfrm>
              <a:off x="5135472" y="2698846"/>
              <a:ext cx="90613" cy="116419"/>
            </a:xfrm>
            <a:prstGeom prst="rect">
              <a:avLst/>
            </a:prstGeom>
            <a:blipFill>
              <a:blip r:embed="rId5" cstate="print"/>
              <a:stretch>
                <a:fillRect/>
              </a:stretch>
            </a:blipFill>
          </p:spPr>
          <p:txBody>
            <a:bodyPr wrap="square" lIns="0" tIns="0" rIns="0" bIns="0" rtlCol="0"/>
            <a:lstStyle/>
            <a:p>
              <a:pPr algn="ctr" defTabSz="457200">
                <a:defRPr/>
              </a:pPr>
              <a:endParaRPr sz="1013">
                <a:solidFill>
                  <a:prstClr val="black"/>
                </a:solidFill>
                <a:latin typeface="Calibri"/>
              </a:endParaRPr>
            </a:p>
          </p:txBody>
        </p:sp>
        <p:sp>
          <p:nvSpPr>
            <p:cNvPr id="15" name="object 15"/>
            <p:cNvSpPr/>
            <p:nvPr/>
          </p:nvSpPr>
          <p:spPr>
            <a:xfrm>
              <a:off x="5369221" y="2697238"/>
              <a:ext cx="86897" cy="119636"/>
            </a:xfrm>
            <a:prstGeom prst="rect">
              <a:avLst/>
            </a:prstGeom>
            <a:blipFill>
              <a:blip r:embed="rId6" cstate="print"/>
              <a:stretch>
                <a:fillRect/>
              </a:stretch>
            </a:blipFill>
          </p:spPr>
          <p:txBody>
            <a:bodyPr wrap="square" lIns="0" tIns="0" rIns="0" bIns="0" rtlCol="0"/>
            <a:lstStyle/>
            <a:p>
              <a:pPr algn="ctr" defTabSz="457200">
                <a:defRPr/>
              </a:pPr>
              <a:endParaRPr sz="1013">
                <a:solidFill>
                  <a:prstClr val="black"/>
                </a:solidFill>
                <a:latin typeface="Calibri"/>
              </a:endParaRPr>
            </a:p>
          </p:txBody>
        </p:sp>
        <p:sp>
          <p:nvSpPr>
            <p:cNvPr id="16" name="object 16"/>
            <p:cNvSpPr/>
            <p:nvPr/>
          </p:nvSpPr>
          <p:spPr>
            <a:xfrm>
              <a:off x="5607830" y="2698843"/>
              <a:ext cx="23217" cy="116444"/>
            </a:xfrm>
            <a:custGeom>
              <a:avLst/>
              <a:gdLst/>
              <a:ahLst/>
              <a:cxnLst/>
              <a:rect l="l" t="t" r="r" b="b"/>
              <a:pathLst>
                <a:path w="41275" h="207010">
                  <a:moveTo>
                    <a:pt x="40907" y="0"/>
                  </a:moveTo>
                  <a:lnTo>
                    <a:pt x="0" y="0"/>
                  </a:lnTo>
                  <a:lnTo>
                    <a:pt x="0" y="206967"/>
                  </a:lnTo>
                  <a:lnTo>
                    <a:pt x="40907" y="206967"/>
                  </a:lnTo>
                  <a:lnTo>
                    <a:pt x="40907" y="0"/>
                  </a:lnTo>
                  <a:close/>
                </a:path>
              </a:pathLst>
            </a:custGeom>
            <a:solidFill>
              <a:srgbClr val="134785"/>
            </a:solidFill>
          </p:spPr>
          <p:txBody>
            <a:bodyPr wrap="square" lIns="0" tIns="0" rIns="0" bIns="0" rtlCol="0"/>
            <a:lstStyle/>
            <a:p>
              <a:pPr algn="ctr" defTabSz="457200">
                <a:defRPr/>
              </a:pPr>
              <a:endParaRPr sz="1013">
                <a:solidFill>
                  <a:prstClr val="black"/>
                </a:solidFill>
                <a:latin typeface="Calibri"/>
              </a:endParaRPr>
            </a:p>
          </p:txBody>
        </p:sp>
        <p:sp>
          <p:nvSpPr>
            <p:cNvPr id="17" name="object 17"/>
            <p:cNvSpPr/>
            <p:nvPr/>
          </p:nvSpPr>
          <p:spPr>
            <a:xfrm>
              <a:off x="5780404" y="2698954"/>
              <a:ext cx="86082" cy="116801"/>
            </a:xfrm>
            <a:custGeom>
              <a:avLst/>
              <a:gdLst/>
              <a:ahLst/>
              <a:cxnLst/>
              <a:rect l="l" t="t" r="r" b="b"/>
              <a:pathLst>
                <a:path w="153034" h="207645">
                  <a:moveTo>
                    <a:pt x="152577" y="0"/>
                  </a:moveTo>
                  <a:lnTo>
                    <a:pt x="0" y="0"/>
                  </a:lnTo>
                  <a:lnTo>
                    <a:pt x="0" y="33020"/>
                  </a:lnTo>
                  <a:lnTo>
                    <a:pt x="55270" y="33020"/>
                  </a:lnTo>
                  <a:lnTo>
                    <a:pt x="55270" y="207035"/>
                  </a:lnTo>
                  <a:lnTo>
                    <a:pt x="96304" y="207035"/>
                  </a:lnTo>
                  <a:lnTo>
                    <a:pt x="96304" y="33020"/>
                  </a:lnTo>
                  <a:lnTo>
                    <a:pt x="152577" y="33020"/>
                  </a:lnTo>
                  <a:lnTo>
                    <a:pt x="152577" y="0"/>
                  </a:lnTo>
                  <a:close/>
                </a:path>
              </a:pathLst>
            </a:custGeom>
            <a:solidFill>
              <a:srgbClr val="134785"/>
            </a:solidFill>
          </p:spPr>
          <p:txBody>
            <a:bodyPr wrap="square" lIns="0" tIns="0" rIns="0" bIns="0" rtlCol="0"/>
            <a:lstStyle/>
            <a:p>
              <a:pPr algn="ctr" defTabSz="457200">
                <a:defRPr/>
              </a:pPr>
              <a:endParaRPr sz="1013">
                <a:solidFill>
                  <a:prstClr val="black"/>
                </a:solidFill>
                <a:latin typeface="Calibri"/>
              </a:endParaRPr>
            </a:p>
          </p:txBody>
        </p:sp>
        <p:sp>
          <p:nvSpPr>
            <p:cNvPr id="18" name="object 18"/>
            <p:cNvSpPr/>
            <p:nvPr/>
          </p:nvSpPr>
          <p:spPr>
            <a:xfrm>
              <a:off x="5993793" y="2698846"/>
              <a:ext cx="88969" cy="116419"/>
            </a:xfrm>
            <a:prstGeom prst="rect">
              <a:avLst/>
            </a:prstGeom>
            <a:blipFill>
              <a:blip r:embed="rId7" cstate="print"/>
              <a:stretch>
                <a:fillRect/>
              </a:stretch>
            </a:blipFill>
          </p:spPr>
          <p:txBody>
            <a:bodyPr wrap="square" lIns="0" tIns="0" rIns="0" bIns="0" rtlCol="0"/>
            <a:lstStyle/>
            <a:p>
              <a:pPr algn="ctr" defTabSz="457200">
                <a:defRPr/>
              </a:pPr>
              <a:endParaRPr sz="1013">
                <a:solidFill>
                  <a:prstClr val="black"/>
                </a:solidFill>
                <a:latin typeface="Calibri"/>
              </a:endParaRPr>
            </a:p>
          </p:txBody>
        </p:sp>
        <p:sp>
          <p:nvSpPr>
            <p:cNvPr id="19" name="object 19"/>
            <p:cNvSpPr/>
            <p:nvPr/>
          </p:nvSpPr>
          <p:spPr>
            <a:xfrm>
              <a:off x="3308473" y="2627495"/>
              <a:ext cx="456843" cy="87511"/>
            </a:xfrm>
            <a:custGeom>
              <a:avLst/>
              <a:gdLst/>
              <a:ahLst/>
              <a:cxnLst/>
              <a:rect l="l" t="t" r="r" b="b"/>
              <a:pathLst>
                <a:path w="812164" h="155575">
                  <a:moveTo>
                    <a:pt x="549685" y="0"/>
                  </a:moveTo>
                  <a:lnTo>
                    <a:pt x="520079" y="6435"/>
                  </a:lnTo>
                  <a:lnTo>
                    <a:pt x="476532" y="25742"/>
                  </a:lnTo>
                  <a:lnTo>
                    <a:pt x="423491" y="40630"/>
                  </a:lnTo>
                  <a:lnTo>
                    <a:pt x="377415" y="38976"/>
                  </a:lnTo>
                  <a:lnTo>
                    <a:pt x="344920" y="30705"/>
                  </a:lnTo>
                  <a:lnTo>
                    <a:pt x="332619" y="25742"/>
                  </a:lnTo>
                  <a:lnTo>
                    <a:pt x="290166" y="6435"/>
                  </a:lnTo>
                  <a:lnTo>
                    <a:pt x="261024" y="0"/>
                  </a:lnTo>
                  <a:lnTo>
                    <a:pt x="231701" y="6435"/>
                  </a:lnTo>
                  <a:lnTo>
                    <a:pt x="188705" y="25742"/>
                  </a:lnTo>
                  <a:lnTo>
                    <a:pt x="135262" y="40630"/>
                  </a:lnTo>
                  <a:lnTo>
                    <a:pt x="89231" y="38976"/>
                  </a:lnTo>
                  <a:lnTo>
                    <a:pt x="56960" y="30705"/>
                  </a:lnTo>
                  <a:lnTo>
                    <a:pt x="44792" y="25742"/>
                  </a:lnTo>
                  <a:lnTo>
                    <a:pt x="22757" y="19309"/>
                  </a:lnTo>
                  <a:lnTo>
                    <a:pt x="0" y="14305"/>
                  </a:lnTo>
                  <a:lnTo>
                    <a:pt x="20357" y="50251"/>
                  </a:lnTo>
                  <a:lnTo>
                    <a:pt x="41338" y="83692"/>
                  </a:lnTo>
                  <a:lnTo>
                    <a:pt x="62856" y="114628"/>
                  </a:lnTo>
                  <a:lnTo>
                    <a:pt x="84823" y="143061"/>
                  </a:lnTo>
                  <a:lnTo>
                    <a:pt x="107490" y="144461"/>
                  </a:lnTo>
                  <a:lnTo>
                    <a:pt x="133906" y="143536"/>
                  </a:lnTo>
                  <a:lnTo>
                    <a:pt x="161751" y="139035"/>
                  </a:lnTo>
                  <a:lnTo>
                    <a:pt x="188705" y="129705"/>
                  </a:lnTo>
                  <a:lnTo>
                    <a:pt x="241752" y="114817"/>
                  </a:lnTo>
                  <a:lnTo>
                    <a:pt x="287827" y="116472"/>
                  </a:lnTo>
                  <a:lnTo>
                    <a:pt x="320319" y="124743"/>
                  </a:lnTo>
                  <a:lnTo>
                    <a:pt x="332619" y="129705"/>
                  </a:lnTo>
                  <a:lnTo>
                    <a:pt x="375079" y="149020"/>
                  </a:lnTo>
                  <a:lnTo>
                    <a:pt x="404223" y="155458"/>
                  </a:lnTo>
                  <a:lnTo>
                    <a:pt x="433544" y="149020"/>
                  </a:lnTo>
                  <a:lnTo>
                    <a:pt x="476532" y="129705"/>
                  </a:lnTo>
                  <a:lnTo>
                    <a:pt x="530130" y="114817"/>
                  </a:lnTo>
                  <a:lnTo>
                    <a:pt x="576487" y="116472"/>
                  </a:lnTo>
                  <a:lnTo>
                    <a:pt x="609084" y="124743"/>
                  </a:lnTo>
                  <a:lnTo>
                    <a:pt x="621398" y="129705"/>
                  </a:lnTo>
                  <a:lnTo>
                    <a:pt x="652536" y="141194"/>
                  </a:lnTo>
                  <a:lnTo>
                    <a:pt x="673935" y="146515"/>
                  </a:lnTo>
                  <a:lnTo>
                    <a:pt x="695513" y="147007"/>
                  </a:lnTo>
                  <a:lnTo>
                    <a:pt x="727186" y="144014"/>
                  </a:lnTo>
                  <a:lnTo>
                    <a:pt x="749153" y="114866"/>
                  </a:lnTo>
                  <a:lnTo>
                    <a:pt x="770671" y="83215"/>
                  </a:lnTo>
                  <a:lnTo>
                    <a:pt x="791653" y="49060"/>
                  </a:lnTo>
                  <a:lnTo>
                    <a:pt x="812013" y="12399"/>
                  </a:lnTo>
                  <a:lnTo>
                    <a:pt x="800830" y="14886"/>
                  </a:lnTo>
                  <a:lnTo>
                    <a:pt x="788305" y="17999"/>
                  </a:lnTo>
                  <a:lnTo>
                    <a:pt x="775959" y="21647"/>
                  </a:lnTo>
                  <a:lnTo>
                    <a:pt x="765312" y="25742"/>
                  </a:lnTo>
                  <a:lnTo>
                    <a:pt x="711868" y="40630"/>
                  </a:lnTo>
                  <a:lnTo>
                    <a:pt x="665838" y="38976"/>
                  </a:lnTo>
                  <a:lnTo>
                    <a:pt x="633566" y="30705"/>
                  </a:lnTo>
                  <a:lnTo>
                    <a:pt x="621398" y="25742"/>
                  </a:lnTo>
                  <a:lnTo>
                    <a:pt x="578931" y="6435"/>
                  </a:lnTo>
                  <a:lnTo>
                    <a:pt x="549685" y="0"/>
                  </a:lnTo>
                  <a:close/>
                </a:path>
              </a:pathLst>
            </a:custGeom>
            <a:solidFill>
              <a:srgbClr val="134785"/>
            </a:solidFill>
          </p:spPr>
          <p:txBody>
            <a:bodyPr wrap="square" lIns="0" tIns="0" rIns="0" bIns="0" rtlCol="0"/>
            <a:lstStyle/>
            <a:p>
              <a:pPr algn="ctr" defTabSz="457200">
                <a:defRPr/>
              </a:pPr>
              <a:endParaRPr sz="1013">
                <a:solidFill>
                  <a:prstClr val="black"/>
                </a:solidFill>
                <a:latin typeface="Calibri"/>
              </a:endParaRPr>
            </a:p>
          </p:txBody>
        </p:sp>
        <p:sp>
          <p:nvSpPr>
            <p:cNvPr id="20" name="object 20"/>
            <p:cNvSpPr/>
            <p:nvPr/>
          </p:nvSpPr>
          <p:spPr>
            <a:xfrm>
              <a:off x="3408186" y="2744582"/>
              <a:ext cx="257532" cy="96083"/>
            </a:xfrm>
            <a:custGeom>
              <a:avLst/>
              <a:gdLst/>
              <a:ahLst/>
              <a:cxnLst/>
              <a:rect l="l" t="t" r="r" b="b"/>
              <a:pathLst>
                <a:path w="457835" h="170814">
                  <a:moveTo>
                    <a:pt x="83752" y="0"/>
                  </a:moveTo>
                  <a:lnTo>
                    <a:pt x="54429" y="6616"/>
                  </a:lnTo>
                  <a:lnTo>
                    <a:pt x="11433" y="26467"/>
                  </a:lnTo>
                  <a:lnTo>
                    <a:pt x="9528" y="27420"/>
                  </a:lnTo>
                  <a:lnTo>
                    <a:pt x="3811" y="29326"/>
                  </a:lnTo>
                  <a:lnTo>
                    <a:pt x="63830" y="82394"/>
                  </a:lnTo>
                  <a:lnTo>
                    <a:pt x="121120" y="120050"/>
                  </a:lnTo>
                  <a:lnTo>
                    <a:pt x="167842" y="145573"/>
                  </a:lnTo>
                  <a:lnTo>
                    <a:pt x="213481" y="165717"/>
                  </a:lnTo>
                  <a:lnTo>
                    <a:pt x="225881" y="170485"/>
                  </a:lnTo>
                  <a:lnTo>
                    <a:pt x="239220" y="165717"/>
                  </a:lnTo>
                  <a:lnTo>
                    <a:pt x="285987" y="146183"/>
                  </a:lnTo>
                  <a:lnTo>
                    <a:pt x="333845" y="121079"/>
                  </a:lnTo>
                  <a:lnTo>
                    <a:pt x="392408" y="83614"/>
                  </a:lnTo>
                  <a:lnTo>
                    <a:pt x="446375" y="40953"/>
                  </a:lnTo>
                  <a:lnTo>
                    <a:pt x="246219" y="40953"/>
                  </a:lnTo>
                  <a:lnTo>
                    <a:pt x="200143" y="39343"/>
                  </a:lnTo>
                  <a:lnTo>
                    <a:pt x="167648" y="31295"/>
                  </a:lnTo>
                  <a:lnTo>
                    <a:pt x="155347" y="26467"/>
                  </a:lnTo>
                  <a:lnTo>
                    <a:pt x="112894" y="6616"/>
                  </a:lnTo>
                  <a:lnTo>
                    <a:pt x="83752" y="0"/>
                  </a:lnTo>
                  <a:close/>
                </a:path>
                <a:path w="457835" h="170814">
                  <a:moveTo>
                    <a:pt x="372413" y="0"/>
                  </a:moveTo>
                  <a:lnTo>
                    <a:pt x="342807" y="6616"/>
                  </a:lnTo>
                  <a:lnTo>
                    <a:pt x="299260" y="26467"/>
                  </a:lnTo>
                  <a:lnTo>
                    <a:pt x="246219" y="40953"/>
                  </a:lnTo>
                  <a:lnTo>
                    <a:pt x="446375" y="40953"/>
                  </a:lnTo>
                  <a:lnTo>
                    <a:pt x="457466" y="32185"/>
                  </a:lnTo>
                  <a:lnTo>
                    <a:pt x="451749" y="29326"/>
                  </a:lnTo>
                  <a:lnTo>
                    <a:pt x="444126" y="26467"/>
                  </a:lnTo>
                  <a:lnTo>
                    <a:pt x="401659" y="6616"/>
                  </a:lnTo>
                  <a:lnTo>
                    <a:pt x="372413" y="0"/>
                  </a:lnTo>
                  <a:close/>
                </a:path>
              </a:pathLst>
            </a:custGeom>
            <a:solidFill>
              <a:srgbClr val="134785"/>
            </a:solidFill>
          </p:spPr>
          <p:txBody>
            <a:bodyPr wrap="square" lIns="0" tIns="0" rIns="0" bIns="0" rtlCol="0"/>
            <a:lstStyle/>
            <a:p>
              <a:pPr algn="ctr" defTabSz="457200">
                <a:defRPr/>
              </a:pPr>
              <a:endParaRPr sz="1013">
                <a:solidFill>
                  <a:prstClr val="black"/>
                </a:solidFill>
                <a:latin typeface="Calibri"/>
              </a:endParaRPr>
            </a:p>
          </p:txBody>
        </p:sp>
        <p:sp>
          <p:nvSpPr>
            <p:cNvPr id="21" name="object 21"/>
            <p:cNvSpPr/>
            <p:nvPr/>
          </p:nvSpPr>
          <p:spPr>
            <a:xfrm>
              <a:off x="3970577" y="2246582"/>
              <a:ext cx="2125623" cy="397907"/>
            </a:xfrm>
            <a:custGeom>
              <a:avLst/>
              <a:gdLst/>
              <a:ahLst/>
              <a:cxnLst/>
              <a:rect l="l" t="t" r="r" b="b"/>
              <a:pathLst>
                <a:path w="3778884" h="707389">
                  <a:moveTo>
                    <a:pt x="526973" y="524586"/>
                  </a:moveTo>
                  <a:lnTo>
                    <a:pt x="486067" y="524586"/>
                  </a:lnTo>
                  <a:lnTo>
                    <a:pt x="474637" y="572262"/>
                  </a:lnTo>
                  <a:lnTo>
                    <a:pt x="467029" y="596823"/>
                  </a:lnTo>
                  <a:lnTo>
                    <a:pt x="444144" y="633310"/>
                  </a:lnTo>
                  <a:lnTo>
                    <a:pt x="391566" y="645820"/>
                  </a:lnTo>
                  <a:lnTo>
                    <a:pt x="337820" y="649274"/>
                  </a:lnTo>
                  <a:lnTo>
                    <a:pt x="263994" y="650481"/>
                  </a:lnTo>
                  <a:lnTo>
                    <a:pt x="240499" y="650087"/>
                  </a:lnTo>
                  <a:lnTo>
                    <a:pt x="220408" y="648804"/>
                  </a:lnTo>
                  <a:lnTo>
                    <a:pt x="202095" y="646442"/>
                  </a:lnTo>
                  <a:lnTo>
                    <a:pt x="183959" y="642835"/>
                  </a:lnTo>
                  <a:lnTo>
                    <a:pt x="183959" y="154520"/>
                  </a:lnTo>
                  <a:lnTo>
                    <a:pt x="185369" y="110274"/>
                  </a:lnTo>
                  <a:lnTo>
                    <a:pt x="206044" y="73634"/>
                  </a:lnTo>
                  <a:lnTo>
                    <a:pt x="277329" y="66763"/>
                  </a:lnTo>
                  <a:lnTo>
                    <a:pt x="277329" y="38163"/>
                  </a:lnTo>
                  <a:lnTo>
                    <a:pt x="0" y="38163"/>
                  </a:lnTo>
                  <a:lnTo>
                    <a:pt x="0" y="66763"/>
                  </a:lnTo>
                  <a:lnTo>
                    <a:pt x="45732" y="69634"/>
                  </a:lnTo>
                  <a:lnTo>
                    <a:pt x="71805" y="73634"/>
                  </a:lnTo>
                  <a:lnTo>
                    <a:pt x="86436" y="85242"/>
                  </a:lnTo>
                  <a:lnTo>
                    <a:pt x="92849" y="110274"/>
                  </a:lnTo>
                  <a:lnTo>
                    <a:pt x="94272" y="154520"/>
                  </a:lnTo>
                  <a:lnTo>
                    <a:pt x="94272" y="592289"/>
                  </a:lnTo>
                  <a:lnTo>
                    <a:pt x="80657" y="639508"/>
                  </a:lnTo>
                  <a:lnTo>
                    <a:pt x="36207" y="662863"/>
                  </a:lnTo>
                  <a:lnTo>
                    <a:pt x="36207" y="690537"/>
                  </a:lnTo>
                  <a:lnTo>
                    <a:pt x="504101" y="690537"/>
                  </a:lnTo>
                  <a:lnTo>
                    <a:pt x="509625" y="650481"/>
                  </a:lnTo>
                  <a:lnTo>
                    <a:pt x="526973" y="524586"/>
                  </a:lnTo>
                  <a:close/>
                </a:path>
                <a:path w="3778884" h="707389">
                  <a:moveTo>
                    <a:pt x="968311" y="661911"/>
                  </a:moveTo>
                  <a:lnTo>
                    <a:pt x="921092" y="657555"/>
                  </a:lnTo>
                  <a:lnTo>
                    <a:pt x="908392" y="610412"/>
                  </a:lnTo>
                  <a:lnTo>
                    <a:pt x="908227" y="605650"/>
                  </a:lnTo>
                  <a:lnTo>
                    <a:pt x="908227" y="445414"/>
                  </a:lnTo>
                  <a:lnTo>
                    <a:pt x="908227" y="378650"/>
                  </a:lnTo>
                  <a:lnTo>
                    <a:pt x="907529" y="358952"/>
                  </a:lnTo>
                  <a:lnTo>
                    <a:pt x="897813" y="310934"/>
                  </a:lnTo>
                  <a:lnTo>
                    <a:pt x="876211" y="278511"/>
                  </a:lnTo>
                  <a:lnTo>
                    <a:pt x="842937" y="256095"/>
                  </a:lnTo>
                  <a:lnTo>
                    <a:pt x="804240" y="246583"/>
                  </a:lnTo>
                  <a:lnTo>
                    <a:pt x="756666" y="244170"/>
                  </a:lnTo>
                  <a:lnTo>
                    <a:pt x="744220" y="244411"/>
                  </a:lnTo>
                  <a:lnTo>
                    <a:pt x="731202" y="245364"/>
                  </a:lnTo>
                  <a:lnTo>
                    <a:pt x="717842" y="247383"/>
                  </a:lnTo>
                  <a:lnTo>
                    <a:pt x="704329" y="250837"/>
                  </a:lnTo>
                  <a:lnTo>
                    <a:pt x="703300" y="250837"/>
                  </a:lnTo>
                  <a:lnTo>
                    <a:pt x="702411" y="251802"/>
                  </a:lnTo>
                  <a:lnTo>
                    <a:pt x="693851" y="254127"/>
                  </a:lnTo>
                  <a:lnTo>
                    <a:pt x="685380" y="256806"/>
                  </a:lnTo>
                  <a:lnTo>
                    <a:pt x="677062" y="259854"/>
                  </a:lnTo>
                  <a:lnTo>
                    <a:pt x="669010" y="263245"/>
                  </a:lnTo>
                  <a:lnTo>
                    <a:pt x="665200" y="265150"/>
                  </a:lnTo>
                  <a:lnTo>
                    <a:pt x="664298" y="266103"/>
                  </a:lnTo>
                  <a:lnTo>
                    <a:pt x="650963" y="271818"/>
                  </a:lnTo>
                  <a:lnTo>
                    <a:pt x="644232" y="276606"/>
                  </a:lnTo>
                  <a:lnTo>
                    <a:pt x="594690" y="306158"/>
                  </a:lnTo>
                  <a:lnTo>
                    <a:pt x="594690" y="368160"/>
                  </a:lnTo>
                  <a:lnTo>
                    <a:pt x="629881" y="385330"/>
                  </a:lnTo>
                  <a:lnTo>
                    <a:pt x="641311" y="345274"/>
                  </a:lnTo>
                  <a:lnTo>
                    <a:pt x="647192" y="331482"/>
                  </a:lnTo>
                  <a:lnTo>
                    <a:pt x="674001" y="295135"/>
                  </a:lnTo>
                  <a:lnTo>
                    <a:pt x="719721" y="279044"/>
                  </a:lnTo>
                  <a:lnTo>
                    <a:pt x="756666" y="278511"/>
                  </a:lnTo>
                  <a:lnTo>
                    <a:pt x="784275" y="285064"/>
                  </a:lnTo>
                  <a:lnTo>
                    <a:pt x="808736" y="305206"/>
                  </a:lnTo>
                  <a:lnTo>
                    <a:pt x="826211" y="346100"/>
                  </a:lnTo>
                  <a:lnTo>
                    <a:pt x="832891" y="414883"/>
                  </a:lnTo>
                  <a:lnTo>
                    <a:pt x="832891" y="445414"/>
                  </a:lnTo>
                  <a:lnTo>
                    <a:pt x="832891" y="570357"/>
                  </a:lnTo>
                  <a:lnTo>
                    <a:pt x="806996" y="598474"/>
                  </a:lnTo>
                  <a:lnTo>
                    <a:pt x="774192" y="622211"/>
                  </a:lnTo>
                  <a:lnTo>
                    <a:pt x="739775" y="638619"/>
                  </a:lnTo>
                  <a:lnTo>
                    <a:pt x="709028" y="644753"/>
                  </a:lnTo>
                  <a:lnTo>
                    <a:pt x="681774" y="638746"/>
                  </a:lnTo>
                  <a:lnTo>
                    <a:pt x="658964" y="622452"/>
                  </a:lnTo>
                  <a:lnTo>
                    <a:pt x="643318" y="598474"/>
                  </a:lnTo>
                  <a:lnTo>
                    <a:pt x="637501" y="569404"/>
                  </a:lnTo>
                  <a:lnTo>
                    <a:pt x="640943" y="543648"/>
                  </a:lnTo>
                  <a:lnTo>
                    <a:pt x="665746" y="499656"/>
                  </a:lnTo>
                  <a:lnTo>
                    <a:pt x="708177" y="473036"/>
                  </a:lnTo>
                  <a:lnTo>
                    <a:pt x="782612" y="453783"/>
                  </a:lnTo>
                  <a:lnTo>
                    <a:pt x="832891" y="445414"/>
                  </a:lnTo>
                  <a:lnTo>
                    <a:pt x="832891" y="414883"/>
                  </a:lnTo>
                  <a:lnTo>
                    <a:pt x="739508" y="432054"/>
                  </a:lnTo>
                  <a:lnTo>
                    <a:pt x="681278" y="445808"/>
                  </a:lnTo>
                  <a:lnTo>
                    <a:pt x="634885" y="463499"/>
                  </a:lnTo>
                  <a:lnTo>
                    <a:pt x="599782" y="485597"/>
                  </a:lnTo>
                  <a:lnTo>
                    <a:pt x="561187" y="544766"/>
                  </a:lnTo>
                  <a:lnTo>
                    <a:pt x="556577" y="582764"/>
                  </a:lnTo>
                  <a:lnTo>
                    <a:pt x="564718" y="631926"/>
                  </a:lnTo>
                  <a:lnTo>
                    <a:pt x="588238" y="668477"/>
                  </a:lnTo>
                  <a:lnTo>
                    <a:pt x="625716" y="691261"/>
                  </a:lnTo>
                  <a:lnTo>
                    <a:pt x="675741" y="699109"/>
                  </a:lnTo>
                  <a:lnTo>
                    <a:pt x="688276" y="698588"/>
                  </a:lnTo>
                  <a:lnTo>
                    <a:pt x="783285" y="644753"/>
                  </a:lnTo>
                  <a:lnTo>
                    <a:pt x="832891" y="610412"/>
                  </a:lnTo>
                  <a:lnTo>
                    <a:pt x="832891" y="690537"/>
                  </a:lnTo>
                  <a:lnTo>
                    <a:pt x="968311" y="690537"/>
                  </a:lnTo>
                  <a:lnTo>
                    <a:pt x="968311" y="661911"/>
                  </a:lnTo>
                  <a:close/>
                </a:path>
                <a:path w="3778884" h="707389">
                  <a:moveTo>
                    <a:pt x="1519174" y="670509"/>
                  </a:moveTo>
                  <a:lnTo>
                    <a:pt x="1480172" y="658825"/>
                  </a:lnTo>
                  <a:lnTo>
                    <a:pt x="1436217" y="625678"/>
                  </a:lnTo>
                  <a:lnTo>
                    <a:pt x="1284554" y="474980"/>
                  </a:lnTo>
                  <a:lnTo>
                    <a:pt x="1274368" y="464896"/>
                  </a:lnTo>
                  <a:lnTo>
                    <a:pt x="1258836" y="448640"/>
                  </a:lnTo>
                  <a:lnTo>
                    <a:pt x="1251673" y="440651"/>
                  </a:lnTo>
                  <a:lnTo>
                    <a:pt x="1246670" y="435063"/>
                  </a:lnTo>
                  <a:lnTo>
                    <a:pt x="1235100" y="421576"/>
                  </a:lnTo>
                  <a:lnTo>
                    <a:pt x="1357071" y="326199"/>
                  </a:lnTo>
                  <a:lnTo>
                    <a:pt x="1387513" y="304863"/>
                  </a:lnTo>
                  <a:lnTo>
                    <a:pt x="1413129" y="291388"/>
                  </a:lnTo>
                  <a:lnTo>
                    <a:pt x="1436204" y="284353"/>
                  </a:lnTo>
                  <a:lnTo>
                    <a:pt x="1459077" y="282321"/>
                  </a:lnTo>
                  <a:lnTo>
                    <a:pt x="1459077" y="253707"/>
                  </a:lnTo>
                  <a:lnTo>
                    <a:pt x="1364691" y="253707"/>
                  </a:lnTo>
                  <a:lnTo>
                    <a:pt x="1322438" y="295465"/>
                  </a:lnTo>
                  <a:lnTo>
                    <a:pt x="1285163" y="330962"/>
                  </a:lnTo>
                  <a:lnTo>
                    <a:pt x="1252169" y="360743"/>
                  </a:lnTo>
                  <a:lnTo>
                    <a:pt x="1222781" y="385330"/>
                  </a:lnTo>
                  <a:lnTo>
                    <a:pt x="1154176" y="440651"/>
                  </a:lnTo>
                  <a:lnTo>
                    <a:pt x="1154176" y="6692"/>
                  </a:lnTo>
                  <a:lnTo>
                    <a:pt x="1148461" y="0"/>
                  </a:lnTo>
                  <a:lnTo>
                    <a:pt x="989279" y="15265"/>
                  </a:lnTo>
                  <a:lnTo>
                    <a:pt x="989279" y="41021"/>
                  </a:lnTo>
                  <a:lnTo>
                    <a:pt x="1012063" y="43573"/>
                  </a:lnTo>
                  <a:lnTo>
                    <a:pt x="1021676" y="44831"/>
                  </a:lnTo>
                  <a:lnTo>
                    <a:pt x="1060373" y="59740"/>
                  </a:lnTo>
                  <a:lnTo>
                    <a:pt x="1075029" y="100152"/>
                  </a:lnTo>
                  <a:lnTo>
                    <a:pt x="1075029" y="591337"/>
                  </a:lnTo>
                  <a:lnTo>
                    <a:pt x="1069517" y="646658"/>
                  </a:lnTo>
                  <a:lnTo>
                    <a:pt x="999693" y="661911"/>
                  </a:lnTo>
                  <a:lnTo>
                    <a:pt x="999693" y="690537"/>
                  </a:lnTo>
                  <a:lnTo>
                    <a:pt x="1230401" y="690537"/>
                  </a:lnTo>
                  <a:lnTo>
                    <a:pt x="1230401" y="661911"/>
                  </a:lnTo>
                  <a:lnTo>
                    <a:pt x="1189367" y="659053"/>
                  </a:lnTo>
                  <a:lnTo>
                    <a:pt x="1170203" y="655993"/>
                  </a:lnTo>
                  <a:lnTo>
                    <a:pt x="1159624" y="646658"/>
                  </a:lnTo>
                  <a:lnTo>
                    <a:pt x="1155128" y="626605"/>
                  </a:lnTo>
                  <a:lnTo>
                    <a:pt x="1154176" y="591337"/>
                  </a:lnTo>
                  <a:lnTo>
                    <a:pt x="1154176" y="486422"/>
                  </a:lnTo>
                  <a:lnTo>
                    <a:pt x="1169428" y="474980"/>
                  </a:lnTo>
                  <a:lnTo>
                    <a:pt x="1396199" y="690537"/>
                  </a:lnTo>
                  <a:lnTo>
                    <a:pt x="1518158" y="690537"/>
                  </a:lnTo>
                  <a:lnTo>
                    <a:pt x="1519174" y="670509"/>
                  </a:lnTo>
                  <a:close/>
                </a:path>
                <a:path w="3778884" h="707389">
                  <a:moveTo>
                    <a:pt x="1883270" y="423481"/>
                  </a:moveTo>
                  <a:lnTo>
                    <a:pt x="1877555" y="372440"/>
                  </a:lnTo>
                  <a:lnTo>
                    <a:pt x="1861045" y="328663"/>
                  </a:lnTo>
                  <a:lnTo>
                    <a:pt x="1834743" y="293052"/>
                  </a:lnTo>
                  <a:lnTo>
                    <a:pt x="1811731" y="275653"/>
                  </a:lnTo>
                  <a:lnTo>
                    <a:pt x="1799628" y="266496"/>
                  </a:lnTo>
                  <a:lnTo>
                    <a:pt x="1799297" y="266369"/>
                  </a:lnTo>
                  <a:lnTo>
                    <a:pt x="1799297" y="433006"/>
                  </a:lnTo>
                  <a:lnTo>
                    <a:pt x="1574431" y="433006"/>
                  </a:lnTo>
                  <a:lnTo>
                    <a:pt x="1577771" y="380555"/>
                  </a:lnTo>
                  <a:lnTo>
                    <a:pt x="1589684" y="342404"/>
                  </a:lnTo>
                  <a:lnTo>
                    <a:pt x="1633372" y="293293"/>
                  </a:lnTo>
                  <a:lnTo>
                    <a:pt x="1696389" y="275653"/>
                  </a:lnTo>
                  <a:lnTo>
                    <a:pt x="1718157" y="277837"/>
                  </a:lnTo>
                  <a:lnTo>
                    <a:pt x="1754543" y="296164"/>
                  </a:lnTo>
                  <a:lnTo>
                    <a:pt x="1782292" y="336181"/>
                  </a:lnTo>
                  <a:lnTo>
                    <a:pt x="1797113" y="392506"/>
                  </a:lnTo>
                  <a:lnTo>
                    <a:pt x="1799297" y="433006"/>
                  </a:lnTo>
                  <a:lnTo>
                    <a:pt x="1799297" y="266369"/>
                  </a:lnTo>
                  <a:lnTo>
                    <a:pt x="1756702" y="249897"/>
                  </a:lnTo>
                  <a:lnTo>
                    <a:pt x="1706943" y="244170"/>
                  </a:lnTo>
                  <a:lnTo>
                    <a:pt x="1680083" y="246468"/>
                  </a:lnTo>
                  <a:lnTo>
                    <a:pt x="1622044" y="264287"/>
                  </a:lnTo>
                  <a:lnTo>
                    <a:pt x="1571002" y="292887"/>
                  </a:lnTo>
                  <a:lnTo>
                    <a:pt x="1535925" y="323316"/>
                  </a:lnTo>
                  <a:lnTo>
                    <a:pt x="1504759" y="368846"/>
                  </a:lnTo>
                  <a:lnTo>
                    <a:pt x="1486052" y="438404"/>
                  </a:lnTo>
                  <a:lnTo>
                    <a:pt x="1483855" y="480707"/>
                  </a:lnTo>
                  <a:lnTo>
                    <a:pt x="1486357" y="523481"/>
                  </a:lnTo>
                  <a:lnTo>
                    <a:pt x="1493862" y="562610"/>
                  </a:lnTo>
                  <a:lnTo>
                    <a:pt x="1523873" y="626630"/>
                  </a:lnTo>
                  <a:lnTo>
                    <a:pt x="1552968" y="657644"/>
                  </a:lnTo>
                  <a:lnTo>
                    <a:pt x="1589112" y="681583"/>
                  </a:lnTo>
                  <a:lnTo>
                    <a:pt x="1630781" y="697852"/>
                  </a:lnTo>
                  <a:lnTo>
                    <a:pt x="1676450" y="705789"/>
                  </a:lnTo>
                  <a:lnTo>
                    <a:pt x="1707908" y="707199"/>
                  </a:lnTo>
                  <a:lnTo>
                    <a:pt x="1735162" y="705561"/>
                  </a:lnTo>
                  <a:lnTo>
                    <a:pt x="1785962" y="692442"/>
                  </a:lnTo>
                  <a:lnTo>
                    <a:pt x="1834438" y="665619"/>
                  </a:lnTo>
                  <a:lnTo>
                    <a:pt x="1845830" y="656196"/>
                  </a:lnTo>
                  <a:lnTo>
                    <a:pt x="1856333" y="647509"/>
                  </a:lnTo>
                  <a:lnTo>
                    <a:pt x="1876539" y="626630"/>
                  </a:lnTo>
                  <a:lnTo>
                    <a:pt x="1854695" y="604697"/>
                  </a:lnTo>
                  <a:lnTo>
                    <a:pt x="1839899" y="618134"/>
                  </a:lnTo>
                  <a:lnTo>
                    <a:pt x="1821853" y="630682"/>
                  </a:lnTo>
                  <a:lnTo>
                    <a:pt x="1778342" y="649516"/>
                  </a:lnTo>
                  <a:lnTo>
                    <a:pt x="1740230" y="656196"/>
                  </a:lnTo>
                  <a:lnTo>
                    <a:pt x="1737436" y="656196"/>
                  </a:lnTo>
                  <a:lnTo>
                    <a:pt x="1693722" y="651154"/>
                  </a:lnTo>
                  <a:lnTo>
                    <a:pt x="1655000" y="636638"/>
                  </a:lnTo>
                  <a:lnTo>
                    <a:pt x="1622679" y="613549"/>
                  </a:lnTo>
                  <a:lnTo>
                    <a:pt x="1598193" y="582764"/>
                  </a:lnTo>
                  <a:lnTo>
                    <a:pt x="1579638" y="535076"/>
                  </a:lnTo>
                  <a:lnTo>
                    <a:pt x="1572526" y="470217"/>
                  </a:lnTo>
                  <a:lnTo>
                    <a:pt x="1883270" y="470217"/>
                  </a:lnTo>
                  <a:lnTo>
                    <a:pt x="1883270" y="433006"/>
                  </a:lnTo>
                  <a:lnTo>
                    <a:pt x="1883270" y="423481"/>
                  </a:lnTo>
                  <a:close/>
                </a:path>
                <a:path w="3778884" h="707389">
                  <a:moveTo>
                    <a:pt x="2419769" y="661911"/>
                  </a:moveTo>
                  <a:lnTo>
                    <a:pt x="2381656" y="659053"/>
                  </a:lnTo>
                  <a:lnTo>
                    <a:pt x="2347417" y="626999"/>
                  </a:lnTo>
                  <a:lnTo>
                    <a:pt x="2346464" y="591337"/>
                  </a:lnTo>
                  <a:lnTo>
                    <a:pt x="2346464" y="408216"/>
                  </a:lnTo>
                  <a:lnTo>
                    <a:pt x="2342096" y="357644"/>
                  </a:lnTo>
                  <a:lnTo>
                    <a:pt x="2328951" y="316509"/>
                  </a:lnTo>
                  <a:lnTo>
                    <a:pt x="2307005" y="284708"/>
                  </a:lnTo>
                  <a:lnTo>
                    <a:pt x="2276246" y="262115"/>
                  </a:lnTo>
                  <a:lnTo>
                    <a:pt x="2236647" y="248640"/>
                  </a:lnTo>
                  <a:lnTo>
                    <a:pt x="2188172" y="244170"/>
                  </a:lnTo>
                  <a:lnTo>
                    <a:pt x="2164918" y="245478"/>
                  </a:lnTo>
                  <a:lnTo>
                    <a:pt x="2145677" y="249656"/>
                  </a:lnTo>
                  <a:lnTo>
                    <a:pt x="2129117" y="257048"/>
                  </a:lnTo>
                  <a:lnTo>
                    <a:pt x="2113851" y="268008"/>
                  </a:lnTo>
                  <a:lnTo>
                    <a:pt x="2042337" y="330009"/>
                  </a:lnTo>
                  <a:lnTo>
                    <a:pt x="2042337" y="6692"/>
                  </a:lnTo>
                  <a:lnTo>
                    <a:pt x="2035721" y="0"/>
                  </a:lnTo>
                  <a:lnTo>
                    <a:pt x="1876539" y="15265"/>
                  </a:lnTo>
                  <a:lnTo>
                    <a:pt x="1876539" y="41021"/>
                  </a:lnTo>
                  <a:lnTo>
                    <a:pt x="1899894" y="43573"/>
                  </a:lnTo>
                  <a:lnTo>
                    <a:pt x="1909953" y="44831"/>
                  </a:lnTo>
                  <a:lnTo>
                    <a:pt x="1947659" y="59740"/>
                  </a:lnTo>
                  <a:lnTo>
                    <a:pt x="1962289" y="99199"/>
                  </a:lnTo>
                  <a:lnTo>
                    <a:pt x="1962289" y="591337"/>
                  </a:lnTo>
                  <a:lnTo>
                    <a:pt x="1956955" y="646658"/>
                  </a:lnTo>
                  <a:lnTo>
                    <a:pt x="1885175" y="661911"/>
                  </a:lnTo>
                  <a:lnTo>
                    <a:pt x="1885175" y="690537"/>
                  </a:lnTo>
                  <a:lnTo>
                    <a:pt x="2119579" y="690537"/>
                  </a:lnTo>
                  <a:lnTo>
                    <a:pt x="2119579" y="661911"/>
                  </a:lnTo>
                  <a:lnTo>
                    <a:pt x="2076627" y="659053"/>
                  </a:lnTo>
                  <a:lnTo>
                    <a:pt x="2058035" y="655993"/>
                  </a:lnTo>
                  <a:lnTo>
                    <a:pt x="2047709" y="646658"/>
                  </a:lnTo>
                  <a:lnTo>
                    <a:pt x="2043277" y="626605"/>
                  </a:lnTo>
                  <a:lnTo>
                    <a:pt x="2042337" y="591337"/>
                  </a:lnTo>
                  <a:lnTo>
                    <a:pt x="2042337" y="391045"/>
                  </a:lnTo>
                  <a:lnTo>
                    <a:pt x="2052929" y="358940"/>
                  </a:lnTo>
                  <a:lnTo>
                    <a:pt x="2080602" y="330123"/>
                  </a:lnTo>
                  <a:lnTo>
                    <a:pt x="2080818" y="330009"/>
                  </a:lnTo>
                  <a:lnTo>
                    <a:pt x="2119185" y="309372"/>
                  </a:lnTo>
                  <a:lnTo>
                    <a:pt x="2162518" y="301396"/>
                  </a:lnTo>
                  <a:lnTo>
                    <a:pt x="2205418" y="309981"/>
                  </a:lnTo>
                  <a:lnTo>
                    <a:pt x="2238502" y="334302"/>
                  </a:lnTo>
                  <a:lnTo>
                    <a:pt x="2259787" y="372211"/>
                  </a:lnTo>
                  <a:lnTo>
                    <a:pt x="2267318" y="421576"/>
                  </a:lnTo>
                  <a:lnTo>
                    <a:pt x="2267318" y="690537"/>
                  </a:lnTo>
                  <a:lnTo>
                    <a:pt x="2419769" y="690537"/>
                  </a:lnTo>
                  <a:lnTo>
                    <a:pt x="2419769" y="661911"/>
                  </a:lnTo>
                  <a:close/>
                </a:path>
                <a:path w="3778884" h="707389">
                  <a:moveTo>
                    <a:pt x="2813354" y="423481"/>
                  </a:moveTo>
                  <a:lnTo>
                    <a:pt x="2807716" y="372440"/>
                  </a:lnTo>
                  <a:lnTo>
                    <a:pt x="2791409" y="328663"/>
                  </a:lnTo>
                  <a:lnTo>
                    <a:pt x="2765374" y="293052"/>
                  </a:lnTo>
                  <a:lnTo>
                    <a:pt x="2742527" y="275653"/>
                  </a:lnTo>
                  <a:lnTo>
                    <a:pt x="2730525" y="266496"/>
                  </a:lnTo>
                  <a:lnTo>
                    <a:pt x="2729496" y="266103"/>
                  </a:lnTo>
                  <a:lnTo>
                    <a:pt x="2729496" y="433006"/>
                  </a:lnTo>
                  <a:lnTo>
                    <a:pt x="2504643" y="433006"/>
                  </a:lnTo>
                  <a:lnTo>
                    <a:pt x="2508085" y="380555"/>
                  </a:lnTo>
                  <a:lnTo>
                    <a:pt x="2520772" y="342404"/>
                  </a:lnTo>
                  <a:lnTo>
                    <a:pt x="2563685" y="293293"/>
                  </a:lnTo>
                  <a:lnTo>
                    <a:pt x="2626601" y="275653"/>
                  </a:lnTo>
                  <a:lnTo>
                    <a:pt x="2648369" y="277837"/>
                  </a:lnTo>
                  <a:lnTo>
                    <a:pt x="2684754" y="296164"/>
                  </a:lnTo>
                  <a:lnTo>
                    <a:pt x="2712618" y="336181"/>
                  </a:lnTo>
                  <a:lnTo>
                    <a:pt x="2727680" y="392506"/>
                  </a:lnTo>
                  <a:lnTo>
                    <a:pt x="2729496" y="433006"/>
                  </a:lnTo>
                  <a:lnTo>
                    <a:pt x="2729496" y="266103"/>
                  </a:lnTo>
                  <a:lnTo>
                    <a:pt x="2687764" y="249897"/>
                  </a:lnTo>
                  <a:lnTo>
                    <a:pt x="2638031" y="244170"/>
                  </a:lnTo>
                  <a:lnTo>
                    <a:pt x="2610675" y="246468"/>
                  </a:lnTo>
                  <a:lnTo>
                    <a:pt x="2552687" y="264287"/>
                  </a:lnTo>
                  <a:lnTo>
                    <a:pt x="2501633" y="292887"/>
                  </a:lnTo>
                  <a:lnTo>
                    <a:pt x="2466149" y="323316"/>
                  </a:lnTo>
                  <a:lnTo>
                    <a:pt x="2435542" y="368846"/>
                  </a:lnTo>
                  <a:lnTo>
                    <a:pt x="2417267" y="438404"/>
                  </a:lnTo>
                  <a:lnTo>
                    <a:pt x="2415070" y="480707"/>
                  </a:lnTo>
                  <a:lnTo>
                    <a:pt x="2417419" y="523481"/>
                  </a:lnTo>
                  <a:lnTo>
                    <a:pt x="2424569" y="562610"/>
                  </a:lnTo>
                  <a:lnTo>
                    <a:pt x="2454071" y="626630"/>
                  </a:lnTo>
                  <a:lnTo>
                    <a:pt x="2483154" y="657644"/>
                  </a:lnTo>
                  <a:lnTo>
                    <a:pt x="2519261" y="681583"/>
                  </a:lnTo>
                  <a:lnTo>
                    <a:pt x="2560929" y="697852"/>
                  </a:lnTo>
                  <a:lnTo>
                    <a:pt x="2606649" y="705789"/>
                  </a:lnTo>
                  <a:lnTo>
                    <a:pt x="2638234" y="707199"/>
                  </a:lnTo>
                  <a:lnTo>
                    <a:pt x="2665692" y="705561"/>
                  </a:lnTo>
                  <a:lnTo>
                    <a:pt x="2716161" y="692442"/>
                  </a:lnTo>
                  <a:lnTo>
                    <a:pt x="2764650" y="665619"/>
                  </a:lnTo>
                  <a:lnTo>
                    <a:pt x="2776029" y="656196"/>
                  </a:lnTo>
                  <a:lnTo>
                    <a:pt x="2786532" y="647509"/>
                  </a:lnTo>
                  <a:lnTo>
                    <a:pt x="2806750" y="626630"/>
                  </a:lnTo>
                  <a:lnTo>
                    <a:pt x="2784767" y="604697"/>
                  </a:lnTo>
                  <a:lnTo>
                    <a:pt x="2770047" y="618134"/>
                  </a:lnTo>
                  <a:lnTo>
                    <a:pt x="2752039" y="630682"/>
                  </a:lnTo>
                  <a:lnTo>
                    <a:pt x="2708541" y="649516"/>
                  </a:lnTo>
                  <a:lnTo>
                    <a:pt x="2670429" y="656196"/>
                  </a:lnTo>
                  <a:lnTo>
                    <a:pt x="2667635" y="656196"/>
                  </a:lnTo>
                  <a:lnTo>
                    <a:pt x="2623921" y="651154"/>
                  </a:lnTo>
                  <a:lnTo>
                    <a:pt x="2585275" y="636638"/>
                  </a:lnTo>
                  <a:lnTo>
                    <a:pt x="2553258" y="613549"/>
                  </a:lnTo>
                  <a:lnTo>
                    <a:pt x="2529408" y="582764"/>
                  </a:lnTo>
                  <a:lnTo>
                    <a:pt x="2509977" y="535076"/>
                  </a:lnTo>
                  <a:lnTo>
                    <a:pt x="2502738" y="470217"/>
                  </a:lnTo>
                  <a:lnTo>
                    <a:pt x="2813354" y="470217"/>
                  </a:lnTo>
                  <a:lnTo>
                    <a:pt x="2813354" y="433006"/>
                  </a:lnTo>
                  <a:lnTo>
                    <a:pt x="2813354" y="423481"/>
                  </a:lnTo>
                  <a:close/>
                </a:path>
                <a:path w="3778884" h="707389">
                  <a:moveTo>
                    <a:pt x="3263201" y="661911"/>
                  </a:moveTo>
                  <a:lnTo>
                    <a:pt x="3212808" y="657555"/>
                  </a:lnTo>
                  <a:lnTo>
                    <a:pt x="3200489" y="610412"/>
                  </a:lnTo>
                  <a:lnTo>
                    <a:pt x="3200323" y="605650"/>
                  </a:lnTo>
                  <a:lnTo>
                    <a:pt x="3200323" y="445414"/>
                  </a:lnTo>
                  <a:lnTo>
                    <a:pt x="3200323" y="425386"/>
                  </a:lnTo>
                  <a:lnTo>
                    <a:pt x="3199434" y="421576"/>
                  </a:lnTo>
                  <a:lnTo>
                    <a:pt x="3199434" y="378650"/>
                  </a:lnTo>
                  <a:lnTo>
                    <a:pt x="3198850" y="358952"/>
                  </a:lnTo>
                  <a:lnTo>
                    <a:pt x="3188893" y="310934"/>
                  </a:lnTo>
                  <a:lnTo>
                    <a:pt x="3167557" y="278511"/>
                  </a:lnTo>
                  <a:lnTo>
                    <a:pt x="3166681" y="277533"/>
                  </a:lnTo>
                  <a:lnTo>
                    <a:pt x="3134614" y="256095"/>
                  </a:lnTo>
                  <a:lnTo>
                    <a:pt x="3096323" y="246583"/>
                  </a:lnTo>
                  <a:lnTo>
                    <a:pt x="3048762" y="244170"/>
                  </a:lnTo>
                  <a:lnTo>
                    <a:pt x="3035757" y="244411"/>
                  </a:lnTo>
                  <a:lnTo>
                    <a:pt x="3022587" y="245364"/>
                  </a:lnTo>
                  <a:lnTo>
                    <a:pt x="3009417" y="247383"/>
                  </a:lnTo>
                  <a:lnTo>
                    <a:pt x="2996412" y="250837"/>
                  </a:lnTo>
                  <a:lnTo>
                    <a:pt x="2994507" y="250837"/>
                  </a:lnTo>
                  <a:lnTo>
                    <a:pt x="2994507" y="251802"/>
                  </a:lnTo>
                  <a:lnTo>
                    <a:pt x="2985935" y="254127"/>
                  </a:lnTo>
                  <a:lnTo>
                    <a:pt x="2977362" y="256806"/>
                  </a:lnTo>
                  <a:lnTo>
                    <a:pt x="2968790" y="259854"/>
                  </a:lnTo>
                  <a:lnTo>
                    <a:pt x="2960217" y="263245"/>
                  </a:lnTo>
                  <a:lnTo>
                    <a:pt x="2959189" y="264198"/>
                  </a:lnTo>
                  <a:lnTo>
                    <a:pt x="2949664" y="268960"/>
                  </a:lnTo>
                  <a:lnTo>
                    <a:pt x="2943060" y="271818"/>
                  </a:lnTo>
                  <a:lnTo>
                    <a:pt x="2936329" y="276606"/>
                  </a:lnTo>
                  <a:lnTo>
                    <a:pt x="2885897" y="306158"/>
                  </a:lnTo>
                  <a:lnTo>
                    <a:pt x="2885897" y="368160"/>
                  </a:lnTo>
                  <a:lnTo>
                    <a:pt x="2921089" y="385330"/>
                  </a:lnTo>
                  <a:lnTo>
                    <a:pt x="2933535" y="345274"/>
                  </a:lnTo>
                  <a:lnTo>
                    <a:pt x="2938805" y="331482"/>
                  </a:lnTo>
                  <a:lnTo>
                    <a:pt x="2965716" y="295135"/>
                  </a:lnTo>
                  <a:lnTo>
                    <a:pt x="3011805" y="279044"/>
                  </a:lnTo>
                  <a:lnTo>
                    <a:pt x="3048762" y="278511"/>
                  </a:lnTo>
                  <a:lnTo>
                    <a:pt x="3076232" y="285064"/>
                  </a:lnTo>
                  <a:lnTo>
                    <a:pt x="3100387" y="305206"/>
                  </a:lnTo>
                  <a:lnTo>
                    <a:pt x="3117558" y="346100"/>
                  </a:lnTo>
                  <a:lnTo>
                    <a:pt x="3124098" y="414883"/>
                  </a:lnTo>
                  <a:lnTo>
                    <a:pt x="3124098" y="445414"/>
                  </a:lnTo>
                  <a:lnTo>
                    <a:pt x="3124098" y="570357"/>
                  </a:lnTo>
                  <a:lnTo>
                    <a:pt x="3098698" y="598474"/>
                  </a:lnTo>
                  <a:lnTo>
                    <a:pt x="3066072" y="622211"/>
                  </a:lnTo>
                  <a:lnTo>
                    <a:pt x="3031477" y="638619"/>
                  </a:lnTo>
                  <a:lnTo>
                    <a:pt x="3000235" y="644753"/>
                  </a:lnTo>
                  <a:lnTo>
                    <a:pt x="2973514" y="638746"/>
                  </a:lnTo>
                  <a:lnTo>
                    <a:pt x="2951022" y="622452"/>
                  </a:lnTo>
                  <a:lnTo>
                    <a:pt x="2935503" y="598474"/>
                  </a:lnTo>
                  <a:lnTo>
                    <a:pt x="2929725" y="569404"/>
                  </a:lnTo>
                  <a:lnTo>
                    <a:pt x="2933141" y="543648"/>
                  </a:lnTo>
                  <a:lnTo>
                    <a:pt x="2957855" y="499656"/>
                  </a:lnTo>
                  <a:lnTo>
                    <a:pt x="2999879" y="473036"/>
                  </a:lnTo>
                  <a:lnTo>
                    <a:pt x="3074212" y="453783"/>
                  </a:lnTo>
                  <a:lnTo>
                    <a:pt x="3124098" y="445414"/>
                  </a:lnTo>
                  <a:lnTo>
                    <a:pt x="3124098" y="414883"/>
                  </a:lnTo>
                  <a:lnTo>
                    <a:pt x="3030715" y="432054"/>
                  </a:lnTo>
                  <a:lnTo>
                    <a:pt x="2972549" y="445808"/>
                  </a:lnTo>
                  <a:lnTo>
                    <a:pt x="2926321" y="463499"/>
                  </a:lnTo>
                  <a:lnTo>
                    <a:pt x="2891434" y="485597"/>
                  </a:lnTo>
                  <a:lnTo>
                    <a:pt x="2853220" y="544766"/>
                  </a:lnTo>
                  <a:lnTo>
                    <a:pt x="2848673" y="582764"/>
                  </a:lnTo>
                  <a:lnTo>
                    <a:pt x="2856700" y="631926"/>
                  </a:lnTo>
                  <a:lnTo>
                    <a:pt x="2880004" y="668477"/>
                  </a:lnTo>
                  <a:lnTo>
                    <a:pt x="2917431" y="691261"/>
                  </a:lnTo>
                  <a:lnTo>
                    <a:pt x="2967837" y="699109"/>
                  </a:lnTo>
                  <a:lnTo>
                    <a:pt x="2980232" y="698588"/>
                  </a:lnTo>
                  <a:lnTo>
                    <a:pt x="3074441" y="644753"/>
                  </a:lnTo>
                  <a:lnTo>
                    <a:pt x="3124098" y="610412"/>
                  </a:lnTo>
                  <a:lnTo>
                    <a:pt x="3124098" y="690537"/>
                  </a:lnTo>
                  <a:lnTo>
                    <a:pt x="3263201" y="690537"/>
                  </a:lnTo>
                  <a:lnTo>
                    <a:pt x="3263201" y="661911"/>
                  </a:lnTo>
                  <a:close/>
                </a:path>
                <a:path w="3778884" h="707389">
                  <a:moveTo>
                    <a:pt x="3778872" y="661911"/>
                  </a:moveTo>
                  <a:lnTo>
                    <a:pt x="3735044" y="659053"/>
                  </a:lnTo>
                  <a:lnTo>
                    <a:pt x="3701669" y="626605"/>
                  </a:lnTo>
                  <a:lnTo>
                    <a:pt x="3701072" y="603745"/>
                  </a:lnTo>
                  <a:lnTo>
                    <a:pt x="3700742" y="591337"/>
                  </a:lnTo>
                  <a:lnTo>
                    <a:pt x="3700742" y="288036"/>
                  </a:lnTo>
                  <a:lnTo>
                    <a:pt x="3700742" y="274701"/>
                  </a:lnTo>
                  <a:lnTo>
                    <a:pt x="3700742" y="6692"/>
                  </a:lnTo>
                  <a:lnTo>
                    <a:pt x="3694011" y="0"/>
                  </a:lnTo>
                  <a:lnTo>
                    <a:pt x="3534829" y="15265"/>
                  </a:lnTo>
                  <a:lnTo>
                    <a:pt x="3534829" y="41021"/>
                  </a:lnTo>
                  <a:lnTo>
                    <a:pt x="3541687" y="41732"/>
                  </a:lnTo>
                  <a:lnTo>
                    <a:pt x="3549434" y="42456"/>
                  </a:lnTo>
                  <a:lnTo>
                    <a:pt x="3568230" y="43878"/>
                  </a:lnTo>
                  <a:lnTo>
                    <a:pt x="3577513" y="45491"/>
                  </a:lnTo>
                  <a:lnTo>
                    <a:pt x="3585273" y="47459"/>
                  </a:lnTo>
                  <a:lnTo>
                    <a:pt x="3591445" y="49784"/>
                  </a:lnTo>
                  <a:lnTo>
                    <a:pt x="3595928" y="52463"/>
                  </a:lnTo>
                  <a:lnTo>
                    <a:pt x="3603548" y="57238"/>
                  </a:lnTo>
                  <a:lnTo>
                    <a:pt x="3609276" y="60096"/>
                  </a:lnTo>
                  <a:lnTo>
                    <a:pt x="3620706" y="99199"/>
                  </a:lnTo>
                  <a:lnTo>
                    <a:pt x="3620706" y="274701"/>
                  </a:lnTo>
                  <a:lnTo>
                    <a:pt x="3620706" y="356717"/>
                  </a:lnTo>
                  <a:lnTo>
                    <a:pt x="3620643" y="483565"/>
                  </a:lnTo>
                  <a:lnTo>
                    <a:pt x="3618192" y="539711"/>
                  </a:lnTo>
                  <a:lnTo>
                    <a:pt x="3583508" y="601294"/>
                  </a:lnTo>
                  <a:lnTo>
                    <a:pt x="3522726" y="639445"/>
                  </a:lnTo>
                  <a:lnTo>
                    <a:pt x="3489083" y="644753"/>
                  </a:lnTo>
                  <a:lnTo>
                    <a:pt x="3449815" y="638289"/>
                  </a:lnTo>
                  <a:lnTo>
                    <a:pt x="3415487" y="619810"/>
                  </a:lnTo>
                  <a:lnTo>
                    <a:pt x="3387077" y="590626"/>
                  </a:lnTo>
                  <a:lnTo>
                    <a:pt x="3365563" y="552056"/>
                  </a:lnTo>
                  <a:lnTo>
                    <a:pt x="3351936" y="505447"/>
                  </a:lnTo>
                  <a:lnTo>
                    <a:pt x="3347186" y="452094"/>
                  </a:lnTo>
                  <a:lnTo>
                    <a:pt x="3353117" y="395478"/>
                  </a:lnTo>
                  <a:lnTo>
                    <a:pt x="3370427" y="349846"/>
                  </a:lnTo>
                  <a:lnTo>
                    <a:pt x="3398393" y="316115"/>
                  </a:lnTo>
                  <a:lnTo>
                    <a:pt x="3436277" y="295211"/>
                  </a:lnTo>
                  <a:lnTo>
                    <a:pt x="3483368" y="288036"/>
                  </a:lnTo>
                  <a:lnTo>
                    <a:pt x="3510267" y="290334"/>
                  </a:lnTo>
                  <a:lnTo>
                    <a:pt x="3564394" y="308152"/>
                  </a:lnTo>
                  <a:lnTo>
                    <a:pt x="3603015" y="333108"/>
                  </a:lnTo>
                  <a:lnTo>
                    <a:pt x="3620706" y="356717"/>
                  </a:lnTo>
                  <a:lnTo>
                    <a:pt x="3620706" y="274701"/>
                  </a:lnTo>
                  <a:lnTo>
                    <a:pt x="3585680" y="260261"/>
                  </a:lnTo>
                  <a:lnTo>
                    <a:pt x="3557282" y="250850"/>
                  </a:lnTo>
                  <a:lnTo>
                    <a:pt x="3532454" y="245719"/>
                  </a:lnTo>
                  <a:lnTo>
                    <a:pt x="3508146" y="244170"/>
                  </a:lnTo>
                  <a:lnTo>
                    <a:pt x="3489883" y="245262"/>
                  </a:lnTo>
                  <a:lnTo>
                    <a:pt x="3436747" y="262293"/>
                  </a:lnTo>
                  <a:lnTo>
                    <a:pt x="3353790" y="305206"/>
                  </a:lnTo>
                  <a:lnTo>
                    <a:pt x="3316998" y="333743"/>
                  </a:lnTo>
                  <a:lnTo>
                    <a:pt x="3289058" y="374713"/>
                  </a:lnTo>
                  <a:lnTo>
                    <a:pt x="3271316" y="425513"/>
                  </a:lnTo>
                  <a:lnTo>
                    <a:pt x="3265119" y="483565"/>
                  </a:lnTo>
                  <a:lnTo>
                    <a:pt x="3269716" y="537400"/>
                  </a:lnTo>
                  <a:lnTo>
                    <a:pt x="3283343" y="585254"/>
                  </a:lnTo>
                  <a:lnTo>
                    <a:pt x="3305733" y="626135"/>
                  </a:lnTo>
                  <a:lnTo>
                    <a:pt x="3336633" y="659053"/>
                  </a:lnTo>
                  <a:lnTo>
                    <a:pt x="3394646" y="689457"/>
                  </a:lnTo>
                  <a:lnTo>
                    <a:pt x="3474859" y="699109"/>
                  </a:lnTo>
                  <a:lnTo>
                    <a:pt x="3488791" y="698461"/>
                  </a:lnTo>
                  <a:lnTo>
                    <a:pt x="3502215" y="696734"/>
                  </a:lnTo>
                  <a:lnTo>
                    <a:pt x="3513150" y="694283"/>
                  </a:lnTo>
                  <a:lnTo>
                    <a:pt x="3519576" y="691489"/>
                  </a:lnTo>
                  <a:lnTo>
                    <a:pt x="3575469" y="644753"/>
                  </a:lnTo>
                  <a:lnTo>
                    <a:pt x="3624516" y="603745"/>
                  </a:lnTo>
                  <a:lnTo>
                    <a:pt x="3624516" y="690537"/>
                  </a:lnTo>
                  <a:lnTo>
                    <a:pt x="3778872" y="690537"/>
                  </a:lnTo>
                  <a:lnTo>
                    <a:pt x="3778872" y="661911"/>
                  </a:lnTo>
                  <a:close/>
                </a:path>
              </a:pathLst>
            </a:custGeom>
            <a:solidFill>
              <a:srgbClr val="134785"/>
            </a:solidFill>
          </p:spPr>
          <p:txBody>
            <a:bodyPr wrap="square" lIns="0" tIns="0" rIns="0" bIns="0" rtlCol="0"/>
            <a:lstStyle/>
            <a:p>
              <a:pPr algn="ctr" defTabSz="457200">
                <a:defRPr/>
              </a:pPr>
              <a:endParaRPr sz="1013">
                <a:solidFill>
                  <a:prstClr val="black"/>
                </a:solidFill>
                <a:latin typeface="Calibri"/>
              </a:endParaRPr>
            </a:p>
          </p:txBody>
        </p:sp>
      </p:grpSp>
    </p:spTree>
    <p:extLst>
      <p:ext uri="{BB962C8B-B14F-4D97-AF65-F5344CB8AC3E}">
        <p14:creationId xmlns:p14="http://schemas.microsoft.com/office/powerpoint/2010/main" val="21123891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596" y="483670"/>
            <a:ext cx="6994813" cy="569277"/>
          </a:xfrm>
        </p:spPr>
        <p:txBody>
          <a:bodyPr>
            <a:normAutofit/>
          </a:bodyPr>
          <a:lstStyle/>
          <a:p>
            <a:pPr algn="ctr"/>
            <a:r>
              <a:rPr lang="en-US" sz="2400" b="1" dirty="0">
                <a:latin typeface="Calibri" panose="020F0502020204030204" pitchFamily="34" charset="0"/>
                <a:cs typeface="Calibri" panose="020F0502020204030204" pitchFamily="34" charset="0"/>
              </a:rPr>
              <a:t>Image Acquisition</a:t>
            </a:r>
            <a:endParaRPr lang="en-IN" sz="2400" dirty="0">
              <a:latin typeface="Calibri" panose="020F0502020204030204" pitchFamily="34" charset="0"/>
              <a:cs typeface="Calibri" panose="020F0502020204030204" pitchFamily="34" charset="0"/>
            </a:endParaRPr>
          </a:p>
        </p:txBody>
      </p:sp>
      <p:sp>
        <p:nvSpPr>
          <p:cNvPr id="4" name="Content Placeholder 2"/>
          <p:cNvSpPr>
            <a:spLocks noGrp="1"/>
          </p:cNvSpPr>
          <p:nvPr>
            <p:ph idx="1"/>
          </p:nvPr>
        </p:nvSpPr>
        <p:spPr>
          <a:xfrm>
            <a:off x="1449688" y="1326871"/>
            <a:ext cx="7159029" cy="4214949"/>
          </a:xfrm>
        </p:spPr>
        <p:txBody>
          <a:bodyPr anchor="t">
            <a:normAutofit/>
          </a:bodyPr>
          <a:lstStyle/>
          <a:p>
            <a:pPr algn="just">
              <a:buFont typeface="Arial" panose="020B0604020202020204" pitchFamily="34" charset="0"/>
              <a:buChar char="•"/>
            </a:pPr>
            <a:r>
              <a:rPr lang="en-US" sz="2200" dirty="0"/>
              <a:t>Image </a:t>
            </a:r>
            <a:r>
              <a:rPr lang="en-US" sz="2200" dirty="0"/>
              <a:t>acquisition </a:t>
            </a:r>
            <a:r>
              <a:rPr lang="en-US" sz="2200" dirty="0"/>
              <a:t>can </a:t>
            </a:r>
            <a:r>
              <a:rPr lang="en-US" sz="2200" dirty="0"/>
              <a:t>accomplished by capturing real-time images of any object using a high-optical camera and generates images of a sufficient quality and resolution</a:t>
            </a:r>
            <a:r>
              <a:rPr lang="en-US" sz="2200" dirty="0"/>
              <a:t>.</a:t>
            </a:r>
          </a:p>
          <a:p>
            <a:pPr algn="just">
              <a:buFont typeface="Arial" panose="020B0604020202020204" pitchFamily="34" charset="0"/>
              <a:buChar char="•"/>
            </a:pPr>
            <a:r>
              <a:rPr lang="en-US" sz="2200" dirty="0"/>
              <a:t>High quality image is necessary for detecting any facial characteristics, which can used in further face recognition process.</a:t>
            </a:r>
          </a:p>
          <a:p>
            <a:pPr algn="just">
              <a:buFont typeface="Arial" panose="020B0604020202020204" pitchFamily="34" charset="0"/>
              <a:buChar char="•"/>
            </a:pPr>
            <a:endParaRPr lang="en-IN" sz="2200"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6487" r="15574" b="3691"/>
          <a:stretch/>
        </p:blipFill>
        <p:spPr>
          <a:xfrm>
            <a:off x="5138308" y="3600020"/>
            <a:ext cx="2931101" cy="3119521"/>
          </a:xfrm>
          <a:prstGeom prst="rect">
            <a:avLst/>
          </a:prstGeom>
        </p:spPr>
      </p:pic>
    </p:spTree>
    <p:extLst>
      <p:ext uri="{BB962C8B-B14F-4D97-AF65-F5344CB8AC3E}">
        <p14:creationId xmlns:p14="http://schemas.microsoft.com/office/powerpoint/2010/main" val="19094295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596" y="483670"/>
            <a:ext cx="6994813" cy="569277"/>
          </a:xfrm>
        </p:spPr>
        <p:txBody>
          <a:bodyPr>
            <a:normAutofit/>
          </a:bodyPr>
          <a:lstStyle/>
          <a:p>
            <a:pPr algn="ctr"/>
            <a:r>
              <a:rPr lang="en-US" sz="2400" b="1" dirty="0">
                <a:latin typeface="Calibri" panose="020F0502020204030204" pitchFamily="34" charset="0"/>
                <a:cs typeface="Calibri" panose="020F0502020204030204" pitchFamily="34" charset="0"/>
              </a:rPr>
              <a:t>Image Processing</a:t>
            </a:r>
            <a:endParaRPr lang="en-IN" sz="2400" dirty="0">
              <a:latin typeface="Calibri" panose="020F0502020204030204" pitchFamily="34" charset="0"/>
              <a:cs typeface="Calibri" panose="020F0502020204030204" pitchFamily="34" charset="0"/>
            </a:endParaRPr>
          </a:p>
        </p:txBody>
      </p:sp>
      <p:sp>
        <p:nvSpPr>
          <p:cNvPr id="4" name="Content Placeholder 2"/>
          <p:cNvSpPr>
            <a:spLocks noGrp="1"/>
          </p:cNvSpPr>
          <p:nvPr>
            <p:ph idx="1"/>
          </p:nvPr>
        </p:nvSpPr>
        <p:spPr>
          <a:xfrm>
            <a:off x="1449688" y="1326869"/>
            <a:ext cx="7159029" cy="4970692"/>
          </a:xfrm>
        </p:spPr>
        <p:txBody>
          <a:bodyPr anchor="t">
            <a:normAutofit/>
          </a:bodyPr>
          <a:lstStyle/>
          <a:p>
            <a:pPr algn="just">
              <a:buFont typeface="Arial" panose="020B0604020202020204" pitchFamily="34" charset="0"/>
              <a:buChar char="•"/>
            </a:pPr>
            <a:r>
              <a:rPr lang="en-US" sz="2200" dirty="0"/>
              <a:t>Image </a:t>
            </a:r>
            <a:r>
              <a:rPr lang="en-US" sz="2200" dirty="0"/>
              <a:t>processing is the process of performing certain operations on an image to improve its quality or to extract features of that image. This can be used for further analysis and decision making</a:t>
            </a:r>
            <a:r>
              <a:rPr lang="en-US" sz="2200" dirty="0"/>
              <a:t>.</a:t>
            </a:r>
          </a:p>
          <a:p>
            <a:pPr marL="0" indent="0" algn="just">
              <a:buNone/>
            </a:pPr>
            <a:endParaRPr lang="en-US" sz="2200" dirty="0"/>
          </a:p>
          <a:p>
            <a:pPr algn="just">
              <a:buFont typeface="Arial" panose="020B0604020202020204" pitchFamily="34" charset="0"/>
              <a:buChar char="•"/>
            </a:pPr>
            <a:r>
              <a:rPr lang="en-US" sz="2200" dirty="0"/>
              <a:t>When the camera detects a face and converts it into an image, the image will be cropped and converted from RGB to grayscale because it is easy to detect faces in grayscale. </a:t>
            </a:r>
            <a:endParaRPr lang="en-IN" sz="2200" dirty="0"/>
          </a:p>
        </p:txBody>
      </p:sp>
    </p:spTree>
    <p:extLst>
      <p:ext uri="{BB962C8B-B14F-4D97-AF65-F5344CB8AC3E}">
        <p14:creationId xmlns:p14="http://schemas.microsoft.com/office/powerpoint/2010/main" val="15475418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596" y="483670"/>
            <a:ext cx="6994813" cy="569277"/>
          </a:xfrm>
        </p:spPr>
        <p:txBody>
          <a:bodyPr>
            <a:normAutofit/>
          </a:bodyPr>
          <a:lstStyle/>
          <a:p>
            <a:pPr algn="ctr"/>
            <a:r>
              <a:rPr lang="en-US" sz="2400" b="1" dirty="0">
                <a:latin typeface="Calibri" panose="020F0502020204030204" pitchFamily="34" charset="0"/>
                <a:cs typeface="Calibri" panose="020F0502020204030204" pitchFamily="34" charset="0"/>
              </a:rPr>
              <a:t>Face Detection</a:t>
            </a:r>
            <a:endParaRPr lang="en-IN" sz="2400" dirty="0">
              <a:latin typeface="Calibri" panose="020F0502020204030204" pitchFamily="34" charset="0"/>
              <a:cs typeface="Calibri" panose="020F0502020204030204" pitchFamily="34" charset="0"/>
            </a:endParaRPr>
          </a:p>
        </p:txBody>
      </p:sp>
      <p:sp>
        <p:nvSpPr>
          <p:cNvPr id="4" name="Content Placeholder 2"/>
          <p:cNvSpPr>
            <a:spLocks noGrp="1"/>
          </p:cNvSpPr>
          <p:nvPr>
            <p:ph idx="1"/>
          </p:nvPr>
        </p:nvSpPr>
        <p:spPr>
          <a:xfrm>
            <a:off x="1449686" y="1326870"/>
            <a:ext cx="7384598" cy="5531131"/>
          </a:xfrm>
        </p:spPr>
        <p:txBody>
          <a:bodyPr anchor="t">
            <a:normAutofit/>
          </a:bodyPr>
          <a:lstStyle/>
          <a:p>
            <a:pPr algn="just">
              <a:buFont typeface="Arial" panose="020B0604020202020204" pitchFamily="34" charset="0"/>
              <a:buChar char="•"/>
            </a:pPr>
            <a:r>
              <a:rPr lang="en-US" sz="2200" dirty="0"/>
              <a:t>Face </a:t>
            </a:r>
            <a:r>
              <a:rPr lang="en-US" sz="2200" dirty="0"/>
              <a:t>detection is a technique that </a:t>
            </a:r>
            <a:r>
              <a:rPr lang="en-US" sz="2200" dirty="0"/>
              <a:t>identifies </a:t>
            </a:r>
            <a:r>
              <a:rPr lang="en-US" sz="2200" dirty="0"/>
              <a:t>the location and sizes of human faces in digital images and probably extract them to be used by the face recognition algorithm. It will detect only facial features and ignores </a:t>
            </a:r>
            <a:r>
              <a:rPr lang="en-US" sz="2200" dirty="0"/>
              <a:t>everything </a:t>
            </a:r>
            <a:r>
              <a:rPr lang="en-US" sz="2200" dirty="0"/>
              <a:t>else like road, </a:t>
            </a:r>
            <a:r>
              <a:rPr lang="en-US" sz="2200" dirty="0"/>
              <a:t>tree, bungalow </a:t>
            </a:r>
            <a:r>
              <a:rPr lang="en-US" sz="2200" dirty="0"/>
              <a:t>etc.</a:t>
            </a:r>
          </a:p>
          <a:p>
            <a:pPr algn="just">
              <a:buFont typeface="Arial" panose="020B0604020202020204" pitchFamily="34" charset="0"/>
              <a:buChar char="•"/>
            </a:pPr>
            <a:endParaRPr lang="en-US" sz="2200" dirty="0"/>
          </a:p>
          <a:p>
            <a:pPr algn="just">
              <a:buFont typeface="Arial" panose="020B0604020202020204" pitchFamily="34" charset="0"/>
              <a:buChar char="•"/>
            </a:pPr>
            <a:r>
              <a:rPr lang="en-US" sz="2200" dirty="0"/>
              <a:t>OpenCV </a:t>
            </a:r>
            <a:r>
              <a:rPr lang="en-US" sz="2200" dirty="0"/>
              <a:t>already has </a:t>
            </a:r>
            <a:r>
              <a:rPr lang="en-US" sz="2200" dirty="0"/>
              <a:t>some </a:t>
            </a:r>
            <a:r>
              <a:rPr lang="en-US" sz="2200" dirty="0"/>
              <a:t>pre trained classifiers, which is: </a:t>
            </a:r>
          </a:p>
          <a:p>
            <a:pPr marL="800100" lvl="1" indent="-342900" algn="just">
              <a:buFont typeface="+mj-lt"/>
              <a:buAutoNum type="arabicPeriod"/>
            </a:pPr>
            <a:r>
              <a:rPr lang="en-US" sz="2100" dirty="0"/>
              <a:t>Haar </a:t>
            </a:r>
            <a:r>
              <a:rPr lang="en-IN" sz="2100" dirty="0"/>
              <a:t>cascade classifier</a:t>
            </a:r>
          </a:p>
          <a:p>
            <a:pPr marL="800100" lvl="1" indent="-342900" algn="just">
              <a:buFont typeface="+mj-lt"/>
              <a:buAutoNum type="arabicPeriod"/>
            </a:pPr>
            <a:r>
              <a:rPr lang="en-IN" sz="2100" dirty="0"/>
              <a:t>Local Binary Pattern (LBP) classifier</a:t>
            </a:r>
          </a:p>
          <a:p>
            <a:pPr marL="800100" lvl="1" indent="-342900" algn="just">
              <a:buFont typeface="+mj-lt"/>
              <a:buAutoNum type="arabicPeriod"/>
            </a:pPr>
            <a:r>
              <a:rPr lang="en-IN" sz="2100" dirty="0"/>
              <a:t>Principal </a:t>
            </a:r>
            <a:r>
              <a:rPr lang="en-IN" sz="2100" dirty="0"/>
              <a:t>Component Analysis (PCA)</a:t>
            </a:r>
          </a:p>
          <a:p>
            <a:pPr marL="800100" lvl="1" indent="-342900" algn="just">
              <a:buFont typeface="+mj-lt"/>
              <a:buAutoNum type="arabicPeriod"/>
            </a:pPr>
            <a:endParaRPr lang="en-IN" sz="2100" dirty="0"/>
          </a:p>
        </p:txBody>
      </p:sp>
    </p:spTree>
    <p:extLst>
      <p:ext uri="{BB962C8B-B14F-4D97-AF65-F5344CB8AC3E}">
        <p14:creationId xmlns:p14="http://schemas.microsoft.com/office/powerpoint/2010/main" val="480666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596" y="483670"/>
            <a:ext cx="6994813" cy="569277"/>
          </a:xfrm>
        </p:spPr>
        <p:txBody>
          <a:bodyPr>
            <a:normAutofit/>
          </a:bodyPr>
          <a:lstStyle/>
          <a:p>
            <a:pPr algn="ctr"/>
            <a:r>
              <a:rPr lang="en-US" sz="2400" b="1" dirty="0">
                <a:latin typeface="Calibri" panose="020F0502020204030204" pitchFamily="34" charset="0"/>
                <a:cs typeface="Calibri" panose="020F0502020204030204" pitchFamily="34" charset="0"/>
              </a:rPr>
              <a:t>Extraction of Facial Features</a:t>
            </a:r>
            <a:endParaRPr lang="en-IN" sz="2400" dirty="0">
              <a:latin typeface="Calibri" panose="020F0502020204030204" pitchFamily="34" charset="0"/>
              <a:cs typeface="Calibri" panose="020F0502020204030204" pitchFamily="34" charset="0"/>
            </a:endParaRPr>
          </a:p>
        </p:txBody>
      </p:sp>
      <p:sp>
        <p:nvSpPr>
          <p:cNvPr id="4" name="Content Placeholder 2"/>
          <p:cNvSpPr>
            <a:spLocks noGrp="1"/>
          </p:cNvSpPr>
          <p:nvPr>
            <p:ph idx="1"/>
          </p:nvPr>
        </p:nvSpPr>
        <p:spPr>
          <a:xfrm>
            <a:off x="1449686" y="1326869"/>
            <a:ext cx="7384598" cy="3879312"/>
          </a:xfrm>
        </p:spPr>
        <p:txBody>
          <a:bodyPr anchor="t">
            <a:noAutofit/>
          </a:bodyPr>
          <a:lstStyle/>
          <a:p>
            <a:pPr algn="just">
              <a:buFont typeface="Arial" panose="020B0604020202020204" pitchFamily="34" charset="0"/>
              <a:buChar char="•"/>
            </a:pPr>
            <a:r>
              <a:rPr lang="en-US" sz="2200" dirty="0"/>
              <a:t>This </a:t>
            </a:r>
            <a:r>
              <a:rPr lang="en-US" sz="2200" dirty="0"/>
              <a:t>module is responsible for extracting a features that is well enough to identify as the face image. The goal of this module is to extract relevant data from the capture </a:t>
            </a:r>
            <a:r>
              <a:rPr lang="en-US" sz="2200" dirty="0"/>
              <a:t>image.</a:t>
            </a:r>
          </a:p>
          <a:p>
            <a:pPr marL="0" indent="0" algn="just">
              <a:buNone/>
            </a:pPr>
            <a:endParaRPr lang="en-US" sz="2200" dirty="0"/>
          </a:p>
          <a:p>
            <a:pPr algn="just">
              <a:buFont typeface="Arial" panose="020B0604020202020204" pitchFamily="34" charset="0"/>
              <a:buChar char="•"/>
            </a:pPr>
            <a:r>
              <a:rPr lang="en-US" sz="2200" dirty="0"/>
              <a:t>Features</a:t>
            </a:r>
            <a:r>
              <a:rPr lang="en-US" sz="2200" dirty="0"/>
              <a:t>:</a:t>
            </a:r>
          </a:p>
          <a:p>
            <a:pPr marL="898525" lvl="1" indent="-441325" algn="just">
              <a:buFont typeface="Wingdings" panose="05000000000000000000" pitchFamily="2" charset="2"/>
              <a:buChar char="Ø"/>
            </a:pPr>
            <a:r>
              <a:rPr lang="en-US" sz="2100" dirty="0"/>
              <a:t>Distance between the eyes</a:t>
            </a:r>
          </a:p>
          <a:p>
            <a:pPr marL="898525" lvl="1" indent="-441325" algn="just">
              <a:buFont typeface="Wingdings" panose="05000000000000000000" pitchFamily="2" charset="2"/>
              <a:buChar char="Ø"/>
            </a:pPr>
            <a:r>
              <a:rPr lang="en-US" sz="2100" dirty="0"/>
              <a:t>Width of the nose</a:t>
            </a:r>
          </a:p>
          <a:p>
            <a:pPr marL="898525" lvl="1" indent="-441325" algn="just">
              <a:buFont typeface="Wingdings" panose="05000000000000000000" pitchFamily="2" charset="2"/>
              <a:buChar char="Ø"/>
            </a:pPr>
            <a:r>
              <a:rPr lang="en-US" sz="2100" dirty="0"/>
              <a:t>Length of Jaw line</a:t>
            </a:r>
          </a:p>
          <a:p>
            <a:pPr marL="898525" lvl="1" indent="-441325" algn="just">
              <a:buFont typeface="Wingdings" panose="05000000000000000000" pitchFamily="2" charset="2"/>
              <a:buChar char="Ø"/>
            </a:pPr>
            <a:r>
              <a:rPr lang="en-US" sz="2100" dirty="0"/>
              <a:t>Chin</a:t>
            </a:r>
            <a:endParaRPr lang="en-IN" sz="21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6302" y="2906329"/>
            <a:ext cx="2773350" cy="2742305"/>
          </a:xfrm>
          <a:prstGeom prst="rect">
            <a:avLst/>
          </a:prstGeom>
        </p:spPr>
      </p:pic>
    </p:spTree>
    <p:extLst>
      <p:ext uri="{BB962C8B-B14F-4D97-AF65-F5344CB8AC3E}">
        <p14:creationId xmlns:p14="http://schemas.microsoft.com/office/powerpoint/2010/main" val="21541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596" y="483670"/>
            <a:ext cx="6994813" cy="569277"/>
          </a:xfrm>
        </p:spPr>
        <p:txBody>
          <a:bodyPr>
            <a:normAutofit/>
          </a:bodyPr>
          <a:lstStyle/>
          <a:p>
            <a:pPr algn="ctr"/>
            <a:r>
              <a:rPr lang="en-US" sz="2400" b="1" dirty="0">
                <a:latin typeface="Calibri" panose="020F0502020204030204" pitchFamily="34" charset="0"/>
                <a:cs typeface="Calibri" panose="020F0502020204030204" pitchFamily="34" charset="0"/>
              </a:rPr>
              <a:t>Feature Matching or Face Recognition</a:t>
            </a:r>
            <a:endParaRPr lang="en-IN" sz="2400" dirty="0">
              <a:latin typeface="Calibri" panose="020F0502020204030204" pitchFamily="34" charset="0"/>
              <a:cs typeface="Calibri" panose="020F0502020204030204" pitchFamily="34" charset="0"/>
            </a:endParaRPr>
          </a:p>
        </p:txBody>
      </p:sp>
      <p:sp>
        <p:nvSpPr>
          <p:cNvPr id="4" name="Content Placeholder 2"/>
          <p:cNvSpPr>
            <a:spLocks noGrp="1"/>
          </p:cNvSpPr>
          <p:nvPr>
            <p:ph idx="1"/>
          </p:nvPr>
        </p:nvSpPr>
        <p:spPr>
          <a:xfrm>
            <a:off x="1449686" y="1326869"/>
            <a:ext cx="7384598" cy="4690474"/>
          </a:xfrm>
        </p:spPr>
        <p:txBody>
          <a:bodyPr anchor="t">
            <a:normAutofit/>
          </a:bodyPr>
          <a:lstStyle/>
          <a:p>
            <a:pPr algn="just">
              <a:buFont typeface="Arial" panose="020B0604020202020204" pitchFamily="34" charset="0"/>
              <a:buChar char="•"/>
            </a:pPr>
            <a:r>
              <a:rPr lang="en-US" sz="2200" dirty="0"/>
              <a:t>The </a:t>
            </a:r>
            <a:r>
              <a:rPr lang="en-US" sz="2200" dirty="0"/>
              <a:t>last step is to compare the image with a database of known faces. </a:t>
            </a:r>
            <a:endParaRPr lang="en-US" sz="2200" dirty="0"/>
          </a:p>
          <a:p>
            <a:pPr marL="0" indent="0" algn="just">
              <a:buNone/>
            </a:pPr>
            <a:endParaRPr lang="en-US" sz="2200" dirty="0"/>
          </a:p>
          <a:p>
            <a:pPr algn="just">
              <a:buFont typeface="Arial" panose="020B0604020202020204" pitchFamily="34" charset="0"/>
              <a:buChar char="•"/>
            </a:pPr>
            <a:r>
              <a:rPr lang="en-US" sz="2200" dirty="0"/>
              <a:t>In the automatic attendance system, registered student faces are trained and stored in the database. Therefore, when the camera captures the face of any student, it will compare it with the known face database by using the student ID, and this process will return matches or potential matches close to the image in the database. Then, the attendance is automatically marked in the excel worksheet</a:t>
            </a:r>
            <a:r>
              <a:rPr lang="en-US" sz="2200" dirty="0"/>
              <a:t>.</a:t>
            </a:r>
            <a:endParaRPr lang="en-IN" sz="2200" dirty="0"/>
          </a:p>
        </p:txBody>
      </p:sp>
    </p:spTree>
    <p:extLst>
      <p:ext uri="{BB962C8B-B14F-4D97-AF65-F5344CB8AC3E}">
        <p14:creationId xmlns:p14="http://schemas.microsoft.com/office/powerpoint/2010/main" val="890428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596" y="483670"/>
            <a:ext cx="6994813" cy="569277"/>
          </a:xfrm>
        </p:spPr>
        <p:txBody>
          <a:bodyPr>
            <a:normAutofit/>
          </a:bodyPr>
          <a:lstStyle/>
          <a:p>
            <a:pPr algn="ctr"/>
            <a:r>
              <a:rPr lang="en-US" sz="2400" b="1" dirty="0">
                <a:latin typeface="Calibri" panose="020F0502020204030204" pitchFamily="34" charset="0"/>
                <a:cs typeface="Calibri" panose="020F0502020204030204" pitchFamily="34" charset="0"/>
              </a:rPr>
              <a:t>Why OpenCV ?</a:t>
            </a:r>
            <a:endParaRPr lang="en-IN" sz="2400" dirty="0">
              <a:latin typeface="Calibri" panose="020F0502020204030204" pitchFamily="34" charset="0"/>
              <a:cs typeface="Calibri" panose="020F0502020204030204" pitchFamily="34" charset="0"/>
            </a:endParaRPr>
          </a:p>
        </p:txBody>
      </p:sp>
      <p:sp>
        <p:nvSpPr>
          <p:cNvPr id="4" name="Content Placeholder 2"/>
          <p:cNvSpPr>
            <a:spLocks noGrp="1"/>
          </p:cNvSpPr>
          <p:nvPr>
            <p:ph idx="1"/>
          </p:nvPr>
        </p:nvSpPr>
        <p:spPr>
          <a:xfrm>
            <a:off x="1449686" y="1326869"/>
            <a:ext cx="7384598" cy="4690474"/>
          </a:xfrm>
        </p:spPr>
        <p:txBody>
          <a:bodyPr anchor="t">
            <a:normAutofit/>
          </a:bodyPr>
          <a:lstStyle/>
          <a:p>
            <a:pPr algn="just">
              <a:buFont typeface="Arial" panose="020B0604020202020204" pitchFamily="34" charset="0"/>
              <a:buChar char="•"/>
            </a:pPr>
            <a:r>
              <a:rPr lang="en-US" sz="2200" dirty="0"/>
              <a:t>An </a:t>
            </a:r>
            <a:r>
              <a:rPr lang="en-US" sz="2200" dirty="0"/>
              <a:t>OpenCV is an open-source and cross-platform library using which we can develop real-time computer vision applications. </a:t>
            </a:r>
            <a:endParaRPr lang="en-IN" sz="2200" dirty="0"/>
          </a:p>
          <a:p>
            <a:pPr algn="just">
              <a:buFont typeface="Arial" panose="020B0604020202020204" pitchFamily="34" charset="0"/>
              <a:buChar char="•"/>
            </a:pPr>
            <a:r>
              <a:rPr lang="en-IN" sz="2200" dirty="0"/>
              <a:t>OpenCV (Open Source Computer Vision Library) is an open source computer vision and machine learning software library.</a:t>
            </a:r>
          </a:p>
          <a:p>
            <a:pPr algn="just">
              <a:buFont typeface="Arial" panose="020B0604020202020204" pitchFamily="34" charset="0"/>
              <a:buChar char="•"/>
            </a:pPr>
            <a:r>
              <a:rPr lang="en-IN" sz="2200" dirty="0"/>
              <a:t>The library has more than 2500 optimized algorithms.</a:t>
            </a:r>
          </a:p>
          <a:p>
            <a:pPr algn="just">
              <a:buFont typeface="Arial" panose="020B0604020202020204" pitchFamily="34" charset="0"/>
              <a:buChar char="•"/>
            </a:pPr>
            <a:r>
              <a:rPr lang="en-IN" sz="2200" dirty="0"/>
              <a:t>It has C++, Python, Java and MATLAB interfaces and supports Windows, Linux, Android and Mac OS.</a:t>
            </a:r>
          </a:p>
          <a:p>
            <a:pPr algn="just">
              <a:buFont typeface="Arial" panose="020B0604020202020204" pitchFamily="34" charset="0"/>
              <a:buChar char="•"/>
            </a:pPr>
            <a:r>
              <a:rPr lang="en-IN" sz="2200" dirty="0"/>
              <a:t>OpenCV is written in C/C</a:t>
            </a:r>
            <a:r>
              <a:rPr lang="en-IN" sz="2200" dirty="0"/>
              <a:t>++</a:t>
            </a:r>
            <a:endParaRPr lang="en-IN" sz="22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64478" y="4686181"/>
            <a:ext cx="1439526" cy="1773016"/>
          </a:xfrm>
          <a:prstGeom prst="rect">
            <a:avLst/>
          </a:prstGeom>
        </p:spPr>
      </p:pic>
    </p:spTree>
    <p:extLst>
      <p:ext uri="{BB962C8B-B14F-4D97-AF65-F5344CB8AC3E}">
        <p14:creationId xmlns:p14="http://schemas.microsoft.com/office/powerpoint/2010/main" val="36210154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596" y="483670"/>
            <a:ext cx="6994813" cy="569277"/>
          </a:xfrm>
        </p:spPr>
        <p:txBody>
          <a:bodyPr>
            <a:normAutofit/>
          </a:bodyPr>
          <a:lstStyle/>
          <a:p>
            <a:pPr algn="ctr"/>
            <a:r>
              <a:rPr lang="en-IN" sz="2400" b="1" dirty="0">
                <a:latin typeface="Calibri" panose="020F0502020204030204" pitchFamily="34" charset="0"/>
                <a:cs typeface="Calibri" panose="020F0502020204030204" pitchFamily="34" charset="0"/>
              </a:rPr>
              <a:t>Algorithms</a:t>
            </a:r>
            <a:endParaRPr lang="en-IN" sz="2400" b="1" dirty="0">
              <a:latin typeface="Calibri" panose="020F0502020204030204" pitchFamily="34" charset="0"/>
              <a:cs typeface="Calibri" panose="020F0502020204030204" pitchFamily="34" charset="0"/>
            </a:endParaRPr>
          </a:p>
        </p:txBody>
      </p:sp>
      <p:sp>
        <p:nvSpPr>
          <p:cNvPr id="4" name="Content Placeholder 2"/>
          <p:cNvSpPr>
            <a:spLocks noGrp="1"/>
          </p:cNvSpPr>
          <p:nvPr>
            <p:ph idx="1"/>
          </p:nvPr>
        </p:nvSpPr>
        <p:spPr>
          <a:xfrm>
            <a:off x="1449686" y="1326869"/>
            <a:ext cx="7384598" cy="4690474"/>
          </a:xfrm>
        </p:spPr>
        <p:txBody>
          <a:bodyPr anchor="t">
            <a:normAutofit/>
          </a:bodyPr>
          <a:lstStyle/>
          <a:p>
            <a:pPr algn="just">
              <a:buFont typeface="Wingdings" panose="05000000000000000000" pitchFamily="2" charset="2"/>
              <a:buChar char="Ø"/>
            </a:pPr>
            <a:r>
              <a:rPr lang="en-IN" sz="2200" dirty="0"/>
              <a:t>Some of the best face recognition algorithms are:-</a:t>
            </a:r>
          </a:p>
          <a:p>
            <a:pPr lvl="1" algn="just">
              <a:buFont typeface="Arial" panose="020B0604020202020204" pitchFamily="34" charset="0"/>
              <a:buChar char="•"/>
            </a:pPr>
            <a:r>
              <a:rPr lang="en-IN" sz="2200" dirty="0"/>
              <a:t>Viola-Jones Algorithm</a:t>
            </a:r>
          </a:p>
          <a:p>
            <a:pPr lvl="1" algn="just">
              <a:buFont typeface="Arial" panose="020B0604020202020204" pitchFamily="34" charset="0"/>
              <a:buChar char="•"/>
            </a:pPr>
            <a:r>
              <a:rPr lang="en-IN" sz="2200" dirty="0"/>
              <a:t>Local Binary Pattern Histogram (LBPH)</a:t>
            </a:r>
          </a:p>
          <a:p>
            <a:pPr lvl="1" algn="just">
              <a:buFont typeface="Arial" panose="020B0604020202020204" pitchFamily="34" charset="0"/>
              <a:buChar char="•"/>
            </a:pPr>
            <a:r>
              <a:rPr lang="en-IN" sz="2200" dirty="0"/>
              <a:t>Principal Component Analysis (PCA)</a:t>
            </a:r>
            <a:endParaRPr lang="en-IN" sz="2200" dirty="0"/>
          </a:p>
        </p:txBody>
      </p:sp>
    </p:spTree>
    <p:extLst>
      <p:ext uri="{BB962C8B-B14F-4D97-AF65-F5344CB8AC3E}">
        <p14:creationId xmlns:p14="http://schemas.microsoft.com/office/powerpoint/2010/main" val="34544210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596" y="483670"/>
            <a:ext cx="6994813" cy="569277"/>
          </a:xfrm>
        </p:spPr>
        <p:txBody>
          <a:bodyPr>
            <a:normAutofit/>
          </a:bodyPr>
          <a:lstStyle/>
          <a:p>
            <a:r>
              <a:rPr lang="en-IN" sz="2400" b="1" dirty="0">
                <a:latin typeface="Calibri" panose="020F0502020204030204" pitchFamily="34" charset="0"/>
                <a:cs typeface="Calibri" panose="020F0502020204030204" pitchFamily="34" charset="0"/>
              </a:rPr>
              <a:t>Viola-Jones Algorithm for Face Recognition</a:t>
            </a:r>
            <a:endParaRPr lang="en-IN" sz="2400" b="1" dirty="0">
              <a:latin typeface="Calibri" panose="020F0502020204030204" pitchFamily="34" charset="0"/>
              <a:cs typeface="Calibri" panose="020F0502020204030204" pitchFamily="34" charset="0"/>
            </a:endParaRPr>
          </a:p>
        </p:txBody>
      </p:sp>
      <p:sp>
        <p:nvSpPr>
          <p:cNvPr id="4" name="Content Placeholder 2"/>
          <p:cNvSpPr>
            <a:spLocks noGrp="1"/>
          </p:cNvSpPr>
          <p:nvPr>
            <p:ph idx="1"/>
          </p:nvPr>
        </p:nvSpPr>
        <p:spPr>
          <a:xfrm>
            <a:off x="1449686" y="1326869"/>
            <a:ext cx="7384598" cy="5240186"/>
          </a:xfrm>
        </p:spPr>
        <p:txBody>
          <a:bodyPr anchor="t">
            <a:normAutofit/>
          </a:bodyPr>
          <a:lstStyle/>
          <a:p>
            <a:pPr algn="just">
              <a:buFont typeface="Arial" panose="020B0604020202020204" pitchFamily="34" charset="0"/>
              <a:buChar char="•"/>
            </a:pPr>
            <a:r>
              <a:rPr lang="en-US" sz="2200" dirty="0"/>
              <a:t>Developed by Paul Viola and Michael Jones back in </a:t>
            </a:r>
            <a:r>
              <a:rPr lang="en-US" sz="2200" dirty="0"/>
              <a:t>2001</a:t>
            </a:r>
          </a:p>
          <a:p>
            <a:pPr algn="just">
              <a:buFont typeface="Arial" panose="020B0604020202020204" pitchFamily="34" charset="0"/>
              <a:buChar char="•"/>
            </a:pPr>
            <a:endParaRPr lang="en-US" sz="2200"/>
          </a:p>
          <a:p>
            <a:pPr algn="just">
              <a:buFont typeface="Arial" panose="020B0604020202020204" pitchFamily="34" charset="0"/>
              <a:buChar char="•"/>
            </a:pPr>
            <a:r>
              <a:rPr lang="en-US" sz="2200"/>
              <a:t>Haar </a:t>
            </a:r>
            <a:r>
              <a:rPr lang="en-US" sz="2200" dirty="0"/>
              <a:t>Cascade is a machine learning-based approach where a lot of positive and negative images are used to train the classifier.</a:t>
            </a:r>
          </a:p>
          <a:p>
            <a:pPr lvl="1" algn="just">
              <a:buFont typeface="Arial" panose="020B0604020202020204" pitchFamily="34" charset="0"/>
              <a:buChar char="•"/>
            </a:pPr>
            <a:r>
              <a:rPr lang="en-US" sz="2200" dirty="0"/>
              <a:t>Positive images – These images contain the images which we want our classifier to identify.</a:t>
            </a:r>
          </a:p>
          <a:p>
            <a:pPr lvl="1" algn="just">
              <a:buFont typeface="Arial" panose="020B0604020202020204" pitchFamily="34" charset="0"/>
              <a:buChar char="•"/>
            </a:pPr>
            <a:r>
              <a:rPr lang="en-US" sz="2200" dirty="0"/>
              <a:t>Negative Images – Images of everything else, which do not contain the object we want to detect</a:t>
            </a:r>
            <a:r>
              <a:rPr lang="en-US" sz="2200" dirty="0"/>
              <a:t>.</a:t>
            </a:r>
            <a:endParaRPr lang="en-US" sz="2200" dirty="0"/>
          </a:p>
        </p:txBody>
      </p:sp>
    </p:spTree>
    <p:extLst>
      <p:ext uri="{BB962C8B-B14F-4D97-AF65-F5344CB8AC3E}">
        <p14:creationId xmlns:p14="http://schemas.microsoft.com/office/powerpoint/2010/main" val="2869872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596" y="483670"/>
            <a:ext cx="7487515" cy="569277"/>
          </a:xfrm>
        </p:spPr>
        <p:txBody>
          <a:bodyPr>
            <a:normAutofit/>
          </a:bodyPr>
          <a:lstStyle/>
          <a:p>
            <a:r>
              <a:rPr lang="en-IN" sz="2400" b="1" dirty="0">
                <a:latin typeface="Calibri" panose="020F0502020204030204" pitchFamily="34" charset="0"/>
                <a:cs typeface="Calibri" panose="020F0502020204030204" pitchFamily="34" charset="0"/>
              </a:rPr>
              <a:t>Viola-Jones Algorithm for Face Recognition(Continue</a:t>
            </a:r>
            <a:r>
              <a:rPr lang="en-IN" sz="2400" b="1" dirty="0">
                <a:latin typeface="Calibri" panose="020F0502020204030204" pitchFamily="34" charset="0"/>
                <a:cs typeface="Calibri" panose="020F0502020204030204" pitchFamily="34" charset="0"/>
              </a:rPr>
              <a:t>…)</a:t>
            </a:r>
            <a:endParaRPr lang="en-IN" sz="2400" b="1" dirty="0">
              <a:latin typeface="Calibri" panose="020F0502020204030204" pitchFamily="34" charset="0"/>
              <a:cs typeface="Calibri" panose="020F0502020204030204" pitchFamily="34" charset="0"/>
            </a:endParaRPr>
          </a:p>
        </p:txBody>
      </p:sp>
      <p:sp>
        <p:nvSpPr>
          <p:cNvPr id="4" name="Content Placeholder 2"/>
          <p:cNvSpPr>
            <a:spLocks noGrp="1"/>
          </p:cNvSpPr>
          <p:nvPr>
            <p:ph idx="1"/>
          </p:nvPr>
        </p:nvSpPr>
        <p:spPr>
          <a:xfrm>
            <a:off x="1449686" y="1326870"/>
            <a:ext cx="7384598" cy="1003376"/>
          </a:xfrm>
        </p:spPr>
        <p:txBody>
          <a:bodyPr anchor="t">
            <a:normAutofit/>
          </a:bodyPr>
          <a:lstStyle/>
          <a:p>
            <a:pPr algn="just">
              <a:buFont typeface="Arial" panose="020B0604020202020204" pitchFamily="34" charset="0"/>
              <a:buChar char="•"/>
            </a:pPr>
            <a:r>
              <a:rPr lang="en-IN" sz="2200" dirty="0"/>
              <a:t>In order to extract the features from an image, Haar cascades </a:t>
            </a:r>
            <a:r>
              <a:rPr lang="en-IN" sz="2200" dirty="0"/>
              <a:t>provides three </a:t>
            </a:r>
            <a:r>
              <a:rPr lang="en-IN" sz="2200" dirty="0"/>
              <a:t>basic Haar features as </a:t>
            </a:r>
            <a:r>
              <a:rPr lang="en-IN" sz="2200" dirty="0"/>
              <a:t>shown :</a:t>
            </a:r>
            <a:endParaRPr lang="en-IN" sz="22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33" y="2603687"/>
            <a:ext cx="4331852" cy="311775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8517" y="2604171"/>
            <a:ext cx="3665769" cy="3117756"/>
          </a:xfrm>
          <a:prstGeom prst="rect">
            <a:avLst/>
          </a:prstGeom>
        </p:spPr>
      </p:pic>
    </p:spTree>
    <p:extLst>
      <p:ext uri="{BB962C8B-B14F-4D97-AF65-F5344CB8AC3E}">
        <p14:creationId xmlns:p14="http://schemas.microsoft.com/office/powerpoint/2010/main" val="28172884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594" y="483670"/>
            <a:ext cx="7482598" cy="569277"/>
          </a:xfrm>
        </p:spPr>
        <p:txBody>
          <a:bodyPr>
            <a:normAutofit/>
          </a:bodyPr>
          <a:lstStyle/>
          <a:p>
            <a:r>
              <a:rPr lang="en-IN" sz="2400" b="1" dirty="0">
                <a:latin typeface="Calibri" panose="020F0502020204030204" pitchFamily="34" charset="0"/>
                <a:cs typeface="Calibri" panose="020F0502020204030204" pitchFamily="34" charset="0"/>
              </a:rPr>
              <a:t>Viola-Jones Algorithm for Face Recognition(Continue…)</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471903255"/>
              </p:ext>
            </p:extLst>
          </p:nvPr>
        </p:nvGraphicFramePr>
        <p:xfrm>
          <a:off x="1449686" y="1326869"/>
          <a:ext cx="2346756" cy="1970232"/>
        </p:xfrm>
        <a:graphic>
          <a:graphicData uri="http://schemas.openxmlformats.org/drawingml/2006/table">
            <a:tbl>
              <a:tblPr firstRow="1" bandRow="1">
                <a:tableStyleId>{2D5ABB26-0587-4C30-8999-92F81FD0307C}</a:tableStyleId>
              </a:tblPr>
              <a:tblGrid>
                <a:gridCol w="586689">
                  <a:extLst>
                    <a:ext uri="{9D8B030D-6E8A-4147-A177-3AD203B41FA5}">
                      <a16:colId xmlns:a16="http://schemas.microsoft.com/office/drawing/2014/main" val="1526905202"/>
                    </a:ext>
                  </a:extLst>
                </a:gridCol>
                <a:gridCol w="586689">
                  <a:extLst>
                    <a:ext uri="{9D8B030D-6E8A-4147-A177-3AD203B41FA5}">
                      <a16:colId xmlns:a16="http://schemas.microsoft.com/office/drawing/2014/main" val="100927682"/>
                    </a:ext>
                  </a:extLst>
                </a:gridCol>
                <a:gridCol w="586689">
                  <a:extLst>
                    <a:ext uri="{9D8B030D-6E8A-4147-A177-3AD203B41FA5}">
                      <a16:colId xmlns:a16="http://schemas.microsoft.com/office/drawing/2014/main" val="403546388"/>
                    </a:ext>
                  </a:extLst>
                </a:gridCol>
                <a:gridCol w="586689">
                  <a:extLst>
                    <a:ext uri="{9D8B030D-6E8A-4147-A177-3AD203B41FA5}">
                      <a16:colId xmlns:a16="http://schemas.microsoft.com/office/drawing/2014/main" val="3664650942"/>
                    </a:ext>
                  </a:extLst>
                </a:gridCol>
              </a:tblGrid>
              <a:tr h="492558">
                <a:tc>
                  <a:txBody>
                    <a:bodyPr/>
                    <a:lstStyle/>
                    <a:p>
                      <a:pPr algn="ctr"/>
                      <a:r>
                        <a:rPr lang="en-IN" sz="1800" dirty="0" smtClean="0">
                          <a:solidFill>
                            <a:schemeClr val="accent5">
                              <a:lumMod val="75000"/>
                            </a:schemeClr>
                          </a:solidFill>
                          <a:latin typeface="Arial" panose="020B0604020202020204" pitchFamily="34" charset="0"/>
                          <a:cs typeface="Arial" panose="020B0604020202020204" pitchFamily="34" charset="0"/>
                        </a:rPr>
                        <a:t>0</a:t>
                      </a:r>
                      <a:endParaRPr lang="en-IN" sz="1800" dirty="0">
                        <a:solidFill>
                          <a:schemeClr val="accent5">
                            <a:lumMod val="75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smtClean="0">
                          <a:solidFill>
                            <a:schemeClr val="accent5">
                              <a:lumMod val="75000"/>
                            </a:schemeClr>
                          </a:solidFill>
                          <a:latin typeface="Arial" panose="020B0604020202020204" pitchFamily="34" charset="0"/>
                          <a:cs typeface="Arial" panose="020B0604020202020204" pitchFamily="34" charset="0"/>
                        </a:rPr>
                        <a:t>0</a:t>
                      </a:r>
                      <a:endParaRPr lang="en-IN" sz="1800" dirty="0">
                        <a:solidFill>
                          <a:schemeClr val="accent5">
                            <a:lumMod val="75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800" dirty="0" smtClean="0">
                          <a:solidFill>
                            <a:srgbClr val="0070C0"/>
                          </a:solidFill>
                          <a:latin typeface="Arial" panose="020B0604020202020204" pitchFamily="34" charset="0"/>
                          <a:cs typeface="Arial" panose="020B0604020202020204" pitchFamily="34" charset="0"/>
                        </a:rPr>
                        <a:t>1</a:t>
                      </a:r>
                      <a:endParaRPr lang="en-IN" sz="1800" dirty="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tc>
                  <a:txBody>
                    <a:bodyPr/>
                    <a:lstStyle/>
                    <a:p>
                      <a:pPr algn="ctr"/>
                      <a:r>
                        <a:rPr lang="en-IN" sz="1800" dirty="0" smtClean="0">
                          <a:solidFill>
                            <a:srgbClr val="0070C0"/>
                          </a:solidFill>
                          <a:latin typeface="Arial" panose="020B0604020202020204" pitchFamily="34" charset="0"/>
                          <a:cs typeface="Arial" panose="020B0604020202020204" pitchFamily="34" charset="0"/>
                        </a:rPr>
                        <a:t>1</a:t>
                      </a:r>
                      <a:endParaRPr lang="en-IN" sz="1800" dirty="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6880590"/>
                  </a:ext>
                </a:extLst>
              </a:tr>
              <a:tr h="492558">
                <a:tc>
                  <a:txBody>
                    <a:bodyPr/>
                    <a:lstStyle/>
                    <a:p>
                      <a:pPr algn="ctr"/>
                      <a:r>
                        <a:rPr lang="en-IN" sz="1800" dirty="0" smtClean="0">
                          <a:solidFill>
                            <a:schemeClr val="accent5">
                              <a:lumMod val="75000"/>
                            </a:schemeClr>
                          </a:solidFill>
                          <a:latin typeface="Arial" panose="020B0604020202020204" pitchFamily="34" charset="0"/>
                          <a:cs typeface="Arial" panose="020B0604020202020204" pitchFamily="34" charset="0"/>
                        </a:rPr>
                        <a:t>0</a:t>
                      </a:r>
                      <a:endParaRPr lang="en-IN" sz="1800" dirty="0">
                        <a:solidFill>
                          <a:schemeClr val="accent5">
                            <a:lumMod val="75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smtClean="0">
                          <a:solidFill>
                            <a:schemeClr val="accent5">
                              <a:lumMod val="75000"/>
                            </a:schemeClr>
                          </a:solidFill>
                          <a:latin typeface="Arial" panose="020B0604020202020204" pitchFamily="34" charset="0"/>
                          <a:cs typeface="Arial" panose="020B0604020202020204" pitchFamily="34" charset="0"/>
                        </a:rPr>
                        <a:t>0</a:t>
                      </a:r>
                      <a:endParaRPr lang="en-IN" sz="1800" dirty="0">
                        <a:solidFill>
                          <a:schemeClr val="accent5">
                            <a:lumMod val="75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smtClean="0">
                          <a:solidFill>
                            <a:srgbClr val="0070C0"/>
                          </a:solidFill>
                          <a:latin typeface="Arial" panose="020B0604020202020204" pitchFamily="34" charset="0"/>
                          <a:cs typeface="Arial" panose="020B0604020202020204" pitchFamily="34" charset="0"/>
                        </a:rPr>
                        <a:t>1</a:t>
                      </a:r>
                      <a:endParaRPr lang="en-IN" sz="1800" dirty="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tc>
                  <a:txBody>
                    <a:bodyPr/>
                    <a:lstStyle/>
                    <a:p>
                      <a:pPr algn="ctr"/>
                      <a:r>
                        <a:rPr lang="en-IN" sz="1800" dirty="0" smtClean="0">
                          <a:solidFill>
                            <a:srgbClr val="0070C0"/>
                          </a:solidFill>
                          <a:latin typeface="Arial" panose="020B0604020202020204" pitchFamily="34" charset="0"/>
                          <a:cs typeface="Arial" panose="020B0604020202020204" pitchFamily="34" charset="0"/>
                        </a:rPr>
                        <a:t>1</a:t>
                      </a:r>
                      <a:endParaRPr lang="en-IN" sz="1800" dirty="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70662665"/>
                  </a:ext>
                </a:extLst>
              </a:tr>
              <a:tr h="492558">
                <a:tc>
                  <a:txBody>
                    <a:bodyPr/>
                    <a:lstStyle/>
                    <a:p>
                      <a:pPr algn="ctr"/>
                      <a:r>
                        <a:rPr lang="en-IN" sz="1800" dirty="0" smtClean="0">
                          <a:solidFill>
                            <a:schemeClr val="accent5">
                              <a:lumMod val="75000"/>
                            </a:schemeClr>
                          </a:solidFill>
                          <a:latin typeface="Arial" panose="020B0604020202020204" pitchFamily="34" charset="0"/>
                          <a:cs typeface="Arial" panose="020B0604020202020204" pitchFamily="34" charset="0"/>
                        </a:rPr>
                        <a:t>0</a:t>
                      </a:r>
                      <a:endParaRPr lang="en-IN" sz="1800" dirty="0">
                        <a:solidFill>
                          <a:schemeClr val="accent5">
                            <a:lumMod val="75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smtClean="0">
                          <a:solidFill>
                            <a:schemeClr val="accent5">
                              <a:lumMod val="75000"/>
                            </a:schemeClr>
                          </a:solidFill>
                          <a:latin typeface="Arial" panose="020B0604020202020204" pitchFamily="34" charset="0"/>
                          <a:cs typeface="Arial" panose="020B0604020202020204" pitchFamily="34" charset="0"/>
                        </a:rPr>
                        <a:t>0</a:t>
                      </a:r>
                      <a:endParaRPr lang="en-IN" sz="1800" dirty="0">
                        <a:solidFill>
                          <a:schemeClr val="accent5">
                            <a:lumMod val="75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smtClean="0">
                          <a:solidFill>
                            <a:srgbClr val="0070C0"/>
                          </a:solidFill>
                          <a:latin typeface="Arial" panose="020B0604020202020204" pitchFamily="34" charset="0"/>
                          <a:cs typeface="Arial" panose="020B0604020202020204" pitchFamily="34" charset="0"/>
                        </a:rPr>
                        <a:t>1</a:t>
                      </a:r>
                      <a:endParaRPr lang="en-IN" sz="1800" dirty="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tc>
                  <a:txBody>
                    <a:bodyPr/>
                    <a:lstStyle/>
                    <a:p>
                      <a:pPr algn="ctr"/>
                      <a:r>
                        <a:rPr lang="en-IN" sz="1800" dirty="0" smtClean="0">
                          <a:solidFill>
                            <a:srgbClr val="0070C0"/>
                          </a:solidFill>
                          <a:latin typeface="Arial" panose="020B0604020202020204" pitchFamily="34" charset="0"/>
                          <a:cs typeface="Arial" panose="020B0604020202020204" pitchFamily="34" charset="0"/>
                        </a:rPr>
                        <a:t>1</a:t>
                      </a:r>
                      <a:endParaRPr lang="en-IN" sz="1800" dirty="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190022838"/>
                  </a:ext>
                </a:extLst>
              </a:tr>
              <a:tr h="492558">
                <a:tc>
                  <a:txBody>
                    <a:bodyPr/>
                    <a:lstStyle/>
                    <a:p>
                      <a:pPr algn="ctr"/>
                      <a:r>
                        <a:rPr lang="en-IN" sz="1800" dirty="0" smtClean="0">
                          <a:solidFill>
                            <a:schemeClr val="accent5">
                              <a:lumMod val="75000"/>
                            </a:schemeClr>
                          </a:solidFill>
                          <a:latin typeface="Arial" panose="020B0604020202020204" pitchFamily="34" charset="0"/>
                          <a:cs typeface="Arial" panose="020B0604020202020204" pitchFamily="34" charset="0"/>
                        </a:rPr>
                        <a:t>0</a:t>
                      </a:r>
                      <a:endParaRPr lang="en-IN" sz="1800" dirty="0">
                        <a:solidFill>
                          <a:schemeClr val="accent5">
                            <a:lumMod val="75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smtClean="0">
                          <a:solidFill>
                            <a:schemeClr val="accent5">
                              <a:lumMod val="75000"/>
                            </a:schemeClr>
                          </a:solidFill>
                          <a:latin typeface="Arial" panose="020B0604020202020204" pitchFamily="34" charset="0"/>
                          <a:cs typeface="Arial" panose="020B0604020202020204" pitchFamily="34" charset="0"/>
                        </a:rPr>
                        <a:t>0</a:t>
                      </a:r>
                      <a:endParaRPr lang="en-IN" sz="1800" dirty="0">
                        <a:solidFill>
                          <a:schemeClr val="accent5">
                            <a:lumMod val="75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smtClean="0">
                          <a:solidFill>
                            <a:srgbClr val="0070C0"/>
                          </a:solidFill>
                          <a:latin typeface="Arial" panose="020B0604020202020204" pitchFamily="34" charset="0"/>
                          <a:cs typeface="Arial" panose="020B0604020202020204" pitchFamily="34" charset="0"/>
                        </a:rPr>
                        <a:t>1</a:t>
                      </a:r>
                      <a:endParaRPr lang="en-IN" sz="1800" dirty="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tc>
                  <a:txBody>
                    <a:bodyPr/>
                    <a:lstStyle/>
                    <a:p>
                      <a:pPr algn="ctr"/>
                      <a:r>
                        <a:rPr lang="en-IN" sz="1800" dirty="0" smtClean="0">
                          <a:solidFill>
                            <a:srgbClr val="0070C0"/>
                          </a:solidFill>
                          <a:latin typeface="Arial" panose="020B0604020202020204" pitchFamily="34" charset="0"/>
                          <a:cs typeface="Arial" panose="020B0604020202020204" pitchFamily="34" charset="0"/>
                        </a:rPr>
                        <a:t>1</a:t>
                      </a:r>
                      <a:endParaRPr lang="en-IN" sz="1800" dirty="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766443102"/>
                  </a:ext>
                </a:extLst>
              </a:tr>
            </a:tbl>
          </a:graphicData>
        </a:graphic>
      </p:graphicFrame>
      <p:sp>
        <p:nvSpPr>
          <p:cNvPr id="5" name="TextBox 4"/>
          <p:cNvSpPr txBox="1"/>
          <p:nvPr/>
        </p:nvSpPr>
        <p:spPr>
          <a:xfrm>
            <a:off x="1597828" y="3453033"/>
            <a:ext cx="2050472" cy="646331"/>
          </a:xfrm>
          <a:prstGeom prst="rect">
            <a:avLst/>
          </a:prstGeom>
          <a:noFill/>
          <a:ln>
            <a:noFill/>
          </a:ln>
        </p:spPr>
        <p:txBody>
          <a:bodyPr wrap="square" rtlCol="0">
            <a:spAutoFit/>
          </a:bodyPr>
          <a:lstStyle/>
          <a:p>
            <a:r>
              <a:rPr lang="en-IN" dirty="0"/>
              <a:t>Ideal Haar-feature</a:t>
            </a:r>
          </a:p>
          <a:p>
            <a:r>
              <a:rPr lang="en-IN" dirty="0"/>
              <a:t>Pixel Intensities</a:t>
            </a:r>
            <a:endParaRPr lang="en-IN" dirty="0"/>
          </a:p>
        </p:txBody>
      </p:sp>
      <p:sp>
        <p:nvSpPr>
          <p:cNvPr id="7" name="TextBox 6"/>
          <p:cNvSpPr txBox="1"/>
          <p:nvPr/>
        </p:nvSpPr>
        <p:spPr>
          <a:xfrm>
            <a:off x="6189148" y="3449503"/>
            <a:ext cx="2050472" cy="646331"/>
          </a:xfrm>
          <a:prstGeom prst="rect">
            <a:avLst/>
          </a:prstGeom>
          <a:noFill/>
        </p:spPr>
        <p:txBody>
          <a:bodyPr wrap="square" rtlCol="0">
            <a:spAutoFit/>
          </a:bodyPr>
          <a:lstStyle/>
          <a:p>
            <a:r>
              <a:rPr lang="en-IN" dirty="0"/>
              <a:t>Real values detected on image</a:t>
            </a:r>
            <a:endParaRPr lang="en-IN" dirty="0"/>
          </a:p>
        </p:txBody>
      </p:sp>
      <p:graphicFrame>
        <p:nvGraphicFramePr>
          <p:cNvPr id="9" name="Content Placeholder 2"/>
          <p:cNvGraphicFramePr>
            <a:graphicFrameLocks/>
          </p:cNvGraphicFramePr>
          <p:nvPr>
            <p:extLst>
              <p:ext uri="{D42A27DB-BD31-4B8C-83A1-F6EECF244321}">
                <p14:modId xmlns:p14="http://schemas.microsoft.com/office/powerpoint/2010/main" val="967961002"/>
              </p:ext>
            </p:extLst>
          </p:nvPr>
        </p:nvGraphicFramePr>
        <p:xfrm>
          <a:off x="6041006" y="1326869"/>
          <a:ext cx="2346756" cy="1970232"/>
        </p:xfrm>
        <a:graphic>
          <a:graphicData uri="http://schemas.openxmlformats.org/drawingml/2006/table">
            <a:tbl>
              <a:tblPr firstRow="1" bandRow="1">
                <a:tableStyleId>{2D5ABB26-0587-4C30-8999-92F81FD0307C}</a:tableStyleId>
              </a:tblPr>
              <a:tblGrid>
                <a:gridCol w="586689">
                  <a:extLst>
                    <a:ext uri="{9D8B030D-6E8A-4147-A177-3AD203B41FA5}">
                      <a16:colId xmlns:a16="http://schemas.microsoft.com/office/drawing/2014/main" val="1526905202"/>
                    </a:ext>
                  </a:extLst>
                </a:gridCol>
                <a:gridCol w="586689">
                  <a:extLst>
                    <a:ext uri="{9D8B030D-6E8A-4147-A177-3AD203B41FA5}">
                      <a16:colId xmlns:a16="http://schemas.microsoft.com/office/drawing/2014/main" val="100927682"/>
                    </a:ext>
                  </a:extLst>
                </a:gridCol>
                <a:gridCol w="586689">
                  <a:extLst>
                    <a:ext uri="{9D8B030D-6E8A-4147-A177-3AD203B41FA5}">
                      <a16:colId xmlns:a16="http://schemas.microsoft.com/office/drawing/2014/main" val="403546388"/>
                    </a:ext>
                  </a:extLst>
                </a:gridCol>
                <a:gridCol w="586689">
                  <a:extLst>
                    <a:ext uri="{9D8B030D-6E8A-4147-A177-3AD203B41FA5}">
                      <a16:colId xmlns:a16="http://schemas.microsoft.com/office/drawing/2014/main" val="3664650942"/>
                    </a:ext>
                  </a:extLst>
                </a:gridCol>
              </a:tblGrid>
              <a:tr h="492558">
                <a:tc>
                  <a:txBody>
                    <a:bodyPr/>
                    <a:lstStyle/>
                    <a:p>
                      <a:r>
                        <a:rPr lang="en-IN" sz="1600" dirty="0" smtClean="0">
                          <a:solidFill>
                            <a:srgbClr val="FF0000"/>
                          </a:solidFill>
                          <a:latin typeface="Arial" panose="020B0604020202020204" pitchFamily="34" charset="0"/>
                          <a:cs typeface="Arial" panose="020B0604020202020204" pitchFamily="34" charset="0"/>
                        </a:rPr>
                        <a:t>0.18</a:t>
                      </a:r>
                      <a:endParaRPr lang="en-IN" sz="1600" dirty="0">
                        <a:solidFill>
                          <a:srgbClr val="FF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IN" sz="1600" dirty="0" smtClean="0">
                          <a:solidFill>
                            <a:srgbClr val="FF0000"/>
                          </a:solidFill>
                          <a:latin typeface="Arial" panose="020B0604020202020204" pitchFamily="34" charset="0"/>
                          <a:cs typeface="Arial" panose="020B0604020202020204" pitchFamily="34" charset="0"/>
                        </a:rPr>
                        <a:t>0.25</a:t>
                      </a:r>
                      <a:endParaRPr lang="en-IN" sz="1600" dirty="0">
                        <a:solidFill>
                          <a:srgbClr val="FF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IN" sz="1600" dirty="0" smtClean="0">
                          <a:solidFill>
                            <a:srgbClr val="FF0000"/>
                          </a:solidFill>
                          <a:latin typeface="Arial" panose="020B0604020202020204" pitchFamily="34" charset="0"/>
                          <a:cs typeface="Arial" panose="020B0604020202020204" pitchFamily="34" charset="0"/>
                        </a:rPr>
                        <a:t>0.55</a:t>
                      </a:r>
                      <a:endParaRPr lang="en-IN" sz="1600" dirty="0">
                        <a:solidFill>
                          <a:srgbClr val="FF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IN" sz="1600" dirty="0" smtClean="0">
                          <a:solidFill>
                            <a:srgbClr val="FF0000"/>
                          </a:solidFill>
                          <a:latin typeface="Arial" panose="020B0604020202020204" pitchFamily="34" charset="0"/>
                          <a:cs typeface="Arial" panose="020B0604020202020204" pitchFamily="34" charset="0"/>
                        </a:rPr>
                        <a:t>0.85</a:t>
                      </a:r>
                      <a:endParaRPr lang="en-IN" sz="1600" dirty="0">
                        <a:solidFill>
                          <a:srgbClr val="FF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346880590"/>
                  </a:ext>
                </a:extLst>
              </a:tr>
              <a:tr h="492558">
                <a:tc>
                  <a:txBody>
                    <a:bodyPr/>
                    <a:lstStyle/>
                    <a:p>
                      <a:r>
                        <a:rPr lang="en-IN" sz="1600" dirty="0" smtClean="0">
                          <a:solidFill>
                            <a:srgbClr val="FF0000"/>
                          </a:solidFill>
                          <a:latin typeface="Arial" panose="020B0604020202020204" pitchFamily="34" charset="0"/>
                          <a:cs typeface="Arial" panose="020B0604020202020204" pitchFamily="34" charset="0"/>
                        </a:rPr>
                        <a:t>0.25</a:t>
                      </a:r>
                      <a:endParaRPr lang="en-IN" sz="1600" dirty="0">
                        <a:solidFill>
                          <a:srgbClr val="FF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sz="1600" dirty="0" smtClean="0">
                          <a:solidFill>
                            <a:srgbClr val="FF0000"/>
                          </a:solidFill>
                          <a:latin typeface="Arial" panose="020B0604020202020204" pitchFamily="34" charset="0"/>
                          <a:cs typeface="Arial" panose="020B0604020202020204" pitchFamily="34" charset="0"/>
                        </a:rPr>
                        <a:t>0.38</a:t>
                      </a:r>
                      <a:endParaRPr lang="en-IN" sz="1600" dirty="0">
                        <a:solidFill>
                          <a:srgbClr val="FF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IN" sz="1600" dirty="0" smtClean="0">
                          <a:solidFill>
                            <a:srgbClr val="FF0000"/>
                          </a:solidFill>
                          <a:latin typeface="Arial" panose="020B0604020202020204" pitchFamily="34" charset="0"/>
                          <a:cs typeface="Arial" panose="020B0604020202020204" pitchFamily="34" charset="0"/>
                        </a:rPr>
                        <a:t>0.8</a:t>
                      </a:r>
                      <a:endParaRPr lang="en-IN" sz="1600" dirty="0">
                        <a:solidFill>
                          <a:srgbClr val="FF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r>
                        <a:rPr lang="en-IN" sz="1600" dirty="0" smtClean="0">
                          <a:solidFill>
                            <a:srgbClr val="FF0000"/>
                          </a:solidFill>
                          <a:latin typeface="Arial" panose="020B0604020202020204" pitchFamily="34" charset="0"/>
                          <a:cs typeface="Arial" panose="020B0604020202020204" pitchFamily="34" charset="0"/>
                        </a:rPr>
                        <a:t>0.7</a:t>
                      </a:r>
                      <a:endParaRPr lang="en-IN" sz="1600" dirty="0">
                        <a:solidFill>
                          <a:srgbClr val="FF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970662665"/>
                  </a:ext>
                </a:extLst>
              </a:tr>
              <a:tr h="492558">
                <a:tc>
                  <a:txBody>
                    <a:bodyPr/>
                    <a:lstStyle/>
                    <a:p>
                      <a:r>
                        <a:rPr lang="en-IN" sz="1600" dirty="0" smtClean="0">
                          <a:solidFill>
                            <a:srgbClr val="FF0000"/>
                          </a:solidFill>
                          <a:latin typeface="Arial" panose="020B0604020202020204" pitchFamily="34" charset="0"/>
                          <a:cs typeface="Arial" panose="020B0604020202020204" pitchFamily="34" charset="0"/>
                        </a:rPr>
                        <a:t>0.20</a:t>
                      </a:r>
                      <a:endParaRPr lang="en-IN" sz="1600" dirty="0">
                        <a:solidFill>
                          <a:srgbClr val="FF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r>
                        <a:rPr lang="en-IN" sz="1600" dirty="0" smtClean="0">
                          <a:solidFill>
                            <a:srgbClr val="FF0000"/>
                          </a:solidFill>
                          <a:latin typeface="Arial" panose="020B0604020202020204" pitchFamily="34" charset="0"/>
                          <a:cs typeface="Arial" panose="020B0604020202020204" pitchFamily="34" charset="0"/>
                        </a:rPr>
                        <a:t>0.12</a:t>
                      </a:r>
                      <a:endParaRPr lang="en-IN" sz="1600" dirty="0">
                        <a:solidFill>
                          <a:srgbClr val="FF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IN" sz="1600" dirty="0" smtClean="0">
                          <a:solidFill>
                            <a:srgbClr val="FF0000"/>
                          </a:solidFill>
                          <a:latin typeface="Arial" panose="020B0604020202020204" pitchFamily="34" charset="0"/>
                          <a:cs typeface="Arial" panose="020B0604020202020204" pitchFamily="34" charset="0"/>
                        </a:rPr>
                        <a:t>0.8</a:t>
                      </a:r>
                      <a:endParaRPr lang="en-IN" sz="1600" dirty="0">
                        <a:solidFill>
                          <a:srgbClr val="FF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r>
                        <a:rPr lang="en-IN" sz="1600" dirty="0" smtClean="0">
                          <a:solidFill>
                            <a:srgbClr val="FF0000"/>
                          </a:solidFill>
                          <a:latin typeface="Arial" panose="020B0604020202020204" pitchFamily="34" charset="0"/>
                          <a:cs typeface="Arial" panose="020B0604020202020204" pitchFamily="34" charset="0"/>
                        </a:rPr>
                        <a:t>0.72</a:t>
                      </a:r>
                      <a:endParaRPr lang="en-IN" sz="1600" dirty="0">
                        <a:solidFill>
                          <a:srgbClr val="FF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190022838"/>
                  </a:ext>
                </a:extLst>
              </a:tr>
              <a:tr h="492558">
                <a:tc>
                  <a:txBody>
                    <a:bodyPr/>
                    <a:lstStyle/>
                    <a:p>
                      <a:r>
                        <a:rPr lang="en-IN" sz="1600" dirty="0" smtClean="0">
                          <a:solidFill>
                            <a:srgbClr val="FF0000"/>
                          </a:solidFill>
                          <a:latin typeface="Arial" panose="020B0604020202020204" pitchFamily="34" charset="0"/>
                          <a:cs typeface="Arial" panose="020B0604020202020204" pitchFamily="34" charset="0"/>
                        </a:rPr>
                        <a:t>0.25</a:t>
                      </a:r>
                      <a:endParaRPr lang="en-IN" sz="1600" dirty="0">
                        <a:solidFill>
                          <a:srgbClr val="FF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sz="1600" dirty="0" smtClean="0">
                          <a:solidFill>
                            <a:srgbClr val="FF0000"/>
                          </a:solidFill>
                          <a:latin typeface="Arial" panose="020B0604020202020204" pitchFamily="34" charset="0"/>
                          <a:cs typeface="Arial" panose="020B0604020202020204" pitchFamily="34" charset="0"/>
                        </a:rPr>
                        <a:t>0.12</a:t>
                      </a:r>
                      <a:endParaRPr lang="en-IN" sz="1600" dirty="0">
                        <a:solidFill>
                          <a:srgbClr val="FF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IN" sz="1600" dirty="0" smtClean="0">
                          <a:solidFill>
                            <a:srgbClr val="FF0000"/>
                          </a:solidFill>
                          <a:latin typeface="Arial" panose="020B0604020202020204" pitchFamily="34" charset="0"/>
                          <a:cs typeface="Arial" panose="020B0604020202020204" pitchFamily="34" charset="0"/>
                        </a:rPr>
                        <a:t>0.55</a:t>
                      </a:r>
                      <a:endParaRPr lang="en-IN" sz="1600" dirty="0">
                        <a:solidFill>
                          <a:srgbClr val="FF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IN" sz="1600" dirty="0" smtClean="0">
                          <a:solidFill>
                            <a:srgbClr val="FF0000"/>
                          </a:solidFill>
                          <a:latin typeface="Arial" panose="020B0604020202020204" pitchFamily="34" charset="0"/>
                          <a:cs typeface="Arial" panose="020B0604020202020204" pitchFamily="34" charset="0"/>
                        </a:rPr>
                        <a:t>0.9</a:t>
                      </a:r>
                      <a:endParaRPr lang="en-IN" sz="1600" dirty="0">
                        <a:solidFill>
                          <a:srgbClr val="FF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766443102"/>
                  </a:ext>
                </a:extLst>
              </a:tr>
            </a:tbl>
          </a:graphicData>
        </a:graphic>
      </p:graphicFrame>
      <p:sp>
        <p:nvSpPr>
          <p:cNvPr id="11" name="Content Placeholder 2"/>
          <p:cNvSpPr txBox="1">
            <a:spLocks/>
          </p:cNvSpPr>
          <p:nvPr/>
        </p:nvSpPr>
        <p:spPr>
          <a:xfrm>
            <a:off x="1449686" y="1326869"/>
            <a:ext cx="7384598" cy="524018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buFont typeface="Arial" panose="020B0604020202020204" pitchFamily="34" charset="0"/>
              <a:buChar char="•"/>
            </a:pPr>
            <a:endParaRPr lang="en-IN" sz="2200" dirty="0"/>
          </a:p>
        </p:txBody>
      </p:sp>
      <p:sp>
        <p:nvSpPr>
          <p:cNvPr id="12" name="Content Placeholder 2"/>
          <p:cNvSpPr txBox="1">
            <a:spLocks/>
          </p:cNvSpPr>
          <p:nvPr/>
        </p:nvSpPr>
        <p:spPr>
          <a:xfrm>
            <a:off x="1172594" y="1617814"/>
            <a:ext cx="7384598" cy="5240186"/>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buFont typeface="Arial" panose="020B0604020202020204" pitchFamily="34" charset="0"/>
              <a:buChar char="•"/>
            </a:pPr>
            <a:endParaRPr lang="en-US" sz="2200" dirty="0"/>
          </a:p>
          <a:p>
            <a:pPr algn="just">
              <a:buFont typeface="Arial" panose="020B0604020202020204" pitchFamily="34" charset="0"/>
              <a:buChar char="•"/>
            </a:pPr>
            <a:endParaRPr lang="en-US" sz="2200" dirty="0"/>
          </a:p>
          <a:p>
            <a:pPr algn="just">
              <a:buFont typeface="Arial" panose="020B0604020202020204" pitchFamily="34" charset="0"/>
              <a:buChar char="•"/>
            </a:pPr>
            <a:endParaRPr lang="en-US" sz="2200" dirty="0"/>
          </a:p>
          <a:p>
            <a:pPr algn="just">
              <a:buFont typeface="Arial" panose="020B0604020202020204" pitchFamily="34" charset="0"/>
              <a:buChar char="•"/>
            </a:pPr>
            <a:endParaRPr lang="en-US" sz="2200" dirty="0"/>
          </a:p>
          <a:p>
            <a:pPr algn="just">
              <a:buFont typeface="Arial" panose="020B0604020202020204" pitchFamily="34" charset="0"/>
              <a:buChar char="•"/>
            </a:pPr>
            <a:endParaRPr lang="en-US" sz="2200" dirty="0"/>
          </a:p>
          <a:p>
            <a:pPr algn="just">
              <a:buFont typeface="Arial" panose="020B0604020202020204" pitchFamily="34" charset="0"/>
              <a:buChar char="•"/>
            </a:pPr>
            <a:endParaRPr lang="en-US" sz="2200" dirty="0"/>
          </a:p>
          <a:p>
            <a:pPr algn="just">
              <a:buFont typeface="Arial" panose="020B0604020202020204" pitchFamily="34" charset="0"/>
              <a:buChar char="•"/>
            </a:pPr>
            <a:r>
              <a:rPr lang="en-US" sz="2200" dirty="0"/>
              <a:t>This </a:t>
            </a:r>
            <a:r>
              <a:rPr lang="en-US" sz="2200" dirty="0"/>
              <a:t>algorithms will compare how close the real scenario is to the ideal case.</a:t>
            </a:r>
          </a:p>
          <a:p>
            <a:pPr algn="just">
              <a:buFont typeface="Arial" panose="020B0604020202020204" pitchFamily="34" charset="0"/>
              <a:buChar char="•"/>
            </a:pPr>
            <a:r>
              <a:rPr lang="en-US" sz="2200" dirty="0"/>
              <a:t>The value of the feature is calculated as: sum of black pixel intensities minus the sum of white pixel intensities.</a:t>
            </a:r>
          </a:p>
          <a:p>
            <a:pPr lvl="1" algn="just">
              <a:buFont typeface="Arial" panose="020B0604020202020204" pitchFamily="34" charset="0"/>
              <a:buChar char="•"/>
            </a:pPr>
            <a:r>
              <a:rPr lang="en-US" sz="1800" dirty="0"/>
              <a:t>For Ideal Haar-feature value is: </a:t>
            </a:r>
            <a:r>
              <a:rPr lang="en-US" sz="1800" b="1" dirty="0"/>
              <a:t>1-0 = 1</a:t>
            </a:r>
          </a:p>
          <a:p>
            <a:pPr lvl="1" algn="just">
              <a:buFont typeface="Arial" panose="020B0604020202020204" pitchFamily="34" charset="0"/>
              <a:buChar char="•"/>
            </a:pPr>
            <a:r>
              <a:rPr lang="en-US" sz="1800" dirty="0"/>
              <a:t>For the real image value is: </a:t>
            </a:r>
            <a:r>
              <a:rPr lang="en-US" sz="1800" b="1" dirty="0"/>
              <a:t>0.73375 - 0.21875 = </a:t>
            </a:r>
            <a:r>
              <a:rPr lang="en-US" sz="1800" b="1" dirty="0"/>
              <a:t>0.515 </a:t>
            </a:r>
            <a:endParaRPr lang="en-US" sz="1800" b="1" dirty="0"/>
          </a:p>
          <a:p>
            <a:pPr algn="just">
              <a:buFont typeface="Arial" panose="020B0604020202020204" pitchFamily="34" charset="0"/>
              <a:buChar char="•"/>
            </a:pPr>
            <a:endParaRPr lang="en-IN" sz="2200" dirty="0"/>
          </a:p>
        </p:txBody>
      </p:sp>
    </p:spTree>
    <p:extLst>
      <p:ext uri="{BB962C8B-B14F-4D97-AF65-F5344CB8AC3E}">
        <p14:creationId xmlns:p14="http://schemas.microsoft.com/office/powerpoint/2010/main" val="3102916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596" y="483670"/>
            <a:ext cx="6994813" cy="569277"/>
          </a:xfrm>
        </p:spPr>
        <p:txBody>
          <a:bodyPr>
            <a:normAutofit/>
          </a:bodyPr>
          <a:lstStyle/>
          <a:p>
            <a:pPr algn="ctr"/>
            <a:r>
              <a:rPr lang="en-US" sz="2600" b="1" dirty="0">
                <a:latin typeface="Calibri" panose="020F0502020204030204" pitchFamily="34" charset="0"/>
                <a:cs typeface="Calibri" panose="020F0502020204030204" pitchFamily="34" charset="0"/>
              </a:rPr>
              <a:t>Face Detection and Recognition Using </a:t>
            </a:r>
            <a:r>
              <a:rPr lang="en-US" sz="2600" b="1" dirty="0">
                <a:latin typeface="Calibri" panose="020F0502020204030204" pitchFamily="34" charset="0"/>
                <a:cs typeface="Calibri" panose="020F0502020204030204" pitchFamily="34" charset="0"/>
              </a:rPr>
              <a:t>OpenCV</a:t>
            </a:r>
            <a:endParaRPr lang="en-IN" sz="2600" dirty="0">
              <a:latin typeface="Calibri" panose="020F0502020204030204" pitchFamily="34" charset="0"/>
              <a:cs typeface="Calibri" panose="020F0502020204030204" pitchFamily="34" charset="0"/>
            </a:endParaRPr>
          </a:p>
        </p:txBody>
      </p:sp>
      <p:sp>
        <p:nvSpPr>
          <p:cNvPr id="5" name="Subtitle 3"/>
          <p:cNvSpPr txBox="1">
            <a:spLocks/>
          </p:cNvSpPr>
          <p:nvPr/>
        </p:nvSpPr>
        <p:spPr>
          <a:xfrm>
            <a:off x="3657601" y="2140015"/>
            <a:ext cx="5029199" cy="3946600"/>
          </a:xfrm>
          <a:prstGeom prst="rect">
            <a:avLst/>
          </a:prstGeom>
        </p:spPr>
        <p:txBody>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IN" b="1" dirty="0">
                <a:latin typeface="Times New Roman" panose="02020603050405020304" pitchFamily="18" charset="0"/>
                <a:cs typeface="Times New Roman" panose="02020603050405020304" pitchFamily="18" charset="0"/>
              </a:rPr>
              <a:t>Created </a:t>
            </a:r>
            <a:r>
              <a:rPr lang="en-IN" b="1" dirty="0">
                <a:latin typeface="Times New Roman" panose="02020603050405020304" pitchFamily="18" charset="0"/>
                <a:cs typeface="Times New Roman" panose="02020603050405020304" pitchFamily="18" charset="0"/>
              </a:rPr>
              <a:t>By :- </a:t>
            </a:r>
            <a:endParaRPr lang="en-IN" b="1" dirty="0">
              <a:latin typeface="Times New Roman" panose="02020603050405020304" pitchFamily="18" charset="0"/>
              <a:cs typeface="Times New Roman" panose="02020603050405020304" pitchFamily="18" charset="0"/>
            </a:endParaRPr>
          </a:p>
          <a:p>
            <a:pPr marL="0" indent="0">
              <a:buNone/>
            </a:pPr>
            <a:endParaRPr lang="en-IN" sz="1000" b="1"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	Group No:-</a:t>
            </a:r>
            <a:r>
              <a:rPr lang="en-IN" dirty="0">
                <a:latin typeface="Times New Roman" panose="02020603050405020304" pitchFamily="18" charset="0"/>
                <a:cs typeface="Times New Roman" panose="02020603050405020304" pitchFamily="18" charset="0"/>
              </a:rPr>
              <a:t> 9</a:t>
            </a:r>
            <a:endParaRPr lang="en-IN" b="1" dirty="0">
              <a:latin typeface="Times New Roman" panose="02020603050405020304" pitchFamily="18" charset="0"/>
              <a:cs typeface="Times New Roman" panose="02020603050405020304" pitchFamily="18" charset="0"/>
            </a:endParaRPr>
          </a:p>
          <a:p>
            <a:pPr marL="0" indent="0">
              <a:buNone/>
            </a:pPr>
            <a:endParaRPr lang="en-IN" sz="1000" b="1"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	Name</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Urvil </a:t>
            </a:r>
            <a:r>
              <a:rPr lang="en-IN" dirty="0" err="1">
                <a:latin typeface="Times New Roman" panose="02020603050405020304" pitchFamily="18" charset="0"/>
                <a:cs typeface="Times New Roman" panose="02020603050405020304" pitchFamily="18" charset="0"/>
              </a:rPr>
              <a:t>Ashokkumar</a:t>
            </a:r>
            <a:r>
              <a:rPr lang="en-IN" dirty="0">
                <a:latin typeface="Times New Roman" panose="02020603050405020304" pitchFamily="18" charset="0"/>
                <a:cs typeface="Times New Roman" panose="02020603050405020304" pitchFamily="18" charset="0"/>
              </a:rPr>
              <a:t> Patel</a:t>
            </a:r>
          </a:p>
          <a:p>
            <a:pPr marL="0" indent="0">
              <a:buNone/>
            </a:pPr>
            <a:r>
              <a:rPr lang="en-IN" b="1" dirty="0">
                <a:latin typeface="Times New Roman" panose="02020603050405020304" pitchFamily="18" charset="0"/>
                <a:cs typeface="Times New Roman" panose="02020603050405020304" pitchFamily="18" charset="0"/>
              </a:rPr>
              <a:t>	Student </a:t>
            </a:r>
            <a:r>
              <a:rPr lang="en-IN" b="1" dirty="0">
                <a:latin typeface="Times New Roman" panose="02020603050405020304" pitchFamily="18" charset="0"/>
                <a:cs typeface="Times New Roman" panose="02020603050405020304" pitchFamily="18" charset="0"/>
              </a:rPr>
              <a:t>Id:-</a:t>
            </a:r>
            <a:r>
              <a:rPr lang="en-IN" dirty="0">
                <a:latin typeface="Times New Roman" panose="02020603050405020304" pitchFamily="18" charset="0"/>
                <a:cs typeface="Times New Roman" panose="02020603050405020304" pitchFamily="18" charset="0"/>
              </a:rPr>
              <a:t> 1131703</a:t>
            </a:r>
          </a:p>
          <a:p>
            <a:pPr marL="0" indent="0">
              <a:buNone/>
            </a:pPr>
            <a:endParaRPr lang="en-IN" sz="1000"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	Name</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Jhanvi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Dilipkumar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Upadhyay</a:t>
            </a: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	Student </a:t>
            </a:r>
            <a:r>
              <a:rPr lang="en-IN" b="1" dirty="0">
                <a:latin typeface="Times New Roman" panose="02020603050405020304" pitchFamily="18" charset="0"/>
                <a:cs typeface="Times New Roman" panose="02020603050405020304" pitchFamily="18" charset="0"/>
              </a:rPr>
              <a:t>Id:-</a:t>
            </a:r>
            <a:r>
              <a:rPr 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1159217</a:t>
            </a:r>
          </a:p>
          <a:p>
            <a:pPr marL="0" indent="0">
              <a:buNone/>
            </a:pPr>
            <a:endParaRPr lang="en-IN" sz="1000"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Guided </a:t>
            </a:r>
            <a:r>
              <a:rPr lang="en-IN" b="1" dirty="0">
                <a:latin typeface="Times New Roman" panose="02020603050405020304" pitchFamily="18" charset="0"/>
                <a:cs typeface="Times New Roman" panose="02020603050405020304" pitchFamily="18" charset="0"/>
              </a:rPr>
              <a:t>By :- </a:t>
            </a:r>
            <a:r>
              <a:rPr lang="en-IN" b="1"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Jinan </a:t>
            </a:r>
            <a:r>
              <a:rPr lang="en-IN" dirty="0" err="1">
                <a:latin typeface="Times New Roman" panose="02020603050405020304" pitchFamily="18" charset="0"/>
                <a:cs typeface="Times New Roman" panose="02020603050405020304" pitchFamily="18" charset="0"/>
              </a:rPr>
              <a:t>Fiaidhi</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2026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596" y="483670"/>
            <a:ext cx="6994813" cy="569277"/>
          </a:xfrm>
        </p:spPr>
        <p:txBody>
          <a:bodyPr>
            <a:normAutofit/>
          </a:bodyPr>
          <a:lstStyle/>
          <a:p>
            <a:r>
              <a:rPr lang="en-IN" sz="2400" b="1" dirty="0">
                <a:latin typeface="Calibri" panose="020F0502020204030204" pitchFamily="34" charset="0"/>
                <a:cs typeface="Calibri" panose="020F0502020204030204" pitchFamily="34" charset="0"/>
              </a:rPr>
              <a:t>Why NumPy</a:t>
            </a:r>
            <a:endParaRPr lang="en-IN" sz="2400" b="1" dirty="0">
              <a:latin typeface="Calibri" panose="020F0502020204030204" pitchFamily="34" charset="0"/>
              <a:cs typeface="Calibri" panose="020F0502020204030204" pitchFamily="34" charset="0"/>
            </a:endParaRPr>
          </a:p>
        </p:txBody>
      </p:sp>
      <p:sp>
        <p:nvSpPr>
          <p:cNvPr id="4" name="Content Placeholder 2"/>
          <p:cNvSpPr>
            <a:spLocks noGrp="1"/>
          </p:cNvSpPr>
          <p:nvPr>
            <p:ph idx="1"/>
          </p:nvPr>
        </p:nvSpPr>
        <p:spPr>
          <a:xfrm>
            <a:off x="1449686" y="1326869"/>
            <a:ext cx="7384598" cy="4690474"/>
          </a:xfrm>
        </p:spPr>
        <p:txBody>
          <a:bodyPr anchor="t">
            <a:normAutofit/>
          </a:bodyPr>
          <a:lstStyle/>
          <a:p>
            <a:pPr algn="just">
              <a:buFont typeface="Arial" panose="020B0604020202020204" pitchFamily="34" charset="0"/>
              <a:buChar char="•"/>
            </a:pPr>
            <a:r>
              <a:rPr lang="en-US" sz="2200" dirty="0"/>
              <a:t>NumPy</a:t>
            </a:r>
            <a:r>
              <a:rPr lang="en-US" sz="2200" dirty="0"/>
              <a:t>, which stands for Numerical </a:t>
            </a:r>
            <a:r>
              <a:rPr lang="en-US" sz="2200" dirty="0"/>
              <a:t>Python, is </a:t>
            </a:r>
            <a:r>
              <a:rPr lang="en-US" sz="2200" dirty="0"/>
              <a:t>the fundamental package for scientific computing in Python. </a:t>
            </a:r>
            <a:endParaRPr lang="en-US" sz="2200" dirty="0"/>
          </a:p>
          <a:p>
            <a:pPr marL="0" indent="0" algn="just">
              <a:buNone/>
            </a:pPr>
            <a:endParaRPr lang="en-US" sz="2200" dirty="0"/>
          </a:p>
          <a:p>
            <a:pPr algn="just">
              <a:buFont typeface="Arial" panose="020B0604020202020204" pitchFamily="34" charset="0"/>
              <a:buChar char="•"/>
            </a:pPr>
            <a:r>
              <a:rPr lang="en-US" sz="2200" dirty="0"/>
              <a:t>NumPy was created by Travis Oliphant  in 2005 </a:t>
            </a:r>
            <a:r>
              <a:rPr lang="en-US" sz="2200" dirty="0"/>
              <a:t>.</a:t>
            </a:r>
          </a:p>
          <a:p>
            <a:pPr marL="0" indent="0" algn="just">
              <a:buNone/>
            </a:pPr>
            <a:endParaRPr lang="en-US" sz="2200" dirty="0"/>
          </a:p>
          <a:p>
            <a:pPr algn="just">
              <a:buFont typeface="Arial" panose="020B0604020202020204" pitchFamily="34" charset="0"/>
              <a:buChar char="•"/>
            </a:pPr>
            <a:r>
              <a:rPr lang="en-US" sz="2200" dirty="0"/>
              <a:t>NumPy is </a:t>
            </a:r>
            <a:r>
              <a:rPr lang="en-US" sz="2200" dirty="0"/>
              <a:t>a library for the Python programming language, adding support for large, multi-dimensional arrays and matrices, along with a large collection of high-level mathematical functions to operate on </a:t>
            </a:r>
            <a:r>
              <a:rPr lang="en-US" sz="2200" dirty="0"/>
              <a:t>the </a:t>
            </a:r>
            <a:r>
              <a:rPr lang="en-US" sz="2200" dirty="0"/>
              <a:t>arrays.</a:t>
            </a:r>
          </a:p>
          <a:p>
            <a:pPr algn="just">
              <a:buFont typeface="Arial" panose="020B0604020202020204" pitchFamily="34" charset="0"/>
              <a:buChar char="•"/>
            </a:pPr>
            <a:endParaRPr lang="en-US" sz="2200" dirty="0"/>
          </a:p>
          <a:p>
            <a:pPr algn="just">
              <a:buFont typeface="Arial" panose="020B0604020202020204" pitchFamily="34" charset="0"/>
              <a:buChar char="•"/>
            </a:pPr>
            <a:endParaRPr lang="en-US" sz="2200" dirty="0"/>
          </a:p>
          <a:p>
            <a:pPr algn="just">
              <a:buFont typeface="Arial" panose="020B0604020202020204" pitchFamily="34" charset="0"/>
              <a:buChar char="•"/>
            </a:pPr>
            <a:endParaRPr lang="en-IN" sz="1800" dirty="0"/>
          </a:p>
        </p:txBody>
      </p:sp>
      <p:pic>
        <p:nvPicPr>
          <p:cNvPr id="1026" name="Picture 2" descr="Image result for what is num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75787" y="5191430"/>
            <a:ext cx="3158499" cy="142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3727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596" y="483670"/>
            <a:ext cx="6994813" cy="569277"/>
          </a:xfrm>
        </p:spPr>
        <p:txBody>
          <a:bodyPr>
            <a:normAutofit/>
          </a:bodyPr>
          <a:lstStyle/>
          <a:p>
            <a:r>
              <a:rPr lang="en-IN" sz="2400" b="1" dirty="0">
                <a:latin typeface="Calibri" panose="020F0502020204030204" pitchFamily="34" charset="0"/>
                <a:cs typeface="Calibri" panose="020F0502020204030204" pitchFamily="34" charset="0"/>
              </a:rPr>
              <a:t>Why NumPy (</a:t>
            </a:r>
            <a:r>
              <a:rPr lang="en-IN" sz="2400" b="1" dirty="0" err="1">
                <a:latin typeface="Calibri" panose="020F0502020204030204" pitchFamily="34" charset="0"/>
                <a:cs typeface="Calibri" panose="020F0502020204030204" pitchFamily="34" charset="0"/>
              </a:rPr>
              <a:t>Cont</a:t>
            </a:r>
            <a:r>
              <a:rPr lang="en-IN" sz="2400" b="1" dirty="0">
                <a:latin typeface="Calibri" panose="020F0502020204030204" pitchFamily="34" charset="0"/>
                <a:cs typeface="Calibri" panose="020F0502020204030204" pitchFamily="34" charset="0"/>
              </a:rPr>
              <a:t>…)</a:t>
            </a:r>
            <a:endParaRPr lang="en-IN" sz="2400" b="1" dirty="0">
              <a:latin typeface="Calibri" panose="020F0502020204030204" pitchFamily="34" charset="0"/>
              <a:cs typeface="Calibri" panose="020F0502020204030204" pitchFamily="34" charset="0"/>
            </a:endParaRPr>
          </a:p>
        </p:txBody>
      </p:sp>
      <p:sp>
        <p:nvSpPr>
          <p:cNvPr id="4" name="Content Placeholder 2"/>
          <p:cNvSpPr>
            <a:spLocks noGrp="1"/>
          </p:cNvSpPr>
          <p:nvPr>
            <p:ph idx="1"/>
          </p:nvPr>
        </p:nvSpPr>
        <p:spPr>
          <a:xfrm>
            <a:off x="1449686" y="1326869"/>
            <a:ext cx="7384598" cy="4690474"/>
          </a:xfrm>
        </p:spPr>
        <p:txBody>
          <a:bodyPr anchor="t">
            <a:normAutofit/>
          </a:bodyPr>
          <a:lstStyle/>
          <a:p>
            <a:pPr algn="just">
              <a:buFont typeface="Arial" panose="020B0604020202020204" pitchFamily="34" charset="0"/>
              <a:buChar char="•"/>
            </a:pPr>
            <a:r>
              <a:rPr lang="en-US" sz="2200" dirty="0"/>
              <a:t>Using </a:t>
            </a:r>
            <a:r>
              <a:rPr lang="en-US" sz="2200" dirty="0"/>
              <a:t>NumPy, </a:t>
            </a:r>
            <a:r>
              <a:rPr lang="en-US" sz="2200" dirty="0"/>
              <a:t>we can </a:t>
            </a:r>
            <a:r>
              <a:rPr lang="en-US" sz="2200" dirty="0"/>
              <a:t>perform the following operations </a:t>
            </a:r>
            <a:r>
              <a:rPr lang="en-US" sz="2200" dirty="0"/>
              <a:t>−</a:t>
            </a:r>
            <a:endParaRPr lang="en-US" sz="2200" dirty="0"/>
          </a:p>
          <a:p>
            <a:pPr lvl="1" algn="just">
              <a:buFont typeface="Arial" panose="020B0604020202020204" pitchFamily="34" charset="0"/>
              <a:buChar char="•"/>
            </a:pPr>
            <a:r>
              <a:rPr lang="en-US" sz="2100" dirty="0"/>
              <a:t>Mathematical and logical </a:t>
            </a:r>
            <a:r>
              <a:rPr lang="en-US" sz="2100" dirty="0"/>
              <a:t>calculations </a:t>
            </a:r>
            <a:r>
              <a:rPr lang="en-US" sz="2100" dirty="0"/>
              <a:t>on arrays</a:t>
            </a:r>
            <a:r>
              <a:rPr lang="en-US" sz="2100" dirty="0"/>
              <a:t>.</a:t>
            </a:r>
            <a:endParaRPr lang="en-US" sz="2100" dirty="0"/>
          </a:p>
          <a:p>
            <a:pPr lvl="1" algn="just">
              <a:buFont typeface="Arial" panose="020B0604020202020204" pitchFamily="34" charset="0"/>
              <a:buChar char="•"/>
            </a:pPr>
            <a:r>
              <a:rPr lang="en-US" sz="2100" dirty="0"/>
              <a:t>Fourier transforms and routines for shape manipulation</a:t>
            </a:r>
            <a:r>
              <a:rPr lang="en-US" sz="2100" dirty="0"/>
              <a:t>.</a:t>
            </a:r>
            <a:endParaRPr lang="en-US" sz="2100" dirty="0"/>
          </a:p>
          <a:p>
            <a:pPr lvl="1" algn="just">
              <a:buFont typeface="Arial" panose="020B0604020202020204" pitchFamily="34" charset="0"/>
              <a:buChar char="•"/>
            </a:pPr>
            <a:r>
              <a:rPr lang="en-US" sz="2100" dirty="0"/>
              <a:t>It has built-in </a:t>
            </a:r>
            <a:r>
              <a:rPr lang="en-US" sz="2100" dirty="0"/>
              <a:t>functions for linear algebra and random number generation</a:t>
            </a:r>
            <a:r>
              <a:rPr lang="en-US" sz="2100" dirty="0"/>
              <a:t>.</a:t>
            </a:r>
          </a:p>
          <a:p>
            <a:pPr lvl="1" algn="just">
              <a:buFont typeface="Arial" panose="020B0604020202020204" pitchFamily="34" charset="0"/>
              <a:buChar char="•"/>
            </a:pPr>
            <a:r>
              <a:rPr lang="en-US" sz="2100" dirty="0"/>
              <a:t>It has also used for scientific calculations.</a:t>
            </a:r>
          </a:p>
          <a:p>
            <a:pPr lvl="1" algn="just">
              <a:buFont typeface="Arial" panose="020B0604020202020204" pitchFamily="34" charset="0"/>
              <a:buChar char="•"/>
            </a:pPr>
            <a:r>
              <a:rPr lang="en-US" sz="2100" dirty="0"/>
              <a:t>Faster than python list.</a:t>
            </a:r>
          </a:p>
          <a:p>
            <a:pPr lvl="1" algn="just">
              <a:buFont typeface="Arial" panose="020B0604020202020204" pitchFamily="34" charset="0"/>
              <a:buChar char="•"/>
            </a:pPr>
            <a:r>
              <a:rPr lang="en-US" sz="2100" dirty="0"/>
              <a:t>It is fast because it is associated with C programming.</a:t>
            </a:r>
            <a:endParaRPr lang="en-IN" sz="2100" dirty="0"/>
          </a:p>
        </p:txBody>
      </p:sp>
      <p:pic>
        <p:nvPicPr>
          <p:cNvPr id="5" name="Picture 2" descr="Image result for what is num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75787" y="5176682"/>
            <a:ext cx="3158499" cy="142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1541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596" y="483670"/>
            <a:ext cx="6994813" cy="569277"/>
          </a:xfrm>
        </p:spPr>
        <p:txBody>
          <a:bodyPr>
            <a:normAutofit/>
          </a:bodyPr>
          <a:lstStyle/>
          <a:p>
            <a:r>
              <a:rPr lang="en-IN" sz="2400" b="1" dirty="0">
                <a:latin typeface="Calibri" panose="020F0502020204030204" pitchFamily="34" charset="0"/>
                <a:cs typeface="Calibri" panose="020F0502020204030204" pitchFamily="34" charset="0"/>
              </a:rPr>
              <a:t>Why TensorFlow</a:t>
            </a:r>
            <a:endParaRPr lang="en-IN" sz="2400" b="1" dirty="0">
              <a:latin typeface="Calibri" panose="020F0502020204030204" pitchFamily="34" charset="0"/>
              <a:cs typeface="Calibri" panose="020F0502020204030204" pitchFamily="34" charset="0"/>
            </a:endParaRPr>
          </a:p>
        </p:txBody>
      </p:sp>
      <p:sp>
        <p:nvSpPr>
          <p:cNvPr id="4" name="Content Placeholder 2"/>
          <p:cNvSpPr>
            <a:spLocks noGrp="1"/>
          </p:cNvSpPr>
          <p:nvPr>
            <p:ph idx="1"/>
          </p:nvPr>
        </p:nvSpPr>
        <p:spPr>
          <a:xfrm>
            <a:off x="1449686" y="1326869"/>
            <a:ext cx="7384598" cy="4690474"/>
          </a:xfrm>
        </p:spPr>
        <p:txBody>
          <a:bodyPr anchor="t">
            <a:normAutofit/>
          </a:bodyPr>
          <a:lstStyle/>
          <a:p>
            <a:pPr algn="just">
              <a:buFont typeface="Arial" panose="020B0604020202020204" pitchFamily="34" charset="0"/>
              <a:buChar char="•"/>
            </a:pPr>
            <a:r>
              <a:rPr lang="en-US" sz="2200" dirty="0">
                <a:ea typeface="Arial"/>
                <a:cs typeface="Arial"/>
              </a:rPr>
              <a:t>TensorFlow is </a:t>
            </a:r>
            <a:r>
              <a:rPr lang="en-US" sz="2200" dirty="0">
                <a:ea typeface="Arial"/>
                <a:cs typeface="Arial"/>
              </a:rPr>
              <a:t>a open source </a:t>
            </a:r>
            <a:r>
              <a:rPr lang="en-US" sz="2200" dirty="0">
                <a:ea typeface="Arial"/>
                <a:cs typeface="Arial"/>
              </a:rPr>
              <a:t>Python-friendly library </a:t>
            </a:r>
            <a:r>
              <a:rPr lang="en-US" sz="2200" dirty="0">
                <a:ea typeface="Arial"/>
                <a:cs typeface="Arial"/>
              </a:rPr>
              <a:t>for numerical computation that makes machine learning faster and </a:t>
            </a:r>
            <a:r>
              <a:rPr lang="en-US" sz="2200" dirty="0">
                <a:ea typeface="Arial"/>
                <a:cs typeface="Arial"/>
              </a:rPr>
              <a:t>easier.</a:t>
            </a:r>
          </a:p>
          <a:p>
            <a:pPr algn="just">
              <a:buFont typeface="Arial" panose="020B0604020202020204" pitchFamily="34" charset="0"/>
              <a:buChar char="•"/>
            </a:pPr>
            <a:r>
              <a:rPr lang="en-IN" sz="2200" dirty="0"/>
              <a:t>TensorFlow allows developers to create data flow graphs and structures that describe how data moves through a graph, or a series of processing nodes.</a:t>
            </a:r>
          </a:p>
          <a:p>
            <a:pPr algn="just">
              <a:buFont typeface="Arial" panose="020B0604020202020204" pitchFamily="34" charset="0"/>
              <a:buChar char="•"/>
            </a:pPr>
            <a:r>
              <a:rPr lang="en-IN" sz="2200" dirty="0"/>
              <a:t>It Provides both C++ and Python API’s that makes it easier to work on.</a:t>
            </a:r>
          </a:p>
          <a:p>
            <a:pPr algn="just">
              <a:buFont typeface="Arial" panose="020B0604020202020204" pitchFamily="34" charset="0"/>
              <a:buChar char="•"/>
            </a:pPr>
            <a:r>
              <a:rPr lang="en-IN" sz="2200" dirty="0"/>
              <a:t>It has a faster compilation time than other Deep Learning libraries like </a:t>
            </a:r>
            <a:r>
              <a:rPr lang="en-IN" sz="2200" dirty="0" err="1"/>
              <a:t>Keras</a:t>
            </a:r>
            <a:r>
              <a:rPr lang="en-IN" sz="2200" dirty="0"/>
              <a:t> and Torch.</a:t>
            </a:r>
            <a:endParaRPr lang="en-IN" sz="2200" dirty="0"/>
          </a:p>
        </p:txBody>
      </p:sp>
      <p:pic>
        <p:nvPicPr>
          <p:cNvPr id="1028" name="Picture 4" descr="Image result for tensorflo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0074" y="5140036"/>
            <a:ext cx="2210298" cy="1414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7568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596" y="483670"/>
            <a:ext cx="6994813" cy="569277"/>
          </a:xfrm>
        </p:spPr>
        <p:txBody>
          <a:bodyPr>
            <a:normAutofit/>
          </a:bodyPr>
          <a:lstStyle/>
          <a:p>
            <a:r>
              <a:rPr lang="en-US" sz="2400" b="1" dirty="0">
                <a:latin typeface="Calibri" panose="020F0502020204030204" pitchFamily="34" charset="0"/>
                <a:ea typeface="+mn-lt"/>
                <a:cs typeface="Calibri" panose="020F0502020204030204" pitchFamily="34" charset="0"/>
              </a:rPr>
              <a:t>Why TensorFlow (</a:t>
            </a:r>
            <a:r>
              <a:rPr lang="en-US" sz="2400" b="1" dirty="0" err="1">
                <a:latin typeface="Calibri" panose="020F0502020204030204" pitchFamily="34" charset="0"/>
                <a:ea typeface="+mn-lt"/>
                <a:cs typeface="Calibri" panose="020F0502020204030204" pitchFamily="34" charset="0"/>
              </a:rPr>
              <a:t>Cont</a:t>
            </a:r>
            <a:r>
              <a:rPr lang="en-US" sz="2400" b="1" dirty="0">
                <a:latin typeface="Calibri" panose="020F0502020204030204" pitchFamily="34" charset="0"/>
                <a:ea typeface="+mn-lt"/>
                <a:cs typeface="Calibri" panose="020F0502020204030204" pitchFamily="34" charset="0"/>
              </a:rPr>
              <a:t>…) </a:t>
            </a:r>
            <a:endParaRPr lang="en-US" sz="2400" dirty="0">
              <a:latin typeface="Calibri" panose="020F0502020204030204" pitchFamily="34" charset="0"/>
              <a:ea typeface="+mn-lt"/>
              <a:cs typeface="Calibri" panose="020F0502020204030204" pitchFamily="34" charset="0"/>
            </a:endParaRPr>
          </a:p>
        </p:txBody>
      </p:sp>
      <p:sp>
        <p:nvSpPr>
          <p:cNvPr id="4" name="Content Placeholder 2"/>
          <p:cNvSpPr>
            <a:spLocks noGrp="1"/>
          </p:cNvSpPr>
          <p:nvPr>
            <p:ph idx="1"/>
          </p:nvPr>
        </p:nvSpPr>
        <p:spPr>
          <a:xfrm>
            <a:off x="1449686" y="1326869"/>
            <a:ext cx="7384598" cy="4690474"/>
          </a:xfrm>
        </p:spPr>
        <p:txBody>
          <a:bodyPr anchor="t">
            <a:normAutofit/>
          </a:bodyPr>
          <a:lstStyle/>
          <a:p>
            <a:pPr algn="just">
              <a:buFont typeface="Wingdings" panose="05000000000000000000" pitchFamily="2" charset="2"/>
              <a:buChar char="v"/>
            </a:pPr>
            <a:r>
              <a:rPr lang="en-US" sz="2200" b="1" dirty="0"/>
              <a:t> Main Use Cases of TensorFlow</a:t>
            </a:r>
          </a:p>
          <a:p>
            <a:pPr lvl="1" algn="just">
              <a:buFont typeface="Arial" panose="020B0604020202020204" pitchFamily="34" charset="0"/>
              <a:buChar char="•"/>
            </a:pPr>
            <a:r>
              <a:rPr lang="en-US" sz="2100" dirty="0"/>
              <a:t>Voice/Sound </a:t>
            </a:r>
            <a:r>
              <a:rPr lang="en-US" sz="2100" dirty="0"/>
              <a:t>Recognition</a:t>
            </a:r>
          </a:p>
          <a:p>
            <a:pPr lvl="1" algn="just">
              <a:buFont typeface="Arial" panose="020B0604020202020204" pitchFamily="34" charset="0"/>
              <a:buChar char="•"/>
            </a:pPr>
            <a:r>
              <a:rPr lang="en-US" sz="2100" dirty="0"/>
              <a:t>Text Based </a:t>
            </a:r>
            <a:r>
              <a:rPr lang="en-US" sz="2100" dirty="0"/>
              <a:t>Applications</a:t>
            </a:r>
          </a:p>
          <a:p>
            <a:pPr lvl="1" algn="just">
              <a:buFont typeface="Arial" panose="020B0604020202020204" pitchFamily="34" charset="0"/>
              <a:buChar char="•"/>
            </a:pPr>
            <a:r>
              <a:rPr lang="en-US" sz="2100" dirty="0"/>
              <a:t>Image Recognition &amp;  Video Detection</a:t>
            </a:r>
          </a:p>
          <a:p>
            <a:pPr algn="just">
              <a:buFont typeface="Wingdings" panose="05000000000000000000" pitchFamily="2" charset="2"/>
              <a:buChar char="v"/>
            </a:pPr>
            <a:r>
              <a:rPr lang="en-US" sz="2200" dirty="0"/>
              <a:t> </a:t>
            </a:r>
            <a:r>
              <a:rPr lang="en-US" sz="2200" b="1" dirty="0"/>
              <a:t>Benefits</a:t>
            </a:r>
            <a:endParaRPr lang="en-US" sz="2200" b="1" dirty="0"/>
          </a:p>
          <a:p>
            <a:pPr lvl="1" algn="just">
              <a:buFont typeface="Arial" panose="020B0604020202020204" pitchFamily="34" charset="0"/>
              <a:buChar char="•"/>
            </a:pPr>
            <a:r>
              <a:rPr lang="en-US" sz="2100" dirty="0"/>
              <a:t>The </a:t>
            </a:r>
            <a:r>
              <a:rPr lang="en-US" sz="2100" dirty="0"/>
              <a:t>single biggest benefit TensorFlow provides for machine learning development is abstraction.</a:t>
            </a:r>
          </a:p>
          <a:p>
            <a:pPr lvl="1" algn="just">
              <a:buFont typeface="Arial" panose="020B0604020202020204" pitchFamily="34" charset="0"/>
              <a:buChar char="•"/>
            </a:pPr>
            <a:r>
              <a:rPr lang="en-US" sz="2100" dirty="0"/>
              <a:t>The </a:t>
            </a:r>
            <a:r>
              <a:rPr lang="en-US" sz="2100" dirty="0" err="1"/>
              <a:t>TensorBoard</a:t>
            </a:r>
            <a:r>
              <a:rPr lang="en-US" sz="2100" dirty="0"/>
              <a:t> visualization suite lets you inspect and profile the way graphs run by way of an interactive, web-based dashboard.</a:t>
            </a:r>
          </a:p>
          <a:p>
            <a:pPr algn="just">
              <a:buFont typeface="Arial" panose="020B0604020202020204" pitchFamily="34" charset="0"/>
              <a:buChar char="•"/>
            </a:pPr>
            <a:endParaRPr lang="en-IN" sz="2200" dirty="0"/>
          </a:p>
        </p:txBody>
      </p:sp>
      <p:pic>
        <p:nvPicPr>
          <p:cNvPr id="1028" name="Picture 4" descr="Image result for tensorflo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0074" y="5237019"/>
            <a:ext cx="2210296" cy="1414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9996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596" y="483670"/>
            <a:ext cx="6994813" cy="569277"/>
          </a:xfrm>
        </p:spPr>
        <p:txBody>
          <a:bodyPr>
            <a:normAutofit/>
          </a:bodyPr>
          <a:lstStyle/>
          <a:p>
            <a:r>
              <a:rPr lang="en-IN" sz="2400" b="1" dirty="0">
                <a:latin typeface="Times New Roman" panose="02020603050405020304" pitchFamily="18" charset="0"/>
                <a:cs typeface="Times New Roman" panose="02020603050405020304" pitchFamily="18" charset="0"/>
              </a:rPr>
              <a:t>Local Binary Pattern Histogram (LBPH) Algorithm</a:t>
            </a:r>
            <a:endParaRPr lang="en-IN" sz="2400" b="1" dirty="0">
              <a:latin typeface="Calibri" panose="020F0502020204030204" pitchFamily="34" charset="0"/>
              <a:cs typeface="Calibri" panose="020F0502020204030204" pitchFamily="34" charset="0"/>
            </a:endParaRPr>
          </a:p>
        </p:txBody>
      </p:sp>
      <p:sp>
        <p:nvSpPr>
          <p:cNvPr id="4" name="Content Placeholder 2"/>
          <p:cNvSpPr>
            <a:spLocks noGrp="1"/>
          </p:cNvSpPr>
          <p:nvPr>
            <p:ph idx="1"/>
          </p:nvPr>
        </p:nvSpPr>
        <p:spPr>
          <a:xfrm>
            <a:off x="1449686" y="1326869"/>
            <a:ext cx="7384598" cy="4690474"/>
          </a:xfrm>
        </p:spPr>
        <p:txBody>
          <a:bodyPr anchor="t">
            <a:normAutofit/>
          </a:bodyPr>
          <a:lstStyle/>
          <a:p>
            <a:pPr algn="just">
              <a:buFont typeface="Arial" panose="020B0604020202020204" pitchFamily="34" charset="0"/>
              <a:buChar char="•"/>
            </a:pPr>
            <a:r>
              <a:rPr lang="en-US" sz="2200" dirty="0"/>
              <a:t>Local </a:t>
            </a:r>
            <a:r>
              <a:rPr lang="en-US" sz="2200" dirty="0"/>
              <a:t>Binary Pattern (LBP) is a simple yet very efficient texture operator which labels the pixels of an image by thresholding the neighborhood of each pixel and considers the result as a binary number</a:t>
            </a:r>
            <a:r>
              <a:rPr lang="en-US" sz="2200" dirty="0"/>
              <a:t>.</a:t>
            </a:r>
            <a:endParaRPr lang="en-US" sz="2200" dirty="0"/>
          </a:p>
          <a:p>
            <a:pPr algn="just">
              <a:buFont typeface="Arial" panose="020B0604020202020204" pitchFamily="34" charset="0"/>
              <a:buChar char="•"/>
            </a:pPr>
            <a:r>
              <a:rPr lang="en-IN" sz="2200" dirty="0"/>
              <a:t>LBP is one of the efficient algorithm for texture classification and it further combined with Histogram, which improves the detection performance on datasets</a:t>
            </a:r>
            <a:r>
              <a:rPr lang="en-IN" sz="2200" dirty="0"/>
              <a:t>.</a:t>
            </a:r>
          </a:p>
          <a:p>
            <a:pPr algn="just">
              <a:buFont typeface="Arial" panose="020B0604020202020204" pitchFamily="34" charset="0"/>
              <a:buChar char="•"/>
            </a:pPr>
            <a:r>
              <a:rPr lang="en-US" sz="2200" dirty="0">
                <a:ea typeface="+mn-lt"/>
                <a:cs typeface="+mn-lt"/>
              </a:rPr>
              <a:t>The Local Binary Pattern Histogram(LBPH) algorithm is a simple solution on face recognition problem, which can recognize both front face and side face.</a:t>
            </a:r>
            <a:endParaRPr lang="en-US" sz="2200" dirty="0"/>
          </a:p>
          <a:p>
            <a:pPr algn="just">
              <a:buFont typeface="Arial" panose="020B0604020202020204" pitchFamily="34" charset="0"/>
              <a:buChar char="•"/>
            </a:pPr>
            <a:endParaRPr lang="en-IN" sz="2200" dirty="0"/>
          </a:p>
          <a:p>
            <a:pPr algn="just">
              <a:buFont typeface="Arial" panose="020B0604020202020204" pitchFamily="34" charset="0"/>
              <a:buChar char="•"/>
            </a:pPr>
            <a:endParaRPr lang="en-IN" sz="2200" dirty="0"/>
          </a:p>
        </p:txBody>
      </p:sp>
    </p:spTree>
    <p:extLst>
      <p:ext uri="{BB962C8B-B14F-4D97-AF65-F5344CB8AC3E}">
        <p14:creationId xmlns:p14="http://schemas.microsoft.com/office/powerpoint/2010/main" val="13046464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596" y="483670"/>
            <a:ext cx="6994813" cy="569277"/>
          </a:xfrm>
        </p:spPr>
        <p:txBody>
          <a:bodyPr>
            <a:normAutofit/>
          </a:bodyPr>
          <a:lstStyle/>
          <a:p>
            <a:r>
              <a:rPr lang="en-IN" sz="2400" b="1" dirty="0">
                <a:latin typeface="Calibri" panose="020F0502020204030204" pitchFamily="34" charset="0"/>
                <a:cs typeface="Calibri" panose="020F0502020204030204" pitchFamily="34" charset="0"/>
              </a:rPr>
              <a:t>LBPH Algorithm </a:t>
            </a:r>
            <a:r>
              <a:rPr lang="en-IN" sz="2400" b="1" dirty="0">
                <a:latin typeface="Calibri" panose="020F0502020204030204" pitchFamily="34" charset="0"/>
                <a:cs typeface="Calibri" panose="020F0502020204030204" pitchFamily="34" charset="0"/>
              </a:rPr>
              <a:t>(</a:t>
            </a:r>
            <a:r>
              <a:rPr lang="en-IN" sz="2400" b="1" dirty="0" err="1">
                <a:latin typeface="Calibri" panose="020F0502020204030204" pitchFamily="34" charset="0"/>
                <a:cs typeface="Calibri" panose="020F0502020204030204" pitchFamily="34" charset="0"/>
              </a:rPr>
              <a:t>Cont</a:t>
            </a:r>
            <a:r>
              <a:rPr lang="en-IN" sz="2400" b="1" dirty="0">
                <a:latin typeface="Calibri" panose="020F0502020204030204" pitchFamily="34" charset="0"/>
                <a:cs typeface="Calibri" panose="020F0502020204030204" pitchFamily="34" charset="0"/>
              </a:rPr>
              <a:t>…)</a:t>
            </a:r>
            <a:endParaRPr lang="en-IN" sz="2400" b="1" dirty="0">
              <a:latin typeface="Calibri" panose="020F0502020204030204" pitchFamily="34" charset="0"/>
              <a:cs typeface="Calibri" panose="020F0502020204030204" pitchFamily="34" charset="0"/>
            </a:endParaRPr>
          </a:p>
        </p:txBody>
      </p:sp>
      <p:sp>
        <p:nvSpPr>
          <p:cNvPr id="4" name="Content Placeholder 2"/>
          <p:cNvSpPr>
            <a:spLocks noGrp="1"/>
          </p:cNvSpPr>
          <p:nvPr>
            <p:ph idx="1"/>
          </p:nvPr>
        </p:nvSpPr>
        <p:spPr>
          <a:xfrm>
            <a:off x="1449686" y="1326869"/>
            <a:ext cx="7384598" cy="4690474"/>
          </a:xfrm>
        </p:spPr>
        <p:txBody>
          <a:bodyPr anchor="t">
            <a:normAutofit/>
          </a:bodyPr>
          <a:lstStyle/>
          <a:p>
            <a:pPr algn="just">
              <a:buFont typeface="+mj-lt"/>
              <a:buAutoNum type="arabicParenR"/>
            </a:pPr>
            <a:r>
              <a:rPr lang="en-IN" sz="2200" dirty="0"/>
              <a:t> In </a:t>
            </a:r>
            <a:r>
              <a:rPr lang="en-IN" sz="2200" dirty="0"/>
              <a:t>first stage, we need to define the parameters (radius, neighbour, grind x, grind y). If we not set the parameters, algorithm will use default parameters.</a:t>
            </a:r>
          </a:p>
          <a:p>
            <a:pPr algn="just">
              <a:buFont typeface="+mj-lt"/>
              <a:buAutoNum type="arabicParenR"/>
            </a:pPr>
            <a:r>
              <a:rPr lang="en-IN" sz="2200" dirty="0"/>
              <a:t> Secondly</a:t>
            </a:r>
            <a:r>
              <a:rPr lang="en-IN" sz="2200" dirty="0"/>
              <a:t>, We need to train algorithm. To do that, we need a facial image dataset </a:t>
            </a:r>
            <a:r>
              <a:rPr lang="en-IN" sz="2200" dirty="0"/>
              <a:t>and </a:t>
            </a:r>
            <a:r>
              <a:rPr lang="en-IN" sz="2200" dirty="0"/>
              <a:t>unique ID for each image, so the algorithm will use that ID to recognize an input image with the images stored in the database and give the output according to the match.</a:t>
            </a:r>
          </a:p>
          <a:p>
            <a:pPr algn="just">
              <a:buFont typeface="+mj-lt"/>
              <a:buAutoNum type="arabicParenR"/>
            </a:pPr>
            <a:r>
              <a:rPr lang="en-IN" sz="2200" dirty="0"/>
              <a:t> Then</a:t>
            </a:r>
            <a:r>
              <a:rPr lang="en-IN" sz="2200" dirty="0"/>
              <a:t>, the algorithm will generates new image that describe the original image in a better way, by highlighting the facial features or characterises. </a:t>
            </a:r>
          </a:p>
        </p:txBody>
      </p:sp>
    </p:spTree>
    <p:extLst>
      <p:ext uri="{BB962C8B-B14F-4D97-AF65-F5344CB8AC3E}">
        <p14:creationId xmlns:p14="http://schemas.microsoft.com/office/powerpoint/2010/main" val="28019606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596" y="483670"/>
            <a:ext cx="6994813" cy="569277"/>
          </a:xfrm>
        </p:spPr>
        <p:txBody>
          <a:bodyPr>
            <a:normAutofit/>
          </a:bodyPr>
          <a:lstStyle/>
          <a:p>
            <a:r>
              <a:rPr lang="en-IN" sz="2400" b="1" dirty="0">
                <a:latin typeface="Calibri" panose="020F0502020204030204" pitchFamily="34" charset="0"/>
                <a:cs typeface="Calibri" panose="020F0502020204030204" pitchFamily="34" charset="0"/>
              </a:rPr>
              <a:t>Computational steps of the LBPH Algorithm</a:t>
            </a:r>
            <a:endParaRPr lang="en-IN" sz="2400" b="1" dirty="0">
              <a:latin typeface="Calibri" panose="020F0502020204030204" pitchFamily="34" charset="0"/>
              <a:cs typeface="Calibri" panose="020F0502020204030204" pitchFamily="34" charset="0"/>
            </a:endParaRPr>
          </a:p>
        </p:txBody>
      </p:sp>
      <p:sp>
        <p:nvSpPr>
          <p:cNvPr id="4" name="Content Placeholder 2"/>
          <p:cNvSpPr>
            <a:spLocks noGrp="1"/>
          </p:cNvSpPr>
          <p:nvPr>
            <p:ph idx="1"/>
          </p:nvPr>
        </p:nvSpPr>
        <p:spPr>
          <a:xfrm>
            <a:off x="1449686" y="1326868"/>
            <a:ext cx="7384598" cy="5531132"/>
          </a:xfrm>
        </p:spPr>
        <p:txBody>
          <a:bodyPr anchor="t">
            <a:normAutofit/>
          </a:bodyPr>
          <a:lstStyle/>
          <a:p>
            <a:pPr algn="just">
              <a:buFont typeface="Arial" panose="020B0604020202020204" pitchFamily="34" charset="0"/>
              <a:buChar char="•"/>
            </a:pPr>
            <a:r>
              <a:rPr lang="en-US" sz="2200" dirty="0"/>
              <a:t>The first computational step of the LBPH is to create an intermediate image that describes the original image in a better way, by highlighting the facial characteristics. </a:t>
            </a:r>
            <a:endParaRPr lang="en-IN" sz="2200" dirty="0"/>
          </a:p>
          <a:p>
            <a:pPr algn="just">
              <a:buFont typeface="Arial" panose="020B0604020202020204" pitchFamily="34" charset="0"/>
              <a:buChar char="•"/>
            </a:pPr>
            <a:endParaRPr lang="en-IN" sz="2200" dirty="0"/>
          </a:p>
          <a:p>
            <a:pPr algn="just">
              <a:buFont typeface="Arial" panose="020B0604020202020204" pitchFamily="34" charset="0"/>
              <a:buChar char="•"/>
            </a:pPr>
            <a:endParaRPr lang="en-IN" sz="2200" dirty="0"/>
          </a:p>
          <a:p>
            <a:pPr algn="just">
              <a:buFont typeface="Arial" panose="020B0604020202020204" pitchFamily="34" charset="0"/>
              <a:buChar char="•"/>
            </a:pPr>
            <a:endParaRPr lang="en-IN" sz="2200" dirty="0"/>
          </a:p>
          <a:p>
            <a:pPr algn="just">
              <a:buFont typeface="Arial" panose="020B0604020202020204" pitchFamily="34" charset="0"/>
              <a:buChar char="•"/>
            </a:pPr>
            <a:endParaRPr lang="en-IN" sz="2200" dirty="0"/>
          </a:p>
          <a:p>
            <a:pPr algn="just">
              <a:buFont typeface="Arial" panose="020B0604020202020204" pitchFamily="34" charset="0"/>
              <a:buChar char="•"/>
            </a:pPr>
            <a:endParaRPr lang="en-IN" sz="2200" dirty="0"/>
          </a:p>
          <a:p>
            <a:pPr algn="just">
              <a:buFont typeface="Arial" panose="020B0604020202020204" pitchFamily="34" charset="0"/>
              <a:buChar char="•"/>
            </a:pPr>
            <a:r>
              <a:rPr lang="en-IN" sz="2200" dirty="0"/>
              <a:t>For </a:t>
            </a:r>
            <a:r>
              <a:rPr lang="en-IN" sz="2200" dirty="0"/>
              <a:t>each neighbours, condition is: </a:t>
            </a:r>
          </a:p>
          <a:p>
            <a:pPr marL="0" indent="0" algn="just">
              <a:buNone/>
            </a:pPr>
            <a:r>
              <a:rPr lang="en-IN" sz="2200" dirty="0"/>
              <a:t>	put 1 when central value &lt;= neighbour value</a:t>
            </a:r>
          </a:p>
          <a:p>
            <a:pPr marL="0" indent="0" algn="just">
              <a:buNone/>
            </a:pPr>
            <a:r>
              <a:rPr lang="en-IN" sz="2200" dirty="0"/>
              <a:t>	put 0 when central value &gt; neighbour value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5274" y="2779554"/>
            <a:ext cx="6913422" cy="1770083"/>
          </a:xfrm>
          <a:prstGeom prst="rect">
            <a:avLst/>
          </a:prstGeom>
        </p:spPr>
      </p:pic>
    </p:spTree>
    <p:extLst>
      <p:ext uri="{BB962C8B-B14F-4D97-AF65-F5344CB8AC3E}">
        <p14:creationId xmlns:p14="http://schemas.microsoft.com/office/powerpoint/2010/main" val="2001046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596" y="483670"/>
            <a:ext cx="6994813" cy="569277"/>
          </a:xfrm>
        </p:spPr>
        <p:txBody>
          <a:bodyPr>
            <a:normAutofit/>
          </a:bodyPr>
          <a:lstStyle/>
          <a:p>
            <a:r>
              <a:rPr lang="en-IN" sz="2400" b="1" dirty="0">
                <a:latin typeface="Calibri" panose="020F0502020204030204" pitchFamily="34" charset="0"/>
                <a:cs typeface="Calibri" panose="020F0502020204030204" pitchFamily="34" charset="0"/>
              </a:rPr>
              <a:t>Computational steps of the LBPH </a:t>
            </a:r>
            <a:r>
              <a:rPr lang="en-IN" sz="2400" b="1" dirty="0">
                <a:latin typeface="Calibri" panose="020F0502020204030204" pitchFamily="34" charset="0"/>
                <a:cs typeface="Calibri" panose="020F0502020204030204" pitchFamily="34" charset="0"/>
              </a:rPr>
              <a:t>Algorithm (</a:t>
            </a:r>
            <a:r>
              <a:rPr lang="en-IN" sz="2400" b="1" dirty="0" err="1">
                <a:latin typeface="Calibri" panose="020F0502020204030204" pitchFamily="34" charset="0"/>
                <a:cs typeface="Calibri" panose="020F0502020204030204" pitchFamily="34" charset="0"/>
              </a:rPr>
              <a:t>Cont</a:t>
            </a:r>
            <a:r>
              <a:rPr lang="en-IN" sz="2400" b="1" dirty="0">
                <a:latin typeface="Calibri" panose="020F0502020204030204" pitchFamily="34" charset="0"/>
                <a:cs typeface="Calibri" panose="020F0502020204030204" pitchFamily="34" charset="0"/>
              </a:rPr>
              <a:t>…)</a:t>
            </a:r>
            <a:endParaRPr lang="en-IN" sz="2400" b="1" dirty="0">
              <a:latin typeface="Calibri" panose="020F0502020204030204" pitchFamily="34" charset="0"/>
              <a:cs typeface="Calibri" panose="020F0502020204030204" pitchFamily="34" charset="0"/>
            </a:endParaRPr>
          </a:p>
        </p:txBody>
      </p:sp>
      <p:sp>
        <p:nvSpPr>
          <p:cNvPr id="4" name="Content Placeholder 2"/>
          <p:cNvSpPr>
            <a:spLocks noGrp="1"/>
          </p:cNvSpPr>
          <p:nvPr>
            <p:ph idx="1"/>
          </p:nvPr>
        </p:nvSpPr>
        <p:spPr>
          <a:xfrm>
            <a:off x="1449686" y="1326869"/>
            <a:ext cx="7384598" cy="4690474"/>
          </a:xfrm>
        </p:spPr>
        <p:txBody>
          <a:bodyPr anchor="t">
            <a:normAutofit/>
          </a:bodyPr>
          <a:lstStyle/>
          <a:p>
            <a:pPr algn="just">
              <a:buFont typeface="Arial" panose="020B0604020202020204" pitchFamily="34" charset="0"/>
              <a:buChar char="•"/>
            </a:pPr>
            <a:r>
              <a:rPr lang="en-IN" sz="2200" dirty="0"/>
              <a:t>Now, the matrix will contain only binary values and convert that binary value into a decimal value as a clockwise direction. </a:t>
            </a:r>
          </a:p>
          <a:p>
            <a:pPr algn="just">
              <a:buFont typeface="Arial" panose="020B0604020202020204" pitchFamily="34" charset="0"/>
              <a:buChar char="•"/>
            </a:pPr>
            <a:r>
              <a:rPr lang="en-IN" sz="2200" dirty="0"/>
              <a:t>The decimal value we get is set to the central value of the matrix, which is actually a pixel from the original image.</a:t>
            </a:r>
          </a:p>
          <a:p>
            <a:pPr algn="just">
              <a:buFont typeface="Arial" panose="020B0604020202020204" pitchFamily="34" charset="0"/>
              <a:buChar char="•"/>
            </a:pPr>
            <a:r>
              <a:rPr lang="en-IN" sz="2200" dirty="0"/>
              <a:t>Now </a:t>
            </a:r>
            <a:r>
              <a:rPr lang="en-IN" sz="2200" dirty="0"/>
              <a:t>using that image, we use grind x and grind y parameters to divide the image into multiple grids.</a:t>
            </a:r>
          </a:p>
          <a:p>
            <a:pPr algn="just">
              <a:buFont typeface="+mj-lt"/>
              <a:buAutoNum type="arabicParenR"/>
            </a:pPr>
            <a:endParaRPr lang="en-IN" sz="2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6079" y="4454013"/>
            <a:ext cx="6851815" cy="1722742"/>
          </a:xfrm>
          <a:prstGeom prst="rect">
            <a:avLst/>
          </a:prstGeom>
        </p:spPr>
      </p:pic>
    </p:spTree>
    <p:extLst>
      <p:ext uri="{BB962C8B-B14F-4D97-AF65-F5344CB8AC3E}">
        <p14:creationId xmlns:p14="http://schemas.microsoft.com/office/powerpoint/2010/main" val="6870460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596" y="483670"/>
            <a:ext cx="6994813" cy="569277"/>
          </a:xfrm>
        </p:spPr>
        <p:txBody>
          <a:bodyPr>
            <a:normAutofit/>
          </a:bodyPr>
          <a:lstStyle/>
          <a:p>
            <a:r>
              <a:rPr lang="en-IN" sz="2400" b="1" dirty="0">
                <a:latin typeface="Calibri" panose="020F0502020204030204" pitchFamily="34" charset="0"/>
                <a:cs typeface="Calibri" panose="020F0502020204030204" pitchFamily="34" charset="0"/>
              </a:rPr>
              <a:t>LBPH Algorithm (</a:t>
            </a:r>
            <a:r>
              <a:rPr lang="en-IN" sz="2400" b="1" dirty="0" err="1">
                <a:latin typeface="Calibri" panose="020F0502020204030204" pitchFamily="34" charset="0"/>
                <a:cs typeface="Calibri" panose="020F0502020204030204" pitchFamily="34" charset="0"/>
              </a:rPr>
              <a:t>Cont</a:t>
            </a:r>
            <a:r>
              <a:rPr lang="en-IN" sz="2400" b="1" dirty="0">
                <a:latin typeface="Calibri" panose="020F0502020204030204" pitchFamily="34" charset="0"/>
                <a:cs typeface="Calibri" panose="020F0502020204030204" pitchFamily="34" charset="0"/>
              </a:rPr>
              <a:t>…)</a:t>
            </a:r>
          </a:p>
        </p:txBody>
      </p:sp>
      <p:sp>
        <p:nvSpPr>
          <p:cNvPr id="4" name="Content Placeholder 2"/>
          <p:cNvSpPr>
            <a:spLocks noGrp="1"/>
          </p:cNvSpPr>
          <p:nvPr>
            <p:ph idx="1"/>
          </p:nvPr>
        </p:nvSpPr>
        <p:spPr>
          <a:xfrm>
            <a:off x="1449686" y="1326869"/>
            <a:ext cx="7384598" cy="4690474"/>
          </a:xfrm>
        </p:spPr>
        <p:txBody>
          <a:bodyPr anchor="t">
            <a:normAutofit/>
          </a:bodyPr>
          <a:lstStyle/>
          <a:p>
            <a:pPr algn="just">
              <a:buFont typeface="Wingdings" panose="05000000000000000000" pitchFamily="2" charset="2"/>
              <a:buChar char="v"/>
            </a:pPr>
            <a:r>
              <a:rPr lang="en-IN" sz="2200" b="1" dirty="0"/>
              <a:t> Performing </a:t>
            </a:r>
            <a:r>
              <a:rPr lang="en-IN" sz="2200" b="1" dirty="0"/>
              <a:t>the face </a:t>
            </a:r>
            <a:r>
              <a:rPr lang="en-IN" sz="2200" b="1" dirty="0"/>
              <a:t>recognition</a:t>
            </a:r>
            <a:r>
              <a:rPr lang="en-IN" sz="2200" b="1" dirty="0"/>
              <a:t>: </a:t>
            </a:r>
            <a:endParaRPr lang="en-IN" sz="2200" b="1" dirty="0"/>
          </a:p>
          <a:p>
            <a:pPr marL="914400" lvl="1" indent="-457200" algn="just">
              <a:spcBef>
                <a:spcPts val="3000"/>
              </a:spcBef>
            </a:pPr>
            <a:r>
              <a:rPr lang="en-US" sz="2200" dirty="0"/>
              <a:t>Each </a:t>
            </a:r>
            <a:r>
              <a:rPr lang="en-US" sz="2200" dirty="0"/>
              <a:t>histogram created is used to represent each image from the training dataset.</a:t>
            </a:r>
            <a:endParaRPr lang="en-US" sz="2200" dirty="0">
              <a:cs typeface="Calibri"/>
            </a:endParaRPr>
          </a:p>
          <a:p>
            <a:pPr marL="914400" lvl="1" indent="-457200" algn="just"/>
            <a:r>
              <a:rPr lang="en-US" sz="2200" dirty="0"/>
              <a:t>So, given an input image, we perform the steps again for this new image and creates a histogram which represents the image.</a:t>
            </a:r>
            <a:endParaRPr lang="en-US" sz="2200" dirty="0">
              <a:cs typeface="Calibri"/>
            </a:endParaRPr>
          </a:p>
          <a:p>
            <a:pPr marL="914400" lvl="1" indent="-457200" algn="just"/>
            <a:r>
              <a:rPr lang="en-US" sz="2200" dirty="0"/>
              <a:t>So to find the image that matches the input image we just need to compare two histograms and return the image with the closest histogram.</a:t>
            </a:r>
            <a:endParaRPr lang="en-US" sz="2200" dirty="0">
              <a:cs typeface="Calibri"/>
            </a:endParaRPr>
          </a:p>
          <a:p>
            <a:pPr lvl="1" algn="just">
              <a:buFont typeface="Arial" panose="020B0604020202020204" pitchFamily="34" charset="0"/>
              <a:buChar char="•"/>
            </a:pPr>
            <a:endParaRPr lang="en-IN" b="1" dirty="0"/>
          </a:p>
        </p:txBody>
      </p:sp>
    </p:spTree>
    <p:extLst>
      <p:ext uri="{BB962C8B-B14F-4D97-AF65-F5344CB8AC3E}">
        <p14:creationId xmlns:p14="http://schemas.microsoft.com/office/powerpoint/2010/main" val="4107394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596" y="483670"/>
            <a:ext cx="6994813" cy="569277"/>
          </a:xfrm>
        </p:spPr>
        <p:txBody>
          <a:bodyPr>
            <a:normAutofit/>
          </a:bodyPr>
          <a:lstStyle/>
          <a:p>
            <a:r>
              <a:rPr lang="en-IN" sz="2400" b="1" dirty="0">
                <a:latin typeface="Calibri" panose="020F0502020204030204" pitchFamily="34" charset="0"/>
                <a:cs typeface="Calibri" panose="020F0502020204030204" pitchFamily="34" charset="0"/>
              </a:rPr>
              <a:t>References</a:t>
            </a:r>
            <a:endParaRPr lang="en-IN" sz="2400" b="1" dirty="0">
              <a:latin typeface="Calibri" panose="020F0502020204030204" pitchFamily="34" charset="0"/>
              <a:cs typeface="Calibri" panose="020F0502020204030204" pitchFamily="34" charset="0"/>
            </a:endParaRPr>
          </a:p>
        </p:txBody>
      </p:sp>
      <p:sp>
        <p:nvSpPr>
          <p:cNvPr id="4" name="Content Placeholder 2"/>
          <p:cNvSpPr>
            <a:spLocks noGrp="1"/>
          </p:cNvSpPr>
          <p:nvPr>
            <p:ph idx="1"/>
          </p:nvPr>
        </p:nvSpPr>
        <p:spPr>
          <a:xfrm>
            <a:off x="1449686" y="1326869"/>
            <a:ext cx="7384598" cy="4990804"/>
          </a:xfrm>
        </p:spPr>
        <p:txBody>
          <a:bodyPr anchor="t">
            <a:normAutofit/>
          </a:bodyPr>
          <a:lstStyle/>
          <a:p>
            <a:pPr marL="342900" indent="-342900">
              <a:buFont typeface="+mj-lt"/>
              <a:buAutoNum type="arabicParenR"/>
            </a:pPr>
            <a:r>
              <a:rPr lang="en-IN" sz="1800" dirty="0"/>
              <a:t>Ali </a:t>
            </a:r>
            <a:r>
              <a:rPr lang="en-IN" sz="1800" dirty="0" err="1"/>
              <a:t>Tarhini</a:t>
            </a:r>
            <a:r>
              <a:rPr lang="en-IN" sz="1800" dirty="0"/>
              <a:t>, “Face Recognition: An Introduction”: </a:t>
            </a:r>
            <a:r>
              <a:rPr lang="en-IN" sz="1800" dirty="0">
                <a:hlinkClick r:id="rId2"/>
              </a:rPr>
              <a:t>https://alitarhini.wordpress.com/2010/12/05/face-recognition-an-introduction/#:~:</a:t>
            </a:r>
            <a:r>
              <a:rPr lang="en-IN" sz="1800" dirty="0">
                <a:hlinkClick r:id="rId2"/>
              </a:rPr>
              <a:t>text=Image%20acquisition%3A&amp;text=The%20most%20existing%20facial%20recognition,angle%2C%20the%20recognition%20rate%20decreases</a:t>
            </a:r>
            <a:r>
              <a:rPr lang="en-IN" sz="1800" dirty="0"/>
              <a:t> </a:t>
            </a:r>
          </a:p>
          <a:p>
            <a:pPr marL="342900" indent="-342900">
              <a:buFont typeface="+mj-lt"/>
              <a:buAutoNum type="arabicParenR"/>
            </a:pPr>
            <a:r>
              <a:rPr lang="en-IN" sz="1800" dirty="0"/>
              <a:t>Implementation of face recognition: </a:t>
            </a:r>
            <a:r>
              <a:rPr lang="en-IN" sz="1800" dirty="0">
                <a:hlinkClick r:id="rId3"/>
              </a:rPr>
              <a:t>https://</a:t>
            </a:r>
            <a:r>
              <a:rPr lang="en-IN" sz="1800" dirty="0">
                <a:hlinkClick r:id="rId3"/>
              </a:rPr>
              <a:t>www.slideshare.net/Nikyaa7/automatic-attendance-system-using-facial-recognition</a:t>
            </a:r>
            <a:endParaRPr lang="en-IN" sz="1800" dirty="0"/>
          </a:p>
          <a:p>
            <a:pPr marL="342900" indent="-342900">
              <a:buFont typeface="+mj-lt"/>
              <a:buAutoNum type="arabicParenR"/>
            </a:pPr>
            <a:r>
              <a:rPr lang="en-IN" sz="1800" dirty="0"/>
              <a:t>Information about OpenCV: </a:t>
            </a:r>
            <a:r>
              <a:rPr lang="en-IN" sz="1800" dirty="0">
                <a:hlinkClick r:id="rId4"/>
              </a:rPr>
              <a:t>https://opencv.org/about/</a:t>
            </a:r>
            <a:endParaRPr lang="en-IN" sz="1800" dirty="0"/>
          </a:p>
          <a:p>
            <a:pPr marL="342900" indent="-342900">
              <a:buFont typeface="+mj-lt"/>
              <a:buAutoNum type="arabicParenR"/>
            </a:pPr>
            <a:r>
              <a:rPr lang="en-IN" sz="1800" dirty="0"/>
              <a:t>Haar Cascade </a:t>
            </a:r>
            <a:r>
              <a:rPr lang="en-IN" sz="1800" dirty="0"/>
              <a:t>in OpenCV: </a:t>
            </a:r>
            <a:r>
              <a:rPr lang="en-IN" sz="1800" dirty="0">
                <a:hlinkClick r:id="rId5"/>
              </a:rPr>
              <a:t>https://</a:t>
            </a:r>
            <a:r>
              <a:rPr lang="en-IN" sz="1800" dirty="0">
                <a:hlinkClick r:id="rId5"/>
              </a:rPr>
              <a:t>opencv-python-tutroals.readthedocs.io/en/latest/py_tutorials/py_objdetect/py_face_detection/py_face_detection.html</a:t>
            </a:r>
            <a:endParaRPr lang="en-IN" sz="1800" dirty="0"/>
          </a:p>
          <a:p>
            <a:pPr marL="342900" indent="-342900">
              <a:buFont typeface="+mj-lt"/>
              <a:buAutoNum type="arabicParenR"/>
            </a:pPr>
            <a:r>
              <a:rPr lang="en-IN" sz="1800" dirty="0" err="1"/>
              <a:t>Divyansh</a:t>
            </a:r>
            <a:r>
              <a:rPr lang="en-IN" sz="1800" dirty="0"/>
              <a:t> </a:t>
            </a:r>
            <a:r>
              <a:rPr lang="en-IN" sz="1800" dirty="0" err="1"/>
              <a:t>Dwivedi</a:t>
            </a:r>
            <a:r>
              <a:rPr lang="en-IN" sz="1800" dirty="0"/>
              <a:t>, “Face Detection For Beginners” : </a:t>
            </a:r>
            <a:r>
              <a:rPr lang="en-IN" sz="1800" dirty="0">
                <a:hlinkClick r:id="rId6"/>
              </a:rPr>
              <a:t>https://</a:t>
            </a:r>
            <a:r>
              <a:rPr lang="en-IN" sz="1800" dirty="0">
                <a:hlinkClick r:id="rId6"/>
              </a:rPr>
              <a:t>towardsdatascience.com/face-detection-for-beginners-e58e8f21aad9</a:t>
            </a:r>
            <a:endParaRPr lang="en-IN" sz="1800" dirty="0"/>
          </a:p>
          <a:p>
            <a:pPr marL="342900" indent="-342900">
              <a:buFont typeface="+mj-lt"/>
              <a:buAutoNum type="arabicParenR"/>
            </a:pPr>
            <a:endParaRPr lang="en-IN" sz="1800" dirty="0"/>
          </a:p>
          <a:p>
            <a:pPr marL="342900" indent="-342900">
              <a:buFont typeface="+mj-lt"/>
              <a:buAutoNum type="arabicParenR"/>
            </a:pPr>
            <a:endParaRPr lang="en-IN" sz="1800" dirty="0"/>
          </a:p>
          <a:p>
            <a:pPr marL="342900" indent="-342900">
              <a:buFont typeface="+mj-lt"/>
              <a:buAutoNum type="arabicParenR"/>
            </a:pPr>
            <a:endParaRPr lang="en-IN" sz="1800" dirty="0"/>
          </a:p>
        </p:txBody>
      </p:sp>
    </p:spTree>
    <p:extLst>
      <p:ext uri="{BB962C8B-B14F-4D97-AF65-F5344CB8AC3E}">
        <p14:creationId xmlns:p14="http://schemas.microsoft.com/office/powerpoint/2010/main" val="36930171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596" y="483670"/>
            <a:ext cx="6994813" cy="569277"/>
          </a:xfrm>
        </p:spPr>
        <p:txBody>
          <a:bodyPr>
            <a:normAutofit/>
          </a:bodyPr>
          <a:lstStyle/>
          <a:p>
            <a:pPr algn="ctr"/>
            <a:r>
              <a:rPr lang="en-US" sz="2400" b="1" dirty="0">
                <a:latin typeface="Calibri" panose="020F0502020204030204" pitchFamily="34" charset="0"/>
                <a:cs typeface="Calibri" panose="020F0502020204030204" pitchFamily="34" charset="0"/>
              </a:rPr>
              <a:t>Content</a:t>
            </a:r>
            <a:endParaRPr lang="en-IN" sz="2400" dirty="0">
              <a:latin typeface="Calibri" panose="020F0502020204030204" pitchFamily="34" charset="0"/>
              <a:cs typeface="Calibri" panose="020F0502020204030204" pitchFamily="34" charset="0"/>
            </a:endParaRPr>
          </a:p>
        </p:txBody>
      </p:sp>
      <p:sp>
        <p:nvSpPr>
          <p:cNvPr id="4" name="Content Placeholder 2"/>
          <p:cNvSpPr>
            <a:spLocks noGrp="1"/>
          </p:cNvSpPr>
          <p:nvPr>
            <p:ph idx="1"/>
          </p:nvPr>
        </p:nvSpPr>
        <p:spPr>
          <a:xfrm>
            <a:off x="1449688" y="1326869"/>
            <a:ext cx="7159029" cy="4893822"/>
          </a:xfrm>
        </p:spPr>
        <p:txBody>
          <a:bodyPr anchor="t">
            <a:normAutofit fontScale="92500" lnSpcReduction="20000"/>
          </a:bodyPr>
          <a:lstStyle/>
          <a:p>
            <a:pPr>
              <a:buFont typeface="Arial" panose="020B0604020202020204" pitchFamily="34" charset="0"/>
              <a:buChar char="•"/>
            </a:pPr>
            <a:r>
              <a:rPr lang="en-US" dirty="0" smtClean="0"/>
              <a:t>Objective</a:t>
            </a:r>
          </a:p>
          <a:p>
            <a:pPr>
              <a:buFont typeface="Arial" panose="020B0604020202020204" pitchFamily="34" charset="0"/>
              <a:buChar char="•"/>
            </a:pPr>
            <a:r>
              <a:rPr lang="en-US" dirty="0" smtClean="0"/>
              <a:t>Problem Definition</a:t>
            </a:r>
          </a:p>
          <a:p>
            <a:pPr>
              <a:buFont typeface="Arial" panose="020B0604020202020204" pitchFamily="34" charset="0"/>
              <a:buChar char="•"/>
            </a:pPr>
            <a:r>
              <a:rPr lang="en-US" dirty="0" smtClean="0"/>
              <a:t>What is face detection and Recognition</a:t>
            </a:r>
          </a:p>
          <a:p>
            <a:pPr>
              <a:buFont typeface="Arial" panose="020B0604020202020204" pitchFamily="34" charset="0"/>
              <a:buChar char="•"/>
            </a:pPr>
            <a:r>
              <a:rPr lang="en-US" dirty="0" smtClean="0"/>
              <a:t>Block diagram</a:t>
            </a:r>
          </a:p>
          <a:p>
            <a:pPr>
              <a:buFont typeface="Arial" panose="020B0604020202020204" pitchFamily="34" charset="0"/>
              <a:buChar char="•"/>
            </a:pPr>
            <a:r>
              <a:rPr lang="en-US" dirty="0"/>
              <a:t>Implementation of face recognition</a:t>
            </a:r>
            <a:endParaRPr lang="en-US" dirty="0" smtClean="0"/>
          </a:p>
          <a:p>
            <a:pPr lvl="1">
              <a:buFont typeface="Arial" panose="020B0604020202020204" pitchFamily="34" charset="0"/>
              <a:buChar char="•"/>
            </a:pPr>
            <a:r>
              <a:rPr lang="en-IN" dirty="0"/>
              <a:t>Image </a:t>
            </a:r>
            <a:r>
              <a:rPr lang="en-IN" dirty="0" smtClean="0"/>
              <a:t>Acquisition</a:t>
            </a:r>
          </a:p>
          <a:p>
            <a:pPr lvl="1">
              <a:buFont typeface="Arial" panose="020B0604020202020204" pitchFamily="34" charset="0"/>
              <a:buChar char="•"/>
            </a:pPr>
            <a:r>
              <a:rPr lang="en-IN" dirty="0"/>
              <a:t>Image </a:t>
            </a:r>
            <a:r>
              <a:rPr lang="en-IN" dirty="0" smtClean="0"/>
              <a:t>Processing</a:t>
            </a:r>
          </a:p>
          <a:p>
            <a:pPr lvl="1">
              <a:buFont typeface="Arial" panose="020B0604020202020204" pitchFamily="34" charset="0"/>
              <a:buChar char="•"/>
            </a:pPr>
            <a:r>
              <a:rPr lang="en-IN" dirty="0"/>
              <a:t>Face </a:t>
            </a:r>
            <a:r>
              <a:rPr lang="en-IN" dirty="0" smtClean="0"/>
              <a:t>Detection</a:t>
            </a:r>
          </a:p>
          <a:p>
            <a:pPr lvl="1">
              <a:buFont typeface="Arial" panose="020B0604020202020204" pitchFamily="34" charset="0"/>
              <a:buChar char="•"/>
            </a:pPr>
            <a:r>
              <a:rPr lang="en-US" dirty="0"/>
              <a:t>Extraction of a Facial </a:t>
            </a:r>
            <a:r>
              <a:rPr lang="en-US" dirty="0" smtClean="0"/>
              <a:t>features</a:t>
            </a:r>
          </a:p>
          <a:p>
            <a:pPr lvl="1">
              <a:buFont typeface="Arial" panose="020B0604020202020204" pitchFamily="34" charset="0"/>
              <a:buChar char="•"/>
            </a:pPr>
            <a:r>
              <a:rPr lang="en-IN" dirty="0"/>
              <a:t>Feature </a:t>
            </a:r>
            <a:r>
              <a:rPr lang="en-IN" dirty="0" smtClean="0"/>
              <a:t>Matching</a:t>
            </a:r>
          </a:p>
          <a:p>
            <a:pPr>
              <a:buFont typeface="Arial" panose="020B0604020202020204" pitchFamily="34" charset="0"/>
              <a:buChar char="•"/>
            </a:pPr>
            <a:r>
              <a:rPr lang="en-IN" dirty="0" smtClean="0"/>
              <a:t>Why OpenCV?</a:t>
            </a:r>
          </a:p>
          <a:p>
            <a:pPr>
              <a:buFont typeface="Arial" panose="020B0604020202020204" pitchFamily="34" charset="0"/>
              <a:buChar char="•"/>
            </a:pPr>
            <a:r>
              <a:rPr lang="en-US" dirty="0"/>
              <a:t>Face detection using Haar </a:t>
            </a:r>
            <a:r>
              <a:rPr lang="en-US" dirty="0" smtClean="0"/>
              <a:t>Cascades</a:t>
            </a:r>
          </a:p>
        </p:txBody>
      </p:sp>
    </p:spTree>
    <p:extLst>
      <p:ext uri="{BB962C8B-B14F-4D97-AF65-F5344CB8AC3E}">
        <p14:creationId xmlns:p14="http://schemas.microsoft.com/office/powerpoint/2010/main" val="32055306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596" y="483670"/>
            <a:ext cx="6994813" cy="569277"/>
          </a:xfrm>
        </p:spPr>
        <p:txBody>
          <a:bodyPr>
            <a:normAutofit/>
          </a:bodyPr>
          <a:lstStyle/>
          <a:p>
            <a:r>
              <a:rPr lang="en-IN" sz="2400" b="1" dirty="0">
                <a:latin typeface="Calibri" panose="020F0502020204030204" pitchFamily="34" charset="0"/>
                <a:cs typeface="Calibri" panose="020F0502020204030204" pitchFamily="34" charset="0"/>
              </a:rPr>
              <a:t>References</a:t>
            </a:r>
            <a:endParaRPr lang="en-IN" sz="2400" b="1" dirty="0">
              <a:latin typeface="Calibri" panose="020F0502020204030204" pitchFamily="34" charset="0"/>
              <a:cs typeface="Calibri" panose="020F0502020204030204" pitchFamily="34" charset="0"/>
            </a:endParaRPr>
          </a:p>
        </p:txBody>
      </p:sp>
      <p:sp>
        <p:nvSpPr>
          <p:cNvPr id="4" name="Content Placeholder 2"/>
          <p:cNvSpPr>
            <a:spLocks noGrp="1"/>
          </p:cNvSpPr>
          <p:nvPr>
            <p:ph idx="1"/>
          </p:nvPr>
        </p:nvSpPr>
        <p:spPr>
          <a:xfrm>
            <a:off x="1449686" y="1326869"/>
            <a:ext cx="7384598" cy="4990804"/>
          </a:xfrm>
        </p:spPr>
        <p:txBody>
          <a:bodyPr anchor="t">
            <a:normAutofit/>
          </a:bodyPr>
          <a:lstStyle/>
          <a:p>
            <a:pPr marL="342900" indent="-342900">
              <a:buFont typeface="+mj-lt"/>
              <a:buAutoNum type="arabicParenR" startAt="6"/>
            </a:pPr>
            <a:r>
              <a:rPr lang="en-IN" sz="1800" dirty="0"/>
              <a:t>Face detection (image): </a:t>
            </a:r>
            <a:r>
              <a:rPr lang="en-IN" sz="1800" dirty="0">
                <a:hlinkClick r:id="rId2"/>
              </a:rPr>
              <a:t>https</a:t>
            </a:r>
            <a:r>
              <a:rPr lang="en-IN" sz="1800" dirty="0">
                <a:hlinkClick r:id="rId2"/>
              </a:rPr>
              <a:t>://</a:t>
            </a:r>
            <a:r>
              <a:rPr lang="en-IN" sz="1800" dirty="0">
                <a:hlinkClick r:id="rId2"/>
              </a:rPr>
              <a:t>krazytech.com/technical-papers/face-identification-recognition</a:t>
            </a:r>
            <a:endParaRPr lang="en-IN" sz="1800" dirty="0"/>
          </a:p>
          <a:p>
            <a:pPr marL="342900" indent="-342900">
              <a:buFont typeface="+mj-lt"/>
              <a:buAutoNum type="arabicParenR" startAt="6"/>
            </a:pPr>
            <a:r>
              <a:rPr lang="en-IN" sz="1800" dirty="0"/>
              <a:t>Image Acquisition (image</a:t>
            </a:r>
            <a:r>
              <a:rPr lang="en-IN" sz="1800" dirty="0"/>
              <a:t>): </a:t>
            </a:r>
            <a:r>
              <a:rPr lang="en-IN" sz="1800" dirty="0">
                <a:hlinkClick r:id="rId3"/>
              </a:rPr>
              <a:t>https://</a:t>
            </a:r>
            <a:r>
              <a:rPr lang="en-IN" sz="1800" dirty="0">
                <a:hlinkClick r:id="rId3"/>
              </a:rPr>
              <a:t>www.slideshare.net/gsantosh031/face-recognition-ppt</a:t>
            </a:r>
            <a:endParaRPr lang="en-IN" sz="1800" dirty="0"/>
          </a:p>
          <a:p>
            <a:pPr marL="342900" indent="-342900">
              <a:buFont typeface="+mj-lt"/>
              <a:buAutoNum type="arabicParenR" startAt="6"/>
            </a:pPr>
            <a:r>
              <a:rPr lang="en-IN" sz="1800" dirty="0"/>
              <a:t>NumPy: </a:t>
            </a:r>
            <a:r>
              <a:rPr lang="en-IN" sz="1800" dirty="0">
                <a:hlinkClick r:id="rId4"/>
              </a:rPr>
              <a:t>https://</a:t>
            </a:r>
            <a:r>
              <a:rPr lang="en-IN" sz="1800" dirty="0">
                <a:hlinkClick r:id="rId4"/>
              </a:rPr>
              <a:t>en.wikipedia.org/wiki/NumPy</a:t>
            </a:r>
            <a:endParaRPr lang="en-IN" sz="1800" dirty="0"/>
          </a:p>
          <a:p>
            <a:pPr marL="342900" indent="-342900">
              <a:buFont typeface="+mj-lt"/>
              <a:buAutoNum type="arabicParenR" startAt="6"/>
            </a:pPr>
            <a:r>
              <a:rPr lang="en-IN" sz="1800" dirty="0">
                <a:hlinkClick r:id="rId5"/>
              </a:rPr>
              <a:t>https://</a:t>
            </a:r>
            <a:r>
              <a:rPr lang="en-IN" sz="1800" dirty="0">
                <a:hlinkClick r:id="rId5"/>
              </a:rPr>
              <a:t>numpy.org/devdocs/user/whatisnumpy.html</a:t>
            </a:r>
            <a:endParaRPr lang="en-IN" sz="1800" dirty="0"/>
          </a:p>
          <a:p>
            <a:pPr marL="342900" indent="-342900">
              <a:buFont typeface="+mj-lt"/>
              <a:buAutoNum type="arabicParenR" startAt="6"/>
            </a:pPr>
            <a:r>
              <a:rPr lang="en-IN" sz="1800" dirty="0"/>
              <a:t>TensorFlow: </a:t>
            </a:r>
            <a:r>
              <a:rPr lang="en-IN" sz="1800" dirty="0">
                <a:hlinkClick r:id="rId6"/>
              </a:rPr>
              <a:t>https://www.exastax.com/deep-learning/top-five-use-cases-of-tensorflow</a:t>
            </a:r>
            <a:r>
              <a:rPr lang="en-IN" sz="1800" dirty="0">
                <a:hlinkClick r:id="rId6"/>
              </a:rPr>
              <a:t>/</a:t>
            </a:r>
            <a:r>
              <a:rPr lang="en-IN" sz="1800" dirty="0"/>
              <a:t> </a:t>
            </a:r>
          </a:p>
          <a:p>
            <a:pPr marL="342900" indent="-342900">
              <a:buFont typeface="+mj-lt"/>
              <a:buAutoNum type="arabicParenR" startAt="6"/>
            </a:pPr>
            <a:r>
              <a:rPr lang="en-IN" sz="1800" dirty="0"/>
              <a:t>Kelvin Salton do Prado, “Face Recognition: Understanding LBPH Algorithm” : </a:t>
            </a:r>
            <a:r>
              <a:rPr lang="en-IN" sz="1800" dirty="0">
                <a:hlinkClick r:id="rId7"/>
              </a:rPr>
              <a:t>https://</a:t>
            </a:r>
            <a:r>
              <a:rPr lang="en-IN" sz="1800" dirty="0">
                <a:hlinkClick r:id="rId7"/>
              </a:rPr>
              <a:t>towardsdatascience.com/face-recognition-how-lbph-works-90ec258c3d6b</a:t>
            </a:r>
            <a:r>
              <a:rPr lang="en-IN" sz="1800" dirty="0"/>
              <a:t> </a:t>
            </a:r>
          </a:p>
          <a:p>
            <a:pPr marL="342900" indent="-342900">
              <a:buFont typeface="+mj-lt"/>
              <a:buAutoNum type="arabicParenR" startAt="6"/>
            </a:pPr>
            <a:endParaRPr lang="en-IN" sz="1800" dirty="0"/>
          </a:p>
          <a:p>
            <a:pPr marL="342900" indent="-342900">
              <a:buFont typeface="+mj-lt"/>
              <a:buAutoNum type="arabicParenR" startAt="6"/>
            </a:pPr>
            <a:endParaRPr lang="en-IN" sz="1800" dirty="0"/>
          </a:p>
          <a:p>
            <a:pPr marL="342900" indent="-342900">
              <a:buFont typeface="+mj-lt"/>
              <a:buAutoNum type="arabicParenR" startAt="6"/>
            </a:pPr>
            <a:endParaRPr lang="en-IN" sz="1800" dirty="0"/>
          </a:p>
          <a:p>
            <a:pPr marL="342900" indent="-342900">
              <a:buFont typeface="+mj-lt"/>
              <a:buAutoNum type="arabicParenR" startAt="6"/>
            </a:pPr>
            <a:endParaRPr lang="en-IN" sz="1800" dirty="0"/>
          </a:p>
          <a:p>
            <a:pPr>
              <a:buFont typeface="Arial" panose="020B0604020202020204" pitchFamily="34" charset="0"/>
              <a:buChar char="•"/>
            </a:pPr>
            <a:endParaRPr lang="en-IN" sz="1800" dirty="0"/>
          </a:p>
        </p:txBody>
      </p:sp>
    </p:spTree>
    <p:extLst>
      <p:ext uri="{BB962C8B-B14F-4D97-AF65-F5344CB8AC3E}">
        <p14:creationId xmlns:p14="http://schemas.microsoft.com/office/powerpoint/2010/main" val="4232591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9903" y="2094272"/>
            <a:ext cx="7704667" cy="1981200"/>
          </a:xfrm>
        </p:spPr>
        <p:txBody>
          <a:bodyPr/>
          <a:lstStyle/>
          <a:p>
            <a:r>
              <a:rPr lang="en-IN" dirty="0" smtClean="0"/>
              <a:t>Thank You</a:t>
            </a:r>
            <a:endParaRPr lang="en-IN" dirty="0"/>
          </a:p>
        </p:txBody>
      </p:sp>
    </p:spTree>
    <p:extLst>
      <p:ext uri="{BB962C8B-B14F-4D97-AF65-F5344CB8AC3E}">
        <p14:creationId xmlns:p14="http://schemas.microsoft.com/office/powerpoint/2010/main" val="1834157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596" y="483670"/>
            <a:ext cx="6994813" cy="569277"/>
          </a:xfrm>
        </p:spPr>
        <p:txBody>
          <a:bodyPr>
            <a:normAutofit/>
          </a:bodyPr>
          <a:lstStyle/>
          <a:p>
            <a:pPr algn="ctr"/>
            <a:r>
              <a:rPr lang="en-US" sz="2400" b="1" dirty="0">
                <a:latin typeface="Calibri" panose="020F0502020204030204" pitchFamily="34" charset="0"/>
                <a:cs typeface="Calibri" panose="020F0502020204030204" pitchFamily="34" charset="0"/>
              </a:rPr>
              <a:t>Content</a:t>
            </a:r>
            <a:endParaRPr lang="en-IN" sz="2400" dirty="0">
              <a:latin typeface="Calibri" panose="020F0502020204030204" pitchFamily="34" charset="0"/>
              <a:cs typeface="Calibri" panose="020F0502020204030204" pitchFamily="34" charset="0"/>
            </a:endParaRPr>
          </a:p>
        </p:txBody>
      </p:sp>
      <p:sp>
        <p:nvSpPr>
          <p:cNvPr id="4" name="Content Placeholder 2"/>
          <p:cNvSpPr>
            <a:spLocks noGrp="1"/>
          </p:cNvSpPr>
          <p:nvPr>
            <p:ph idx="1"/>
          </p:nvPr>
        </p:nvSpPr>
        <p:spPr>
          <a:xfrm>
            <a:off x="1449688" y="1326869"/>
            <a:ext cx="7159029" cy="4893822"/>
          </a:xfrm>
        </p:spPr>
        <p:txBody>
          <a:bodyPr anchor="t">
            <a:normAutofit/>
          </a:bodyPr>
          <a:lstStyle/>
          <a:p>
            <a:pPr>
              <a:buFont typeface="Arial" panose="020B0604020202020204" pitchFamily="34" charset="0"/>
              <a:buChar char="•"/>
            </a:pPr>
            <a:r>
              <a:rPr lang="en-US" sz="2200" dirty="0"/>
              <a:t>Why NumPy</a:t>
            </a:r>
          </a:p>
          <a:p>
            <a:pPr>
              <a:buFont typeface="Arial" panose="020B0604020202020204" pitchFamily="34" charset="0"/>
              <a:buChar char="•"/>
            </a:pPr>
            <a:r>
              <a:rPr lang="en-US" sz="2200" dirty="0"/>
              <a:t>Why TensorFlow</a:t>
            </a:r>
          </a:p>
          <a:p>
            <a:pPr>
              <a:buFont typeface="Arial" panose="020B0604020202020204" pitchFamily="34" charset="0"/>
              <a:buChar char="•"/>
            </a:pPr>
            <a:r>
              <a:rPr lang="en-US" sz="2200" dirty="0"/>
              <a:t>Local Binary Pattern Histogram (LBPH) Algorithm</a:t>
            </a:r>
          </a:p>
        </p:txBody>
      </p:sp>
    </p:spTree>
    <p:extLst>
      <p:ext uri="{BB962C8B-B14F-4D97-AF65-F5344CB8AC3E}">
        <p14:creationId xmlns:p14="http://schemas.microsoft.com/office/powerpoint/2010/main" val="3266573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596" y="483670"/>
            <a:ext cx="6994813" cy="569277"/>
          </a:xfrm>
        </p:spPr>
        <p:txBody>
          <a:bodyPr>
            <a:normAutofit/>
          </a:bodyPr>
          <a:lstStyle/>
          <a:p>
            <a:pPr algn="ctr"/>
            <a:r>
              <a:rPr lang="en-US" sz="2400" b="1" dirty="0">
                <a:latin typeface="Calibri" panose="020F0502020204030204" pitchFamily="34" charset="0"/>
                <a:cs typeface="Calibri" panose="020F0502020204030204" pitchFamily="34" charset="0"/>
              </a:rPr>
              <a:t>Objective</a:t>
            </a:r>
            <a:endParaRPr lang="en-IN" sz="2400" dirty="0">
              <a:latin typeface="Calibri" panose="020F0502020204030204" pitchFamily="34" charset="0"/>
              <a:cs typeface="Calibri" panose="020F0502020204030204" pitchFamily="34" charset="0"/>
            </a:endParaRPr>
          </a:p>
        </p:txBody>
      </p:sp>
      <p:sp>
        <p:nvSpPr>
          <p:cNvPr id="4" name="Content Placeholder 2"/>
          <p:cNvSpPr>
            <a:spLocks noGrp="1"/>
          </p:cNvSpPr>
          <p:nvPr>
            <p:ph idx="1"/>
          </p:nvPr>
        </p:nvSpPr>
        <p:spPr>
          <a:xfrm>
            <a:off x="1449688" y="1326869"/>
            <a:ext cx="7159029" cy="5295604"/>
          </a:xfrm>
        </p:spPr>
        <p:txBody>
          <a:bodyPr anchor="t">
            <a:normAutofit/>
          </a:bodyPr>
          <a:lstStyle/>
          <a:p>
            <a:pPr algn="just">
              <a:buFont typeface="Arial" panose="020B0604020202020204" pitchFamily="34" charset="0"/>
              <a:buChar char="•"/>
            </a:pPr>
            <a:r>
              <a:rPr lang="en-US" sz="2200" dirty="0"/>
              <a:t>Face detection and picture recognition is currently a trending technology that captures the attention of today’s IT professionals.</a:t>
            </a:r>
          </a:p>
          <a:p>
            <a:pPr marL="0" indent="0" algn="just">
              <a:buNone/>
            </a:pPr>
            <a:endParaRPr lang="en-US" sz="2200" dirty="0"/>
          </a:p>
          <a:p>
            <a:pPr algn="just">
              <a:buFont typeface="Arial" panose="020B0604020202020204" pitchFamily="34" charset="0"/>
              <a:buChar char="•"/>
            </a:pPr>
            <a:r>
              <a:rPr lang="en-US" sz="2200" dirty="0"/>
              <a:t>In this project, We will go to use face detection and recognition technology which helps us to build an automated attendance system, which is more secure and easier than manual as well as other means of attendance system.</a:t>
            </a:r>
            <a:endParaRPr lang="en-US" sz="2200" dirty="0"/>
          </a:p>
        </p:txBody>
      </p:sp>
    </p:spTree>
    <p:extLst>
      <p:ext uri="{BB962C8B-B14F-4D97-AF65-F5344CB8AC3E}">
        <p14:creationId xmlns:p14="http://schemas.microsoft.com/office/powerpoint/2010/main" val="34145105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596" y="483670"/>
            <a:ext cx="6994813" cy="569277"/>
          </a:xfrm>
        </p:spPr>
        <p:txBody>
          <a:bodyPr>
            <a:normAutofit/>
          </a:bodyPr>
          <a:lstStyle/>
          <a:p>
            <a:pPr algn="ctr"/>
            <a:r>
              <a:rPr lang="en-US" sz="2400" b="1" dirty="0">
                <a:latin typeface="Calibri" panose="020F0502020204030204" pitchFamily="34" charset="0"/>
                <a:cs typeface="Calibri" panose="020F0502020204030204" pitchFamily="34" charset="0"/>
              </a:rPr>
              <a:t>Problem Definition</a:t>
            </a:r>
            <a:endParaRPr lang="en-IN" sz="2400" dirty="0">
              <a:latin typeface="Calibri" panose="020F0502020204030204" pitchFamily="34" charset="0"/>
              <a:cs typeface="Calibri" panose="020F0502020204030204" pitchFamily="34" charset="0"/>
            </a:endParaRPr>
          </a:p>
        </p:txBody>
      </p:sp>
      <p:sp>
        <p:nvSpPr>
          <p:cNvPr id="4" name="Content Placeholder 2"/>
          <p:cNvSpPr>
            <a:spLocks noGrp="1"/>
          </p:cNvSpPr>
          <p:nvPr>
            <p:ph idx="1"/>
          </p:nvPr>
        </p:nvSpPr>
        <p:spPr>
          <a:xfrm>
            <a:off x="1449688" y="1326869"/>
            <a:ext cx="7159029" cy="4893822"/>
          </a:xfrm>
        </p:spPr>
        <p:txBody>
          <a:bodyPr anchor="t">
            <a:normAutofit/>
          </a:bodyPr>
          <a:lstStyle/>
          <a:p>
            <a:pPr algn="just">
              <a:buFont typeface="Arial" panose="020B0604020202020204" pitchFamily="34" charset="0"/>
              <a:buChar char="•"/>
            </a:pPr>
            <a:r>
              <a:rPr lang="en-US" sz="2200" dirty="0"/>
              <a:t>Nowadays, in most of the schools and colleges, student’s attendance is taken by manually by using attendance sheet in classroom, which is time consuming as well as it increase the workload of a </a:t>
            </a:r>
            <a:r>
              <a:rPr lang="en-US" sz="2200" dirty="0"/>
              <a:t>teacher.</a:t>
            </a:r>
            <a:endParaRPr lang="en-US" sz="900" dirty="0"/>
          </a:p>
          <a:p>
            <a:pPr algn="just">
              <a:buFont typeface="Arial" panose="020B0604020202020204" pitchFamily="34" charset="0"/>
              <a:buChar char="•"/>
            </a:pPr>
            <a:endParaRPr lang="en-US" sz="900" dirty="0"/>
          </a:p>
          <a:p>
            <a:pPr algn="just">
              <a:buFont typeface="Arial" panose="020B0604020202020204" pitchFamily="34" charset="0"/>
              <a:buChar char="•"/>
            </a:pPr>
            <a:r>
              <a:rPr lang="en-US" sz="2200" dirty="0"/>
              <a:t>Moreover</a:t>
            </a:r>
            <a:r>
              <a:rPr lang="en-US" sz="2200" dirty="0"/>
              <a:t>, it is very difficult to verify one by one student in a large classroom whether the authenticated students are actually responding or not.</a:t>
            </a:r>
            <a:endParaRPr lang="en-IN" sz="2200" dirty="0"/>
          </a:p>
        </p:txBody>
      </p:sp>
    </p:spTree>
    <p:extLst>
      <p:ext uri="{BB962C8B-B14F-4D97-AF65-F5344CB8AC3E}">
        <p14:creationId xmlns:p14="http://schemas.microsoft.com/office/powerpoint/2010/main" val="40305145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596" y="483670"/>
            <a:ext cx="6994813" cy="569277"/>
          </a:xfrm>
        </p:spPr>
        <p:txBody>
          <a:bodyPr>
            <a:normAutofit/>
          </a:bodyPr>
          <a:lstStyle/>
          <a:p>
            <a:pPr algn="ctr"/>
            <a:r>
              <a:rPr lang="en-US" sz="2400" b="1" dirty="0">
                <a:latin typeface="Calibri" panose="020F0502020204030204" pitchFamily="34" charset="0"/>
                <a:cs typeface="Calibri" panose="020F0502020204030204" pitchFamily="34" charset="0"/>
              </a:rPr>
              <a:t>What is Face Detection &amp; Face Recognition</a:t>
            </a:r>
            <a:endParaRPr lang="en-IN" sz="2400" dirty="0">
              <a:latin typeface="Calibri" panose="020F0502020204030204" pitchFamily="34" charset="0"/>
              <a:cs typeface="Calibri" panose="020F0502020204030204" pitchFamily="34" charset="0"/>
            </a:endParaRPr>
          </a:p>
        </p:txBody>
      </p:sp>
      <p:sp>
        <p:nvSpPr>
          <p:cNvPr id="4" name="Content Placeholder 2"/>
          <p:cNvSpPr>
            <a:spLocks noGrp="1"/>
          </p:cNvSpPr>
          <p:nvPr>
            <p:ph idx="1"/>
          </p:nvPr>
        </p:nvSpPr>
        <p:spPr>
          <a:xfrm>
            <a:off x="1449688" y="1326869"/>
            <a:ext cx="4881841" cy="4893822"/>
          </a:xfrm>
        </p:spPr>
        <p:txBody>
          <a:bodyPr anchor="t">
            <a:normAutofit/>
          </a:bodyPr>
          <a:lstStyle/>
          <a:p>
            <a:pPr algn="just">
              <a:buFont typeface="Arial" panose="020B0604020202020204" pitchFamily="34" charset="0"/>
              <a:buChar char="•"/>
            </a:pPr>
            <a:r>
              <a:rPr lang="en-US" sz="2200" dirty="0"/>
              <a:t>Face </a:t>
            </a:r>
            <a:r>
              <a:rPr lang="en-US" sz="2200" dirty="0"/>
              <a:t>Detection: Face detection is an artificial intelligence based computer technology used to identify </a:t>
            </a:r>
            <a:r>
              <a:rPr lang="en-US" sz="2200" dirty="0"/>
              <a:t>only human </a:t>
            </a:r>
            <a:r>
              <a:rPr lang="en-US" sz="2200" dirty="0"/>
              <a:t>faces in digital images. </a:t>
            </a:r>
            <a:endParaRPr lang="en-IN" sz="2200" dirty="0"/>
          </a:p>
          <a:p>
            <a:pPr marL="0" indent="0" algn="just">
              <a:buNone/>
            </a:pPr>
            <a:endParaRPr lang="en-IN" sz="2200" dirty="0"/>
          </a:p>
          <a:p>
            <a:pPr algn="just">
              <a:buFont typeface="Arial" panose="020B0604020202020204" pitchFamily="34" charset="0"/>
              <a:buChar char="•"/>
            </a:pPr>
            <a:endParaRPr lang="en-IN" sz="2200" dirty="0"/>
          </a:p>
          <a:p>
            <a:pPr algn="just">
              <a:buFont typeface="Arial" panose="020B0604020202020204" pitchFamily="34" charset="0"/>
              <a:buChar char="•"/>
            </a:pPr>
            <a:r>
              <a:rPr lang="en-US" sz="2200" dirty="0"/>
              <a:t>Face Recognition: Face Recognition is the task of identifying an already detected face as a known or unknown face, and in more </a:t>
            </a:r>
            <a:r>
              <a:rPr lang="en-US" sz="2200" dirty="0"/>
              <a:t>advanced cases telling exactly whose face it is.</a:t>
            </a:r>
            <a:endParaRPr lang="en-IN" sz="2200" dirty="0"/>
          </a:p>
        </p:txBody>
      </p:sp>
      <p:pic>
        <p:nvPicPr>
          <p:cNvPr id="5" name="Picture 2" descr="Face Identification and Recognition - Krazytec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4971" y="1326869"/>
            <a:ext cx="2098608" cy="174884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lay With Strangers Online! | Strangers online, Stranger, Freewriti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816" r="16928"/>
          <a:stretch/>
        </p:blipFill>
        <p:spPr bwMode="auto">
          <a:xfrm>
            <a:off x="6574971" y="3928445"/>
            <a:ext cx="2098608" cy="1633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050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596" y="483670"/>
            <a:ext cx="6994813" cy="569277"/>
          </a:xfrm>
        </p:spPr>
        <p:txBody>
          <a:bodyPr>
            <a:normAutofit/>
          </a:bodyPr>
          <a:lstStyle/>
          <a:p>
            <a:pPr algn="ctr"/>
            <a:r>
              <a:rPr lang="en-US" sz="2400" b="1" dirty="0">
                <a:latin typeface="Calibri" panose="020F0502020204030204" pitchFamily="34" charset="0"/>
                <a:cs typeface="Calibri" panose="020F0502020204030204" pitchFamily="34" charset="0"/>
              </a:rPr>
              <a:t>Implementation of Face Recognition</a:t>
            </a:r>
            <a:endParaRPr lang="en-IN" sz="2400" dirty="0">
              <a:latin typeface="Calibri" panose="020F0502020204030204" pitchFamily="34" charset="0"/>
              <a:cs typeface="Calibri" panose="020F0502020204030204" pitchFamily="34" charset="0"/>
            </a:endParaRPr>
          </a:p>
        </p:txBody>
      </p:sp>
      <p:sp>
        <p:nvSpPr>
          <p:cNvPr id="4" name="Content Placeholder 2"/>
          <p:cNvSpPr>
            <a:spLocks noGrp="1"/>
          </p:cNvSpPr>
          <p:nvPr>
            <p:ph idx="1"/>
          </p:nvPr>
        </p:nvSpPr>
        <p:spPr>
          <a:xfrm>
            <a:off x="1449688" y="1326869"/>
            <a:ext cx="7159029" cy="4893822"/>
          </a:xfrm>
        </p:spPr>
        <p:txBody>
          <a:bodyPr anchor="t">
            <a:normAutofit/>
          </a:bodyPr>
          <a:lstStyle/>
          <a:p>
            <a:pPr>
              <a:buFont typeface="Arial" panose="020B0604020202020204" pitchFamily="34" charset="0"/>
              <a:buChar char="•"/>
            </a:pPr>
            <a:r>
              <a:rPr lang="en-US" sz="2200" dirty="0"/>
              <a:t>Image acquisition </a:t>
            </a:r>
          </a:p>
          <a:p>
            <a:pPr marL="0" indent="0">
              <a:buNone/>
            </a:pPr>
            <a:endParaRPr lang="en-US" sz="1050" dirty="0"/>
          </a:p>
          <a:p>
            <a:pPr>
              <a:buFont typeface="Arial" panose="020B0604020202020204" pitchFamily="34" charset="0"/>
              <a:buChar char="•"/>
            </a:pPr>
            <a:r>
              <a:rPr lang="en-US" sz="2200" dirty="0"/>
              <a:t>Image </a:t>
            </a:r>
            <a:r>
              <a:rPr lang="en-US" sz="2200" dirty="0"/>
              <a:t>Processing </a:t>
            </a:r>
            <a:endParaRPr lang="en-US" sz="2200" dirty="0"/>
          </a:p>
          <a:p>
            <a:pPr marL="0" indent="0">
              <a:buNone/>
            </a:pPr>
            <a:endParaRPr lang="en-US" sz="1050" dirty="0"/>
          </a:p>
          <a:p>
            <a:pPr>
              <a:buFont typeface="Arial" panose="020B0604020202020204" pitchFamily="34" charset="0"/>
              <a:buChar char="•"/>
            </a:pPr>
            <a:r>
              <a:rPr lang="en-US" sz="2200" dirty="0"/>
              <a:t>Facial </a:t>
            </a:r>
            <a:r>
              <a:rPr lang="en-US" sz="2200" dirty="0"/>
              <a:t>Image </a:t>
            </a:r>
            <a:r>
              <a:rPr lang="en-US" sz="2200" dirty="0"/>
              <a:t>classification</a:t>
            </a:r>
          </a:p>
          <a:p>
            <a:pPr marL="0" indent="0">
              <a:buNone/>
            </a:pPr>
            <a:endParaRPr lang="en-US" sz="1050" dirty="0"/>
          </a:p>
          <a:p>
            <a:pPr>
              <a:buFont typeface="Arial" panose="020B0604020202020204" pitchFamily="34" charset="0"/>
              <a:buChar char="•"/>
            </a:pPr>
            <a:r>
              <a:rPr lang="en-US" sz="2200" dirty="0"/>
              <a:t>Recognize </a:t>
            </a:r>
            <a:r>
              <a:rPr lang="en-US" sz="2200" dirty="0"/>
              <a:t>face</a:t>
            </a:r>
            <a:endParaRPr lang="en-IN" sz="2200" dirty="0"/>
          </a:p>
          <a:p>
            <a:pPr>
              <a:buFont typeface="Arial" panose="020B0604020202020204" pitchFamily="34" charset="0"/>
              <a:buChar char="•"/>
            </a:pPr>
            <a:endParaRPr lang="en-IN" sz="2200" dirty="0"/>
          </a:p>
        </p:txBody>
      </p:sp>
    </p:spTree>
    <p:extLst>
      <p:ext uri="{BB962C8B-B14F-4D97-AF65-F5344CB8AC3E}">
        <p14:creationId xmlns:p14="http://schemas.microsoft.com/office/powerpoint/2010/main" val="8646988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596" y="483670"/>
            <a:ext cx="6994813" cy="569277"/>
          </a:xfrm>
        </p:spPr>
        <p:txBody>
          <a:bodyPr>
            <a:normAutofit/>
          </a:bodyPr>
          <a:lstStyle/>
          <a:p>
            <a:pPr algn="ctr"/>
            <a:r>
              <a:rPr lang="en-US" sz="2400" b="1" dirty="0">
                <a:latin typeface="Calibri" panose="020F0502020204030204" pitchFamily="34" charset="0"/>
                <a:cs typeface="Calibri" panose="020F0502020204030204" pitchFamily="34" charset="0"/>
              </a:rPr>
              <a:t>Block Diagram</a:t>
            </a:r>
            <a:endParaRPr lang="en-IN" sz="2400" dirty="0">
              <a:latin typeface="Calibri" panose="020F0502020204030204" pitchFamily="34" charset="0"/>
              <a:cs typeface="Calibri" panose="020F0502020204030204" pitchFamily="34" charset="0"/>
            </a:endParaRPr>
          </a:p>
        </p:txBody>
      </p:sp>
      <p:grpSp>
        <p:nvGrpSpPr>
          <p:cNvPr id="47" name="Group 46"/>
          <p:cNvGrpSpPr/>
          <p:nvPr/>
        </p:nvGrpSpPr>
        <p:grpSpPr>
          <a:xfrm>
            <a:off x="869225" y="1306971"/>
            <a:ext cx="7827911" cy="5243440"/>
            <a:chOff x="882870" y="1347914"/>
            <a:chExt cx="7827911" cy="5243440"/>
          </a:xfrm>
        </p:grpSpPr>
        <p:sp>
          <p:nvSpPr>
            <p:cNvPr id="27" name="TextBox 26"/>
            <p:cNvSpPr txBox="1"/>
            <p:nvPr/>
          </p:nvSpPr>
          <p:spPr>
            <a:xfrm>
              <a:off x="6171913" y="3204259"/>
              <a:ext cx="679997" cy="279472"/>
            </a:xfrm>
            <a:prstGeom prst="rect">
              <a:avLst/>
            </a:prstGeom>
            <a:noFill/>
            <a:ln>
              <a:solidFill>
                <a:schemeClr val="tx1"/>
              </a:solidFill>
            </a:ln>
          </p:spPr>
          <p:txBody>
            <a:bodyPr wrap="square" rtlCol="0">
              <a:spAutoFit/>
            </a:bodyPr>
            <a:lstStyle/>
            <a:p>
              <a:r>
                <a:rPr lang="en-IN" sz="1200" dirty="0"/>
                <a:t>Face ID</a:t>
              </a:r>
              <a:endParaRPr lang="en-IN" sz="1200" dirty="0"/>
            </a:p>
          </p:txBody>
        </p:sp>
        <p:sp>
          <p:nvSpPr>
            <p:cNvPr id="6" name="Rectangle 5"/>
            <p:cNvSpPr/>
            <p:nvPr/>
          </p:nvSpPr>
          <p:spPr>
            <a:xfrm>
              <a:off x="1605768" y="1944101"/>
              <a:ext cx="1779430" cy="1034389"/>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mj-lt"/>
                </a:rPr>
                <a:t>Image Acquisition or Detect any face</a:t>
              </a:r>
              <a:endParaRPr lang="en-IN" dirty="0">
                <a:latin typeface="+mj-lt"/>
              </a:endParaRPr>
            </a:p>
          </p:txBody>
        </p:sp>
        <p:sp>
          <p:nvSpPr>
            <p:cNvPr id="7" name="Rectangle 6"/>
            <p:cNvSpPr/>
            <p:nvPr/>
          </p:nvSpPr>
          <p:spPr>
            <a:xfrm>
              <a:off x="4268559" y="1944101"/>
              <a:ext cx="1779430" cy="1034389"/>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mj-lt"/>
                </a:rPr>
                <a:t>Image Processing</a:t>
              </a:r>
              <a:endParaRPr lang="en-IN" dirty="0">
                <a:latin typeface="+mj-lt"/>
              </a:endParaRPr>
            </a:p>
          </p:txBody>
        </p:sp>
        <p:sp>
          <p:nvSpPr>
            <p:cNvPr id="8" name="Rectangle 7"/>
            <p:cNvSpPr/>
            <p:nvPr/>
          </p:nvSpPr>
          <p:spPr>
            <a:xfrm>
              <a:off x="6931351" y="1944101"/>
              <a:ext cx="1779430" cy="1034389"/>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mj-lt"/>
                </a:rPr>
                <a:t>Extraction of a facial features</a:t>
              </a:r>
              <a:endParaRPr lang="en-IN" dirty="0">
                <a:latin typeface="+mj-lt"/>
              </a:endParaRPr>
            </a:p>
          </p:txBody>
        </p:sp>
        <p:sp>
          <p:nvSpPr>
            <p:cNvPr id="9" name="Rectangle 8"/>
            <p:cNvSpPr/>
            <p:nvPr/>
          </p:nvSpPr>
          <p:spPr>
            <a:xfrm>
              <a:off x="4711829" y="4068793"/>
              <a:ext cx="1779430" cy="1034389"/>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mj-lt"/>
                </a:rPr>
                <a:t>Comparing with Database</a:t>
              </a:r>
              <a:endParaRPr lang="en-IN" dirty="0">
                <a:latin typeface="+mj-lt"/>
              </a:endParaRPr>
            </a:p>
          </p:txBody>
        </p:sp>
        <p:sp>
          <p:nvSpPr>
            <p:cNvPr id="10" name="Rectangle 9"/>
            <p:cNvSpPr/>
            <p:nvPr/>
          </p:nvSpPr>
          <p:spPr>
            <a:xfrm>
              <a:off x="1602592" y="4068793"/>
              <a:ext cx="1779430" cy="1034389"/>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mj-lt"/>
                </a:rPr>
                <a:t>Feature matching</a:t>
              </a:r>
              <a:endParaRPr lang="en-IN" dirty="0">
                <a:latin typeface="+mj-lt"/>
              </a:endParaRPr>
            </a:p>
          </p:txBody>
        </p:sp>
        <p:sp>
          <p:nvSpPr>
            <p:cNvPr id="11" name="Rectangle 10"/>
            <p:cNvSpPr/>
            <p:nvPr/>
          </p:nvSpPr>
          <p:spPr>
            <a:xfrm>
              <a:off x="3557328" y="5556965"/>
              <a:ext cx="1779430" cy="1034389"/>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mj-lt"/>
                </a:rPr>
                <a:t>Marking the attendance in Excel sheet</a:t>
              </a:r>
              <a:endParaRPr lang="en-IN" dirty="0">
                <a:latin typeface="+mj-lt"/>
              </a:endParaRPr>
            </a:p>
          </p:txBody>
        </p:sp>
        <p:sp>
          <p:nvSpPr>
            <p:cNvPr id="12" name="Flowchart: Magnetic Disk 11"/>
            <p:cNvSpPr/>
            <p:nvPr/>
          </p:nvSpPr>
          <p:spPr>
            <a:xfrm>
              <a:off x="6928173" y="4952406"/>
              <a:ext cx="1640640" cy="1404149"/>
            </a:xfrm>
            <a:prstGeom prst="flowChartMagneticDisk">
              <a:avLst/>
            </a:prstGeom>
            <a:ln>
              <a:solidFill>
                <a:schemeClr val="tx1"/>
              </a:solidFill>
            </a:ln>
            <a:effectLst>
              <a:innerShdw blurRad="114300">
                <a:prstClr val="black"/>
              </a:inn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IN" dirty="0"/>
                <a:t>Database of Enrolled Users</a:t>
              </a:r>
              <a:endParaRPr lang="en-IN" dirty="0"/>
            </a:p>
          </p:txBody>
        </p:sp>
        <p:cxnSp>
          <p:nvCxnSpPr>
            <p:cNvPr id="13" name="Straight Arrow Connector 12"/>
            <p:cNvCxnSpPr>
              <a:endCxn id="6" idx="1"/>
            </p:cNvCxnSpPr>
            <p:nvPr/>
          </p:nvCxnSpPr>
          <p:spPr>
            <a:xfrm>
              <a:off x="957548" y="2461295"/>
              <a:ext cx="648220"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a:endCxn id="7" idx="1"/>
            </p:cNvCxnSpPr>
            <p:nvPr/>
          </p:nvCxnSpPr>
          <p:spPr>
            <a:xfrm>
              <a:off x="3401088" y="2461295"/>
              <a:ext cx="867472"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a:stCxn id="7" idx="3"/>
            </p:cNvCxnSpPr>
            <p:nvPr/>
          </p:nvCxnSpPr>
          <p:spPr>
            <a:xfrm>
              <a:off x="6047990" y="2461295"/>
              <a:ext cx="880182"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6" name="Elbow Connector 15"/>
            <p:cNvCxnSpPr>
              <a:stCxn id="8" idx="2"/>
            </p:cNvCxnSpPr>
            <p:nvPr/>
          </p:nvCxnSpPr>
          <p:spPr>
            <a:xfrm rot="5400000">
              <a:off x="6452708" y="2127326"/>
              <a:ext cx="517195" cy="2219523"/>
            </a:xfrm>
            <a:prstGeom prst="bentConnector2">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17" name="Straight Arrow Connector 16"/>
            <p:cNvCxnSpPr>
              <a:endCxn id="9" idx="0"/>
            </p:cNvCxnSpPr>
            <p:nvPr/>
          </p:nvCxnSpPr>
          <p:spPr>
            <a:xfrm>
              <a:off x="5601544" y="3495687"/>
              <a:ext cx="0" cy="573106"/>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9" idx="1"/>
              <a:endCxn id="10" idx="3"/>
            </p:cNvCxnSpPr>
            <p:nvPr/>
          </p:nvCxnSpPr>
          <p:spPr>
            <a:xfrm flipH="1">
              <a:off x="3382022" y="4585988"/>
              <a:ext cx="1329807"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flipV="1">
              <a:off x="1211752" y="1748405"/>
              <a:ext cx="0" cy="712891"/>
            </a:xfrm>
            <a:prstGeom prst="straightConnector1">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TextBox 21"/>
            <p:cNvSpPr txBox="1"/>
            <p:nvPr/>
          </p:nvSpPr>
          <p:spPr>
            <a:xfrm>
              <a:off x="882870" y="1347914"/>
              <a:ext cx="748317" cy="465787"/>
            </a:xfrm>
            <a:prstGeom prst="rect">
              <a:avLst/>
            </a:prstGeom>
            <a:noFill/>
            <a:ln>
              <a:solidFill>
                <a:schemeClr val="tx1"/>
              </a:solidFill>
            </a:ln>
          </p:spPr>
          <p:txBody>
            <a:bodyPr wrap="square" rtlCol="0">
              <a:spAutoFit/>
            </a:bodyPr>
            <a:lstStyle/>
            <a:p>
              <a:pPr algn="ctr"/>
              <a:r>
                <a:rPr lang="en-IN" sz="1200" dirty="0"/>
                <a:t>Face of a person</a:t>
              </a:r>
              <a:endParaRPr lang="en-IN" sz="1200" dirty="0"/>
            </a:p>
          </p:txBody>
        </p:sp>
        <p:cxnSp>
          <p:nvCxnSpPr>
            <p:cNvPr id="23" name="Straight Arrow Connector 22"/>
            <p:cNvCxnSpPr/>
            <p:nvPr/>
          </p:nvCxnSpPr>
          <p:spPr>
            <a:xfrm flipV="1">
              <a:off x="3804636" y="1748404"/>
              <a:ext cx="0" cy="712891"/>
            </a:xfrm>
            <a:prstGeom prst="straightConnector1">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TextBox 23"/>
            <p:cNvSpPr txBox="1"/>
            <p:nvPr/>
          </p:nvSpPr>
          <p:spPr>
            <a:xfrm>
              <a:off x="3361367" y="1349974"/>
              <a:ext cx="886537" cy="276999"/>
            </a:xfrm>
            <a:prstGeom prst="rect">
              <a:avLst/>
            </a:prstGeom>
            <a:noFill/>
            <a:ln>
              <a:solidFill>
                <a:schemeClr val="tx1"/>
              </a:solidFill>
            </a:ln>
          </p:spPr>
          <p:txBody>
            <a:bodyPr wrap="square" rtlCol="0">
              <a:spAutoFit/>
            </a:bodyPr>
            <a:lstStyle/>
            <a:p>
              <a:pPr algn="ctr"/>
              <a:r>
                <a:rPr lang="en-IN" sz="1200" dirty="0"/>
                <a:t>Face Image</a:t>
              </a:r>
              <a:endParaRPr lang="en-IN" sz="1200" dirty="0"/>
            </a:p>
          </p:txBody>
        </p:sp>
        <p:cxnSp>
          <p:nvCxnSpPr>
            <p:cNvPr id="25" name="Straight Arrow Connector 24"/>
            <p:cNvCxnSpPr/>
            <p:nvPr/>
          </p:nvCxnSpPr>
          <p:spPr>
            <a:xfrm flipV="1">
              <a:off x="6511912" y="1835610"/>
              <a:ext cx="4767" cy="624148"/>
            </a:xfrm>
            <a:prstGeom prst="straightConnector1">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p:cNvSpPr txBox="1"/>
            <p:nvPr/>
          </p:nvSpPr>
          <p:spPr>
            <a:xfrm>
              <a:off x="5601543" y="1413298"/>
              <a:ext cx="1830271" cy="465787"/>
            </a:xfrm>
            <a:prstGeom prst="rect">
              <a:avLst/>
            </a:prstGeom>
            <a:noFill/>
            <a:ln>
              <a:solidFill>
                <a:schemeClr val="tx1"/>
              </a:solidFill>
            </a:ln>
          </p:spPr>
          <p:txBody>
            <a:bodyPr wrap="square" rtlCol="0">
              <a:spAutoFit/>
            </a:bodyPr>
            <a:lstStyle/>
            <a:p>
              <a:pPr algn="ctr"/>
              <a:r>
                <a:rPr lang="en-IN" sz="1200" dirty="0"/>
                <a:t>Find face location, texture, size </a:t>
              </a:r>
              <a:endParaRPr lang="en-IN" sz="1200" dirty="0"/>
            </a:p>
          </p:txBody>
        </p:sp>
        <p:sp>
          <p:nvSpPr>
            <p:cNvPr id="28" name="TextBox 27"/>
            <p:cNvSpPr txBox="1"/>
            <p:nvPr/>
          </p:nvSpPr>
          <p:spPr>
            <a:xfrm>
              <a:off x="6579435" y="4103545"/>
              <a:ext cx="1153456" cy="465787"/>
            </a:xfrm>
            <a:prstGeom prst="rect">
              <a:avLst/>
            </a:prstGeom>
            <a:noFill/>
            <a:ln>
              <a:solidFill>
                <a:schemeClr val="tx1"/>
              </a:solidFill>
            </a:ln>
          </p:spPr>
          <p:txBody>
            <a:bodyPr wrap="square" rtlCol="0">
              <a:spAutoFit/>
            </a:bodyPr>
            <a:lstStyle/>
            <a:p>
              <a:pPr algn="ctr"/>
              <a:r>
                <a:rPr lang="en-IN" sz="1200" dirty="0"/>
                <a:t>Compare using Face ID</a:t>
              </a:r>
              <a:endParaRPr lang="en-IN" sz="1200" dirty="0"/>
            </a:p>
          </p:txBody>
        </p:sp>
        <p:sp>
          <p:nvSpPr>
            <p:cNvPr id="29" name="TextBox 28"/>
            <p:cNvSpPr txBox="1"/>
            <p:nvPr/>
          </p:nvSpPr>
          <p:spPr>
            <a:xfrm>
              <a:off x="3546463" y="4120199"/>
              <a:ext cx="1077190" cy="465787"/>
            </a:xfrm>
            <a:prstGeom prst="rect">
              <a:avLst/>
            </a:prstGeom>
            <a:noFill/>
            <a:ln>
              <a:solidFill>
                <a:schemeClr val="tx1"/>
              </a:solidFill>
            </a:ln>
          </p:spPr>
          <p:txBody>
            <a:bodyPr wrap="square" rtlCol="0">
              <a:spAutoFit/>
            </a:bodyPr>
            <a:lstStyle/>
            <a:p>
              <a:pPr algn="ctr"/>
              <a:r>
                <a:rPr lang="en-IN" sz="1200" dirty="0"/>
                <a:t>Find successfully</a:t>
              </a:r>
              <a:endParaRPr lang="en-IN" sz="1200" dirty="0"/>
            </a:p>
          </p:txBody>
        </p:sp>
        <p:cxnSp>
          <p:nvCxnSpPr>
            <p:cNvPr id="35" name="Elbow Connector 34"/>
            <p:cNvCxnSpPr>
              <a:stCxn id="10" idx="2"/>
              <a:endCxn id="11" idx="1"/>
            </p:cNvCxnSpPr>
            <p:nvPr/>
          </p:nvCxnSpPr>
          <p:spPr>
            <a:xfrm rot="16200000" flipH="1">
              <a:off x="2539329" y="5056159"/>
              <a:ext cx="970977" cy="1065021"/>
            </a:xfrm>
            <a:prstGeom prst="bentConnector2">
              <a:avLst/>
            </a:prstGeom>
            <a:ln w="28575">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0" name="Elbow Connector 39"/>
            <p:cNvCxnSpPr>
              <a:stCxn id="9" idx="3"/>
              <a:endCxn id="12" idx="1"/>
            </p:cNvCxnSpPr>
            <p:nvPr/>
          </p:nvCxnSpPr>
          <p:spPr>
            <a:xfrm>
              <a:off x="6491259" y="4585988"/>
              <a:ext cx="1257234" cy="366418"/>
            </a:xfrm>
            <a:prstGeom prst="bentConnector2">
              <a:avLst/>
            </a:prstGeom>
            <a:ln w="28575">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6717524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2883</TotalTime>
  <Words>1725</Words>
  <Application>Microsoft Office PowerPoint</Application>
  <PresentationFormat>On-screen Show (4:3)</PresentationFormat>
  <Paragraphs>231</Paragraphs>
  <Slides>31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Corbel</vt:lpstr>
      <vt:lpstr>Times New Roman</vt:lpstr>
      <vt:lpstr>Wingdings</vt:lpstr>
      <vt:lpstr>Wingdings 3</vt:lpstr>
      <vt:lpstr>Parallax</vt:lpstr>
      <vt:lpstr>PowerPoint Presentation</vt:lpstr>
      <vt:lpstr>Face Detection and Recognition Using OpenCV</vt:lpstr>
      <vt:lpstr>Content</vt:lpstr>
      <vt:lpstr>Content</vt:lpstr>
      <vt:lpstr>Objective</vt:lpstr>
      <vt:lpstr>Problem Definition</vt:lpstr>
      <vt:lpstr>What is Face Detection &amp; Face Recognition</vt:lpstr>
      <vt:lpstr>Implementation of Face Recognition</vt:lpstr>
      <vt:lpstr>Block Diagram</vt:lpstr>
      <vt:lpstr>Image Acquisition</vt:lpstr>
      <vt:lpstr>Image Processing</vt:lpstr>
      <vt:lpstr>Face Detection</vt:lpstr>
      <vt:lpstr>Extraction of Facial Features</vt:lpstr>
      <vt:lpstr>Feature Matching or Face Recognition</vt:lpstr>
      <vt:lpstr>Why OpenCV ?</vt:lpstr>
      <vt:lpstr>Algorithms</vt:lpstr>
      <vt:lpstr>Viola-Jones Algorithm for Face Recognition</vt:lpstr>
      <vt:lpstr>Viola-Jones Algorithm for Face Recognition(Continue…)</vt:lpstr>
      <vt:lpstr>Viola-Jones Algorithm for Face Recognition(Continue…)</vt:lpstr>
      <vt:lpstr>Why NumPy</vt:lpstr>
      <vt:lpstr>Why NumPy (Cont…)</vt:lpstr>
      <vt:lpstr>Why TensorFlow</vt:lpstr>
      <vt:lpstr>Why TensorFlow (Cont…) </vt:lpstr>
      <vt:lpstr>Local Binary Pattern Histogram (LBPH) Algorithm</vt:lpstr>
      <vt:lpstr>LBPH Algorithm (Cont…)</vt:lpstr>
      <vt:lpstr>Computational steps of the LBPH Algorithm</vt:lpstr>
      <vt:lpstr>Computational steps of the LBPH Algorithm (Cont…)</vt:lpstr>
      <vt:lpstr>LBPH Algorithm (Cont…)</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106</cp:revision>
  <dcterms:created xsi:type="dcterms:W3CDTF">2021-01-25T04:36:15Z</dcterms:created>
  <dcterms:modified xsi:type="dcterms:W3CDTF">2021-04-14T12:45:13Z</dcterms:modified>
</cp:coreProperties>
</file>