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CB851-3B6D-41FB-9006-0ED834C4302E}" v="57" dt="2021-08-10T21:20:44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7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A741C287-0ECE-4DE6-AC9A-8306DC3CA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1" r="-1" b="1475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C4A2D3-6216-4FF9-9CDD-0AE934541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603" y="701999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Mike Computer Imperium Expansion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841-BB75-4C97-8F2B-C49A51457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7834" y="3413528"/>
            <a:ext cx="5248275" cy="1913841"/>
          </a:xfrm>
        </p:spPr>
        <p:txBody>
          <a:bodyPr anchor="ctr">
            <a:noAutofit/>
          </a:bodyPr>
          <a:lstStyle/>
          <a:p>
            <a:pPr lvl="0"/>
            <a:r>
              <a:rPr lang="en-CA" sz="1600" b="1" i="1" dirty="0"/>
              <a:t> </a:t>
            </a:r>
            <a:r>
              <a:rPr lang="en-US" sz="1600" b="1" i="1" dirty="0"/>
              <a:t>PROJECT GOALS</a:t>
            </a:r>
            <a:endParaRPr lang="en-CA" sz="1600" dirty="0"/>
          </a:p>
          <a:p>
            <a:r>
              <a:rPr lang="en-US" sz="1600" i="1" dirty="0"/>
              <a:t>Create a office computer, Tier one Computer and a Tier two Computer to be used in Three different offices. One in Cairo, Waterloo and Slough. Create a virtual server and find suitable hardware to do so. Have appropriate amount of Ip addresses for all three locations with room to Grow.</a:t>
            </a:r>
            <a:endParaRPr lang="en-CA" sz="1600" dirty="0"/>
          </a:p>
          <a:p>
            <a:pPr algn="ctr"/>
            <a:endParaRPr lang="en-CA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7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, blue&#10;&#10;Description automatically generated">
            <a:extLst>
              <a:ext uri="{FF2B5EF4-FFF2-40B4-BE49-F238E27FC236}">
                <a16:creationId xmlns:a16="http://schemas.microsoft.com/office/drawing/2014/main" id="{6EA422DF-899B-49D1-95DB-E120A8E02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r="7234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31A08-94D1-442E-B38E-ACEF33C3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77359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Server 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4015-5984-438B-ACB7-9D06FABD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49897"/>
            <a:ext cx="8817102" cy="43746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Diskette drive: None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Optical drive: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OptionalDVD</a:t>
            </a: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-RW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Hard drives: None ship standard (Base Models and Performance Models)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Hard drive bays: 4 SFF drive bays or 2 LFF Non hot plug/Hot plug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Storage controller:  Performance models: HPE Smart Array P222/512MB FBWC controller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System fans: 2 front fan assemblies and 1 center fan assembly ship standard, non-redundant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Security: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Power-on password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Administrator's password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CA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computer, blue&#10;&#10;Description automatically generated">
            <a:extLst>
              <a:ext uri="{FF2B5EF4-FFF2-40B4-BE49-F238E27FC236}">
                <a16:creationId xmlns:a16="http://schemas.microsoft.com/office/drawing/2014/main" id="{823635E8-1002-4821-83C3-F27D734D2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r="7234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9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1FF625-D26D-4402-880C-E768AC27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57481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Mainframe Server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95BDD-32D6-459A-A59B-B16CF191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51115"/>
            <a:ext cx="8817102" cy="457344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Lenovo Think Station P920 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Processor: 2xIntel Xeon SILVER 4114 Processor (13.75MB Cache, up to 3.00GHz with Turbo Boost)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 Windows 10 Pro for Workstations 64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 Language: Windows 10 Pro for Workstations 64 English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Motherboard: P920 MB Intel </a:t>
            </a:r>
            <a:r>
              <a:rPr lang="en-US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Purley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Dual CPU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Selection: 16 x 32GB DDR4 2666MHz ECC RDIMM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Video Adapter: NVIDIA Quadro RTX 6000 24GB (4xDP+VirtualLink)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 Drive Controller: Intel Integrated Controller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Onboard M.2 Selection: 256GB Solid State Drive, M.2, PCIe, Opal, TLC</a:t>
            </a: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SDD selection: 4 x 2048GB Solid State Drive, 2.5", SATA3, Opal</a:t>
            </a:r>
            <a:endParaRPr lang="en-CA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HDD selection: 2 x 6TB Hard Drive, 7200RPM, 3.5" SATA3</a:t>
            </a:r>
            <a:endParaRPr lang="en-CA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Card Reader: Integrated 9 in 1 Multimedia Card Reader</a:t>
            </a:r>
            <a:endParaRPr lang="en-CA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Ethernet Adapter: 2 x Integrated Ethernet Port</a:t>
            </a:r>
            <a:endParaRPr lang="en-CA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 Supply: Tower 92% Power 1400W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4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computer, blue&#10;&#10;Description automatically generated">
            <a:extLst>
              <a:ext uri="{FF2B5EF4-FFF2-40B4-BE49-F238E27FC236}">
                <a16:creationId xmlns:a16="http://schemas.microsoft.com/office/drawing/2014/main" id="{C757AE11-491C-4B5E-B3A8-9F82C499F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r="7234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7F692-1374-4898-8F7E-F1DF92AE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61456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Mainframe Server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B0F58B-692B-46BB-A9BE-4047F92D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90871"/>
            <a:ext cx="8817102" cy="45336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Onboard M.2 SSD Boot Drive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SDD selection: 4 x 2048GB Solid State Drive, 2.5", SATA3, Opal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HDD selection: 2 x 6TB Hard Drive, 7200RPM, 3.5" SATA3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Card Reader: Integrated 9 in 1 Multimedia Card Reader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Ethernet Adapter: 2 x Integrated Ethernet Port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 Supply: Tower 92% Power 1400W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6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D33480-C4A7-4F45-AE72-F1A0C4631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1" r="-1" b="879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E7CC-463B-47CF-9BE3-0FE804C0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5846"/>
            <a:ext cx="4826498" cy="361062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IP Classification and how we are going to connect the servers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31E67-7A9B-48EC-8719-4176F8B7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56143"/>
            <a:ext cx="4826498" cy="1327421"/>
          </a:xfrm>
        </p:spPr>
        <p:txBody>
          <a:bodyPr anchor="t"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219FE1-C3AA-4B99-8074-D3BB2D61E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r="-1" b="8710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AE3F21-4166-4B06-98AF-B3511165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544992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Connecting The Locations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60CAC-0A26-42DC-B03D-46AA6397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41783"/>
            <a:ext cx="8817102" cy="468277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-5-48 port switches @ 674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3,370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cisco WAN routers @ 646.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2584 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 5e cable @ 156.99/1k feet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=$6110.99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CIDR block /22 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ISP for WAN connection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9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73AC8C-A5AF-4011-BA96-5EE49B8D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r="-1" b="8710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2E9C55-18D1-49FB-8334-5D20F05A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63444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IP addresses and domains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F87F9A-AF6D-4B29-8BBB-AC8FBD8E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10749"/>
            <a:ext cx="8817102" cy="45138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69.33.27.0- 69.27.30.255 – Cairo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69.33.31.0- 69.27.34.255 – Waterloo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69.33.35.0- 69.27.38.255- Slough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Wa.mikescomputeremporium.local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SL.mikescomputeremporium.local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CA.mikescomputeremporium.local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5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F429637C-C957-41E0-AD75-B818265B0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 b="1523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9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269905-4DC6-4233-B724-4E94411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634444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Milestones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5BFFCB-18C7-4F37-8BF0-855B214B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39957"/>
            <a:ext cx="8817102" cy="438460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Coordinating all three sites to get working and functioning together will be the biggest task.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Getting equipment to the sites will have to be well coordinated in advance as to circumvent any problems like weather or traffic. Or if it must be flown in cross-country or even over-seas.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Fitting pcs with designated software (such as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Vmware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within each tier and setting up the network with LAN and WAN. 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Hiring staff for varying positions from Department management, helpdesk support workers, specialized support and security as well as clerical staff.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do need training for our employee and might have to send some overseas for advanced support.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Costing and Invoicing will be done and delivered within two weeks from now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5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A106FE03-0C96-4FEA-B1AF-C5535ED1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77" b="7263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D2E6-1D95-486A-BC81-8C878F53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49529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Organization Structure 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73FA0A-6B11-4933-AFF7-A4815A712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58610"/>
              </p:ext>
            </p:extLst>
          </p:nvPr>
        </p:nvGraphicFramePr>
        <p:xfrm>
          <a:off x="841247" y="1371599"/>
          <a:ext cx="8014516" cy="4889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07258">
                  <a:extLst>
                    <a:ext uri="{9D8B030D-6E8A-4147-A177-3AD203B41FA5}">
                      <a16:colId xmlns:a16="http://schemas.microsoft.com/office/drawing/2014/main" val="2759132262"/>
                    </a:ext>
                  </a:extLst>
                </a:gridCol>
                <a:gridCol w="4007258">
                  <a:extLst>
                    <a:ext uri="{9D8B030D-6E8A-4147-A177-3AD203B41FA5}">
                      <a16:colId xmlns:a16="http://schemas.microsoft.com/office/drawing/2014/main" val="4235709682"/>
                    </a:ext>
                  </a:extLst>
                </a:gridCol>
              </a:tblGrid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Function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7794339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Support Staff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358517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Tier 1 Support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580607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Tier 2 Support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940261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Team Leader/Managers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76965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Technical Support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204657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Back End Engineers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003240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Network Administrators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588125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Network Engineers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722754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Front End Engineers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658698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Superintendent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112464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CEO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519495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CFO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004388"/>
                  </a:ext>
                </a:extLst>
              </a:tr>
              <a:tr h="349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VMware Consultant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13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24A83FB-830D-48E3-BD87-C1D619FDD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4" b="5406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B231ED-E208-4005-9CC1-D11E6AF8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62450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Budget Estimate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1CD4BA3-BB5F-464C-90A9-773013FB4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803799"/>
              </p:ext>
            </p:extLst>
          </p:nvPr>
        </p:nvGraphicFramePr>
        <p:xfrm>
          <a:off x="2642428" y="3771696"/>
          <a:ext cx="6032500" cy="2330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385972515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7514412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199903439"/>
                    </a:ext>
                  </a:extLst>
                </a:gridCol>
              </a:tblGrid>
              <a:tr h="49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ITEM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QUANTITY NEEDED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COST ESTIMATE PER PEICE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516525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Support Staff Workstation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525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95440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Tier 1 Support Workstation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31275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Tier 2 Support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273133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Servers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50,000(Total)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100240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48 Port Switches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674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608559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Routers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646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179484"/>
                  </a:ext>
                </a:extLst>
              </a:tr>
              <a:tr h="269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Cat 5e Cable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1000 Feet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156.99/ft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83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4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89C4B20-92D7-4EDB-8A83-F7B5A349E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3" b="12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7BC-92AD-4C75-8C8A-A461409F1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       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23DFF-15C7-4057-9BEA-EDE72927A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5121835"/>
            <a:ext cx="8731683" cy="615577"/>
          </a:xfrm>
        </p:spPr>
        <p:txBody>
          <a:bodyPr anchor="t"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picture containing text, indoor, computer, electronics&#10;&#10;Description automatically generated">
            <a:extLst>
              <a:ext uri="{FF2B5EF4-FFF2-40B4-BE49-F238E27FC236}">
                <a16:creationId xmlns:a16="http://schemas.microsoft.com/office/drawing/2014/main" id="{EF6ED15D-F3F1-4817-8E73-1951DE122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A8883-D56C-49A3-97A1-35A7AB91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851" y="1833281"/>
            <a:ext cx="5804144" cy="20609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     Computers</a:t>
            </a:r>
          </a:p>
        </p:txBody>
      </p:sp>
    </p:spTree>
    <p:extLst>
      <p:ext uri="{BB962C8B-B14F-4D97-AF65-F5344CB8AC3E}">
        <p14:creationId xmlns:p14="http://schemas.microsoft.com/office/powerpoint/2010/main" val="32772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indoor, computer, electronics&#10;&#10;Description automatically generated">
            <a:extLst>
              <a:ext uri="{FF2B5EF4-FFF2-40B4-BE49-F238E27FC236}">
                <a16:creationId xmlns:a16="http://schemas.microsoft.com/office/drawing/2014/main" id="{279A9AD6-E889-44D0-80ED-C4644A94D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/>
          <a:stretch/>
        </p:blipFill>
        <p:spPr>
          <a:xfrm>
            <a:off x="-1075" y="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C35BE-A05D-42BC-9C0B-6AB0F359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6543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Computer for Office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AA92D-C3EA-44BF-8576-D83867AC8772}"/>
              </a:ext>
            </a:extLst>
          </p:cNvPr>
          <p:cNvSpPr txBox="1"/>
          <p:nvPr/>
        </p:nvSpPr>
        <p:spPr>
          <a:xfrm>
            <a:off x="841248" y="1630027"/>
            <a:ext cx="8817102" cy="439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C83BE-24FD-4D96-80E1-ECFD5A886B13}"/>
              </a:ext>
            </a:extLst>
          </p:cNvPr>
          <p:cNvSpPr txBox="1"/>
          <p:nvPr/>
        </p:nvSpPr>
        <p:spPr>
          <a:xfrm>
            <a:off x="954440" y="1789330"/>
            <a:ext cx="10396312" cy="385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Intel i5-4460 LGA                      $99.99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 8GB                                            $77.99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 DRIVE  2TB                              $64.99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                                          $99.99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 AND COOLINGFAN               $49.99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KEYBOARD AND MOUSE                  $25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MOTHERBOARD                                $109.99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950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531BD-7CEF-4B76-A510-CE82BE3B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A83038-607C-46AE-814B-6BA61028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83819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Computer For Tier one support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3D6D-9FC2-44B4-B39E-00840FBC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17705"/>
            <a:ext cx="8817102" cy="4106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    intel i5 9400k                          $199.88</a:t>
            </a:r>
            <a:endParaRPr lang="en-CA" sz="2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       8GB                                           $77.99</a:t>
            </a:r>
            <a:endParaRPr lang="en-CA" sz="2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 DRIVE   2tb                                   $64.99</a:t>
            </a:r>
            <a:endParaRPr lang="en-CA" sz="2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SAMSUNG 24’’ LED           $149.99</a:t>
            </a:r>
            <a:endParaRPr lang="en-CA" sz="2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 AND COOLINGFAN                   $100</a:t>
            </a:r>
            <a:endParaRPr lang="en-CA" sz="2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KEYBOARD AND MOUSE                      $25</a:t>
            </a:r>
            <a:endParaRPr lang="en-CA" sz="2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Motherboard                                         $80</a:t>
            </a:r>
            <a:endParaRPr lang="en-CA" sz="2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CA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6D8DA-A7D0-4091-ABD0-2E3CC9DFC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2099E0-E3B1-43B8-8FE5-0A461BC4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62229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Computer for Tier two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A47F-7914-4D3A-810D-4B8DE9D6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87503"/>
            <a:ext cx="8817102" cy="443705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(AMD RYZEN 5 3600x)			$320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 (CORSAIR) 				$83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SAMSUNG 24’’ LED			$170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 AND COOLINGFAN 			$150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 (GIGABYTE GEFORCE GT 1030)                       $120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MOTHERBOARD (MSI 450 W)                                  $140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 HDD 2 TB (SEAGATA BARRACUDA)	$64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(CHIPTRONIX X 410B)			$39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SUPPLY (COOLER MASTER MWE 450W)	$55</a:t>
            </a:r>
            <a:endParaRPr lang="en-C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CA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2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picture containing text, computer, blue&#10;&#10;Description automatically generated">
            <a:extLst>
              <a:ext uri="{FF2B5EF4-FFF2-40B4-BE49-F238E27FC236}">
                <a16:creationId xmlns:a16="http://schemas.microsoft.com/office/drawing/2014/main" id="{7B4274C5-80BF-4913-AF0F-2DC3962FB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" r="713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04C41-F83C-4439-8B14-BA4A85B4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       </a:t>
            </a:r>
            <a:r>
              <a:rPr lang="en-US" sz="7200" dirty="0">
                <a:solidFill>
                  <a:srgbClr val="FFFFFF"/>
                </a:solidFill>
              </a:rPr>
              <a:t>Servers</a:t>
            </a:r>
            <a:endParaRPr lang="en-CA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83C77-D994-4D07-BFF3-910B7CB2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228727"/>
            <a:ext cx="7207683" cy="891941"/>
          </a:xfrm>
        </p:spPr>
        <p:txBody>
          <a:bodyPr anchor="t">
            <a:normAutofit/>
          </a:bodyPr>
          <a:lstStyle/>
          <a:p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, blue&#10;&#10;Description automatically generated">
            <a:extLst>
              <a:ext uri="{FF2B5EF4-FFF2-40B4-BE49-F238E27FC236}">
                <a16:creationId xmlns:a16="http://schemas.microsoft.com/office/drawing/2014/main" id="{05950D30-663B-4B60-AE12-5499C681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r="7234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35225-0FF7-4227-AD5A-01CF0458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72389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Mail Server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50AF-3569-4255-96FB-297A16AD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00201"/>
            <a:ext cx="8817102" cy="4424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862133-001 HPG10 4-TB 6G 7.2K 3.5 SATA </a:t>
            </a:r>
            <a:r>
              <a:rPr lang="en-US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LPc</a:t>
            </a:r>
            <a:endParaRPr lang="en-CA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Genuine Dell serial number and firmware</a:t>
            </a:r>
            <a:endParaRPr lang="en-CA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Genuine Dell Certified Enterprise Class Hard Drive  Dell 600GB 3.5-inch LFF SAS 6Gb/s 15K R </a:t>
            </a:r>
            <a:endParaRPr lang="en-CA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Enterprise (ENT) Hot-Plug Hard Drive in Dell F238F 3.5-inch Hot-Plug Hard Drive Tray </a:t>
            </a:r>
            <a:endParaRPr lang="en-CA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Category -dell hard drive, sub category-15k</a:t>
            </a:r>
            <a:endParaRPr lang="en-CA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generation-SAS, part number-3422082, product id -470045, capacity-600gb, interface-serial attached SCSI (SAS), enclosure-internal, drive dimensions-3.5 inches*1/3H, spindle speed-15000RPM,external data transfer rate-6g=6gb/sec(750mb/s), seek time-4.5ms ,hot swap -yes, Manufacture-dell, pre-failure warranty-yes, Hot swap tray- included</a:t>
            </a:r>
            <a:endParaRPr lang="en-CA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CA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6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7082F-2DA2-44D5-9A73-26C00ED9A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r="7234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0F9B85-6F14-4F82-AB3B-A9F9EAFB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644384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Web Server 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FC5C-5E02-4F66-918A-CB3CFAF5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20689"/>
            <a:ext cx="8817102" cy="4503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HPE ProLiant DL320e Gen8 v2 Server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Processor: Intel Xeon E3-1220v3 (3.1 GHz/4-core/8MB/80 W)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Cache memory (One of the following depending on model): 8MB (1 x 8MB) Level 3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Chipset: Intel C222 series chipset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Upgradeability: 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Up to 4 DIMM slots available for higher Memory capacity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Up to 4 bay SFF Hot plug Drive Cage; Or 2 bay LFF Hot plug or Non hot plug Drive Cages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2 PCIe 3.0 expansion slots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Optical drive bay</a:t>
            </a:r>
            <a:endParaRPr lang="en-CA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CA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6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, blue&#10;&#10;Description automatically generated">
            <a:extLst>
              <a:ext uri="{FF2B5EF4-FFF2-40B4-BE49-F238E27FC236}">
                <a16:creationId xmlns:a16="http://schemas.microsoft.com/office/drawing/2014/main" id="{A3C30985-0C22-487C-8ABF-7AB9E961D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r="7234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E87007-2ECD-400F-B929-1BAEE766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80341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server 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4BD8-C86C-4213-AACB-7A2C5410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79715"/>
            <a:ext cx="8817102" cy="434484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On system management processor: HPE </a:t>
            </a:r>
            <a:r>
              <a:rPr lang="en-US" sz="2000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iLO</a:t>
            </a: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(Firmware: HPE </a:t>
            </a:r>
            <a:r>
              <a:rPr lang="en-US" sz="2000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iLO</a:t>
            </a: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4)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Memory protection: ECC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Memory: 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DIMM Slots: 4 DIMMs (2 Channels/2 DIMMs per channel)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Standard (Performance models): 8GB (1 x 8GB) UDIMM PC3-12800E (1600 MHz)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·         Maximum capacity (UDIMM): 32GB (4 x 8GB @1600 MHz)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Network controller: HPE Ethernet 1Gb 2-port NC332i Adapter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Internal storage devices: </a:t>
            </a:r>
            <a:endParaRPr lang="en-CA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CA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1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1144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 LT Pro</vt:lpstr>
      <vt:lpstr>AvenirNext LT Pro Medium</vt:lpstr>
      <vt:lpstr>Calibri</vt:lpstr>
      <vt:lpstr>Calibri Light</vt:lpstr>
      <vt:lpstr>Footlight MT Light</vt:lpstr>
      <vt:lpstr>Symbol</vt:lpstr>
      <vt:lpstr>Times New Roman</vt:lpstr>
      <vt:lpstr>ArchVTI</vt:lpstr>
      <vt:lpstr>Mike Computer Imperium Expansion Plan</vt:lpstr>
      <vt:lpstr>     Computers</vt:lpstr>
      <vt:lpstr>Computer for Office Staff</vt:lpstr>
      <vt:lpstr>Computer For Tier one support</vt:lpstr>
      <vt:lpstr>Computer for Tier two</vt:lpstr>
      <vt:lpstr>                    Servers</vt:lpstr>
      <vt:lpstr>Mail Server</vt:lpstr>
      <vt:lpstr>Web Server </vt:lpstr>
      <vt:lpstr>Web server Cont</vt:lpstr>
      <vt:lpstr>Web Server cont</vt:lpstr>
      <vt:lpstr>Mainframe Server</vt:lpstr>
      <vt:lpstr>Mainframe Server</vt:lpstr>
      <vt:lpstr>IP Classification and how we are going to connect the servers</vt:lpstr>
      <vt:lpstr>Connecting The Locations</vt:lpstr>
      <vt:lpstr>IP addresses and domains</vt:lpstr>
      <vt:lpstr>Project Milestones</vt:lpstr>
      <vt:lpstr>Project Organization Structure </vt:lpstr>
      <vt:lpstr>Budget Estimate</vt:lpstr>
      <vt:lpstr>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Mike Computer Imperium Expansion Plan</dc:title>
  <dc:creator>Ryan Somerville</dc:creator>
  <cp:lastModifiedBy>Urvin Manishkumar Patel</cp:lastModifiedBy>
  <cp:revision>5</cp:revision>
  <dcterms:created xsi:type="dcterms:W3CDTF">2021-08-10T17:34:11Z</dcterms:created>
  <dcterms:modified xsi:type="dcterms:W3CDTF">2021-08-10T21:50:56Z</dcterms:modified>
</cp:coreProperties>
</file>