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60" r:id="rId13"/>
    <p:sldId id="261" r:id="rId14"/>
    <p:sldId id="262" r:id="rId15"/>
    <p:sldId id="269" r:id="rId16"/>
    <p:sldId id="263" r:id="rId17"/>
    <p:sldId id="264" r:id="rId18"/>
    <p:sldId id="265" r:id="rId19"/>
    <p:sldId id="266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4F20-AAB1-4D94-B585-E3F7484400C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910FCBD-316D-497D-AC18-8E60A8ACE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79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4F20-AAB1-4D94-B585-E3F7484400C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10FCBD-316D-497D-AC18-8E60A8ACE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27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4F20-AAB1-4D94-B585-E3F7484400C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10FCBD-316D-497D-AC18-8E60A8ACED0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025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4F20-AAB1-4D94-B585-E3F7484400C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10FCBD-316D-497D-AC18-8E60A8ACE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526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4F20-AAB1-4D94-B585-E3F7484400C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10FCBD-316D-497D-AC18-8E60A8ACED0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21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4F20-AAB1-4D94-B585-E3F7484400C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10FCBD-316D-497D-AC18-8E60A8ACE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816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4F20-AAB1-4D94-B585-E3F7484400C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FCBD-316D-497D-AC18-8E60A8ACE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413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4F20-AAB1-4D94-B585-E3F7484400C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FCBD-316D-497D-AC18-8E60A8ACE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30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4F20-AAB1-4D94-B585-E3F7484400C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FCBD-316D-497D-AC18-8E60A8ACE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86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4F20-AAB1-4D94-B585-E3F7484400C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10FCBD-316D-497D-AC18-8E60A8ACE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38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4F20-AAB1-4D94-B585-E3F7484400C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10FCBD-316D-497D-AC18-8E60A8ACE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07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4F20-AAB1-4D94-B585-E3F7484400C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10FCBD-316D-497D-AC18-8E60A8ACE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66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4F20-AAB1-4D94-B585-E3F7484400C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FCBD-316D-497D-AC18-8E60A8ACE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66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4F20-AAB1-4D94-B585-E3F7484400C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FCBD-316D-497D-AC18-8E60A8ACE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42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4F20-AAB1-4D94-B585-E3F7484400C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FCBD-316D-497D-AC18-8E60A8ACE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89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4F20-AAB1-4D94-B585-E3F7484400C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10FCBD-316D-497D-AC18-8E60A8ACE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98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94F20-AAB1-4D94-B585-E3F7484400C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910FCBD-316D-497D-AC18-8E60A8ACE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67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166219"/>
            <a:ext cx="8915399" cy="2262781"/>
          </a:xfrm>
        </p:spPr>
        <p:txBody>
          <a:bodyPr/>
          <a:lstStyle/>
          <a:p>
            <a:r>
              <a:rPr lang="en-IN" dirty="0"/>
              <a:t>Bank Transactions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US" dirty="0"/>
              <a:t>VEKARIYA URVISH BHAVINBHAI ( U01995336 )</a:t>
            </a:r>
          </a:p>
          <a:p>
            <a:pPr algn="r"/>
            <a:r>
              <a:rPr lang="en-US" dirty="0"/>
              <a:t>KAKADIYA KRUNAL GORDHANBHAI ( U01996544 )</a:t>
            </a:r>
          </a:p>
          <a:p>
            <a:pPr algn="r"/>
            <a:r>
              <a:rPr lang="en-US" dirty="0"/>
              <a:t>DINESHGOPI SUNKARA ( U01936521 )</a:t>
            </a:r>
          </a:p>
          <a:p>
            <a:pPr algn="r"/>
            <a:r>
              <a:rPr lang="en-US" dirty="0"/>
              <a:t>BHOOKYA GOPI KRISHNA ( U01936635 )</a:t>
            </a:r>
          </a:p>
        </p:txBody>
      </p:sp>
    </p:spTree>
    <p:extLst>
      <p:ext uri="{BB962C8B-B14F-4D97-AF65-F5344CB8AC3E}">
        <p14:creationId xmlns:p14="http://schemas.microsoft.com/office/powerpoint/2010/main" val="4019937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ABC1-A775-063A-0785-89002A9E3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6524"/>
            <a:ext cx="3266304" cy="3777622"/>
          </a:xfrm>
        </p:spPr>
        <p:txBody>
          <a:bodyPr/>
          <a:lstStyle/>
          <a:p>
            <a:pPr lvl="0">
              <a:buFont typeface="Wingdings 3" panose="05040102010807070707" pitchFamily="18" charset="2"/>
              <a:buChar char=""/>
            </a:pPr>
            <a:r>
              <a:rPr lang="en-IN" sz="2000" b="1" dirty="0"/>
              <a:t>Pie Charts</a:t>
            </a:r>
            <a:r>
              <a:rPr lang="en-IN" sz="2000" dirty="0"/>
              <a:t>:</a:t>
            </a:r>
          </a:p>
          <a:p>
            <a:pPr lvl="1">
              <a:buFont typeface="Wingdings 3" panose="05040102010807070707" pitchFamily="18" charset="2"/>
              <a:buChar char=""/>
            </a:pPr>
            <a:r>
              <a:rPr lang="en-IN" sz="2000" dirty="0"/>
              <a:t>Explores the proportion of transaction types and top categories like locations and merchants.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D17CA-629F-99A7-D82B-6A94B2C80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6524"/>
            <a:ext cx="2945660" cy="304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4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46741-9AB6-DBA8-D7D1-987A342EB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6524"/>
            <a:ext cx="3506788" cy="3777622"/>
          </a:xfrm>
        </p:spPr>
        <p:txBody>
          <a:bodyPr/>
          <a:lstStyle/>
          <a:p>
            <a:pPr lvl="0">
              <a:buFont typeface="Wingdings 3" panose="05040102010807070707" pitchFamily="18" charset="2"/>
              <a:buChar char=""/>
            </a:pPr>
            <a:r>
              <a:rPr lang="en-IN" sz="2000" b="1" dirty="0"/>
              <a:t>Heatmap</a:t>
            </a:r>
            <a:r>
              <a:rPr lang="en-IN" sz="2000" dirty="0"/>
              <a:t>:</a:t>
            </a:r>
          </a:p>
          <a:p>
            <a:pPr lvl="1">
              <a:buFont typeface="Wingdings 3" panose="05040102010807070707" pitchFamily="18" charset="2"/>
              <a:buChar char=""/>
            </a:pPr>
            <a:r>
              <a:rPr lang="en-IN" sz="2000" dirty="0"/>
              <a:t>Visualizes monthly transactions by type using a pivot table for aggregated analysis.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197E5-4DA5-80D3-77B6-80CC29616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6524"/>
            <a:ext cx="4001281" cy="304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09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High-Cost Exchanges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Analysis: The top 5% of high-value transactions are singled out and examined independently.</a:t>
            </a:r>
          </a:p>
          <a:p>
            <a:r>
              <a:rPr lang="en-IN" dirty="0"/>
              <a:t>The transaction type is shown as a hue on the distribution of these transactions.</a:t>
            </a:r>
          </a:p>
          <a:p>
            <a:r>
              <a:rPr lang="en-IN" dirty="0"/>
              <a:t>Insights: Enables the identification of transactions that are exceptionally large or prone to fraud.</a:t>
            </a:r>
          </a:p>
        </p:txBody>
      </p:sp>
    </p:spTree>
    <p:extLst>
      <p:ext uri="{BB962C8B-B14F-4D97-AF65-F5344CB8AC3E}">
        <p14:creationId xmlns:p14="http://schemas.microsoft.com/office/powerpoint/2010/main" val="2536444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fresh feature Time-series analysis and monthly aggregation are made possible by creating Month from the </a:t>
            </a:r>
            <a:r>
              <a:rPr lang="en-IN" dirty="0" err="1"/>
              <a:t>TransactionDate</a:t>
            </a:r>
            <a:r>
              <a:rPr lang="en-IN" dirty="0"/>
              <a:t> column.</a:t>
            </a:r>
          </a:p>
        </p:txBody>
      </p:sp>
    </p:spTree>
    <p:extLst>
      <p:ext uri="{BB962C8B-B14F-4D97-AF65-F5344CB8AC3E}">
        <p14:creationId xmlns:p14="http://schemas.microsoft.com/office/powerpoint/2010/main" val="1349305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Pipeline for 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Goal Variables:</a:t>
            </a:r>
            <a:br>
              <a:rPr lang="en-IN" dirty="0"/>
            </a:br>
            <a:r>
              <a:rPr lang="en-IN" dirty="0" err="1"/>
              <a:t>TransactionType</a:t>
            </a:r>
            <a:r>
              <a:rPr lang="en-IN" dirty="0"/>
              <a:t> (Debit or Credit) is the target for classification.</a:t>
            </a:r>
            <a:br>
              <a:rPr lang="en-IN" dirty="0"/>
            </a:br>
            <a:r>
              <a:rPr lang="en-IN" dirty="0" err="1"/>
              <a:t>TransactionAmount</a:t>
            </a:r>
            <a:r>
              <a:rPr lang="en-IN" dirty="0"/>
              <a:t> is the target for regression.</a:t>
            </a:r>
            <a:br>
              <a:rPr lang="en-IN" dirty="0"/>
            </a:br>
            <a:r>
              <a:rPr lang="en-IN" dirty="0"/>
              <a:t>Actions to take:</a:t>
            </a:r>
            <a:br>
              <a:rPr lang="en-IN" dirty="0"/>
            </a:br>
            <a:r>
              <a:rPr lang="en-IN" dirty="0"/>
              <a:t>Train-Test Division:</a:t>
            </a:r>
            <a:br>
              <a:rPr lang="en-IN" dirty="0"/>
            </a:br>
            <a:br>
              <a:rPr lang="en-IN" dirty="0"/>
            </a:br>
            <a:r>
              <a:rPr lang="en-IN" dirty="0"/>
              <a:t>To assess model performance, the data is divided into 80% training and 20% testing sets.</a:t>
            </a:r>
            <a:br>
              <a:rPr lang="en-IN" dirty="0"/>
            </a:br>
            <a:r>
              <a:rPr lang="en-IN" dirty="0"/>
              <a:t>Preparation:</a:t>
            </a:r>
            <a:br>
              <a:rPr lang="en-IN" dirty="0"/>
            </a:br>
            <a:br>
              <a:rPr lang="en-IN" dirty="0"/>
            </a:br>
            <a:r>
              <a:rPr lang="en-IN" dirty="0"/>
              <a:t>Numerical Features: Consistent scaling through standardization with </a:t>
            </a:r>
            <a:r>
              <a:rPr lang="en-IN" dirty="0" err="1"/>
              <a:t>StandardScaler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Categorical features are transformed into a machine-readable format by one-hot encoding them with </a:t>
            </a:r>
            <a:r>
              <a:rPr lang="en-IN" dirty="0" err="1"/>
              <a:t>OneHotEncoder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Models Employed:</a:t>
            </a:r>
            <a:br>
              <a:rPr lang="en-IN" dirty="0"/>
            </a:br>
            <a:br>
              <a:rPr lang="en-IN" dirty="0"/>
            </a:b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145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6900" y="1720840"/>
            <a:ext cx="8458200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700" dirty="0"/>
              <a:t>For jobs involving classification, use logistic regression.</a:t>
            </a:r>
            <a:br>
              <a:rPr lang="en-IN" sz="1700" dirty="0"/>
            </a:br>
            <a:r>
              <a:rPr lang="en-IN" sz="1700" dirty="0"/>
              <a:t>Decision Tree: Facilitates both regression and classification.</a:t>
            </a:r>
            <a:br>
              <a:rPr lang="en-IN" sz="1700" dirty="0"/>
            </a:br>
            <a:r>
              <a:rPr lang="en-IN" sz="1700" dirty="0"/>
              <a:t>Random Forest: An ensemble model for reliable regression or classification.</a:t>
            </a:r>
            <a:br>
              <a:rPr lang="en-IN" sz="1700" dirty="0"/>
            </a:br>
            <a:r>
              <a:rPr lang="en-IN" sz="1700" dirty="0"/>
              <a:t>For regression jobs specifically, use linear regression.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700" dirty="0"/>
              <a:t> Pipelines: </a:t>
            </a:r>
            <a:r>
              <a:rPr lang="en-IN" sz="1700" dirty="0" err="1"/>
              <a:t>Preprocessing</a:t>
            </a:r>
            <a:r>
              <a:rPr lang="en-IN" sz="1700" dirty="0"/>
              <a:t> and </a:t>
            </a:r>
            <a:r>
              <a:rPr lang="en-IN" sz="1700" dirty="0" err="1"/>
              <a:t>modeling</a:t>
            </a:r>
            <a:r>
              <a:rPr lang="en-IN" sz="1700" dirty="0"/>
              <a:t> procedures are combined to create each model. This guarantees seamless model training and 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60853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Classification:</a:t>
            </a:r>
          </a:p>
          <a:p>
            <a:r>
              <a:rPr lang="en-IN" dirty="0"/>
              <a:t>Accuracy: The percentage of accurate forecasts.</a:t>
            </a:r>
          </a:p>
          <a:p>
            <a:r>
              <a:rPr lang="en-IN" dirty="0"/>
              <a:t>Each class's precision, recall, F1-score, and support are included in the classification report.</a:t>
            </a:r>
          </a:p>
          <a:p>
            <a:r>
              <a:rPr lang="en-IN" dirty="0"/>
              <a:t>Confusion Matrix: Shows how well the classification models function.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dirty="0"/>
              <a:t>Regression:</a:t>
            </a:r>
          </a:p>
          <a:p>
            <a:r>
              <a:rPr lang="en-IN" dirty="0"/>
              <a:t>The average squared discrepancies between expected and actual values are measured by the mean squared error, or MSE.</a:t>
            </a:r>
          </a:p>
          <a:p>
            <a:r>
              <a:rPr lang="en-IN" dirty="0"/>
              <a:t>Feature Importance: Draws attention to the Random Forest-specific attributes that have the most influence on the model.</a:t>
            </a:r>
          </a:p>
        </p:txBody>
      </p:sp>
    </p:spTree>
    <p:extLst>
      <p:ext uri="{BB962C8B-B14F-4D97-AF65-F5344CB8AC3E}">
        <p14:creationId xmlns:p14="http://schemas.microsoft.com/office/powerpoint/2010/main" val="3426940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Insights and Visualizations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/>
              <a:t>Comparing Models</a:t>
            </a:r>
          </a:p>
          <a:p>
            <a:r>
              <a:rPr lang="en-IN" dirty="0"/>
              <a:t>To compare the performance of the Random Forest, Decision Tree, and Logistic Regression models, model accuracies are presented in a bar chart.</a:t>
            </a:r>
            <a:br>
              <a:rPr lang="en-IN" dirty="0"/>
            </a:br>
            <a:r>
              <a:rPr lang="en-IN" dirty="0"/>
              <a:t>The significance of features.</a:t>
            </a:r>
          </a:p>
          <a:p>
            <a:r>
              <a:rPr lang="en-IN" dirty="0"/>
              <a:t>The top ten features for Random Forest are displayed, making it easier to understand the model and pinpoint the main factors influencing transaction predictions.</a:t>
            </a:r>
          </a:p>
          <a:p>
            <a:r>
              <a:rPr lang="en-IN" dirty="0"/>
              <a:t>Analysis of Channels and Transaction Types:</a:t>
            </a:r>
            <a:br>
              <a:rPr lang="en-IN" dirty="0"/>
            </a:br>
            <a:r>
              <a:rPr lang="en-IN" dirty="0"/>
              <a:t>examines how different transaction types and channels (such as internet, ATM, etc.) differ, offering insightful information about consumer behaviour and channel usage.</a:t>
            </a:r>
          </a:p>
        </p:txBody>
      </p:sp>
    </p:spTree>
    <p:extLst>
      <p:ext uri="{BB962C8B-B14F-4D97-AF65-F5344CB8AC3E}">
        <p14:creationId xmlns:p14="http://schemas.microsoft.com/office/powerpoint/2010/main" val="765788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Recommendations for Enhancing Hyperparameter Adjustment: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3" panose="05040102010807070707" pitchFamily="18" charset="2"/>
              <a:buChar char=""/>
            </a:pPr>
            <a:r>
              <a:rPr lang="en-IN" dirty="0"/>
              <a:t>To maximize model parameters, apply strategies such as grid search or random search.</a:t>
            </a:r>
          </a:p>
          <a:p>
            <a:pPr>
              <a:buFont typeface="Wingdings 3" panose="05040102010807070707" pitchFamily="18" charset="2"/>
              <a:buChar char=""/>
            </a:pPr>
            <a:r>
              <a:rPr lang="en-IN" dirty="0"/>
              <a:t>Managing Absent Information:</a:t>
            </a:r>
            <a:br>
              <a:rPr lang="en-IN" dirty="0"/>
            </a:br>
            <a:r>
              <a:rPr lang="en-IN" dirty="0"/>
              <a:t>Use more sophisticated imputation methods (such as regression-based imputation or KNN Imputer) in place of forward-filling.</a:t>
            </a:r>
          </a:p>
          <a:p>
            <a:pPr>
              <a:buFont typeface="Wingdings 3" panose="05040102010807070707" pitchFamily="18" charset="2"/>
              <a:buChar char=""/>
            </a:pPr>
            <a:r>
              <a:rPr lang="en-IN" dirty="0"/>
              <a:t>Engineering Features:</a:t>
            </a:r>
            <a:br>
              <a:rPr lang="en-IN" dirty="0"/>
            </a:br>
            <a:r>
              <a:rPr lang="en-IN" dirty="0"/>
              <a:t>Include other features such as the number of transactions, average transaction value, or days since the previous transaction.</a:t>
            </a:r>
          </a:p>
          <a:p>
            <a:pPr>
              <a:buFont typeface="Wingdings 3" panose="05040102010807070707" pitchFamily="18" charset="2"/>
              <a:buChar char=""/>
            </a:pPr>
            <a:r>
              <a:rPr lang="en-IN" dirty="0"/>
              <a:t>Fraud Identification:</a:t>
            </a:r>
            <a:br>
              <a:rPr lang="en-IN" dirty="0"/>
            </a:br>
            <a:r>
              <a:rPr lang="en-IN" dirty="0"/>
              <a:t>Examine classification models for the express purpose of identifying questionable or high-value transactions in order to identify fraudulent ones.</a:t>
            </a:r>
          </a:p>
        </p:txBody>
      </p:sp>
    </p:spTree>
    <p:extLst>
      <p:ext uri="{BB962C8B-B14F-4D97-AF65-F5344CB8AC3E}">
        <p14:creationId xmlns:p14="http://schemas.microsoft.com/office/powerpoint/2010/main" val="2366675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code offers a comprehensive pipeline for analysing data from bank transactions.</a:t>
            </a:r>
          </a:p>
          <a:p>
            <a:r>
              <a:rPr lang="en-IN" dirty="0"/>
              <a:t>Trends and insights are shown through EDA and visualizations.</a:t>
            </a:r>
          </a:p>
          <a:p>
            <a:r>
              <a:rPr lang="en-IN" dirty="0"/>
              <a:t>Machine learning models perform well in predicting the kinds or amounts of transactions.</a:t>
            </a:r>
          </a:p>
          <a:p>
            <a:r>
              <a:rPr lang="en-IN" dirty="0"/>
              <a:t>It turns out that Random Forest is a powerful model for determining the significance of features and producing precise </a:t>
            </a:r>
            <a:r>
              <a:rPr lang="en-IN" dirty="0" err="1"/>
              <a:t>forecasts.Because</a:t>
            </a:r>
            <a:r>
              <a:rPr lang="en-IN" dirty="0"/>
              <a:t> it is modular, this platform may be expanded for additional research, including consumer segmentation and fraud detection.</a:t>
            </a:r>
          </a:p>
        </p:txBody>
      </p:sp>
    </p:spTree>
    <p:extLst>
      <p:ext uri="{BB962C8B-B14F-4D97-AF65-F5344CB8AC3E}">
        <p14:creationId xmlns:p14="http://schemas.microsoft.com/office/powerpoint/2010/main" val="14281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b="1" dirty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Analysing bank transaction data, creating machine learning models for regression or classification, and gaining insights through visualization are the objectives of this code. </a:t>
            </a:r>
          </a:p>
          <a:p>
            <a:r>
              <a:rPr lang="en-IN" dirty="0"/>
              <a:t>For classification: Predict the transaction type (e.g., Debit or Credit).</a:t>
            </a:r>
          </a:p>
          <a:p>
            <a:r>
              <a:rPr lang="en-IN" dirty="0"/>
              <a:t>For regression: Predict the transaction amount.</a:t>
            </a:r>
          </a:p>
        </p:txBody>
      </p:sp>
    </p:spTree>
    <p:extLst>
      <p:ext uri="{BB962C8B-B14F-4D97-AF65-F5344CB8AC3E}">
        <p14:creationId xmlns:p14="http://schemas.microsoft.com/office/powerpoint/2010/main" val="1280144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0B951-5531-8FAD-39A2-D3EA6E6D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428" y="2788555"/>
            <a:ext cx="2747143" cy="128089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360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 </a:t>
            </a:r>
            <a:br>
              <a:rPr lang="en-IN" dirty="0"/>
            </a:br>
            <a:r>
              <a:rPr lang="en-IN" b="1" dirty="0"/>
              <a:t>Data 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Loading: A Pandas </a:t>
            </a:r>
            <a:r>
              <a:rPr lang="en-IN" dirty="0" err="1"/>
              <a:t>DataFrame</a:t>
            </a:r>
            <a:r>
              <a:rPr lang="en-IN" dirty="0"/>
              <a:t> is loaded with the dataset.</a:t>
            </a:r>
          </a:p>
          <a:p>
            <a:r>
              <a:rPr lang="en-IN" dirty="0"/>
              <a:t>Managing Missing Values: To ensure that there are no gaps in the dataset and to maintain time order, missing values are filled using the forward-fill method (method='</a:t>
            </a:r>
            <a:r>
              <a:rPr lang="en-IN" dirty="0" err="1"/>
              <a:t>ffill</a:t>
            </a:r>
            <a:r>
              <a:rPr lang="en-IN" dirty="0"/>
              <a:t>’).</a:t>
            </a:r>
          </a:p>
          <a:p>
            <a:r>
              <a:rPr lang="en-IN" dirty="0"/>
              <a:t>Data Type Conversion: For time-based analysis, the </a:t>
            </a:r>
            <a:r>
              <a:rPr lang="en-IN" dirty="0" err="1"/>
              <a:t>TransactionDate</a:t>
            </a:r>
            <a:r>
              <a:rPr lang="en-IN" dirty="0"/>
              <a:t> column is transformed into a datetime object.</a:t>
            </a:r>
          </a:p>
          <a:p>
            <a:r>
              <a:rPr lang="en-IN" dirty="0"/>
              <a:t>Outlier Removal: The first and 99th percentiles are used to eliminate transactions with extreme quantities (top and bottom 1 percent).</a:t>
            </a:r>
          </a:p>
        </p:txBody>
      </p:sp>
    </p:spTree>
    <p:extLst>
      <p:ext uri="{BB962C8B-B14F-4D97-AF65-F5344CB8AC3E}">
        <p14:creationId xmlns:p14="http://schemas.microsoft.com/office/powerpoint/2010/main" val="149607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42DB-1FA7-AF70-CE81-9954B524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656" y="1905112"/>
            <a:ext cx="3316638" cy="3777622"/>
          </a:xfrm>
        </p:spPr>
        <p:txBody>
          <a:bodyPr/>
          <a:lstStyle/>
          <a:p>
            <a:r>
              <a:rPr lang="en-US" dirty="0"/>
              <a:t>Boxplot</a:t>
            </a:r>
          </a:p>
          <a:p>
            <a:pPr lvl="1"/>
            <a:r>
              <a:rPr lang="en-IN" dirty="0"/>
              <a:t>Visualizes the distribution of transaction amounts by transaction type.</a:t>
            </a:r>
            <a:endParaRPr lang="en-IN" sz="2000" dirty="0"/>
          </a:p>
          <a:p>
            <a:pPr lvl="1"/>
            <a:r>
              <a:rPr lang="en-IN" dirty="0"/>
              <a:t>Identifies potential outliers or skewness in different categories.</a:t>
            </a:r>
            <a:endParaRPr lang="en-IN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9EBBD-84BB-9F96-CE50-3CB2CE5C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5112"/>
            <a:ext cx="4096829" cy="30477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424AFEF-3506-340E-238C-B1331BED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56" y="137549"/>
            <a:ext cx="8911687" cy="1280890"/>
          </a:xfrm>
        </p:spPr>
        <p:txBody>
          <a:bodyPr/>
          <a:lstStyle/>
          <a:p>
            <a:r>
              <a:rPr lang="en-IN" dirty="0"/>
              <a:t> </a:t>
            </a:r>
            <a:br>
              <a:rPr lang="en-IN" dirty="0"/>
            </a:br>
            <a:r>
              <a:rPr lang="en-IN" b="1" dirty="0"/>
              <a:t>Data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69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91BA3-4C52-E5B2-1CB2-1739A276D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DC6B9-95A2-905A-B160-4616C0FE8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713" y="1920240"/>
            <a:ext cx="3106913" cy="377762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IN" b="1" dirty="0"/>
              <a:t>Histogram</a:t>
            </a:r>
            <a:r>
              <a:rPr lang="en-IN" dirty="0"/>
              <a:t>:</a:t>
            </a:r>
            <a:endParaRPr lang="en-IN" sz="2000" dirty="0"/>
          </a:p>
          <a:p>
            <a:pPr lvl="1"/>
            <a:r>
              <a:rPr lang="en-IN" dirty="0"/>
              <a:t>Displays the distribution of customer ages, giving insights into customer demographics.</a:t>
            </a:r>
          </a:p>
          <a:p>
            <a:pPr lvl="1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Most customers are aged 20–30, with another peak at 50–60.</a:t>
            </a:r>
          </a:p>
          <a:p>
            <a:pPr lvl="1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decline is seen between ages 35–45 and after 60.</a:t>
            </a:r>
          </a:p>
          <a:p>
            <a:pPr lvl="1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KDE line highlights overall trends. </a:t>
            </a:r>
          </a:p>
          <a:p>
            <a:pPr lvl="1"/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6BEE5-3D86-6BCD-0A08-FBBF2A2CE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0240"/>
            <a:ext cx="3975897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2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49F6-7774-09DA-5CE5-A1BC08E93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656" y="1183229"/>
            <a:ext cx="2997856" cy="4491542"/>
          </a:xfrm>
        </p:spPr>
        <p:txBody>
          <a:bodyPr>
            <a:normAutofit fontScale="92500"/>
          </a:bodyPr>
          <a:lstStyle/>
          <a:p>
            <a:pPr lvl="0"/>
            <a:r>
              <a:rPr lang="en-IN" b="1" dirty="0" err="1"/>
              <a:t>Pairplot</a:t>
            </a:r>
            <a:r>
              <a:rPr lang="en-IN" dirty="0"/>
              <a:t>:</a:t>
            </a:r>
            <a:endParaRPr lang="en-IN" sz="2000" dirty="0"/>
          </a:p>
          <a:p>
            <a:pPr lvl="1"/>
            <a:r>
              <a:rPr lang="en-IN" dirty="0"/>
              <a:t>Examines relationships between numerical variables using pairwise scatterplots.</a:t>
            </a:r>
          </a:p>
          <a:p>
            <a:pPr lvl="1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Shows relationships between variables like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TransactionAmount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CustomerAge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AccountBalance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lvl="1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Diagonal histograms display individual variable distributions.</a:t>
            </a:r>
          </a:p>
          <a:p>
            <a:pPr lvl="1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Weak correlations observed between most variables.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B5F0D-574D-6838-8F5B-0A217152DC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83229"/>
            <a:ext cx="4487884" cy="449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0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51256-33AC-0213-8CB7-4EED045E7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4896"/>
            <a:ext cx="3375360" cy="3777622"/>
          </a:xfrm>
        </p:spPr>
        <p:txBody>
          <a:bodyPr>
            <a:normAutofit fontScale="92500" lnSpcReduction="20000"/>
          </a:bodyPr>
          <a:lstStyle/>
          <a:p>
            <a:pPr lvl="0">
              <a:buFont typeface="Wingdings 3" panose="05040102010807070707" pitchFamily="18" charset="2"/>
              <a:buChar char=""/>
            </a:pPr>
            <a:r>
              <a:rPr lang="en-IN" sz="2000" b="1" dirty="0"/>
              <a:t>Bar Chart</a:t>
            </a:r>
            <a:r>
              <a:rPr lang="en-IN" sz="2000" dirty="0"/>
              <a:t>:</a:t>
            </a:r>
          </a:p>
          <a:p>
            <a:pPr lvl="1">
              <a:buFont typeface="Wingdings 3" panose="05040102010807070707" pitchFamily="18" charset="2"/>
              <a:buChar char=""/>
            </a:pPr>
            <a:r>
              <a:rPr lang="en-IN" sz="2000" dirty="0"/>
              <a:t>Shows the frequency of different transaction types.</a:t>
            </a:r>
          </a:p>
          <a:p>
            <a:pPr lvl="1">
              <a:buFont typeface="Wingdings 3" panose="05040102010807070707" pitchFamily="18" charset="2"/>
              <a:buChar char="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Debit transactions are the most frequent, with a count of around 1750.</a:t>
            </a:r>
          </a:p>
          <a:p>
            <a:pPr lvl="1">
              <a:buFont typeface="Wingdings 3" panose="05040102010807070707" pitchFamily="18" charset="2"/>
              <a:buChar char="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Credit transactions are less common, totaling approximately 500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D7AED-2089-8515-28FA-D16B9A9CC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4896"/>
            <a:ext cx="4187952" cy="34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4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B6B3-AB7E-C754-84FB-F18F1F9C4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823" y="1905000"/>
            <a:ext cx="3325027" cy="3777622"/>
          </a:xfrm>
        </p:spPr>
        <p:txBody>
          <a:bodyPr/>
          <a:lstStyle/>
          <a:p>
            <a:pPr lvl="0">
              <a:buFont typeface="Wingdings 3" panose="05040102010807070707" pitchFamily="18" charset="2"/>
              <a:buChar char=""/>
            </a:pPr>
            <a:r>
              <a:rPr lang="en-IN" sz="2000" b="1" dirty="0"/>
              <a:t>Scatter Plot</a:t>
            </a:r>
            <a:r>
              <a:rPr lang="en-IN" sz="2000" dirty="0"/>
              <a:t>:</a:t>
            </a:r>
          </a:p>
          <a:p>
            <a:pPr lvl="1">
              <a:buFont typeface="Wingdings 3" panose="05040102010807070707" pitchFamily="18" charset="2"/>
              <a:buChar char=""/>
            </a:pPr>
            <a:r>
              <a:rPr lang="en-IN" sz="2000" dirty="0"/>
              <a:t>Analyzes the relationship between customer age and transaction amount, with transaction type as a differentiating factor.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9AFF32-7B7E-EA60-AFBD-B76E0DDEF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5000"/>
            <a:ext cx="3937667" cy="304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2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112D5-9EAE-F4FB-047F-A0F55EA8E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5989" y="1906524"/>
            <a:ext cx="3375360" cy="3777622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Violin Plot</a:t>
            </a:r>
            <a:r>
              <a:rPr lang="en-IN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Combines boxplot and kernel density estimation to show the distribution of transaction amounts for each transaction type.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0B2C5-E982-EBB5-862F-1337ABA48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6524"/>
            <a:ext cx="4783664" cy="304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257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</TotalTime>
  <Words>968</Words>
  <Application>Microsoft Office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Bank Transactions Data</vt:lpstr>
      <vt:lpstr>Objective</vt:lpstr>
      <vt:lpstr>  Data Preprocessing</vt:lpstr>
      <vt:lpstr>  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High-Cost Exchanges</vt:lpstr>
      <vt:lpstr>Feature Engineering</vt:lpstr>
      <vt:lpstr>Pipeline for Machine Learning</vt:lpstr>
      <vt:lpstr>PowerPoint Presentation</vt:lpstr>
      <vt:lpstr>Model Evaluation</vt:lpstr>
      <vt:lpstr>Insights and Visualizations</vt:lpstr>
      <vt:lpstr>Recommendations for Enhancing Hyperparameter Adjustment: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transactions data</dc:title>
  <dc:creator>Asus</dc:creator>
  <cp:lastModifiedBy>Urvish Vekariya</cp:lastModifiedBy>
  <cp:revision>6</cp:revision>
  <dcterms:created xsi:type="dcterms:W3CDTF">2024-12-12T06:17:31Z</dcterms:created>
  <dcterms:modified xsi:type="dcterms:W3CDTF">2024-12-13T01:36:29Z</dcterms:modified>
</cp:coreProperties>
</file>