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hDcAZVkt9hFxjH7wq48MVuUXxv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26"/>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p:nvPr>
            <p:ph idx="2" type="pic"/>
          </p:nvPr>
        </p:nvSpPr>
        <p:spPr>
          <a:xfrm>
            <a:off x="866442" y="685800"/>
            <a:ext cx="6620968" cy="3640667"/>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26"/>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2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27"/>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2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28"/>
          <p:cNvSpPr txBox="1"/>
          <p:nvPr>
            <p:ph type="title"/>
          </p:nvPr>
        </p:nvSpPr>
        <p:spPr>
          <a:xfrm>
            <a:off x="1181408" y="1447800"/>
            <a:ext cx="6001049"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 type="body"/>
          </p:nvPr>
        </p:nvSpPr>
        <p:spPr>
          <a:xfrm>
            <a:off x="1448177" y="3771174"/>
            <a:ext cx="546115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28"/>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2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98" name="Google Shape;98;p28"/>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a:solidFill>
                  <a:srgbClr val="EE52A4"/>
                </a:solidFill>
                <a:latin typeface="Arial"/>
                <a:ea typeface="Arial"/>
                <a:cs typeface="Arial"/>
                <a:sym typeface="Arial"/>
              </a:rPr>
              <a:t>“</a:t>
            </a:r>
            <a:endParaRPr/>
          </a:p>
        </p:txBody>
      </p:sp>
      <p:sp>
        <p:nvSpPr>
          <p:cNvPr id="99" name="Google Shape;99;p28"/>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a:solidFill>
                  <a:srgbClr val="EE52A4"/>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29"/>
          <p:cNvSpPr txBox="1"/>
          <p:nvPr>
            <p:ph type="title"/>
          </p:nvPr>
        </p:nvSpPr>
        <p:spPr>
          <a:xfrm>
            <a:off x="866442" y="3124201"/>
            <a:ext cx="6620968"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9"/>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2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3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0"/>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0"/>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30"/>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30"/>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30"/>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30"/>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30"/>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5" name="Google Shape;115;p30"/>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6" name="Google Shape;116;p3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3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1"/>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31"/>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31"/>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31"/>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31"/>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31"/>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31"/>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31"/>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31"/>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31"/>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1" name="Google Shape;131;p31"/>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2" name="Google Shape;132;p3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3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2"/>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3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33"/>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3"/>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3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1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20"/>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EE52A4"/>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39" name="Google Shape;39;p2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21"/>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5" name="Google Shape;45;p2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2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1" name="Google Shape;51;p22"/>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2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8" name="Google Shape;58;p23"/>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9" name="Google Shape;59;p23"/>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0" name="Google Shape;60;p23"/>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1" name="Google Shape;61;p2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24"/>
          <p:cNvSpPr txBox="1"/>
          <p:nvPr>
            <p:ph idx="2" type="body"/>
          </p:nvPr>
        </p:nvSpPr>
        <p:spPr>
          <a:xfrm>
            <a:off x="866442" y="3129281"/>
            <a:ext cx="2551461"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2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5"/>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25"/>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2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F7FE"/>
            </a:gs>
            <a:gs pos="74000">
              <a:srgbClr val="D1BBF9"/>
            </a:gs>
            <a:gs pos="83000">
              <a:srgbClr val="D1BBF9"/>
            </a:gs>
            <a:gs pos="100000">
              <a:srgbClr val="E0D1FB"/>
            </a:gs>
          </a:gsLst>
          <a:lin ang="5400000" scaled="0"/>
        </a:gradFill>
      </p:bgPr>
    </p:bg>
    <p:spTree>
      <p:nvGrpSpPr>
        <p:cNvPr id="9" name="Shape 9"/>
        <p:cNvGrpSpPr/>
        <p:nvPr/>
      </p:nvGrpSpPr>
      <p:grpSpPr>
        <a:xfrm>
          <a:off x="0" y="0"/>
          <a:ext cx="0" cy="0"/>
          <a:chOff x="0" y="0"/>
          <a:chExt cx="0" cy="0"/>
        </a:xfrm>
      </p:grpSpPr>
      <p:sp>
        <p:nvSpPr>
          <p:cNvPr id="10" name="Google Shape;10;p16"/>
          <p:cNvSpPr/>
          <p:nvPr/>
        </p:nvSpPr>
        <p:spPr>
          <a:xfrm>
            <a:off x="629943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6"/>
          <p:cNvSpPr/>
          <p:nvPr/>
        </p:nvSpPr>
        <p:spPr>
          <a:xfrm>
            <a:off x="5689832" y="-457200"/>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6299432" y="60960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6"/>
          <p:cNvSpPr/>
          <p:nvPr/>
        </p:nvSpPr>
        <p:spPr>
          <a:xfrm>
            <a:off x="-153988"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6"/>
          <p:cNvSpPr/>
          <p:nvPr/>
        </p:nvSpPr>
        <p:spPr>
          <a:xfrm>
            <a:off x="-839788"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6"/>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6"/>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EE52A4"/>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EE52A4"/>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EE52A4"/>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F7FE"/>
            </a:gs>
            <a:gs pos="74000">
              <a:srgbClr val="D1BBF9"/>
            </a:gs>
            <a:gs pos="83000">
              <a:srgbClr val="D1BBF9"/>
            </a:gs>
            <a:gs pos="100000">
              <a:srgbClr val="E0D1FB"/>
            </a:gs>
          </a:gsLst>
          <a:lin ang="5400000" scaled="0"/>
        </a:gradFill>
      </p:bgPr>
    </p:bg>
    <p:spTree>
      <p:nvGrpSpPr>
        <p:cNvPr id="151" name="Shape 151"/>
        <p:cNvGrpSpPr/>
        <p:nvPr/>
      </p:nvGrpSpPr>
      <p:grpSpPr>
        <a:xfrm>
          <a:off x="0" y="0"/>
          <a:ext cx="0" cy="0"/>
          <a:chOff x="0" y="0"/>
          <a:chExt cx="0" cy="0"/>
        </a:xfrm>
      </p:grpSpPr>
      <p:sp>
        <p:nvSpPr>
          <p:cNvPr id="152" name="Google Shape;152;p1"/>
          <p:cNvSpPr txBox="1"/>
          <p:nvPr>
            <p:ph type="title"/>
          </p:nvPr>
        </p:nvSpPr>
        <p:spPr>
          <a:xfrm>
            <a:off x="872825" y="2746100"/>
            <a:ext cx="7046100" cy="35232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3A3A3A"/>
              </a:buClr>
              <a:buSzPct val="100000"/>
              <a:buFont typeface="Century"/>
              <a:buNone/>
            </a:pPr>
            <a:br>
              <a:rPr b="1" lang="en-IN" sz="3600">
                <a:solidFill>
                  <a:srgbClr val="3A3A3A"/>
                </a:solidFill>
                <a:latin typeface="Century"/>
                <a:ea typeface="Century"/>
                <a:cs typeface="Century"/>
                <a:sym typeface="Century"/>
              </a:rPr>
            </a:br>
            <a:r>
              <a:rPr b="1" lang="en-IN" sz="3600">
                <a:solidFill>
                  <a:srgbClr val="3F3F3F"/>
                </a:solidFill>
                <a:latin typeface="Federo"/>
                <a:ea typeface="Federo"/>
                <a:cs typeface="Federo"/>
                <a:sym typeface="Federo"/>
              </a:rPr>
              <a:t>Social </a:t>
            </a:r>
            <a:r>
              <a:rPr b="1" i="0" lang="en-IN" sz="3600" u="none" strike="noStrike">
                <a:solidFill>
                  <a:srgbClr val="3F3F3F"/>
                </a:solidFill>
                <a:latin typeface="Federo"/>
                <a:ea typeface="Federo"/>
                <a:cs typeface="Federo"/>
                <a:sym typeface="Federo"/>
              </a:rPr>
              <a:t>Media Analysis</a:t>
            </a:r>
            <a:br>
              <a:rPr b="1" i="0" lang="en-IN" sz="3600" u="none" strike="noStrike">
                <a:solidFill>
                  <a:srgbClr val="3F3F3F"/>
                </a:solidFill>
                <a:latin typeface="Federo"/>
                <a:ea typeface="Federo"/>
                <a:cs typeface="Federo"/>
                <a:sym typeface="Federo"/>
              </a:rPr>
            </a:br>
            <a:r>
              <a:rPr b="1" i="0" lang="en-IN" sz="3600" u="none" strike="noStrike">
                <a:solidFill>
                  <a:srgbClr val="3F3F3F"/>
                </a:solidFill>
                <a:latin typeface="Federo"/>
                <a:ea typeface="Federo"/>
                <a:cs typeface="Federo"/>
                <a:sym typeface="Federo"/>
              </a:rPr>
              <a:t>Projec</a:t>
            </a:r>
            <a:r>
              <a:rPr b="1" lang="en-IN" sz="3600">
                <a:solidFill>
                  <a:srgbClr val="3F3F3F"/>
                </a:solidFill>
                <a:latin typeface="Federo"/>
                <a:ea typeface="Federo"/>
                <a:cs typeface="Federo"/>
                <a:sym typeface="Federo"/>
              </a:rPr>
              <a:t>t</a:t>
            </a:r>
            <a:endParaRPr/>
          </a:p>
          <a:p>
            <a:pPr indent="0" lvl="0" marL="0" rtl="0" algn="ctr">
              <a:spcBef>
                <a:spcPts val="0"/>
              </a:spcBef>
              <a:spcAft>
                <a:spcPts val="0"/>
              </a:spcAft>
              <a:buClr>
                <a:srgbClr val="3A3A3A"/>
              </a:buClr>
              <a:buSzPct val="85714"/>
              <a:buFont typeface="Century"/>
              <a:buNone/>
            </a:pPr>
            <a:r>
              <a:t/>
            </a:r>
            <a:endParaRPr/>
          </a:p>
          <a:p>
            <a:pPr indent="0" lvl="0" marL="0" rtl="0" algn="ctr">
              <a:spcBef>
                <a:spcPts val="0"/>
              </a:spcBef>
              <a:spcAft>
                <a:spcPts val="0"/>
              </a:spcAft>
              <a:buClr>
                <a:srgbClr val="3A3A3A"/>
              </a:buClr>
              <a:buSzPct val="85714"/>
              <a:buFont typeface="Century"/>
              <a:buNone/>
            </a:pPr>
            <a:br>
              <a:rPr b="0" lang="en-IN"/>
            </a:br>
            <a:r>
              <a:rPr b="0" i="0" lang="en-IN" sz="2700" u="none" strike="noStrike">
                <a:solidFill>
                  <a:srgbClr val="3F3F3F"/>
                </a:solidFill>
                <a:latin typeface="Century"/>
                <a:ea typeface="Century"/>
                <a:cs typeface="Century"/>
                <a:sym typeface="Century"/>
              </a:rPr>
              <a:t>Urvish Tiwari </a:t>
            </a:r>
            <a:br>
              <a:rPr b="0" lang="en-IN" sz="2700">
                <a:solidFill>
                  <a:srgbClr val="3F3F3F"/>
                </a:solidFill>
                <a:latin typeface="Century"/>
                <a:ea typeface="Century"/>
                <a:cs typeface="Century"/>
                <a:sym typeface="Century"/>
              </a:rPr>
            </a:br>
            <a:r>
              <a:rPr b="0" i="0" lang="en-IN" sz="2700" u="none" strike="noStrike">
                <a:solidFill>
                  <a:srgbClr val="3F3F3F"/>
                </a:solidFill>
                <a:latin typeface="Century"/>
                <a:ea typeface="Century"/>
                <a:cs typeface="Century"/>
                <a:sym typeface="Century"/>
              </a:rPr>
              <a:t>DS-May 2024</a:t>
            </a:r>
            <a:br>
              <a:rPr b="0" lang="en-IN" sz="2800">
                <a:latin typeface="Century"/>
                <a:ea typeface="Century"/>
                <a:cs typeface="Century"/>
                <a:sym typeface="Century"/>
              </a:rPr>
            </a:br>
            <a:br>
              <a:rPr lang="en-IN"/>
            </a:br>
            <a:endParaRPr>
              <a:solidFill>
                <a:srgbClr val="0081FB"/>
              </a:solidFill>
            </a:endParaRPr>
          </a:p>
        </p:txBody>
      </p:sp>
      <p:pic>
        <p:nvPicPr>
          <p:cNvPr id="153" name="Google Shape;153;p1"/>
          <p:cNvPicPr preferRelativeResize="0"/>
          <p:nvPr/>
        </p:nvPicPr>
        <p:blipFill rotWithShape="1">
          <a:blip r:embed="rId3">
            <a:alphaModFix/>
          </a:blip>
          <a:srcRect b="0" l="0" r="0" t="0"/>
          <a:stretch/>
        </p:blipFill>
        <p:spPr>
          <a:xfrm>
            <a:off x="2616572" y="1238040"/>
            <a:ext cx="3558618" cy="17793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txBox="1"/>
          <p:nvPr>
            <p:ph type="title"/>
          </p:nvPr>
        </p:nvSpPr>
        <p:spPr>
          <a:xfrm>
            <a:off x="814121" y="242569"/>
            <a:ext cx="6712389" cy="74448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Content Performance</a:t>
            </a:r>
            <a:endParaRPr b="1" sz="3600">
              <a:latin typeface="Federo"/>
              <a:ea typeface="Federo"/>
              <a:cs typeface="Federo"/>
              <a:sym typeface="Federo"/>
            </a:endParaRPr>
          </a:p>
        </p:txBody>
      </p:sp>
      <p:sp>
        <p:nvSpPr>
          <p:cNvPr id="246" name="Google Shape;246;p10"/>
          <p:cNvSpPr txBox="1"/>
          <p:nvPr>
            <p:ph idx="1" type="body"/>
          </p:nvPr>
        </p:nvSpPr>
        <p:spPr>
          <a:xfrm>
            <a:off x="4242061" y="1791093"/>
            <a:ext cx="4515439" cy="4457313"/>
          </a:xfrm>
          <a:prstGeom prst="rect">
            <a:avLst/>
          </a:prstGeom>
          <a:noFill/>
          <a:ln>
            <a:noFill/>
          </a:ln>
        </p:spPr>
        <p:txBody>
          <a:bodyPr anchorCtr="0" anchor="t" bIns="45700" lIns="91425" spcFirstLastPara="1" rIns="91425" wrap="square" tIns="45700">
            <a:normAutofit fontScale="92500" lnSpcReduction="10000"/>
          </a:bodyPr>
          <a:lstStyle/>
          <a:p>
            <a:pPr indent="-336042"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latin typeface="Century"/>
                <a:ea typeface="Century"/>
                <a:cs typeface="Century"/>
                <a:sym typeface="Century"/>
              </a:rPr>
              <a:t>What are the user engagements across all the hashtags and which users have most used .</a:t>
            </a:r>
            <a:endParaRPr sz="1800">
              <a:solidFill>
                <a:srgbClr val="3F3F3F"/>
              </a:solidFill>
              <a:latin typeface="Century"/>
              <a:ea typeface="Century"/>
              <a:cs typeface="Century"/>
              <a:sym typeface="Century"/>
            </a:endParaRPr>
          </a:p>
          <a:p>
            <a:pPr indent="-357187" lvl="0" marL="342900" rtl="0" algn="l">
              <a:lnSpc>
                <a:spcPct val="150000"/>
              </a:lnSpc>
              <a:spcBef>
                <a:spcPts val="1000"/>
              </a:spcBef>
              <a:spcAft>
                <a:spcPts val="0"/>
              </a:spcAft>
              <a:buClr>
                <a:srgbClr val="3F3F3F"/>
              </a:buClr>
              <a:buSzPct val="100000"/>
              <a:buFont typeface="Century"/>
              <a:buChar char="❑"/>
            </a:pPr>
            <a:r>
              <a:rPr lang="en-IN" sz="1800">
                <a:solidFill>
                  <a:srgbClr val="3F3F3F"/>
                </a:solidFill>
                <a:latin typeface="Century"/>
                <a:ea typeface="Century"/>
                <a:cs typeface="Century"/>
                <a:sym typeface="Century"/>
              </a:rPr>
              <a:t>The</a:t>
            </a:r>
            <a:r>
              <a:rPr lang="en-IN" sz="1800">
                <a:solidFill>
                  <a:srgbClr val="3F3F3F"/>
                </a:solidFill>
                <a:latin typeface="Century"/>
                <a:ea typeface="Century"/>
                <a:cs typeface="Century"/>
                <a:sym typeface="Century"/>
              </a:rPr>
              <a:t> </a:t>
            </a:r>
            <a:r>
              <a:rPr b="1" lang="en-IN" sz="1800">
                <a:solidFill>
                  <a:srgbClr val="3F3F3F"/>
                </a:solidFill>
                <a:latin typeface="Century"/>
                <a:ea typeface="Century"/>
                <a:cs typeface="Century"/>
                <a:sym typeface="Century"/>
              </a:rPr>
              <a:t>smile </a:t>
            </a:r>
            <a:r>
              <a:rPr lang="en-IN" sz="1800">
                <a:solidFill>
                  <a:srgbClr val="3F3F3F"/>
                </a:solidFill>
                <a:latin typeface="Century"/>
                <a:ea typeface="Century"/>
                <a:cs typeface="Century"/>
                <a:sym typeface="Century"/>
              </a:rPr>
              <a:t>hashtag</a:t>
            </a:r>
            <a:r>
              <a:rPr b="1" lang="en-IN" sz="1800">
                <a:solidFill>
                  <a:srgbClr val="3F3F3F"/>
                </a:solidFill>
                <a:latin typeface="Century"/>
                <a:ea typeface="Century"/>
                <a:cs typeface="Century"/>
                <a:sym typeface="Century"/>
              </a:rPr>
              <a:t> </a:t>
            </a:r>
            <a:r>
              <a:rPr lang="en-IN" sz="1800">
                <a:solidFill>
                  <a:srgbClr val="3F3F3F"/>
                </a:solidFill>
                <a:latin typeface="Century"/>
                <a:ea typeface="Century"/>
                <a:cs typeface="Century"/>
                <a:sym typeface="Century"/>
              </a:rPr>
              <a:t>is used</a:t>
            </a:r>
            <a:r>
              <a:rPr b="1" lang="en-IN" sz="1800">
                <a:solidFill>
                  <a:srgbClr val="3F3F3F"/>
                </a:solidFill>
                <a:latin typeface="Century"/>
                <a:ea typeface="Century"/>
                <a:cs typeface="Century"/>
                <a:sym typeface="Century"/>
              </a:rPr>
              <a:t>  59 </a:t>
            </a:r>
            <a:r>
              <a:rPr lang="en-IN" sz="1800">
                <a:solidFill>
                  <a:srgbClr val="3F3F3F"/>
                </a:solidFill>
                <a:latin typeface="Century"/>
                <a:ea typeface="Century"/>
                <a:cs typeface="Century"/>
                <a:sym typeface="Century"/>
              </a:rPr>
              <a:t>times, </a:t>
            </a:r>
            <a:r>
              <a:rPr b="1" lang="en-IN" sz="1800">
                <a:solidFill>
                  <a:srgbClr val="3F3F3F"/>
                </a:solidFill>
                <a:latin typeface="Century"/>
                <a:ea typeface="Century"/>
                <a:cs typeface="Century"/>
                <a:sym typeface="Century"/>
              </a:rPr>
              <a:t>Beach</a:t>
            </a:r>
            <a:r>
              <a:rPr lang="en-IN" sz="1800">
                <a:solidFill>
                  <a:srgbClr val="3F3F3F"/>
                </a:solidFill>
                <a:latin typeface="Century"/>
                <a:ea typeface="Century"/>
                <a:cs typeface="Century"/>
                <a:sym typeface="Century"/>
              </a:rPr>
              <a:t> is used </a:t>
            </a:r>
            <a:r>
              <a:rPr b="1" lang="en-IN" sz="1800">
                <a:solidFill>
                  <a:srgbClr val="3F3F3F"/>
                </a:solidFill>
                <a:latin typeface="Century"/>
                <a:ea typeface="Century"/>
                <a:cs typeface="Century"/>
                <a:sym typeface="Century"/>
              </a:rPr>
              <a:t>42</a:t>
            </a:r>
            <a:r>
              <a:rPr lang="en-IN" sz="1800">
                <a:solidFill>
                  <a:srgbClr val="3F3F3F"/>
                </a:solidFill>
                <a:latin typeface="Century"/>
                <a:ea typeface="Century"/>
                <a:cs typeface="Century"/>
                <a:sym typeface="Century"/>
              </a:rPr>
              <a:t> times and party with </a:t>
            </a:r>
            <a:r>
              <a:rPr b="1" lang="en-IN" sz="1800">
                <a:solidFill>
                  <a:srgbClr val="3F3F3F"/>
                </a:solidFill>
                <a:latin typeface="Century"/>
                <a:ea typeface="Century"/>
                <a:cs typeface="Century"/>
                <a:sym typeface="Century"/>
              </a:rPr>
              <a:t>39 </a:t>
            </a:r>
            <a:r>
              <a:rPr lang="en-IN" sz="1800">
                <a:solidFill>
                  <a:srgbClr val="3F3F3F"/>
                </a:solidFill>
                <a:latin typeface="Century"/>
                <a:ea typeface="Century"/>
                <a:cs typeface="Century"/>
                <a:sym typeface="Century"/>
              </a:rPr>
              <a:t>times.</a:t>
            </a:r>
            <a:endParaRPr sz="1800">
              <a:solidFill>
                <a:srgbClr val="3F3F3F"/>
              </a:solidFill>
              <a:latin typeface="Century"/>
              <a:ea typeface="Century"/>
              <a:cs typeface="Century"/>
              <a:sym typeface="Century"/>
            </a:endParaRPr>
          </a:p>
          <a:p>
            <a:pPr indent="-357187" lvl="0" marL="342900" rtl="0" algn="l">
              <a:lnSpc>
                <a:spcPct val="150000"/>
              </a:lnSpc>
              <a:spcBef>
                <a:spcPts val="1000"/>
              </a:spcBef>
              <a:spcAft>
                <a:spcPts val="0"/>
              </a:spcAft>
              <a:buClr>
                <a:srgbClr val="3F3F3F"/>
              </a:buClr>
              <a:buSzPct val="100000"/>
              <a:buFont typeface="Century"/>
              <a:buChar char="❑"/>
            </a:pPr>
            <a:r>
              <a:rPr lang="en-IN" sz="1800">
                <a:solidFill>
                  <a:srgbClr val="3F3F3F"/>
                </a:solidFill>
                <a:latin typeface="Century"/>
                <a:ea typeface="Century"/>
                <a:cs typeface="Century"/>
                <a:sym typeface="Century"/>
              </a:rPr>
              <a:t>So these hashtags are working good for the user engagement.</a:t>
            </a:r>
            <a:endParaRPr sz="1800">
              <a:solidFill>
                <a:srgbClr val="3F3F3F"/>
              </a:solidFill>
              <a:latin typeface="Century"/>
              <a:ea typeface="Century"/>
              <a:cs typeface="Century"/>
              <a:sym typeface="Century"/>
            </a:endParaRPr>
          </a:p>
          <a:p>
            <a:pPr indent="-336042"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latin typeface="Century"/>
                <a:ea typeface="Century"/>
                <a:cs typeface="Century"/>
                <a:sym typeface="Century"/>
              </a:rPr>
              <a:t>We will </a:t>
            </a:r>
            <a:r>
              <a:rPr lang="en-IN" sz="1800">
                <a:solidFill>
                  <a:srgbClr val="3F3F3F"/>
                </a:solidFill>
                <a:latin typeface="Century"/>
                <a:ea typeface="Century"/>
                <a:cs typeface="Century"/>
                <a:sym typeface="Century"/>
              </a:rPr>
              <a:t>Analyze one more thing that how much the engagement is divided amongst the photos.</a:t>
            </a:r>
            <a:endParaRPr/>
          </a:p>
          <a:p>
            <a:pPr indent="0" lvl="0" marL="0" rtl="0" algn="l">
              <a:spcBef>
                <a:spcPts val="1000"/>
              </a:spcBef>
              <a:spcAft>
                <a:spcPts val="0"/>
              </a:spcAft>
              <a:buClr>
                <a:srgbClr val="3F3F3F"/>
              </a:buClr>
              <a:buSzPct val="79999"/>
              <a:buNone/>
            </a:pPr>
            <a:r>
              <a:t/>
            </a:r>
            <a:endParaRPr sz="1800">
              <a:solidFill>
                <a:srgbClr val="3F3F3F"/>
              </a:solidFill>
              <a:latin typeface="Century"/>
              <a:ea typeface="Century"/>
              <a:cs typeface="Century"/>
              <a:sym typeface="Century"/>
            </a:endParaRPr>
          </a:p>
        </p:txBody>
      </p:sp>
      <p:pic>
        <p:nvPicPr>
          <p:cNvPr id="247" name="Google Shape;247;p10"/>
          <p:cNvPicPr preferRelativeResize="0"/>
          <p:nvPr/>
        </p:nvPicPr>
        <p:blipFill rotWithShape="1">
          <a:blip r:embed="rId3">
            <a:alphaModFix/>
          </a:blip>
          <a:srcRect b="0" l="0" r="0" t="0"/>
          <a:stretch/>
        </p:blipFill>
        <p:spPr>
          <a:xfrm>
            <a:off x="386500" y="3502168"/>
            <a:ext cx="3783816" cy="2746238"/>
          </a:xfrm>
          <a:prstGeom prst="rect">
            <a:avLst/>
          </a:prstGeom>
          <a:noFill/>
          <a:ln>
            <a:noFill/>
          </a:ln>
        </p:spPr>
      </p:pic>
      <p:grpSp>
        <p:nvGrpSpPr>
          <p:cNvPr id="248" name="Google Shape;248;p10"/>
          <p:cNvGrpSpPr/>
          <p:nvPr/>
        </p:nvGrpSpPr>
        <p:grpSpPr>
          <a:xfrm>
            <a:off x="1011346" y="1265136"/>
            <a:ext cx="2534122" cy="1930437"/>
            <a:chOff x="624846" y="112"/>
            <a:chExt cx="2534122" cy="1930437"/>
          </a:xfrm>
        </p:grpSpPr>
        <p:sp>
          <p:nvSpPr>
            <p:cNvPr id="249" name="Google Shape;249;p10"/>
            <p:cNvSpPr/>
            <p:nvPr/>
          </p:nvSpPr>
          <p:spPr>
            <a:xfrm>
              <a:off x="624846" y="112"/>
              <a:ext cx="703922" cy="703922"/>
            </a:xfrm>
            <a:prstGeom prst="ellipse">
              <a:avLst/>
            </a:prstGeom>
            <a:solidFill>
              <a:srgbClr val="B20F64"/>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txBox="1"/>
            <p:nvPr/>
          </p:nvSpPr>
          <p:spPr>
            <a:xfrm>
              <a:off x="727933" y="103199"/>
              <a:ext cx="497748" cy="497748"/>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700"/>
                <a:buFont typeface="Century Gothic"/>
                <a:buNone/>
              </a:pPr>
              <a:r>
                <a:rPr lang="en-IN" sz="700">
                  <a:solidFill>
                    <a:schemeClr val="lt1"/>
                  </a:solidFill>
                  <a:latin typeface="Century Gothic"/>
                  <a:ea typeface="Century Gothic"/>
                  <a:cs typeface="Century Gothic"/>
                  <a:sym typeface="Century Gothic"/>
                </a:rPr>
                <a:t>Likes </a:t>
              </a:r>
              <a:endParaRPr/>
            </a:p>
          </p:txBody>
        </p:sp>
        <p:sp>
          <p:nvSpPr>
            <p:cNvPr id="251" name="Google Shape;251;p10"/>
            <p:cNvSpPr/>
            <p:nvPr/>
          </p:nvSpPr>
          <p:spPr>
            <a:xfrm>
              <a:off x="772670" y="761193"/>
              <a:ext cx="408275" cy="408275"/>
            </a:xfrm>
            <a:prstGeom prst="mathPlus">
              <a:avLst>
                <a:gd fmla="val 23520" name="adj1"/>
              </a:avLst>
            </a:prstGeom>
            <a:solidFill>
              <a:srgbClr val="D5A8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txBox="1"/>
            <p:nvPr/>
          </p:nvSpPr>
          <p:spPr>
            <a:xfrm>
              <a:off x="826787" y="917317"/>
              <a:ext cx="300041" cy="9602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00"/>
                <a:buFont typeface="Century Gothic"/>
                <a:buNone/>
              </a:pPr>
              <a:r>
                <a:t/>
              </a:r>
              <a:endParaRPr sz="600">
                <a:solidFill>
                  <a:schemeClr val="lt1"/>
                </a:solidFill>
                <a:latin typeface="Century Gothic"/>
                <a:ea typeface="Century Gothic"/>
                <a:cs typeface="Century Gothic"/>
                <a:sym typeface="Century Gothic"/>
              </a:endParaRPr>
            </a:p>
          </p:txBody>
        </p:sp>
        <p:sp>
          <p:nvSpPr>
            <p:cNvPr id="253" name="Google Shape;253;p10"/>
            <p:cNvSpPr/>
            <p:nvPr/>
          </p:nvSpPr>
          <p:spPr>
            <a:xfrm>
              <a:off x="624846" y="1226627"/>
              <a:ext cx="703922" cy="703922"/>
            </a:xfrm>
            <a:prstGeom prst="ellipse">
              <a:avLst/>
            </a:prstGeom>
            <a:solidFill>
              <a:srgbClr val="B20F64"/>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txBox="1"/>
            <p:nvPr/>
          </p:nvSpPr>
          <p:spPr>
            <a:xfrm>
              <a:off x="727933" y="1329714"/>
              <a:ext cx="497748" cy="497748"/>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700"/>
                <a:buFont typeface="Century Gothic"/>
                <a:buNone/>
              </a:pPr>
              <a:r>
                <a:rPr lang="en-IN" sz="700">
                  <a:solidFill>
                    <a:schemeClr val="lt1"/>
                  </a:solidFill>
                  <a:latin typeface="Century Gothic"/>
                  <a:ea typeface="Century Gothic"/>
                  <a:cs typeface="Century Gothic"/>
                  <a:sym typeface="Century Gothic"/>
                </a:rPr>
                <a:t>Comments</a:t>
              </a:r>
              <a:endParaRPr/>
            </a:p>
          </p:txBody>
        </p:sp>
        <p:sp>
          <p:nvSpPr>
            <p:cNvPr id="255" name="Google Shape;255;p10"/>
            <p:cNvSpPr/>
            <p:nvPr/>
          </p:nvSpPr>
          <p:spPr>
            <a:xfrm>
              <a:off x="1434358" y="834401"/>
              <a:ext cx="223847" cy="261859"/>
            </a:xfrm>
            <a:prstGeom prst="rightArrow">
              <a:avLst>
                <a:gd fmla="val 60000" name="adj1"/>
                <a:gd fmla="val 50000" name="adj2"/>
              </a:avLst>
            </a:prstGeom>
            <a:solidFill>
              <a:srgbClr val="D5A8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txBox="1"/>
            <p:nvPr/>
          </p:nvSpPr>
          <p:spPr>
            <a:xfrm>
              <a:off x="1434358" y="886773"/>
              <a:ext cx="156693" cy="15711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00"/>
                <a:buFont typeface="Century Gothic"/>
                <a:buNone/>
              </a:pPr>
              <a:r>
                <a:t/>
              </a:r>
              <a:endParaRPr sz="600">
                <a:solidFill>
                  <a:schemeClr val="lt1"/>
                </a:solidFill>
                <a:latin typeface="Century Gothic"/>
                <a:ea typeface="Century Gothic"/>
                <a:cs typeface="Century Gothic"/>
                <a:sym typeface="Century Gothic"/>
              </a:endParaRPr>
            </a:p>
          </p:txBody>
        </p:sp>
        <p:sp>
          <p:nvSpPr>
            <p:cNvPr id="257" name="Google Shape;257;p10"/>
            <p:cNvSpPr/>
            <p:nvPr/>
          </p:nvSpPr>
          <p:spPr>
            <a:xfrm>
              <a:off x="1751123" y="261408"/>
              <a:ext cx="1407845" cy="1407845"/>
            </a:xfrm>
            <a:prstGeom prst="ellipse">
              <a:avLst/>
            </a:prstGeom>
            <a:solidFill>
              <a:srgbClr val="B20F64"/>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txBox="1"/>
            <p:nvPr/>
          </p:nvSpPr>
          <p:spPr>
            <a:xfrm>
              <a:off x="1957297" y="467582"/>
              <a:ext cx="995497" cy="995497"/>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entury Gothic"/>
                <a:buNone/>
              </a:pPr>
              <a:r>
                <a:rPr lang="en-IN" sz="1100">
                  <a:solidFill>
                    <a:schemeClr val="lt1"/>
                  </a:solidFill>
                  <a:latin typeface="Century Gothic"/>
                  <a:ea typeface="Century Gothic"/>
                  <a:cs typeface="Century Gothic"/>
                  <a:sym typeface="Century Gothic"/>
                </a:rPr>
                <a:t>User Engagement</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1"/>
          <p:cNvSpPr txBox="1"/>
          <p:nvPr>
            <p:ph type="title"/>
          </p:nvPr>
        </p:nvSpPr>
        <p:spPr>
          <a:xfrm>
            <a:off x="827700" y="292462"/>
            <a:ext cx="6711654" cy="80104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Marketing Strategy</a:t>
            </a:r>
            <a:br>
              <a:rPr lang="en-IN" sz="4400">
                <a:solidFill>
                  <a:srgbClr val="3F3F3F"/>
                </a:solidFill>
                <a:latin typeface="Century"/>
                <a:ea typeface="Century"/>
                <a:cs typeface="Century"/>
                <a:sym typeface="Century"/>
              </a:rPr>
            </a:br>
            <a:endParaRPr/>
          </a:p>
        </p:txBody>
      </p:sp>
      <p:sp>
        <p:nvSpPr>
          <p:cNvPr id="264" name="Google Shape;264;p11"/>
          <p:cNvSpPr txBox="1"/>
          <p:nvPr>
            <p:ph idx="1" type="body"/>
          </p:nvPr>
        </p:nvSpPr>
        <p:spPr>
          <a:xfrm>
            <a:off x="480768" y="1234911"/>
            <a:ext cx="8229600" cy="2779713"/>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50000"/>
              </a:lnSpc>
              <a:spcBef>
                <a:spcPts val="0"/>
              </a:spcBef>
              <a:spcAft>
                <a:spcPts val="0"/>
              </a:spcAft>
              <a:buClr>
                <a:srgbClr val="3F3F3F"/>
              </a:buClr>
              <a:buSzPts val="1440"/>
              <a:buFont typeface="Noto Sans Symbols"/>
              <a:buChar char="❑"/>
            </a:pPr>
            <a:r>
              <a:rPr lang="en-IN" sz="1800">
                <a:solidFill>
                  <a:srgbClr val="3F3F3F"/>
                </a:solidFill>
                <a:latin typeface="Century"/>
                <a:ea typeface="Century"/>
                <a:cs typeface="Century"/>
                <a:sym typeface="Century"/>
              </a:rPr>
              <a:t>Ad campaigns should run on the basis of needs and user segments.</a:t>
            </a:r>
            <a:endParaRPr/>
          </a:p>
          <a:p>
            <a:pPr indent="-342900" lvl="0" marL="342900" rtl="0" algn="l">
              <a:lnSpc>
                <a:spcPct val="150000"/>
              </a:lnSpc>
              <a:spcBef>
                <a:spcPts val="1000"/>
              </a:spcBef>
              <a:spcAft>
                <a:spcPts val="0"/>
              </a:spcAft>
              <a:buClr>
                <a:srgbClr val="3F3F3F"/>
              </a:buClr>
              <a:buSzPts val="1440"/>
              <a:buFont typeface="Noto Sans Symbols"/>
              <a:buChar char="❑"/>
            </a:pPr>
            <a:r>
              <a:rPr lang="en-IN" sz="1800">
                <a:solidFill>
                  <a:srgbClr val="3F3F3F"/>
                </a:solidFill>
                <a:latin typeface="Century"/>
                <a:ea typeface="Century"/>
                <a:cs typeface="Century"/>
                <a:sym typeface="Century"/>
              </a:rPr>
              <a:t>Leveraging User Data for Personalized Ad Content, what type of content they are consuming more show them recommendations, give them notifications related to that.</a:t>
            </a:r>
            <a:endParaRPr/>
          </a:p>
          <a:p>
            <a:pPr indent="-342900" lvl="0" marL="342900" rtl="0" algn="l">
              <a:lnSpc>
                <a:spcPct val="150000"/>
              </a:lnSpc>
              <a:spcBef>
                <a:spcPts val="1000"/>
              </a:spcBef>
              <a:spcAft>
                <a:spcPts val="0"/>
              </a:spcAft>
              <a:buClr>
                <a:srgbClr val="3F3F3F"/>
              </a:buClr>
              <a:buSzPts val="1440"/>
              <a:buFont typeface="Noto Sans Symbols"/>
              <a:buChar char="❑"/>
            </a:pPr>
            <a:r>
              <a:rPr lang="en-IN" sz="1800">
                <a:solidFill>
                  <a:srgbClr val="3F3F3F"/>
                </a:solidFill>
                <a:latin typeface="Century"/>
                <a:ea typeface="Century"/>
                <a:cs typeface="Century"/>
                <a:sym typeface="Century"/>
              </a:rPr>
              <a:t>Collaborate with the highly engaged users such as </a:t>
            </a:r>
            <a:r>
              <a:rPr b="1" lang="en-IN" sz="1800">
                <a:solidFill>
                  <a:srgbClr val="3F3F3F"/>
                </a:solidFill>
                <a:latin typeface="Century"/>
                <a:ea typeface="Century"/>
                <a:cs typeface="Century"/>
                <a:sym typeface="Century"/>
              </a:rPr>
              <a:t>Karley_Bosco, </a:t>
            </a:r>
            <a:r>
              <a:rPr b="1" lang="en-IN" sz="1800">
                <a:solidFill>
                  <a:srgbClr val="3F3F3F"/>
                </a:solidFill>
                <a:latin typeface="Century"/>
                <a:ea typeface="Century"/>
                <a:cs typeface="Century"/>
                <a:sym typeface="Century"/>
              </a:rPr>
              <a:t>Kenneth 64</a:t>
            </a:r>
            <a:r>
              <a:rPr b="1" lang="en-IN" sz="1800">
                <a:solidFill>
                  <a:srgbClr val="3F3F3F"/>
                </a:solidFill>
                <a:latin typeface="Century"/>
                <a:ea typeface="Century"/>
                <a:cs typeface="Century"/>
                <a:sym typeface="Century"/>
              </a:rPr>
              <a:t>, Erick 5 </a:t>
            </a:r>
            <a:r>
              <a:rPr lang="en-IN" sz="1800">
                <a:solidFill>
                  <a:srgbClr val="3F3F3F"/>
                </a:solidFill>
                <a:latin typeface="Century"/>
                <a:ea typeface="Century"/>
                <a:cs typeface="Century"/>
                <a:sym typeface="Century"/>
              </a:rPr>
              <a:t>and create content to encourage others and motivate them to re-engage on the platform. </a:t>
            </a:r>
            <a:endParaRPr sz="1800">
              <a:solidFill>
                <a:srgbClr val="3F3F3F"/>
              </a:solidFill>
              <a:latin typeface="Century"/>
              <a:ea typeface="Century"/>
              <a:cs typeface="Century"/>
              <a:sym typeface="Century"/>
            </a:endParaRPr>
          </a:p>
        </p:txBody>
      </p:sp>
      <p:pic>
        <p:nvPicPr>
          <p:cNvPr id="265" name="Google Shape;265;p11"/>
          <p:cNvPicPr preferRelativeResize="0"/>
          <p:nvPr/>
        </p:nvPicPr>
        <p:blipFill rotWithShape="1">
          <a:blip r:embed="rId3">
            <a:alphaModFix/>
          </a:blip>
          <a:srcRect b="0" l="0" r="0" t="0"/>
          <a:stretch/>
        </p:blipFill>
        <p:spPr>
          <a:xfrm>
            <a:off x="1121790" y="4078288"/>
            <a:ext cx="6909847" cy="25581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type="title"/>
          </p:nvPr>
        </p:nvSpPr>
        <p:spPr>
          <a:xfrm>
            <a:off x="827700" y="245098"/>
            <a:ext cx="6712390" cy="121605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Ad Campaigns &amp; Financial Projections</a:t>
            </a:r>
            <a:br>
              <a:rPr lang="en-IN" sz="4400">
                <a:solidFill>
                  <a:srgbClr val="3F3F3F"/>
                </a:solidFill>
                <a:latin typeface="Century"/>
                <a:ea typeface="Century"/>
                <a:cs typeface="Century"/>
                <a:sym typeface="Century"/>
              </a:rPr>
            </a:br>
            <a:endParaRPr/>
          </a:p>
        </p:txBody>
      </p:sp>
      <p:pic>
        <p:nvPicPr>
          <p:cNvPr descr="Bullseye" id="271" name="Google Shape;271;p12"/>
          <p:cNvPicPr preferRelativeResize="0"/>
          <p:nvPr>
            <p:ph idx="1" type="body"/>
          </p:nvPr>
        </p:nvPicPr>
        <p:blipFill rotWithShape="1">
          <a:blip r:embed="rId3">
            <a:alphaModFix/>
          </a:blip>
          <a:srcRect b="0" l="0" r="0" t="0"/>
          <a:stretch/>
        </p:blipFill>
        <p:spPr>
          <a:xfrm>
            <a:off x="412921" y="2347469"/>
            <a:ext cx="2469627" cy="2469627"/>
          </a:xfrm>
          <a:prstGeom prst="rect">
            <a:avLst/>
          </a:prstGeom>
          <a:noFill/>
          <a:ln>
            <a:noFill/>
          </a:ln>
        </p:spPr>
      </p:pic>
      <p:sp>
        <p:nvSpPr>
          <p:cNvPr id="272" name="Google Shape;272;p12"/>
          <p:cNvSpPr txBox="1"/>
          <p:nvPr/>
        </p:nvSpPr>
        <p:spPr>
          <a:xfrm>
            <a:off x="3016577" y="1791093"/>
            <a:ext cx="5714502" cy="44762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3F3F3F"/>
              </a:buClr>
              <a:buSzPts val="1600"/>
              <a:buFont typeface="Noto Sans Symbols"/>
              <a:buChar char="❑"/>
            </a:pPr>
            <a:r>
              <a:rPr lang="en-IN" sz="1600">
                <a:solidFill>
                  <a:srgbClr val="3F3F3F"/>
                </a:solidFill>
                <a:latin typeface="Century"/>
                <a:ea typeface="Century"/>
                <a:cs typeface="Century"/>
                <a:sym typeface="Century"/>
              </a:rPr>
              <a:t>Email campaigns should run for re-engaging the potential users</a:t>
            </a:r>
            <a:endParaRPr/>
          </a:p>
          <a:p>
            <a:pPr indent="-285750" lvl="0" marL="285750" marR="0" rtl="0" algn="l">
              <a:lnSpc>
                <a:spcPct val="150000"/>
              </a:lnSpc>
              <a:spcBef>
                <a:spcPts val="0"/>
              </a:spcBef>
              <a:spcAft>
                <a:spcPts val="0"/>
              </a:spcAft>
              <a:buClr>
                <a:srgbClr val="3F3F3F"/>
              </a:buClr>
              <a:buSzPts val="1600"/>
              <a:buFont typeface="Noto Sans Symbols"/>
              <a:buChar char="❑"/>
            </a:pPr>
            <a:r>
              <a:rPr lang="en-IN" sz="1600">
                <a:solidFill>
                  <a:srgbClr val="3F3F3F"/>
                </a:solidFill>
                <a:latin typeface="Century"/>
                <a:ea typeface="Century"/>
                <a:cs typeface="Century"/>
                <a:sym typeface="Century"/>
              </a:rPr>
              <a:t>Target the audience on the basis of content they are going through on different platforms </a:t>
            </a:r>
            <a:endParaRPr/>
          </a:p>
          <a:p>
            <a:pPr indent="-285750" lvl="0" marL="285750" marR="0" rtl="0" algn="l">
              <a:lnSpc>
                <a:spcPct val="150000"/>
              </a:lnSpc>
              <a:spcBef>
                <a:spcPts val="0"/>
              </a:spcBef>
              <a:spcAft>
                <a:spcPts val="0"/>
              </a:spcAft>
              <a:buClr>
                <a:srgbClr val="3F3F3F"/>
              </a:buClr>
              <a:buSzPts val="1600"/>
              <a:buFont typeface="Noto Sans Symbols"/>
              <a:buChar char="❑"/>
            </a:pPr>
            <a:r>
              <a:rPr lang="en-IN" sz="1600">
                <a:solidFill>
                  <a:srgbClr val="3F3F3F"/>
                </a:solidFill>
                <a:latin typeface="Century"/>
                <a:ea typeface="Century"/>
                <a:cs typeface="Century"/>
                <a:sym typeface="Century"/>
              </a:rPr>
              <a:t>Personalised notifications for every inactive users to feel them connected</a:t>
            </a:r>
            <a:endParaRPr/>
          </a:p>
          <a:p>
            <a:pPr indent="-285750" lvl="0" marL="285750" marR="0" rtl="0" algn="l">
              <a:lnSpc>
                <a:spcPct val="150000"/>
              </a:lnSpc>
              <a:spcBef>
                <a:spcPts val="0"/>
              </a:spcBef>
              <a:spcAft>
                <a:spcPts val="0"/>
              </a:spcAft>
              <a:buClr>
                <a:srgbClr val="3F3F3F"/>
              </a:buClr>
              <a:buSzPts val="1600"/>
              <a:buFont typeface="Noto Sans Symbols"/>
              <a:buChar char="❑"/>
            </a:pPr>
            <a:r>
              <a:rPr lang="en-IN" sz="1600">
                <a:solidFill>
                  <a:srgbClr val="3F3F3F"/>
                </a:solidFill>
                <a:latin typeface="Century"/>
                <a:ea typeface="Century"/>
                <a:cs typeface="Century"/>
                <a:sym typeface="Century"/>
              </a:rPr>
              <a:t> Notifications should be catchy, unique and interactive</a:t>
            </a:r>
            <a:endParaRPr/>
          </a:p>
          <a:p>
            <a:pPr indent="-285750" lvl="0" marL="285750" marR="0" rtl="0" algn="l">
              <a:lnSpc>
                <a:spcPct val="150000"/>
              </a:lnSpc>
              <a:spcBef>
                <a:spcPts val="0"/>
              </a:spcBef>
              <a:spcAft>
                <a:spcPts val="0"/>
              </a:spcAft>
              <a:buClr>
                <a:srgbClr val="3F3F3F"/>
              </a:buClr>
              <a:buSzPts val="1600"/>
              <a:buFont typeface="Noto Sans Symbols"/>
              <a:buChar char="❑"/>
            </a:pPr>
            <a:r>
              <a:rPr lang="en-IN" sz="1600">
                <a:solidFill>
                  <a:srgbClr val="3F3F3F"/>
                </a:solidFill>
                <a:latin typeface="Century"/>
                <a:ea typeface="Century"/>
                <a:cs typeface="Century"/>
                <a:sym typeface="Century"/>
              </a:rPr>
              <a:t>Spend more on that Ad campaigns which are engaging less, find ways how to improve more in that case</a:t>
            </a:r>
            <a:endParaRPr/>
          </a:p>
          <a:p>
            <a:pPr indent="-285750" lvl="0" marL="285750" marR="0" rtl="0" algn="l">
              <a:lnSpc>
                <a:spcPct val="150000"/>
              </a:lnSpc>
              <a:spcBef>
                <a:spcPts val="0"/>
              </a:spcBef>
              <a:spcAft>
                <a:spcPts val="0"/>
              </a:spcAft>
              <a:buClr>
                <a:srgbClr val="3F3F3F"/>
              </a:buClr>
              <a:buSzPts val="1600"/>
              <a:buFont typeface="Noto Sans Symbols"/>
              <a:buChar char="❑"/>
            </a:pPr>
            <a:r>
              <a:rPr lang="en-IN" sz="1600">
                <a:solidFill>
                  <a:srgbClr val="3F3F3F"/>
                </a:solidFill>
                <a:latin typeface="Century"/>
                <a:ea typeface="Century"/>
                <a:cs typeface="Century"/>
                <a:sym typeface="Century"/>
              </a:rPr>
              <a:t>Users collaboration should focused, pay the collaborator good who are getting more engagement for better reach on the platform.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827699" y="311316"/>
            <a:ext cx="6711654" cy="77276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Insights and recommendations </a:t>
            </a:r>
            <a:endParaRPr/>
          </a:p>
        </p:txBody>
      </p:sp>
      <p:sp>
        <p:nvSpPr>
          <p:cNvPr id="278" name="Google Shape;278;p13"/>
          <p:cNvSpPr txBox="1"/>
          <p:nvPr>
            <p:ph idx="1" type="body"/>
          </p:nvPr>
        </p:nvSpPr>
        <p:spPr>
          <a:xfrm>
            <a:off x="2677211" y="1536569"/>
            <a:ext cx="5776543" cy="471183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10000"/>
              </a:lnSpc>
              <a:spcBef>
                <a:spcPts val="0"/>
              </a:spcBef>
              <a:spcAft>
                <a:spcPts val="0"/>
              </a:spcAft>
              <a:buClr>
                <a:srgbClr val="3F3F3F"/>
              </a:buClr>
              <a:buSzPct val="80000"/>
              <a:buFont typeface="Noto Sans Symbols"/>
              <a:buChar char="❑"/>
            </a:pPr>
            <a:r>
              <a:rPr b="1" lang="en-IN">
                <a:solidFill>
                  <a:srgbClr val="3F3F3F"/>
                </a:solidFill>
                <a:latin typeface="Century"/>
                <a:ea typeface="Century"/>
                <a:cs typeface="Century"/>
                <a:sym typeface="Century"/>
              </a:rPr>
              <a:t>Insights: </a:t>
            </a:r>
            <a:endParaRPr/>
          </a:p>
          <a:p>
            <a:pPr indent="-285750" lvl="1" marL="742950" rtl="0" algn="l">
              <a:lnSpc>
                <a:spcPct val="110000"/>
              </a:lnSpc>
              <a:spcBef>
                <a:spcPts val="1000"/>
              </a:spcBef>
              <a:spcAft>
                <a:spcPts val="0"/>
              </a:spcAft>
              <a:buClr>
                <a:srgbClr val="3F3F3F"/>
              </a:buClr>
              <a:buSzPct val="79999"/>
              <a:buFont typeface="Noto Sans Symbols"/>
              <a:buChar char="⮚"/>
            </a:pPr>
            <a:r>
              <a:rPr b="1" lang="en-IN">
                <a:solidFill>
                  <a:srgbClr val="3F3F3F"/>
                </a:solidFill>
                <a:latin typeface="Century"/>
                <a:ea typeface="Century"/>
                <a:cs typeface="Century"/>
                <a:sym typeface="Century"/>
              </a:rPr>
              <a:t> </a:t>
            </a:r>
            <a:r>
              <a:rPr lang="en-IN">
                <a:solidFill>
                  <a:srgbClr val="3F3F3F"/>
                </a:solidFill>
                <a:latin typeface="Century"/>
                <a:ea typeface="Century"/>
                <a:cs typeface="Century"/>
                <a:sym typeface="Century"/>
              </a:rPr>
              <a:t>Hashtag drives good engagements </a:t>
            </a:r>
            <a:endParaRPr/>
          </a:p>
          <a:p>
            <a:pPr indent="-285750" lvl="1" marL="742950" rtl="0" algn="l">
              <a:lnSpc>
                <a:spcPct val="110000"/>
              </a:lnSpc>
              <a:spcBef>
                <a:spcPts val="1000"/>
              </a:spcBef>
              <a:spcAft>
                <a:spcPts val="0"/>
              </a:spcAft>
              <a:buClr>
                <a:srgbClr val="3F3F3F"/>
              </a:buClr>
              <a:buSzPct val="79999"/>
              <a:buFont typeface="Noto Sans Symbols"/>
              <a:buChar char="⮚"/>
            </a:pPr>
            <a:r>
              <a:rPr lang="en-IN">
                <a:solidFill>
                  <a:srgbClr val="3F3F3F"/>
                </a:solidFill>
                <a:latin typeface="Century"/>
                <a:ea typeface="Century"/>
                <a:cs typeface="Century"/>
                <a:sym typeface="Century"/>
              </a:rPr>
              <a:t>Post with trending hashtags have more engagements.</a:t>
            </a:r>
            <a:endParaRPr/>
          </a:p>
          <a:p>
            <a:pPr indent="-285750" lvl="1" marL="742950" rtl="0" algn="l">
              <a:lnSpc>
                <a:spcPct val="110000"/>
              </a:lnSpc>
              <a:spcBef>
                <a:spcPts val="1000"/>
              </a:spcBef>
              <a:spcAft>
                <a:spcPts val="0"/>
              </a:spcAft>
              <a:buClr>
                <a:srgbClr val="3F3F3F"/>
              </a:buClr>
              <a:buSzPct val="79999"/>
              <a:buFont typeface="Noto Sans Symbols"/>
              <a:buChar char="⮚"/>
            </a:pPr>
            <a:r>
              <a:rPr lang="en-IN">
                <a:solidFill>
                  <a:srgbClr val="3F3F3F"/>
                </a:solidFill>
                <a:latin typeface="Century"/>
                <a:ea typeface="Century"/>
                <a:cs typeface="Century"/>
                <a:sym typeface="Century"/>
              </a:rPr>
              <a:t>Photos are less time consuming than reels and videos.</a:t>
            </a:r>
            <a:endParaRPr/>
          </a:p>
          <a:p>
            <a:pPr indent="-285750" lvl="1" marL="742950" rtl="0" algn="l">
              <a:lnSpc>
                <a:spcPct val="110000"/>
              </a:lnSpc>
              <a:spcBef>
                <a:spcPts val="1000"/>
              </a:spcBef>
              <a:spcAft>
                <a:spcPts val="0"/>
              </a:spcAft>
              <a:buClr>
                <a:srgbClr val="3F3F3F"/>
              </a:buClr>
              <a:buSzPct val="79999"/>
              <a:buFont typeface="Noto Sans Symbols"/>
              <a:buChar char="⮚"/>
            </a:pPr>
            <a:r>
              <a:rPr lang="en-IN">
                <a:solidFill>
                  <a:srgbClr val="3F3F3F"/>
                </a:solidFill>
                <a:latin typeface="Century"/>
                <a:ea typeface="Century"/>
                <a:cs typeface="Century"/>
                <a:sym typeface="Century"/>
              </a:rPr>
              <a:t>During Holidays there are more travel photos</a:t>
            </a:r>
            <a:endParaRPr/>
          </a:p>
          <a:p>
            <a:pPr indent="-342900" lvl="0" marL="342900" rtl="0" algn="l">
              <a:lnSpc>
                <a:spcPct val="110000"/>
              </a:lnSpc>
              <a:spcBef>
                <a:spcPts val="1000"/>
              </a:spcBef>
              <a:spcAft>
                <a:spcPts val="0"/>
              </a:spcAft>
              <a:buClr>
                <a:srgbClr val="3F3F3F"/>
              </a:buClr>
              <a:buSzPct val="80000"/>
              <a:buFont typeface="Noto Sans Symbols"/>
              <a:buChar char="❑"/>
            </a:pPr>
            <a:r>
              <a:rPr b="1" lang="en-IN">
                <a:solidFill>
                  <a:srgbClr val="3F3F3F"/>
                </a:solidFill>
                <a:latin typeface="Century"/>
                <a:ea typeface="Century"/>
                <a:cs typeface="Century"/>
                <a:sym typeface="Century"/>
              </a:rPr>
              <a:t>Recommendations:</a:t>
            </a:r>
            <a:endParaRPr/>
          </a:p>
          <a:p>
            <a:pPr indent="-285750" lvl="1" marL="742950" rtl="0" algn="l">
              <a:lnSpc>
                <a:spcPct val="110000"/>
              </a:lnSpc>
              <a:spcBef>
                <a:spcPts val="1000"/>
              </a:spcBef>
              <a:spcAft>
                <a:spcPts val="0"/>
              </a:spcAft>
              <a:buClr>
                <a:srgbClr val="3F3F3F"/>
              </a:buClr>
              <a:buSzPct val="79999"/>
              <a:buFont typeface="Noto Sans Symbols"/>
              <a:buChar char="⮚"/>
            </a:pPr>
            <a:r>
              <a:rPr lang="en-IN">
                <a:solidFill>
                  <a:srgbClr val="3F3F3F"/>
                </a:solidFill>
                <a:latin typeface="Century"/>
                <a:ea typeface="Century"/>
                <a:cs typeface="Century"/>
                <a:sym typeface="Century"/>
              </a:rPr>
              <a:t>Balance the contents and prioritize reels because they get more engagements.</a:t>
            </a:r>
            <a:endParaRPr/>
          </a:p>
          <a:p>
            <a:pPr indent="-285750" lvl="1" marL="742950" rtl="0" algn="l">
              <a:lnSpc>
                <a:spcPct val="110000"/>
              </a:lnSpc>
              <a:spcBef>
                <a:spcPts val="1000"/>
              </a:spcBef>
              <a:spcAft>
                <a:spcPts val="0"/>
              </a:spcAft>
              <a:buClr>
                <a:srgbClr val="3F3F3F"/>
              </a:buClr>
              <a:buSzPct val="79999"/>
              <a:buFont typeface="Noto Sans Symbols"/>
              <a:buChar char="⮚"/>
            </a:pPr>
            <a:r>
              <a:rPr lang="en-IN">
                <a:solidFill>
                  <a:srgbClr val="3F3F3F"/>
                </a:solidFill>
                <a:latin typeface="Century"/>
                <a:ea typeface="Century"/>
                <a:cs typeface="Century"/>
                <a:sym typeface="Century"/>
              </a:rPr>
              <a:t>Focus on trends and continuously monitor these things.</a:t>
            </a:r>
            <a:endParaRPr/>
          </a:p>
          <a:p>
            <a:pPr indent="-285750" lvl="1" marL="742950" rtl="0" algn="l">
              <a:lnSpc>
                <a:spcPct val="110000"/>
              </a:lnSpc>
              <a:spcBef>
                <a:spcPts val="1000"/>
              </a:spcBef>
              <a:spcAft>
                <a:spcPts val="0"/>
              </a:spcAft>
              <a:buClr>
                <a:srgbClr val="3F3F3F"/>
              </a:buClr>
              <a:buSzPct val="79999"/>
              <a:buFont typeface="Noto Sans Symbols"/>
              <a:buChar char="⮚"/>
            </a:pPr>
            <a:r>
              <a:rPr lang="en-IN">
                <a:solidFill>
                  <a:srgbClr val="3F3F3F"/>
                </a:solidFill>
                <a:latin typeface="Century"/>
                <a:ea typeface="Century"/>
                <a:cs typeface="Century"/>
                <a:sym typeface="Century"/>
              </a:rPr>
              <a:t>Optimize hashtags by regularly updating hashtags for aligning them with trending topics</a:t>
            </a:r>
            <a:endParaRPr/>
          </a:p>
        </p:txBody>
      </p:sp>
      <p:pic>
        <p:nvPicPr>
          <p:cNvPr descr="Customer review" id="279" name="Google Shape;279;p13"/>
          <p:cNvPicPr preferRelativeResize="0"/>
          <p:nvPr/>
        </p:nvPicPr>
        <p:blipFill rotWithShape="1">
          <a:blip r:embed="rId3">
            <a:alphaModFix/>
          </a:blip>
          <a:srcRect b="0" l="0" r="0" t="0"/>
          <a:stretch/>
        </p:blipFill>
        <p:spPr>
          <a:xfrm>
            <a:off x="690245" y="2505488"/>
            <a:ext cx="1920979" cy="1847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827700" y="278090"/>
            <a:ext cx="6711654" cy="61745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Conclusion</a:t>
            </a:r>
            <a:endParaRPr/>
          </a:p>
        </p:txBody>
      </p:sp>
      <p:sp>
        <p:nvSpPr>
          <p:cNvPr id="285" name="Google Shape;285;p14"/>
          <p:cNvSpPr txBox="1"/>
          <p:nvPr>
            <p:ph idx="1" type="body"/>
          </p:nvPr>
        </p:nvSpPr>
        <p:spPr>
          <a:xfrm>
            <a:off x="2017336" y="1168922"/>
            <a:ext cx="6872139" cy="5410985"/>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3F3F3F"/>
              </a:buClr>
              <a:buSzPts val="1440"/>
              <a:buFont typeface="Noto Sans Symbols"/>
              <a:buChar char="❑"/>
            </a:pPr>
            <a:r>
              <a:rPr lang="en-IN" sz="1800">
                <a:solidFill>
                  <a:srgbClr val="3F3F3F"/>
                </a:solidFill>
                <a:latin typeface="Century"/>
                <a:ea typeface="Century"/>
                <a:cs typeface="Century"/>
                <a:sym typeface="Century"/>
              </a:rPr>
              <a:t>The analysis of Instagram's user data has provided valuable insights into user behavior, engagement and content performance </a:t>
            </a:r>
            <a:endParaRPr/>
          </a:p>
          <a:p>
            <a:pPr indent="-342900" lvl="0" marL="342900" rtl="0" algn="l">
              <a:lnSpc>
                <a:spcPct val="150000"/>
              </a:lnSpc>
              <a:spcBef>
                <a:spcPts val="1000"/>
              </a:spcBef>
              <a:spcAft>
                <a:spcPts val="0"/>
              </a:spcAft>
              <a:buClr>
                <a:srgbClr val="3F3F3F"/>
              </a:buClr>
              <a:buSzPts val="1440"/>
              <a:buFont typeface="Noto Sans Symbols"/>
              <a:buChar char="❑"/>
            </a:pPr>
            <a:r>
              <a:rPr lang="en-IN" sz="1800">
                <a:solidFill>
                  <a:srgbClr val="3F3F3F"/>
                </a:solidFill>
                <a:latin typeface="Century"/>
                <a:ea typeface="Century"/>
                <a:cs typeface="Century"/>
                <a:sym typeface="Century"/>
              </a:rPr>
              <a:t>Here we got </a:t>
            </a:r>
            <a:r>
              <a:rPr b="1" lang="en-IN" sz="1800">
                <a:solidFill>
                  <a:srgbClr val="3F3F3F"/>
                </a:solidFill>
                <a:latin typeface="Century"/>
                <a:ea typeface="Century"/>
                <a:cs typeface="Century"/>
                <a:sym typeface="Century"/>
              </a:rPr>
              <a:t>Karley_Bosco, Kenneth 64, Erick 5 </a:t>
            </a:r>
            <a:r>
              <a:rPr lang="en-IN" sz="1800">
                <a:solidFill>
                  <a:srgbClr val="3F3F3F"/>
                </a:solidFill>
                <a:latin typeface="Century"/>
                <a:ea typeface="Century"/>
                <a:cs typeface="Century"/>
                <a:sym typeface="Century"/>
              </a:rPr>
              <a:t>have good engagements </a:t>
            </a:r>
            <a:endParaRPr>
              <a:latin typeface="Century"/>
              <a:ea typeface="Century"/>
              <a:cs typeface="Century"/>
              <a:sym typeface="Century"/>
            </a:endParaRPr>
          </a:p>
          <a:p>
            <a:pPr indent="-342900" lvl="0" marL="342900" rtl="0" algn="l">
              <a:lnSpc>
                <a:spcPct val="150000"/>
              </a:lnSpc>
              <a:spcBef>
                <a:spcPts val="1000"/>
              </a:spcBef>
              <a:spcAft>
                <a:spcPts val="0"/>
              </a:spcAft>
              <a:buClr>
                <a:srgbClr val="3F3F3F"/>
              </a:buClr>
              <a:buSzPts val="1440"/>
              <a:buFont typeface="Noto Sans Symbols"/>
              <a:buChar char="❑"/>
            </a:pPr>
            <a:r>
              <a:rPr lang="en-IN" sz="1800">
                <a:solidFill>
                  <a:srgbClr val="3F3F3F"/>
                </a:solidFill>
                <a:latin typeface="Century"/>
                <a:ea typeface="Century"/>
                <a:cs typeface="Century"/>
                <a:sym typeface="Century"/>
              </a:rPr>
              <a:t>There is good engagement on </a:t>
            </a:r>
            <a:r>
              <a:rPr b="1" lang="en-IN" sz="1800">
                <a:solidFill>
                  <a:srgbClr val="3F3F3F"/>
                </a:solidFill>
                <a:latin typeface="Century"/>
                <a:ea typeface="Century"/>
                <a:cs typeface="Century"/>
                <a:sym typeface="Century"/>
              </a:rPr>
              <a:t>Smile,Beach, Party, Fun, Dreamy</a:t>
            </a:r>
            <a:r>
              <a:rPr lang="en-IN" sz="1800">
                <a:solidFill>
                  <a:srgbClr val="3F3F3F"/>
                </a:solidFill>
                <a:latin typeface="Century"/>
                <a:ea typeface="Century"/>
                <a:cs typeface="Century"/>
                <a:sym typeface="Century"/>
              </a:rPr>
              <a:t> these hashtags , so we can improve on others.</a:t>
            </a:r>
            <a:endParaRPr sz="1800">
              <a:solidFill>
                <a:srgbClr val="3F3F3F"/>
              </a:solidFill>
              <a:latin typeface="Century"/>
              <a:ea typeface="Century"/>
              <a:cs typeface="Century"/>
              <a:sym typeface="Century"/>
            </a:endParaRPr>
          </a:p>
          <a:p>
            <a:pPr indent="-365760" lvl="0" marL="342900" rtl="0" algn="l">
              <a:lnSpc>
                <a:spcPct val="150000"/>
              </a:lnSpc>
              <a:spcBef>
                <a:spcPts val="1000"/>
              </a:spcBef>
              <a:spcAft>
                <a:spcPts val="0"/>
              </a:spcAft>
              <a:buClr>
                <a:srgbClr val="3F3F3F"/>
              </a:buClr>
              <a:buSzPts val="1800"/>
              <a:buFont typeface="Century"/>
              <a:buChar char="❑"/>
            </a:pPr>
            <a:r>
              <a:rPr b="1" lang="en-IN" sz="1800">
                <a:solidFill>
                  <a:srgbClr val="3F3F3F"/>
                </a:solidFill>
                <a:latin typeface="Century"/>
                <a:ea typeface="Century"/>
                <a:cs typeface="Century"/>
                <a:sym typeface="Century"/>
              </a:rPr>
              <a:t>Kennen Schamberger 60</a:t>
            </a:r>
            <a:r>
              <a:rPr lang="en-IN" sz="1800">
                <a:solidFill>
                  <a:srgbClr val="3F3F3F"/>
                </a:solidFill>
                <a:latin typeface="Century"/>
                <a:ea typeface="Century"/>
                <a:cs typeface="Century"/>
                <a:sym typeface="Century"/>
              </a:rPr>
              <a:t> have highest engagement of </a:t>
            </a:r>
            <a:r>
              <a:rPr b="1" lang="en-IN" sz="1800">
                <a:solidFill>
                  <a:srgbClr val="3F3F3F"/>
                </a:solidFill>
                <a:latin typeface="Century"/>
                <a:ea typeface="Century"/>
                <a:cs typeface="Century"/>
                <a:sym typeface="Century"/>
              </a:rPr>
              <a:t>173</a:t>
            </a:r>
            <a:r>
              <a:rPr lang="en-IN" sz="1800">
                <a:solidFill>
                  <a:srgbClr val="3F3F3F"/>
                </a:solidFill>
                <a:latin typeface="Century"/>
                <a:ea typeface="Century"/>
                <a:cs typeface="Century"/>
                <a:sym typeface="Century"/>
              </a:rPr>
              <a:t> but he posted only once.</a:t>
            </a:r>
            <a:endParaRPr sz="1800">
              <a:solidFill>
                <a:srgbClr val="3F3F3F"/>
              </a:solidFill>
              <a:latin typeface="Century"/>
              <a:ea typeface="Century"/>
              <a:cs typeface="Century"/>
              <a:sym typeface="Century"/>
            </a:endParaRPr>
          </a:p>
          <a:p>
            <a:pPr indent="-342900" lvl="0" marL="342900" rtl="0" algn="l">
              <a:lnSpc>
                <a:spcPct val="150000"/>
              </a:lnSpc>
              <a:spcBef>
                <a:spcPts val="1000"/>
              </a:spcBef>
              <a:spcAft>
                <a:spcPts val="0"/>
              </a:spcAft>
              <a:buClr>
                <a:srgbClr val="3F3F3F"/>
              </a:buClr>
              <a:buSzPts val="1440"/>
              <a:buFont typeface="Noto Sans Symbols"/>
              <a:buChar char="❑"/>
            </a:pPr>
            <a:r>
              <a:rPr lang="en-IN" sz="1800">
                <a:solidFill>
                  <a:srgbClr val="3F3F3F"/>
                </a:solidFill>
                <a:latin typeface="Century"/>
                <a:ea typeface="Century"/>
                <a:cs typeface="Century"/>
                <a:sym typeface="Century"/>
              </a:rPr>
              <a:t>It’s important to continuously monitor content performance, follow trends, and modify our strategies to stay ahead in the dynamic social media landscape.</a:t>
            </a:r>
            <a:endParaRPr sz="1800">
              <a:solidFill>
                <a:srgbClr val="3F3F3F"/>
              </a:solidFill>
              <a:latin typeface="Century"/>
              <a:ea typeface="Century"/>
              <a:cs typeface="Century"/>
              <a:sym typeface="Century"/>
            </a:endParaRPr>
          </a:p>
        </p:txBody>
      </p:sp>
      <p:pic>
        <p:nvPicPr>
          <p:cNvPr descr="Programmer" id="286" name="Google Shape;286;p14"/>
          <p:cNvPicPr preferRelativeResize="0"/>
          <p:nvPr/>
        </p:nvPicPr>
        <p:blipFill rotWithShape="1">
          <a:blip r:embed="rId3">
            <a:alphaModFix/>
          </a:blip>
          <a:srcRect b="0" l="0" r="0" t="0"/>
          <a:stretch/>
        </p:blipFill>
        <p:spPr>
          <a:xfrm>
            <a:off x="318155" y="1267315"/>
            <a:ext cx="1508287" cy="1402238"/>
          </a:xfrm>
          <a:prstGeom prst="rect">
            <a:avLst/>
          </a:prstGeom>
          <a:noFill/>
          <a:ln>
            <a:noFill/>
          </a:ln>
        </p:spPr>
      </p:pic>
      <p:pic>
        <p:nvPicPr>
          <p:cNvPr descr="Chevron arrows" id="287" name="Google Shape;287;p14"/>
          <p:cNvPicPr preferRelativeResize="0"/>
          <p:nvPr/>
        </p:nvPicPr>
        <p:blipFill rotWithShape="1">
          <a:blip r:embed="rId4">
            <a:alphaModFix/>
          </a:blip>
          <a:srcRect b="0" l="0" r="0" t="0"/>
          <a:stretch/>
        </p:blipFill>
        <p:spPr>
          <a:xfrm rot="5400000">
            <a:off x="615099" y="3041323"/>
            <a:ext cx="914400" cy="914400"/>
          </a:xfrm>
          <a:prstGeom prst="rect">
            <a:avLst/>
          </a:prstGeom>
          <a:noFill/>
          <a:ln>
            <a:noFill/>
          </a:ln>
        </p:spPr>
      </p:pic>
      <p:pic>
        <p:nvPicPr>
          <p:cNvPr descr="Checklist" id="288" name="Google Shape;288;p14"/>
          <p:cNvPicPr preferRelativeResize="0"/>
          <p:nvPr/>
        </p:nvPicPr>
        <p:blipFill rotWithShape="1">
          <a:blip r:embed="rId5">
            <a:alphaModFix/>
          </a:blip>
          <a:srcRect b="0" l="0" r="0" t="0"/>
          <a:stretch/>
        </p:blipFill>
        <p:spPr>
          <a:xfrm>
            <a:off x="551468" y="4263272"/>
            <a:ext cx="1041662" cy="12631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15"/>
          <p:cNvPicPr preferRelativeResize="0"/>
          <p:nvPr/>
        </p:nvPicPr>
        <p:blipFill rotWithShape="1">
          <a:blip r:embed="rId3">
            <a:alphaModFix/>
          </a:blip>
          <a:srcRect b="0" l="0" r="0" t="0"/>
          <a:stretch/>
        </p:blipFill>
        <p:spPr>
          <a:xfrm>
            <a:off x="0" y="-9427"/>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827700" y="452718"/>
            <a:ext cx="6712390" cy="82932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u="none" strike="noStrike">
                <a:solidFill>
                  <a:srgbClr val="3F3F3F"/>
                </a:solidFill>
                <a:latin typeface="Federo"/>
                <a:ea typeface="Federo"/>
                <a:cs typeface="Federo"/>
                <a:sym typeface="Federo"/>
              </a:rPr>
              <a:t>Table Of Contents</a:t>
            </a:r>
            <a:br>
              <a:rPr b="0" lang="en-IN"/>
            </a:br>
            <a:endParaRPr/>
          </a:p>
        </p:txBody>
      </p:sp>
      <p:sp>
        <p:nvSpPr>
          <p:cNvPr id="159" name="Google Shape;159;p2"/>
          <p:cNvSpPr txBox="1"/>
          <p:nvPr>
            <p:ph idx="1" type="body"/>
          </p:nvPr>
        </p:nvSpPr>
        <p:spPr>
          <a:xfrm>
            <a:off x="827700" y="1282045"/>
            <a:ext cx="7618716" cy="5401559"/>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What is </a:t>
            </a:r>
            <a:r>
              <a:rPr b="0" i="0" lang="en-IN" sz="1800" u="none" strike="noStrike">
                <a:solidFill>
                  <a:srgbClr val="3F3F3F"/>
                </a:solidFill>
                <a:latin typeface="Century"/>
                <a:ea typeface="Century"/>
                <a:cs typeface="Century"/>
                <a:sym typeface="Century"/>
              </a:rPr>
              <a:t>Meta ? </a:t>
            </a:r>
            <a:endParaRPr/>
          </a:p>
          <a:p>
            <a:pPr indent="-342900" lvl="0" marL="342900" rtl="0" algn="l">
              <a:lnSpc>
                <a:spcPct val="150000"/>
              </a:lnSpc>
              <a:spcBef>
                <a:spcPts val="600"/>
              </a:spcBef>
              <a:spcAft>
                <a:spcPts val="0"/>
              </a:spcAft>
              <a:buClr>
                <a:srgbClr val="595959"/>
              </a:buClr>
              <a:buSzPts val="1440"/>
              <a:buFont typeface="Noto Sans Symbols"/>
              <a:buChar char="❑"/>
            </a:pPr>
            <a:r>
              <a:rPr b="0" i="0" lang="en-IN" sz="1800" u="none" strike="noStrike">
                <a:solidFill>
                  <a:srgbClr val="3F3F3F"/>
                </a:solidFill>
                <a:latin typeface="Century"/>
                <a:ea typeface="Century"/>
                <a:cs typeface="Century"/>
                <a:sym typeface="Century"/>
              </a:rPr>
              <a:t>Introduction with Problem Statement</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Data Overview</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Methodology</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Engagement metrics</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User Segmentation</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Content Performance</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Marketing Strategy</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Ad Campaigns &amp; Financial Projections</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Insights and recommendations </a:t>
            </a:r>
            <a:endParaRPr/>
          </a:p>
          <a:p>
            <a:pPr indent="-342900" lvl="0" marL="342900" rtl="0" algn="l">
              <a:lnSpc>
                <a:spcPct val="150000"/>
              </a:lnSpc>
              <a:spcBef>
                <a:spcPts val="600"/>
              </a:spcBef>
              <a:spcAft>
                <a:spcPts val="0"/>
              </a:spcAft>
              <a:buClr>
                <a:srgbClr val="595959"/>
              </a:buClr>
              <a:buSzPts val="1440"/>
              <a:buFont typeface="Noto Sans Symbols"/>
              <a:buChar char="❑"/>
            </a:pPr>
            <a:r>
              <a:rPr lang="en-IN" sz="1800">
                <a:solidFill>
                  <a:srgbClr val="3F3F3F"/>
                </a:solidFill>
                <a:latin typeface="Century"/>
                <a:ea typeface="Century"/>
                <a:cs typeface="Century"/>
                <a:sym typeface="Century"/>
              </a:rPr>
              <a:t>Conclusion</a:t>
            </a:r>
            <a:endParaRPr/>
          </a:p>
          <a:p>
            <a:pPr indent="-251459" lvl="0" marL="342900" rtl="0" algn="l">
              <a:lnSpc>
                <a:spcPct val="150000"/>
              </a:lnSpc>
              <a:spcBef>
                <a:spcPts val="600"/>
              </a:spcBef>
              <a:spcAft>
                <a:spcPts val="0"/>
              </a:spcAft>
              <a:buClr>
                <a:srgbClr val="595959"/>
              </a:buClr>
              <a:buSzPts val="1440"/>
              <a:buFont typeface="Noto Sans Symbols"/>
              <a:buNone/>
            </a:pPr>
            <a:r>
              <a:t/>
            </a:r>
            <a:endParaRPr sz="1800">
              <a:solidFill>
                <a:srgbClr val="3F3F3F"/>
              </a:solidFill>
              <a:latin typeface="Century"/>
              <a:ea typeface="Century"/>
              <a:cs typeface="Century"/>
              <a:sym typeface="Century"/>
            </a:endParaRPr>
          </a:p>
          <a:p>
            <a:pPr indent="-251459" lvl="0" marL="342900" rtl="0" algn="l">
              <a:lnSpc>
                <a:spcPct val="150000"/>
              </a:lnSpc>
              <a:spcBef>
                <a:spcPts val="600"/>
              </a:spcBef>
              <a:spcAft>
                <a:spcPts val="0"/>
              </a:spcAft>
              <a:buClr>
                <a:srgbClr val="595959"/>
              </a:buClr>
              <a:buSzPts val="1440"/>
              <a:buFont typeface="Noto Sans Symbols"/>
              <a:buNone/>
            </a:pPr>
            <a:r>
              <a:t/>
            </a:r>
            <a:endParaRPr sz="1800">
              <a:solidFill>
                <a:srgbClr val="3F3F3F"/>
              </a:solidFill>
              <a:latin typeface="Century"/>
              <a:ea typeface="Century"/>
              <a:cs typeface="Century"/>
              <a:sym typeface="Century"/>
            </a:endParaRPr>
          </a:p>
          <a:p>
            <a:pPr indent="-251459" lvl="0" marL="342900" rtl="0" algn="l">
              <a:lnSpc>
                <a:spcPct val="150000"/>
              </a:lnSpc>
              <a:spcBef>
                <a:spcPts val="600"/>
              </a:spcBef>
              <a:spcAft>
                <a:spcPts val="0"/>
              </a:spcAft>
              <a:buClr>
                <a:srgbClr val="595959"/>
              </a:buClr>
              <a:buSzPts val="1440"/>
              <a:buFont typeface="Noto Sans Symbols"/>
              <a:buNone/>
            </a:pPr>
            <a:r>
              <a:t/>
            </a:r>
            <a:endParaRPr sz="1800">
              <a:solidFill>
                <a:srgbClr val="3F3F3F"/>
              </a:solidFill>
              <a:latin typeface="Century"/>
              <a:ea typeface="Century"/>
              <a:cs typeface="Century"/>
              <a:sym typeface="Century"/>
            </a:endParaRPr>
          </a:p>
          <a:p>
            <a:pPr indent="-251459" lvl="0" marL="342900" rtl="0" algn="l">
              <a:lnSpc>
                <a:spcPct val="150000"/>
              </a:lnSpc>
              <a:spcBef>
                <a:spcPts val="600"/>
              </a:spcBef>
              <a:spcAft>
                <a:spcPts val="0"/>
              </a:spcAft>
              <a:buClr>
                <a:srgbClr val="595959"/>
              </a:buClr>
              <a:buSzPts val="1440"/>
              <a:buFont typeface="Noto Sans Symbols"/>
              <a:buNone/>
            </a:pPr>
            <a:r>
              <a:t/>
            </a:r>
            <a:endParaRPr sz="1800">
              <a:solidFill>
                <a:srgbClr val="3F3F3F"/>
              </a:solidFill>
              <a:latin typeface="Century"/>
              <a:ea typeface="Century"/>
              <a:cs typeface="Century"/>
              <a:sym typeface="Century"/>
            </a:endParaRPr>
          </a:p>
          <a:p>
            <a:pPr indent="-251459" lvl="0" marL="342900" rtl="0" algn="l">
              <a:lnSpc>
                <a:spcPct val="150000"/>
              </a:lnSpc>
              <a:spcBef>
                <a:spcPts val="600"/>
              </a:spcBef>
              <a:spcAft>
                <a:spcPts val="0"/>
              </a:spcAft>
              <a:buClr>
                <a:srgbClr val="595959"/>
              </a:buClr>
              <a:buSzPts val="1440"/>
              <a:buFont typeface="Noto Sans Symbols"/>
              <a:buNone/>
            </a:pPr>
            <a:r>
              <a:t/>
            </a:r>
            <a:endParaRPr sz="1800">
              <a:solidFill>
                <a:srgbClr val="3F3F3F"/>
              </a:solidFill>
              <a:latin typeface="Century"/>
              <a:ea typeface="Century"/>
              <a:cs typeface="Century"/>
              <a:sym typeface="Century"/>
            </a:endParaRPr>
          </a:p>
          <a:p>
            <a:pPr indent="-251459" lvl="0" marL="342900" rtl="0" algn="l">
              <a:lnSpc>
                <a:spcPct val="150000"/>
              </a:lnSpc>
              <a:spcBef>
                <a:spcPts val="600"/>
              </a:spcBef>
              <a:spcAft>
                <a:spcPts val="0"/>
              </a:spcAft>
              <a:buClr>
                <a:srgbClr val="595959"/>
              </a:buClr>
              <a:buSzPts val="1440"/>
              <a:buFont typeface="Noto Sans Symbols"/>
              <a:buNone/>
            </a:pPr>
            <a:r>
              <a:t/>
            </a:r>
            <a:endParaRPr sz="1800">
              <a:solidFill>
                <a:srgbClr val="3F3F3F"/>
              </a:solidFill>
              <a:latin typeface="Century"/>
              <a:ea typeface="Century"/>
              <a:cs typeface="Century"/>
              <a:sym typeface="Century"/>
            </a:endParaRPr>
          </a:p>
          <a:p>
            <a:pPr indent="-251459" lvl="0" marL="342900" rtl="0" algn="l">
              <a:lnSpc>
                <a:spcPct val="150000"/>
              </a:lnSpc>
              <a:spcBef>
                <a:spcPts val="600"/>
              </a:spcBef>
              <a:spcAft>
                <a:spcPts val="0"/>
              </a:spcAft>
              <a:buClr>
                <a:srgbClr val="595959"/>
              </a:buClr>
              <a:buSzPts val="1440"/>
              <a:buFont typeface="Noto Sans Symbols"/>
              <a:buNone/>
            </a:pPr>
            <a:r>
              <a:t/>
            </a:r>
            <a:endParaRPr b="0" i="0" sz="1800" u="none" strike="noStrike">
              <a:solidFill>
                <a:srgbClr val="3F3F3F"/>
              </a:solidFill>
              <a:latin typeface="Century"/>
              <a:ea typeface="Century"/>
              <a:cs typeface="Century"/>
              <a:sym typeface="Century"/>
            </a:endParaRPr>
          </a:p>
          <a:p>
            <a:pPr indent="-251459" lvl="0" marL="342900" rtl="0" algn="l">
              <a:lnSpc>
                <a:spcPct val="150000"/>
              </a:lnSpc>
              <a:spcBef>
                <a:spcPts val="600"/>
              </a:spcBef>
              <a:spcAft>
                <a:spcPts val="0"/>
              </a:spcAft>
              <a:buClr>
                <a:srgbClr val="595959"/>
              </a:buClr>
              <a:buSzPts val="1440"/>
              <a:buFont typeface="Noto Sans Symbols"/>
              <a:buNone/>
            </a:pPr>
            <a:r>
              <a:t/>
            </a:r>
            <a:endParaRPr b="0" i="0" sz="1800" u="none" strike="noStrike">
              <a:solidFill>
                <a:srgbClr val="3F3F3F"/>
              </a:solidFill>
              <a:latin typeface="Century"/>
              <a:ea typeface="Century"/>
              <a:cs typeface="Century"/>
              <a:sym typeface="Century"/>
            </a:endParaRPr>
          </a:p>
          <a:p>
            <a:pPr indent="-251459" lvl="0" marL="342900" rtl="0" algn="l">
              <a:lnSpc>
                <a:spcPct val="150000"/>
              </a:lnSpc>
              <a:spcBef>
                <a:spcPts val="600"/>
              </a:spcBef>
              <a:spcAft>
                <a:spcPts val="0"/>
              </a:spcAft>
              <a:buClr>
                <a:srgbClr val="595959"/>
              </a:buClr>
              <a:buSzPts val="1440"/>
              <a:buFont typeface="Noto Sans Symbols"/>
              <a:buNone/>
            </a:pPr>
            <a:r>
              <a:t/>
            </a:r>
            <a:endParaRPr b="0" i="0" sz="1800" u="none" strike="noStrike">
              <a:solidFill>
                <a:srgbClr val="3F3F3F"/>
              </a:solidFill>
              <a:latin typeface="Century"/>
              <a:ea typeface="Century"/>
              <a:cs typeface="Century"/>
              <a:sym typeface="Century"/>
            </a:endParaRPr>
          </a:p>
          <a:p>
            <a:pPr indent="-241300" lvl="0" marL="342900" rtl="0" algn="l">
              <a:spcBef>
                <a:spcPts val="100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1253765" y="452719"/>
            <a:ext cx="6286324" cy="67849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What is Meta ?</a:t>
            </a:r>
            <a:endParaRPr/>
          </a:p>
        </p:txBody>
      </p:sp>
      <p:pic>
        <p:nvPicPr>
          <p:cNvPr id="165" name="Google Shape;165;p3"/>
          <p:cNvPicPr preferRelativeResize="0"/>
          <p:nvPr>
            <p:ph idx="1" type="body"/>
          </p:nvPr>
        </p:nvPicPr>
        <p:blipFill rotWithShape="1">
          <a:blip r:embed="rId3">
            <a:alphaModFix/>
          </a:blip>
          <a:srcRect b="0" l="0" r="0" t="0"/>
          <a:stretch/>
        </p:blipFill>
        <p:spPr>
          <a:xfrm>
            <a:off x="1362133" y="366102"/>
            <a:ext cx="1514190" cy="851732"/>
          </a:xfrm>
          <a:prstGeom prst="rect">
            <a:avLst/>
          </a:prstGeom>
          <a:noFill/>
          <a:ln>
            <a:noFill/>
          </a:ln>
        </p:spPr>
      </p:pic>
      <p:sp>
        <p:nvSpPr>
          <p:cNvPr id="166" name="Google Shape;166;p3"/>
          <p:cNvSpPr txBox="1"/>
          <p:nvPr/>
        </p:nvSpPr>
        <p:spPr>
          <a:xfrm>
            <a:off x="782425" y="1630837"/>
            <a:ext cx="7051249" cy="327782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3F3F3F"/>
              </a:buClr>
              <a:buSzPts val="1800"/>
              <a:buFont typeface="Noto Sans Symbols"/>
              <a:buChar char="❑"/>
            </a:pPr>
            <a:r>
              <a:rPr b="0" i="0" lang="en-IN" sz="1800" u="none" cap="none" strike="noStrike">
                <a:solidFill>
                  <a:srgbClr val="3F3F3F"/>
                </a:solidFill>
                <a:latin typeface="Century"/>
                <a:ea typeface="Century"/>
                <a:cs typeface="Century"/>
                <a:sym typeface="Century"/>
              </a:rPr>
              <a:t>This company owns and operates Facebook, Instagram, WhatsApp and Threads, among other product and services.</a:t>
            </a:r>
            <a:endParaRPr/>
          </a:p>
          <a:p>
            <a:pPr indent="-285750" lvl="0" marL="285750" marR="0" rtl="0" algn="just">
              <a:lnSpc>
                <a:spcPct val="150000"/>
              </a:lnSpc>
              <a:spcBef>
                <a:spcPts val="0"/>
              </a:spcBef>
              <a:spcAft>
                <a:spcPts val="0"/>
              </a:spcAft>
              <a:buClr>
                <a:srgbClr val="3F3F3F"/>
              </a:buClr>
              <a:buSzPts val="1800"/>
              <a:buFont typeface="Noto Sans Symbols"/>
              <a:buChar char="❑"/>
            </a:pPr>
            <a:r>
              <a:rPr b="0" i="0" lang="en-IN" sz="1800" u="none" cap="none" strike="noStrike">
                <a:solidFill>
                  <a:srgbClr val="3F3F3F"/>
                </a:solidFill>
                <a:latin typeface="Century"/>
                <a:ea typeface="Century"/>
                <a:cs typeface="Century"/>
                <a:sym typeface="Century"/>
              </a:rPr>
              <a:t>Meta Platforms doing business as Meta, and formerly named Facebook  which is based in California, America.</a:t>
            </a:r>
            <a:endParaRPr/>
          </a:p>
          <a:p>
            <a:pPr indent="-285750" lvl="0" marL="285750" marR="0" rtl="0" algn="just">
              <a:lnSpc>
                <a:spcPct val="150000"/>
              </a:lnSpc>
              <a:spcBef>
                <a:spcPts val="0"/>
              </a:spcBef>
              <a:spcAft>
                <a:spcPts val="0"/>
              </a:spcAft>
              <a:buClr>
                <a:srgbClr val="3F3F3F"/>
              </a:buClr>
              <a:buSzPts val="1800"/>
              <a:buFont typeface="Noto Sans Symbols"/>
              <a:buChar char="❑"/>
            </a:pPr>
            <a:r>
              <a:rPr b="0" i="0" lang="en-IN" sz="1800" u="none" cap="none" strike="noStrike">
                <a:solidFill>
                  <a:srgbClr val="3F3F3F"/>
                </a:solidFill>
                <a:latin typeface="Century"/>
                <a:ea typeface="Century"/>
                <a:cs typeface="Century"/>
                <a:sym typeface="Century"/>
              </a:rPr>
              <a:t>Meta’s vision is to bring metaverse to life for helping peoples.</a:t>
            </a:r>
            <a:endParaRPr/>
          </a:p>
          <a:p>
            <a:pPr indent="-285750" lvl="0" marL="285750" marR="0" rtl="0" algn="just">
              <a:lnSpc>
                <a:spcPct val="150000"/>
              </a:lnSpc>
              <a:spcBef>
                <a:spcPts val="0"/>
              </a:spcBef>
              <a:spcAft>
                <a:spcPts val="0"/>
              </a:spcAft>
              <a:buClr>
                <a:srgbClr val="3F3F3F"/>
              </a:buClr>
              <a:buSzPts val="1800"/>
              <a:buFont typeface="Noto Sans Symbols"/>
              <a:buChar char="❑"/>
            </a:pPr>
            <a:r>
              <a:rPr b="0" i="0" lang="en-IN" sz="1800" u="none" cap="none" strike="noStrike">
                <a:solidFill>
                  <a:srgbClr val="3F3F3F"/>
                </a:solidFill>
                <a:latin typeface="Century"/>
                <a:ea typeface="Century"/>
                <a:cs typeface="Century"/>
                <a:sym typeface="Century"/>
              </a:rPr>
              <a:t>Meta’s mission is to give people the power to build community and bring the world closer together. </a:t>
            </a:r>
            <a:endParaRPr/>
          </a:p>
          <a:p>
            <a:pPr indent="0" lvl="0" marL="0" marR="0" rtl="0" algn="l">
              <a:spcBef>
                <a:spcPts val="0"/>
              </a:spcBef>
              <a:spcAft>
                <a:spcPts val="0"/>
              </a:spcAft>
              <a:buNone/>
            </a:pPr>
            <a:r>
              <a:rPr b="0" i="0" lang="en-IN" sz="1800" u="none" cap="none" strike="noStrike">
                <a:solidFill>
                  <a:srgbClr val="3F3F3F"/>
                </a:solidFill>
                <a:latin typeface="Century"/>
                <a:ea typeface="Century"/>
                <a:cs typeface="Century"/>
                <a:sym typeface="Century"/>
              </a:rPr>
              <a:t> </a:t>
            </a:r>
            <a:endParaRPr/>
          </a:p>
        </p:txBody>
      </p:sp>
      <p:pic>
        <p:nvPicPr>
          <p:cNvPr id="167" name="Google Shape;167;p3"/>
          <p:cNvPicPr preferRelativeResize="0"/>
          <p:nvPr/>
        </p:nvPicPr>
        <p:blipFill rotWithShape="1">
          <a:blip r:embed="rId4">
            <a:alphaModFix/>
          </a:blip>
          <a:srcRect b="0" l="0" r="0" t="0"/>
          <a:stretch/>
        </p:blipFill>
        <p:spPr>
          <a:xfrm>
            <a:off x="1025164" y="5102024"/>
            <a:ext cx="1303257" cy="1303257"/>
          </a:xfrm>
          <a:prstGeom prst="rect">
            <a:avLst/>
          </a:prstGeom>
          <a:noFill/>
          <a:ln>
            <a:noFill/>
          </a:ln>
        </p:spPr>
      </p:pic>
      <p:pic>
        <p:nvPicPr>
          <p:cNvPr id="168" name="Google Shape;168;p3"/>
          <p:cNvPicPr preferRelativeResize="0"/>
          <p:nvPr/>
        </p:nvPicPr>
        <p:blipFill rotWithShape="1">
          <a:blip r:embed="rId5">
            <a:alphaModFix/>
          </a:blip>
          <a:srcRect b="0" l="0" r="0" t="0"/>
          <a:stretch/>
        </p:blipFill>
        <p:spPr>
          <a:xfrm>
            <a:off x="2502817" y="5005558"/>
            <a:ext cx="2243579" cy="1496187"/>
          </a:xfrm>
          <a:prstGeom prst="rect">
            <a:avLst/>
          </a:prstGeom>
          <a:noFill/>
          <a:ln>
            <a:noFill/>
          </a:ln>
        </p:spPr>
      </p:pic>
      <p:pic>
        <p:nvPicPr>
          <p:cNvPr id="169" name="Google Shape;169;p3"/>
          <p:cNvPicPr preferRelativeResize="0"/>
          <p:nvPr/>
        </p:nvPicPr>
        <p:blipFill rotWithShape="1">
          <a:blip r:embed="rId6">
            <a:alphaModFix/>
          </a:blip>
          <a:srcRect b="0" l="0" r="0" t="0"/>
          <a:stretch/>
        </p:blipFill>
        <p:spPr>
          <a:xfrm>
            <a:off x="4920792" y="4995711"/>
            <a:ext cx="1375929" cy="1375929"/>
          </a:xfrm>
          <a:prstGeom prst="rect">
            <a:avLst/>
          </a:prstGeom>
          <a:noFill/>
          <a:ln>
            <a:noFill/>
          </a:ln>
        </p:spPr>
      </p:pic>
      <p:pic>
        <p:nvPicPr>
          <p:cNvPr id="170" name="Google Shape;170;p3"/>
          <p:cNvPicPr preferRelativeResize="0"/>
          <p:nvPr/>
        </p:nvPicPr>
        <p:blipFill rotWithShape="1">
          <a:blip r:embed="rId7">
            <a:alphaModFix/>
          </a:blip>
          <a:srcRect b="0" l="0" r="0" t="0"/>
          <a:stretch/>
        </p:blipFill>
        <p:spPr>
          <a:xfrm>
            <a:off x="6471117" y="4868241"/>
            <a:ext cx="1753385" cy="17598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title"/>
          </p:nvPr>
        </p:nvSpPr>
        <p:spPr>
          <a:xfrm>
            <a:off x="688157" y="452718"/>
            <a:ext cx="6851933" cy="7821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200"/>
              <a:buFont typeface="Federo"/>
              <a:buNone/>
            </a:pPr>
            <a:r>
              <a:rPr b="1" i="0" lang="en-IN" sz="3200" u="none" strike="noStrike">
                <a:solidFill>
                  <a:srgbClr val="3F3F3F"/>
                </a:solidFill>
                <a:latin typeface="Federo"/>
                <a:ea typeface="Federo"/>
                <a:cs typeface="Federo"/>
                <a:sym typeface="Federo"/>
              </a:rPr>
              <a:t>Introduction with Problem Statement</a:t>
            </a:r>
            <a:br>
              <a:rPr b="0" i="0" lang="en-IN" sz="4400" u="none" strike="noStrike">
                <a:solidFill>
                  <a:srgbClr val="3F3F3F"/>
                </a:solidFill>
                <a:latin typeface="Century"/>
                <a:ea typeface="Century"/>
                <a:cs typeface="Century"/>
                <a:sym typeface="Century"/>
              </a:rPr>
            </a:br>
            <a:endParaRPr/>
          </a:p>
        </p:txBody>
      </p:sp>
      <p:pic>
        <p:nvPicPr>
          <p:cNvPr descr="Closed book" id="177" name="Google Shape;177;p4"/>
          <p:cNvPicPr preferRelativeResize="0"/>
          <p:nvPr>
            <p:ph idx="1" type="body"/>
          </p:nvPr>
        </p:nvPicPr>
        <p:blipFill rotWithShape="1">
          <a:blip r:embed="rId3">
            <a:alphaModFix/>
          </a:blip>
          <a:srcRect b="0" l="0" r="0" t="0"/>
          <a:stretch/>
        </p:blipFill>
        <p:spPr>
          <a:xfrm>
            <a:off x="277320" y="1847329"/>
            <a:ext cx="2948315" cy="3469063"/>
          </a:xfrm>
          <a:prstGeom prst="rect">
            <a:avLst/>
          </a:prstGeom>
          <a:noFill/>
          <a:ln>
            <a:noFill/>
          </a:ln>
        </p:spPr>
      </p:pic>
      <p:sp>
        <p:nvSpPr>
          <p:cNvPr id="178" name="Google Shape;178;p4"/>
          <p:cNvSpPr txBox="1"/>
          <p:nvPr/>
        </p:nvSpPr>
        <p:spPr>
          <a:xfrm>
            <a:off x="3433025" y="1693011"/>
            <a:ext cx="4928550" cy="37777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Noto Sans Symbols"/>
              <a:buChar char="❑"/>
            </a:pPr>
            <a:r>
              <a:rPr b="0" i="0" lang="en-IN" sz="1800" u="none" strike="noStrike">
                <a:solidFill>
                  <a:srgbClr val="000000"/>
                </a:solidFill>
                <a:latin typeface="Century"/>
                <a:ea typeface="Century"/>
                <a:cs typeface="Century"/>
                <a:sym typeface="Century"/>
              </a:rPr>
              <a:t>You are hired as a data analyst at Meta and asked to collaborate with Marketing team. Marketing teams wants to leverage Instagram's user data to develop targeted marketing strategies that will increase user engagement, retention, and acquisition. </a:t>
            </a:r>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IN" sz="1800" u="none" strike="noStrike">
                <a:solidFill>
                  <a:srgbClr val="000000"/>
                </a:solidFill>
                <a:latin typeface="Century"/>
                <a:ea typeface="Century"/>
                <a:cs typeface="Century"/>
                <a:sym typeface="Century"/>
              </a:rPr>
              <a:t>Provide insights and recommendations to address the following objectives</a:t>
            </a:r>
            <a:endParaRPr sz="1800">
              <a:solidFill>
                <a:schemeClr val="lt1"/>
              </a:solidFill>
              <a:latin typeface="Century"/>
              <a:ea typeface="Century"/>
              <a:cs typeface="Century"/>
              <a:sym typeface="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484710" y="452718"/>
            <a:ext cx="7055380" cy="70677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Data Overview</a:t>
            </a:r>
            <a:endParaRPr/>
          </a:p>
        </p:txBody>
      </p:sp>
      <p:sp>
        <p:nvSpPr>
          <p:cNvPr id="184" name="Google Shape;184;p5"/>
          <p:cNvSpPr txBox="1"/>
          <p:nvPr>
            <p:ph idx="1" type="body"/>
          </p:nvPr>
        </p:nvSpPr>
        <p:spPr>
          <a:xfrm>
            <a:off x="3280528" y="1504909"/>
            <a:ext cx="5118754" cy="5206976"/>
          </a:xfrm>
          <a:prstGeom prst="rect">
            <a:avLst/>
          </a:prstGeom>
          <a:noFill/>
          <a:ln>
            <a:noFill/>
          </a:ln>
        </p:spPr>
        <p:txBody>
          <a:bodyPr anchorCtr="0" anchor="t" bIns="45700" lIns="91425" spcFirstLastPara="1" rIns="91425" wrap="square" tIns="45700">
            <a:normAutofit fontScale="92500" lnSpcReduction="10000"/>
          </a:bodyPr>
          <a:lstStyle/>
          <a:p>
            <a:pPr indent="-258318" lvl="0" marL="342900" rtl="0" algn="l">
              <a:spcBef>
                <a:spcPts val="0"/>
              </a:spcBef>
              <a:spcAft>
                <a:spcPts val="0"/>
              </a:spcAft>
              <a:buClr>
                <a:srgbClr val="3F3F3F"/>
              </a:buClr>
              <a:buSzPct val="79999"/>
              <a:buFont typeface="Noto Sans Symbols"/>
              <a:buNone/>
            </a:pPr>
            <a:r>
              <a:t/>
            </a:r>
            <a:endParaRPr sz="1800">
              <a:solidFill>
                <a:srgbClr val="3F3F3F"/>
              </a:solidFill>
            </a:endParaRPr>
          </a:p>
          <a:p>
            <a:pPr indent="-342900"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rPr>
              <a:t>Total number of </a:t>
            </a:r>
            <a:r>
              <a:rPr b="1" lang="en-IN" sz="1800">
                <a:solidFill>
                  <a:srgbClr val="3F3F3F"/>
                </a:solidFill>
              </a:rPr>
              <a:t>users</a:t>
            </a:r>
            <a:r>
              <a:rPr lang="en-IN" sz="1800">
                <a:solidFill>
                  <a:srgbClr val="3F3F3F"/>
                </a:solidFill>
              </a:rPr>
              <a:t> are 100</a:t>
            </a:r>
            <a:endParaRPr/>
          </a:p>
          <a:p>
            <a:pPr indent="-342900"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rPr>
              <a:t>Total number of </a:t>
            </a:r>
            <a:r>
              <a:rPr b="1" lang="en-IN" sz="1800">
                <a:solidFill>
                  <a:srgbClr val="3F3F3F"/>
                </a:solidFill>
              </a:rPr>
              <a:t>Posts</a:t>
            </a:r>
            <a:r>
              <a:rPr lang="en-IN" sz="1800">
                <a:solidFill>
                  <a:srgbClr val="3F3F3F"/>
                </a:solidFill>
              </a:rPr>
              <a:t> which are being posted across the platform is 257</a:t>
            </a:r>
            <a:endParaRPr/>
          </a:p>
          <a:p>
            <a:pPr indent="-342900"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rPr>
              <a:t>Total number of </a:t>
            </a:r>
            <a:r>
              <a:rPr b="1" lang="en-IN" sz="1800">
                <a:solidFill>
                  <a:srgbClr val="3F3F3F"/>
                </a:solidFill>
              </a:rPr>
              <a:t>Likes</a:t>
            </a:r>
            <a:r>
              <a:rPr lang="en-IN" sz="1800">
                <a:solidFill>
                  <a:srgbClr val="3F3F3F"/>
                </a:solidFill>
              </a:rPr>
              <a:t> done by the users are 8782 </a:t>
            </a:r>
            <a:endParaRPr/>
          </a:p>
          <a:p>
            <a:pPr indent="-342900"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rPr>
              <a:t>Total number of </a:t>
            </a:r>
            <a:r>
              <a:rPr b="1" lang="en-IN" sz="1800">
                <a:solidFill>
                  <a:srgbClr val="3F3F3F"/>
                </a:solidFill>
              </a:rPr>
              <a:t>Comments</a:t>
            </a:r>
            <a:r>
              <a:rPr lang="en-IN" sz="1800">
                <a:solidFill>
                  <a:srgbClr val="3F3F3F"/>
                </a:solidFill>
              </a:rPr>
              <a:t> done by the users are 7488</a:t>
            </a:r>
            <a:endParaRPr/>
          </a:p>
          <a:p>
            <a:pPr indent="-342900"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rPr>
              <a:t>Number of </a:t>
            </a:r>
            <a:r>
              <a:rPr b="1" lang="en-IN" sz="1800">
                <a:solidFill>
                  <a:srgbClr val="3F3F3F"/>
                </a:solidFill>
              </a:rPr>
              <a:t>Engagements</a:t>
            </a:r>
            <a:r>
              <a:rPr lang="en-IN" sz="1800">
                <a:solidFill>
                  <a:srgbClr val="3F3F3F"/>
                </a:solidFill>
              </a:rPr>
              <a:t> that are sum of likes and comments</a:t>
            </a:r>
            <a:endParaRPr/>
          </a:p>
          <a:p>
            <a:pPr indent="-342900" lvl="0" marL="342900" rtl="0" algn="l">
              <a:lnSpc>
                <a:spcPct val="150000"/>
              </a:lnSpc>
              <a:spcBef>
                <a:spcPts val="1000"/>
              </a:spcBef>
              <a:spcAft>
                <a:spcPts val="0"/>
              </a:spcAft>
              <a:buClr>
                <a:srgbClr val="3F3F3F"/>
              </a:buClr>
              <a:buSzPct val="79999"/>
              <a:buFont typeface="Noto Sans Symbols"/>
              <a:buChar char="❑"/>
            </a:pPr>
            <a:r>
              <a:rPr b="1" lang="en-IN" sz="1800">
                <a:solidFill>
                  <a:srgbClr val="3F3F3F"/>
                </a:solidFill>
              </a:rPr>
              <a:t>Engagement rate </a:t>
            </a:r>
            <a:r>
              <a:rPr lang="en-IN" sz="1800">
                <a:solidFill>
                  <a:srgbClr val="3F3F3F"/>
                </a:solidFill>
              </a:rPr>
              <a:t>is engagements divided by posts</a:t>
            </a:r>
            <a:endParaRPr/>
          </a:p>
          <a:p>
            <a:pPr indent="-248920" lvl="0" marL="342900" rtl="0" algn="l">
              <a:spcBef>
                <a:spcPts val="1000"/>
              </a:spcBef>
              <a:spcAft>
                <a:spcPts val="0"/>
              </a:spcAft>
              <a:buClr>
                <a:srgbClr val="3F3F3F"/>
              </a:buClr>
              <a:buSzPct val="80000"/>
              <a:buFont typeface="Noto Sans Symbols"/>
              <a:buNone/>
            </a:pPr>
            <a:r>
              <a:t/>
            </a:r>
            <a:endParaRPr>
              <a:solidFill>
                <a:srgbClr val="3F3F3F"/>
              </a:solidFill>
            </a:endParaRPr>
          </a:p>
        </p:txBody>
      </p:sp>
      <p:pic>
        <p:nvPicPr>
          <p:cNvPr descr="Database" id="185" name="Google Shape;185;p5"/>
          <p:cNvPicPr preferRelativeResize="0"/>
          <p:nvPr/>
        </p:nvPicPr>
        <p:blipFill rotWithShape="1">
          <a:blip r:embed="rId3">
            <a:alphaModFix/>
          </a:blip>
          <a:srcRect b="0" l="0" r="0" t="0"/>
          <a:stretch/>
        </p:blipFill>
        <p:spPr>
          <a:xfrm>
            <a:off x="947466" y="2005344"/>
            <a:ext cx="1530940" cy="1530940"/>
          </a:xfrm>
          <a:prstGeom prst="rect">
            <a:avLst/>
          </a:prstGeom>
          <a:noFill/>
          <a:ln>
            <a:noFill/>
          </a:ln>
        </p:spPr>
      </p:pic>
      <p:grpSp>
        <p:nvGrpSpPr>
          <p:cNvPr id="186" name="Google Shape;186;p5"/>
          <p:cNvGrpSpPr/>
          <p:nvPr/>
        </p:nvGrpSpPr>
        <p:grpSpPr>
          <a:xfrm>
            <a:off x="484710" y="4088116"/>
            <a:ext cx="2456453" cy="1904710"/>
            <a:chOff x="0" y="930"/>
            <a:chExt cx="2456453" cy="1904710"/>
          </a:xfrm>
        </p:grpSpPr>
        <p:sp>
          <p:nvSpPr>
            <p:cNvPr id="187" name="Google Shape;187;p5"/>
            <p:cNvSpPr/>
            <p:nvPr/>
          </p:nvSpPr>
          <p:spPr>
            <a:xfrm>
              <a:off x="0" y="930"/>
              <a:ext cx="2456453" cy="614422"/>
            </a:xfrm>
            <a:prstGeom prst="rect">
              <a:avLst/>
            </a:prstGeom>
            <a:solidFill>
              <a:srgbClr val="860C4C"/>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txBox="1"/>
            <p:nvPr/>
          </p:nvSpPr>
          <p:spPr>
            <a:xfrm>
              <a:off x="0" y="930"/>
              <a:ext cx="2456453" cy="614422"/>
            </a:xfrm>
            <a:prstGeom prst="rect">
              <a:avLst/>
            </a:prstGeom>
            <a:noFill/>
            <a:ln>
              <a:noFill/>
            </a:ln>
          </p:spPr>
          <p:txBody>
            <a:bodyPr anchorCtr="0" anchor="ctr" bIns="58400" lIns="58400" spcFirstLastPara="1" rIns="58400" wrap="square" tIns="58400">
              <a:noAutofit/>
            </a:bodyPr>
            <a:lstStyle/>
            <a:p>
              <a:pPr indent="0" lvl="0" marL="0" marR="0" rtl="0" algn="ctr">
                <a:lnSpc>
                  <a:spcPct val="90000"/>
                </a:lnSpc>
                <a:spcBef>
                  <a:spcPts val="0"/>
                </a:spcBef>
                <a:spcAft>
                  <a:spcPts val="0"/>
                </a:spcAft>
                <a:buClr>
                  <a:schemeClr val="lt1"/>
                </a:buClr>
                <a:buSzPts val="2300"/>
                <a:buFont typeface="Century Gothic"/>
                <a:buNone/>
              </a:pPr>
              <a:r>
                <a:rPr lang="en-IN" sz="2300">
                  <a:solidFill>
                    <a:schemeClr val="lt1"/>
                  </a:solidFill>
                  <a:latin typeface="Century Gothic"/>
                  <a:ea typeface="Century Gothic"/>
                  <a:cs typeface="Century Gothic"/>
                  <a:sym typeface="Century Gothic"/>
                </a:rPr>
                <a:t>Posts: 257</a:t>
              </a:r>
              <a:endParaRPr/>
            </a:p>
          </p:txBody>
        </p:sp>
        <p:sp>
          <p:nvSpPr>
            <p:cNvPr id="189" name="Google Shape;189;p5"/>
            <p:cNvSpPr/>
            <p:nvPr/>
          </p:nvSpPr>
          <p:spPr>
            <a:xfrm>
              <a:off x="0" y="636647"/>
              <a:ext cx="2456453" cy="614422"/>
            </a:xfrm>
            <a:prstGeom prst="rect">
              <a:avLst/>
            </a:prstGeom>
            <a:solidFill>
              <a:srgbClr val="860C4C"/>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txBox="1"/>
            <p:nvPr/>
          </p:nvSpPr>
          <p:spPr>
            <a:xfrm>
              <a:off x="0" y="636647"/>
              <a:ext cx="2456453" cy="614422"/>
            </a:xfrm>
            <a:prstGeom prst="rect">
              <a:avLst/>
            </a:prstGeom>
            <a:noFill/>
            <a:ln>
              <a:noFill/>
            </a:ln>
          </p:spPr>
          <p:txBody>
            <a:bodyPr anchorCtr="0" anchor="ctr" bIns="58400" lIns="58400" spcFirstLastPara="1" rIns="58400" wrap="square" tIns="58400">
              <a:noAutofit/>
            </a:bodyPr>
            <a:lstStyle/>
            <a:p>
              <a:pPr indent="0" lvl="0" marL="0" marR="0" rtl="0" algn="ctr">
                <a:lnSpc>
                  <a:spcPct val="90000"/>
                </a:lnSpc>
                <a:spcBef>
                  <a:spcPts val="0"/>
                </a:spcBef>
                <a:spcAft>
                  <a:spcPts val="0"/>
                </a:spcAft>
                <a:buClr>
                  <a:schemeClr val="lt1"/>
                </a:buClr>
                <a:buSzPts val="2300"/>
                <a:buFont typeface="Century Gothic"/>
                <a:buNone/>
              </a:pPr>
              <a:r>
                <a:rPr lang="en-IN" sz="2300">
                  <a:solidFill>
                    <a:schemeClr val="lt1"/>
                  </a:solidFill>
                  <a:latin typeface="Century Gothic"/>
                  <a:ea typeface="Century Gothic"/>
                  <a:cs typeface="Century Gothic"/>
                  <a:sym typeface="Century Gothic"/>
                </a:rPr>
                <a:t>Likes: 8782</a:t>
              </a:r>
              <a:endParaRPr/>
            </a:p>
          </p:txBody>
        </p:sp>
        <p:sp>
          <p:nvSpPr>
            <p:cNvPr id="191" name="Google Shape;191;p5"/>
            <p:cNvSpPr/>
            <p:nvPr/>
          </p:nvSpPr>
          <p:spPr>
            <a:xfrm>
              <a:off x="0" y="1291218"/>
              <a:ext cx="2456453" cy="614422"/>
            </a:xfrm>
            <a:prstGeom prst="rect">
              <a:avLst/>
            </a:prstGeom>
            <a:solidFill>
              <a:srgbClr val="860C4C"/>
            </a:solidFill>
            <a:ln cap="rnd" cmpd="sng" w="19050">
              <a:solidFill>
                <a:srgbClr val="7575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txBox="1"/>
            <p:nvPr/>
          </p:nvSpPr>
          <p:spPr>
            <a:xfrm>
              <a:off x="0" y="1291218"/>
              <a:ext cx="2456453" cy="614422"/>
            </a:xfrm>
            <a:prstGeom prst="rect">
              <a:avLst/>
            </a:prstGeom>
            <a:noFill/>
            <a:ln>
              <a:noFill/>
            </a:ln>
          </p:spPr>
          <p:txBody>
            <a:bodyPr anchorCtr="0" anchor="ctr" bIns="58400" lIns="58400" spcFirstLastPara="1" rIns="58400" wrap="square" tIns="58400">
              <a:noAutofit/>
            </a:bodyPr>
            <a:lstStyle/>
            <a:p>
              <a:pPr indent="0" lvl="0" marL="0" marR="0" rtl="0" algn="ctr">
                <a:lnSpc>
                  <a:spcPct val="90000"/>
                </a:lnSpc>
                <a:spcBef>
                  <a:spcPts val="0"/>
                </a:spcBef>
                <a:spcAft>
                  <a:spcPts val="0"/>
                </a:spcAft>
                <a:buClr>
                  <a:schemeClr val="lt1"/>
                </a:buClr>
                <a:buSzPts val="2300"/>
                <a:buFont typeface="Century Gothic"/>
                <a:buNone/>
              </a:pPr>
              <a:r>
                <a:rPr lang="en-IN" sz="2300">
                  <a:solidFill>
                    <a:schemeClr val="lt1"/>
                  </a:solidFill>
                  <a:latin typeface="Century Gothic"/>
                  <a:ea typeface="Century Gothic"/>
                  <a:cs typeface="Century Gothic"/>
                  <a:sym typeface="Century Gothic"/>
                </a:rPr>
                <a:t>Comments:7488</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678729" y="151060"/>
            <a:ext cx="6608747" cy="76334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IN"/>
              <a:t> </a:t>
            </a:r>
            <a:r>
              <a:rPr b="1" lang="en-IN" sz="3600">
                <a:solidFill>
                  <a:srgbClr val="3F3F3F"/>
                </a:solidFill>
                <a:latin typeface="Federo"/>
                <a:ea typeface="Federo"/>
                <a:cs typeface="Federo"/>
                <a:sym typeface="Federo"/>
              </a:rPr>
              <a:t>Methodology</a:t>
            </a:r>
            <a:endParaRPr/>
          </a:p>
        </p:txBody>
      </p:sp>
      <p:grpSp>
        <p:nvGrpSpPr>
          <p:cNvPr id="198" name="Google Shape;198;p6"/>
          <p:cNvGrpSpPr/>
          <p:nvPr/>
        </p:nvGrpSpPr>
        <p:grpSpPr>
          <a:xfrm>
            <a:off x="546831" y="2337204"/>
            <a:ext cx="3024734" cy="3065425"/>
            <a:chOff x="635" y="347935"/>
            <a:chExt cx="3024734" cy="3065425"/>
          </a:xfrm>
        </p:grpSpPr>
        <p:sp>
          <p:nvSpPr>
            <p:cNvPr id="199" name="Google Shape;199;p6"/>
            <p:cNvSpPr/>
            <p:nvPr/>
          </p:nvSpPr>
          <p:spPr>
            <a:xfrm>
              <a:off x="1355218" y="709130"/>
              <a:ext cx="281368" cy="91440"/>
            </a:xfrm>
            <a:custGeom>
              <a:rect b="b" l="l" r="r" t="t"/>
              <a:pathLst>
                <a:path extrusionOk="0" h="120000" w="120000">
                  <a:moveTo>
                    <a:pt x="0" y="60000"/>
                  </a:moveTo>
                  <a:lnTo>
                    <a:pt x="120000" y="60000"/>
                  </a:lnTo>
                </a:path>
              </a:pathLst>
            </a:custGeom>
            <a:noFill/>
            <a:ln cap="rnd" cmpd="sng" w="9525">
              <a:solidFill>
                <a:srgbClr val="B20F64"/>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txBox="1"/>
            <p:nvPr/>
          </p:nvSpPr>
          <p:spPr>
            <a:xfrm>
              <a:off x="1488103" y="753290"/>
              <a:ext cx="15598" cy="311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sz="500">
                <a:solidFill>
                  <a:schemeClr val="lt1"/>
                </a:solidFill>
                <a:latin typeface="Century Gothic"/>
                <a:ea typeface="Century Gothic"/>
                <a:cs typeface="Century Gothic"/>
                <a:sym typeface="Century Gothic"/>
              </a:endParaRPr>
            </a:p>
          </p:txBody>
        </p:sp>
        <p:sp>
          <p:nvSpPr>
            <p:cNvPr id="201" name="Google Shape;201;p6"/>
            <p:cNvSpPr/>
            <p:nvPr/>
          </p:nvSpPr>
          <p:spPr>
            <a:xfrm>
              <a:off x="635" y="347935"/>
              <a:ext cx="1356383" cy="813829"/>
            </a:xfrm>
            <a:prstGeom prst="rect">
              <a:avLst/>
            </a:prstGeom>
            <a:solidFill>
              <a:srgbClr val="860C4C"/>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txBox="1"/>
            <p:nvPr/>
          </p:nvSpPr>
          <p:spPr>
            <a:xfrm>
              <a:off x="635" y="347935"/>
              <a:ext cx="1356383" cy="813829"/>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Century"/>
                <a:buNone/>
              </a:pPr>
              <a:r>
                <a:rPr lang="en-IN" sz="1400">
                  <a:solidFill>
                    <a:schemeClr val="lt1"/>
                  </a:solidFill>
                  <a:latin typeface="Century"/>
                  <a:ea typeface="Century"/>
                  <a:cs typeface="Century"/>
                  <a:sym typeface="Century"/>
                </a:rPr>
                <a:t>Data Cleaning </a:t>
              </a:r>
              <a:endParaRPr/>
            </a:p>
          </p:txBody>
        </p:sp>
        <p:sp>
          <p:nvSpPr>
            <p:cNvPr id="203" name="Google Shape;203;p6"/>
            <p:cNvSpPr/>
            <p:nvPr/>
          </p:nvSpPr>
          <p:spPr>
            <a:xfrm>
              <a:off x="678826" y="1159964"/>
              <a:ext cx="1668351" cy="281368"/>
            </a:xfrm>
            <a:custGeom>
              <a:rect b="b" l="l" r="r" t="t"/>
              <a:pathLst>
                <a:path extrusionOk="0" h="120000" w="120000">
                  <a:moveTo>
                    <a:pt x="120000" y="0"/>
                  </a:moveTo>
                  <a:lnTo>
                    <a:pt x="120000" y="67293"/>
                  </a:lnTo>
                  <a:lnTo>
                    <a:pt x="0" y="67293"/>
                  </a:lnTo>
                  <a:lnTo>
                    <a:pt x="0" y="120000"/>
                  </a:lnTo>
                </a:path>
              </a:pathLst>
            </a:custGeom>
            <a:noFill/>
            <a:ln cap="rnd" cmpd="sng" w="9525">
              <a:solidFill>
                <a:srgbClr val="B20F64"/>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txBox="1"/>
            <p:nvPr/>
          </p:nvSpPr>
          <p:spPr>
            <a:xfrm>
              <a:off x="1470570" y="1299089"/>
              <a:ext cx="84863" cy="311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sz="500">
                <a:solidFill>
                  <a:schemeClr val="lt1"/>
                </a:solidFill>
                <a:latin typeface="Century Gothic"/>
                <a:ea typeface="Century Gothic"/>
                <a:cs typeface="Century Gothic"/>
                <a:sym typeface="Century Gothic"/>
              </a:endParaRPr>
            </a:p>
          </p:txBody>
        </p:sp>
        <p:sp>
          <p:nvSpPr>
            <p:cNvPr id="205" name="Google Shape;205;p6"/>
            <p:cNvSpPr/>
            <p:nvPr/>
          </p:nvSpPr>
          <p:spPr>
            <a:xfrm>
              <a:off x="1668986" y="347935"/>
              <a:ext cx="1356383" cy="813829"/>
            </a:xfrm>
            <a:prstGeom prst="rect">
              <a:avLst/>
            </a:prstGeom>
            <a:solidFill>
              <a:srgbClr val="860C4C"/>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txBox="1"/>
            <p:nvPr/>
          </p:nvSpPr>
          <p:spPr>
            <a:xfrm>
              <a:off x="1668986" y="347935"/>
              <a:ext cx="1356383" cy="813829"/>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Century"/>
                <a:buNone/>
              </a:pPr>
              <a:r>
                <a:rPr lang="en-IN" sz="1400">
                  <a:solidFill>
                    <a:schemeClr val="lt1"/>
                  </a:solidFill>
                  <a:latin typeface="Century"/>
                  <a:ea typeface="Century"/>
                  <a:cs typeface="Century"/>
                  <a:sym typeface="Century"/>
                </a:rPr>
                <a:t>Trend Analysis</a:t>
              </a:r>
              <a:endParaRPr/>
            </a:p>
          </p:txBody>
        </p:sp>
        <p:sp>
          <p:nvSpPr>
            <p:cNvPr id="207" name="Google Shape;207;p6"/>
            <p:cNvSpPr/>
            <p:nvPr/>
          </p:nvSpPr>
          <p:spPr>
            <a:xfrm>
              <a:off x="1355218" y="1834928"/>
              <a:ext cx="281368" cy="91440"/>
            </a:xfrm>
            <a:custGeom>
              <a:rect b="b" l="l" r="r" t="t"/>
              <a:pathLst>
                <a:path extrusionOk="0" h="120000" w="120000">
                  <a:moveTo>
                    <a:pt x="0" y="60000"/>
                  </a:moveTo>
                  <a:lnTo>
                    <a:pt x="120000" y="60000"/>
                  </a:lnTo>
                </a:path>
              </a:pathLst>
            </a:custGeom>
            <a:noFill/>
            <a:ln cap="rnd" cmpd="sng" w="9525">
              <a:solidFill>
                <a:srgbClr val="B20F64"/>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txBox="1"/>
            <p:nvPr/>
          </p:nvSpPr>
          <p:spPr>
            <a:xfrm>
              <a:off x="1488103" y="1879088"/>
              <a:ext cx="15598" cy="311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sz="500">
                <a:solidFill>
                  <a:schemeClr val="lt1"/>
                </a:solidFill>
                <a:latin typeface="Century Gothic"/>
                <a:ea typeface="Century Gothic"/>
                <a:cs typeface="Century Gothic"/>
                <a:sym typeface="Century Gothic"/>
              </a:endParaRPr>
            </a:p>
          </p:txBody>
        </p:sp>
        <p:sp>
          <p:nvSpPr>
            <p:cNvPr id="209" name="Google Shape;209;p6"/>
            <p:cNvSpPr/>
            <p:nvPr/>
          </p:nvSpPr>
          <p:spPr>
            <a:xfrm>
              <a:off x="635" y="1473733"/>
              <a:ext cx="1356383" cy="813829"/>
            </a:xfrm>
            <a:prstGeom prst="rect">
              <a:avLst/>
            </a:prstGeom>
            <a:solidFill>
              <a:srgbClr val="860C4C"/>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txBox="1"/>
            <p:nvPr/>
          </p:nvSpPr>
          <p:spPr>
            <a:xfrm>
              <a:off x="635" y="1473733"/>
              <a:ext cx="1356383" cy="813829"/>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Century"/>
                <a:buNone/>
              </a:pPr>
              <a:r>
                <a:rPr lang="en-IN" sz="1400">
                  <a:solidFill>
                    <a:schemeClr val="lt1"/>
                  </a:solidFill>
                  <a:latin typeface="Century"/>
                  <a:ea typeface="Century"/>
                  <a:cs typeface="Century"/>
                  <a:sym typeface="Century"/>
                </a:rPr>
                <a:t>User Engagement</a:t>
              </a:r>
              <a:endParaRPr/>
            </a:p>
          </p:txBody>
        </p:sp>
        <p:sp>
          <p:nvSpPr>
            <p:cNvPr id="211" name="Google Shape;211;p6"/>
            <p:cNvSpPr/>
            <p:nvPr/>
          </p:nvSpPr>
          <p:spPr>
            <a:xfrm>
              <a:off x="678826" y="2285762"/>
              <a:ext cx="1668351" cy="281368"/>
            </a:xfrm>
            <a:custGeom>
              <a:rect b="b" l="l" r="r" t="t"/>
              <a:pathLst>
                <a:path extrusionOk="0" h="120000" w="120000">
                  <a:moveTo>
                    <a:pt x="120000" y="0"/>
                  </a:moveTo>
                  <a:lnTo>
                    <a:pt x="120000" y="67293"/>
                  </a:lnTo>
                  <a:lnTo>
                    <a:pt x="0" y="67293"/>
                  </a:lnTo>
                  <a:lnTo>
                    <a:pt x="0" y="120000"/>
                  </a:lnTo>
                </a:path>
              </a:pathLst>
            </a:custGeom>
            <a:noFill/>
            <a:ln cap="rnd" cmpd="sng" w="9525">
              <a:solidFill>
                <a:srgbClr val="B20F64"/>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txBox="1"/>
            <p:nvPr/>
          </p:nvSpPr>
          <p:spPr>
            <a:xfrm>
              <a:off x="1470570" y="2424887"/>
              <a:ext cx="84863" cy="311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sz="500">
                <a:solidFill>
                  <a:schemeClr val="lt1"/>
                </a:solidFill>
                <a:latin typeface="Century Gothic"/>
                <a:ea typeface="Century Gothic"/>
                <a:cs typeface="Century Gothic"/>
                <a:sym typeface="Century Gothic"/>
              </a:endParaRPr>
            </a:p>
          </p:txBody>
        </p:sp>
        <p:sp>
          <p:nvSpPr>
            <p:cNvPr id="213" name="Google Shape;213;p6"/>
            <p:cNvSpPr/>
            <p:nvPr/>
          </p:nvSpPr>
          <p:spPr>
            <a:xfrm>
              <a:off x="1668986" y="1473733"/>
              <a:ext cx="1356383" cy="813829"/>
            </a:xfrm>
            <a:prstGeom prst="rect">
              <a:avLst/>
            </a:prstGeom>
            <a:solidFill>
              <a:srgbClr val="860C4C"/>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txBox="1"/>
            <p:nvPr/>
          </p:nvSpPr>
          <p:spPr>
            <a:xfrm>
              <a:off x="1668986" y="1473733"/>
              <a:ext cx="1356383" cy="813829"/>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Century"/>
                <a:buNone/>
              </a:pPr>
              <a:r>
                <a:rPr lang="en-IN" sz="1400">
                  <a:solidFill>
                    <a:schemeClr val="lt1"/>
                  </a:solidFill>
                  <a:latin typeface="Century"/>
                  <a:ea typeface="Century"/>
                  <a:cs typeface="Century"/>
                  <a:sym typeface="Century"/>
                </a:rPr>
                <a:t>User Segmentation </a:t>
              </a:r>
              <a:endParaRPr/>
            </a:p>
          </p:txBody>
        </p:sp>
        <p:sp>
          <p:nvSpPr>
            <p:cNvPr id="215" name="Google Shape;215;p6"/>
            <p:cNvSpPr/>
            <p:nvPr/>
          </p:nvSpPr>
          <p:spPr>
            <a:xfrm>
              <a:off x="635" y="2599531"/>
              <a:ext cx="1356383" cy="813829"/>
            </a:xfrm>
            <a:prstGeom prst="rect">
              <a:avLst/>
            </a:prstGeom>
            <a:solidFill>
              <a:srgbClr val="860C4C"/>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txBox="1"/>
            <p:nvPr/>
          </p:nvSpPr>
          <p:spPr>
            <a:xfrm>
              <a:off x="635" y="2599531"/>
              <a:ext cx="1356383" cy="813829"/>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Century"/>
                <a:buNone/>
              </a:pPr>
              <a:r>
                <a:rPr lang="en-IN" sz="1400">
                  <a:solidFill>
                    <a:schemeClr val="lt1"/>
                  </a:solidFill>
                  <a:latin typeface="Century"/>
                  <a:ea typeface="Century"/>
                  <a:cs typeface="Century"/>
                  <a:sym typeface="Century"/>
                </a:rPr>
                <a:t>Visualization</a:t>
              </a:r>
              <a:endParaRPr/>
            </a:p>
          </p:txBody>
        </p:sp>
      </p:grpSp>
      <p:sp>
        <p:nvSpPr>
          <p:cNvPr id="217" name="Google Shape;217;p6"/>
          <p:cNvSpPr txBox="1"/>
          <p:nvPr/>
        </p:nvSpPr>
        <p:spPr>
          <a:xfrm>
            <a:off x="3629320" y="1150070"/>
            <a:ext cx="4911363" cy="5439694"/>
          </a:xfrm>
          <a:prstGeom prst="rect">
            <a:avLst/>
          </a:prstGeom>
          <a:noFill/>
          <a:ln>
            <a:noFill/>
          </a:ln>
        </p:spPr>
        <p:txBody>
          <a:bodyPr anchorCtr="0" anchor="t" bIns="45700" lIns="91425" spcFirstLastPara="1" rIns="91425" wrap="square" tIns="45700">
            <a:spAutoFit/>
          </a:bodyPr>
          <a:lstStyle/>
          <a:p>
            <a:pPr indent="-216000" lvl="0" marL="216000" marR="0" rtl="0" algn="l">
              <a:lnSpc>
                <a:spcPct val="150000"/>
              </a:lnSpc>
              <a:spcBef>
                <a:spcPts val="0"/>
              </a:spcBef>
              <a:spcAft>
                <a:spcPts val="0"/>
              </a:spcAft>
              <a:buClr>
                <a:srgbClr val="3F3F3F"/>
              </a:buClr>
              <a:buSzPts val="1800"/>
              <a:buFont typeface="Noto Sans Symbols"/>
              <a:buChar char="❑"/>
            </a:pPr>
            <a:r>
              <a:rPr b="1" lang="en-IN" sz="1800">
                <a:solidFill>
                  <a:srgbClr val="3F3F3F"/>
                </a:solidFill>
                <a:latin typeface="Century"/>
                <a:ea typeface="Century"/>
                <a:cs typeface="Century"/>
                <a:sym typeface="Century"/>
              </a:rPr>
              <a:t>Data Cleaning: </a:t>
            </a:r>
            <a:r>
              <a:rPr lang="en-IN" sz="1800">
                <a:solidFill>
                  <a:srgbClr val="3F3F3F"/>
                </a:solidFill>
                <a:latin typeface="Century"/>
                <a:ea typeface="Century"/>
                <a:cs typeface="Century"/>
                <a:sym typeface="Century"/>
              </a:rPr>
              <a:t>Check for duplicate values and also for null values for each table</a:t>
            </a:r>
            <a:endParaRPr/>
          </a:p>
          <a:p>
            <a:pPr indent="-216000" lvl="0" marL="216000" marR="0" rtl="0" algn="l">
              <a:lnSpc>
                <a:spcPct val="150000"/>
              </a:lnSpc>
              <a:spcBef>
                <a:spcPts val="0"/>
              </a:spcBef>
              <a:spcAft>
                <a:spcPts val="0"/>
              </a:spcAft>
              <a:buClr>
                <a:srgbClr val="3F3F3F"/>
              </a:buClr>
              <a:buSzPts val="1800"/>
              <a:buFont typeface="Noto Sans Symbols"/>
              <a:buChar char="❑"/>
            </a:pPr>
            <a:r>
              <a:rPr b="1" lang="en-IN" sz="1800">
                <a:solidFill>
                  <a:srgbClr val="3F3F3F"/>
                </a:solidFill>
                <a:latin typeface="Century"/>
                <a:ea typeface="Century"/>
                <a:cs typeface="Century"/>
                <a:sym typeface="Century"/>
              </a:rPr>
              <a:t>Trend Analysis: </a:t>
            </a:r>
            <a:r>
              <a:rPr lang="en-IN" sz="1800">
                <a:solidFill>
                  <a:srgbClr val="3F3F3F"/>
                </a:solidFill>
                <a:latin typeface="Century"/>
                <a:ea typeface="Century"/>
                <a:cs typeface="Century"/>
                <a:sym typeface="Century"/>
              </a:rPr>
              <a:t>Check the latest trend and hashtags </a:t>
            </a:r>
            <a:endParaRPr/>
          </a:p>
          <a:p>
            <a:pPr indent="-216000" lvl="0" marL="216000" marR="0" rtl="0" algn="l">
              <a:lnSpc>
                <a:spcPct val="150000"/>
              </a:lnSpc>
              <a:spcBef>
                <a:spcPts val="0"/>
              </a:spcBef>
              <a:spcAft>
                <a:spcPts val="0"/>
              </a:spcAft>
              <a:buClr>
                <a:srgbClr val="3F3F3F"/>
              </a:buClr>
              <a:buSzPts val="1800"/>
              <a:buFont typeface="Noto Sans Symbols"/>
              <a:buChar char="❑"/>
            </a:pPr>
            <a:r>
              <a:rPr b="1" lang="en-IN" sz="1800">
                <a:solidFill>
                  <a:srgbClr val="3F3F3F"/>
                </a:solidFill>
                <a:latin typeface="Century"/>
                <a:ea typeface="Century"/>
                <a:cs typeface="Century"/>
                <a:sym typeface="Century"/>
              </a:rPr>
              <a:t>User Engagement: </a:t>
            </a:r>
            <a:r>
              <a:rPr lang="en-IN" sz="1800">
                <a:solidFill>
                  <a:srgbClr val="3F3F3F"/>
                </a:solidFill>
                <a:latin typeface="Century"/>
                <a:ea typeface="Century"/>
                <a:cs typeface="Century"/>
                <a:sym typeface="Century"/>
              </a:rPr>
              <a:t>Check user is engaging on which hashtags and on which type of content</a:t>
            </a:r>
            <a:endParaRPr/>
          </a:p>
          <a:p>
            <a:pPr indent="-216000" lvl="0" marL="216000" marR="0" rtl="0" algn="l">
              <a:lnSpc>
                <a:spcPct val="150000"/>
              </a:lnSpc>
              <a:spcBef>
                <a:spcPts val="0"/>
              </a:spcBef>
              <a:spcAft>
                <a:spcPts val="0"/>
              </a:spcAft>
              <a:buClr>
                <a:srgbClr val="3F3F3F"/>
              </a:buClr>
              <a:buSzPts val="1800"/>
              <a:buFont typeface="Noto Sans Symbols"/>
              <a:buChar char="❑"/>
            </a:pPr>
            <a:r>
              <a:rPr b="1" lang="en-IN" sz="1800">
                <a:solidFill>
                  <a:srgbClr val="3F3F3F"/>
                </a:solidFill>
                <a:latin typeface="Century"/>
                <a:ea typeface="Century"/>
                <a:cs typeface="Century"/>
                <a:sym typeface="Century"/>
              </a:rPr>
              <a:t>User Segmentation: </a:t>
            </a:r>
            <a:r>
              <a:rPr lang="en-IN" sz="1800">
                <a:solidFill>
                  <a:srgbClr val="3F3F3F"/>
                </a:solidFill>
                <a:latin typeface="Century"/>
                <a:ea typeface="Century"/>
                <a:cs typeface="Century"/>
                <a:sym typeface="Century"/>
              </a:rPr>
              <a:t>Segment the users on the basis of user engagement across different segments </a:t>
            </a:r>
            <a:endParaRPr/>
          </a:p>
          <a:p>
            <a:pPr indent="-216000" lvl="0" marL="216000" marR="0" rtl="0" algn="l">
              <a:lnSpc>
                <a:spcPct val="150000"/>
              </a:lnSpc>
              <a:spcBef>
                <a:spcPts val="0"/>
              </a:spcBef>
              <a:spcAft>
                <a:spcPts val="0"/>
              </a:spcAft>
              <a:buClr>
                <a:srgbClr val="3F3F3F"/>
              </a:buClr>
              <a:buSzPts val="1800"/>
              <a:buFont typeface="Noto Sans Symbols"/>
              <a:buChar char="❑"/>
            </a:pPr>
            <a:r>
              <a:rPr b="1" lang="en-IN" sz="1800">
                <a:solidFill>
                  <a:srgbClr val="3F3F3F"/>
                </a:solidFill>
                <a:latin typeface="Century"/>
                <a:ea typeface="Century"/>
                <a:cs typeface="Century"/>
                <a:sym typeface="Century"/>
              </a:rPr>
              <a:t>Visualization: </a:t>
            </a:r>
            <a:r>
              <a:rPr lang="en-IN" sz="1800">
                <a:solidFill>
                  <a:srgbClr val="3F3F3F"/>
                </a:solidFill>
                <a:latin typeface="Century"/>
                <a:ea typeface="Century"/>
                <a:cs typeface="Century"/>
                <a:sym typeface="Century"/>
              </a:rPr>
              <a:t>Make charts for the different scenario and visualize the data as interactively you can.</a:t>
            </a:r>
            <a:r>
              <a:rPr b="1" lang="en-IN" sz="1800">
                <a:solidFill>
                  <a:srgbClr val="3F3F3F"/>
                </a:solidFill>
                <a:latin typeface="Century"/>
                <a:ea typeface="Century"/>
                <a:cs typeface="Century"/>
                <a:sym typeface="Century"/>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ph type="title"/>
          </p:nvPr>
        </p:nvSpPr>
        <p:spPr>
          <a:xfrm>
            <a:off x="1008668" y="218497"/>
            <a:ext cx="6530686" cy="7821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Engagement Metrics</a:t>
            </a:r>
            <a:endParaRPr/>
          </a:p>
        </p:txBody>
      </p:sp>
      <p:sp>
        <p:nvSpPr>
          <p:cNvPr id="223" name="Google Shape;223;p7"/>
          <p:cNvSpPr txBox="1"/>
          <p:nvPr>
            <p:ph idx="1" type="body"/>
          </p:nvPr>
        </p:nvSpPr>
        <p:spPr>
          <a:xfrm>
            <a:off x="4675696" y="1168926"/>
            <a:ext cx="4079716" cy="5079482"/>
          </a:xfrm>
          <a:prstGeom prst="rect">
            <a:avLst/>
          </a:prstGeom>
          <a:noFill/>
          <a:ln>
            <a:noFill/>
          </a:ln>
        </p:spPr>
        <p:txBody>
          <a:bodyPr anchorCtr="0" anchor="t" bIns="45700" lIns="91425" spcFirstLastPara="1" rIns="91425" wrap="square" tIns="45700">
            <a:normAutofit fontScale="92500" lnSpcReduction="20000"/>
          </a:bodyPr>
          <a:lstStyle/>
          <a:p>
            <a:pPr indent="-336042" lvl="0" marL="342900" rtl="0" algn="l">
              <a:lnSpc>
                <a:spcPct val="150000"/>
              </a:lnSpc>
              <a:spcBef>
                <a:spcPts val="0"/>
              </a:spcBef>
              <a:spcAft>
                <a:spcPts val="0"/>
              </a:spcAft>
              <a:buClr>
                <a:srgbClr val="3F3F3F"/>
              </a:buClr>
              <a:buSzPct val="79999"/>
              <a:buFont typeface="Noto Sans Symbols"/>
              <a:buChar char="❑"/>
            </a:pPr>
            <a:r>
              <a:rPr lang="en-IN" sz="1800">
                <a:solidFill>
                  <a:srgbClr val="3F3F3F"/>
                </a:solidFill>
                <a:latin typeface="Century"/>
                <a:ea typeface="Century"/>
                <a:cs typeface="Century"/>
                <a:sym typeface="Century"/>
              </a:rPr>
              <a:t>Calculate total user engagement for every users and then select some top users on the basis of the engagement rate.</a:t>
            </a:r>
            <a:endParaRPr/>
          </a:p>
          <a:p>
            <a:pPr indent="-336042"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latin typeface="Century"/>
                <a:ea typeface="Century"/>
                <a:cs typeface="Century"/>
                <a:sym typeface="Century"/>
              </a:rPr>
              <a:t>After Calculating we got some top users who have done well we have selected them for target marketing</a:t>
            </a:r>
            <a:endParaRPr sz="1800">
              <a:solidFill>
                <a:srgbClr val="3F3F3F"/>
              </a:solidFill>
              <a:latin typeface="Century"/>
              <a:ea typeface="Century"/>
              <a:cs typeface="Century"/>
              <a:sym typeface="Century"/>
            </a:endParaRPr>
          </a:p>
          <a:p>
            <a:pPr indent="-336042" lvl="0" marL="342900" rtl="0" algn="l">
              <a:lnSpc>
                <a:spcPct val="150000"/>
              </a:lnSpc>
              <a:spcBef>
                <a:spcPts val="1000"/>
              </a:spcBef>
              <a:spcAft>
                <a:spcPts val="0"/>
              </a:spcAft>
              <a:buClr>
                <a:srgbClr val="3F3F3F"/>
              </a:buClr>
              <a:buSzPct val="79999"/>
              <a:buFont typeface="Noto Sans Symbols"/>
              <a:buChar char="❑"/>
            </a:pPr>
            <a:r>
              <a:rPr b="1" lang="en-IN" sz="1800">
                <a:solidFill>
                  <a:srgbClr val="3F3F3F"/>
                </a:solidFill>
                <a:latin typeface="Century"/>
                <a:ea typeface="Century"/>
                <a:cs typeface="Century"/>
                <a:sym typeface="Century"/>
              </a:rPr>
              <a:t>Karley_Bosco</a:t>
            </a:r>
            <a:r>
              <a:rPr lang="en-IN" sz="1800">
                <a:solidFill>
                  <a:srgbClr val="3F3F3F"/>
                </a:solidFill>
                <a:latin typeface="Century"/>
                <a:ea typeface="Century"/>
                <a:cs typeface="Century"/>
                <a:sym typeface="Century"/>
              </a:rPr>
              <a:t> have highest user_engagement rate of </a:t>
            </a:r>
            <a:r>
              <a:rPr b="1" lang="en-IN" sz="1800">
                <a:solidFill>
                  <a:srgbClr val="3F3F3F"/>
                </a:solidFill>
                <a:latin typeface="Century"/>
                <a:ea typeface="Century"/>
                <a:cs typeface="Century"/>
                <a:sym typeface="Century"/>
              </a:rPr>
              <a:t>166.0</a:t>
            </a:r>
            <a:endParaRPr b="1">
              <a:latin typeface="Century"/>
              <a:ea typeface="Century"/>
              <a:cs typeface="Century"/>
              <a:sym typeface="Century"/>
            </a:endParaRPr>
          </a:p>
          <a:p>
            <a:pPr indent="-336042" lvl="0" marL="342900" rtl="0" algn="l">
              <a:lnSpc>
                <a:spcPct val="150000"/>
              </a:lnSpc>
              <a:spcBef>
                <a:spcPts val="1000"/>
              </a:spcBef>
              <a:spcAft>
                <a:spcPts val="0"/>
              </a:spcAft>
              <a:buClr>
                <a:srgbClr val="3F3F3F"/>
              </a:buClr>
              <a:buSzPct val="79999"/>
              <a:buFont typeface="Noto Sans Symbols"/>
              <a:buChar char="❑"/>
            </a:pPr>
            <a:r>
              <a:rPr lang="en-IN" sz="1800">
                <a:solidFill>
                  <a:srgbClr val="3F3F3F"/>
                </a:solidFill>
                <a:latin typeface="Century"/>
                <a:ea typeface="Century"/>
                <a:cs typeface="Century"/>
                <a:sym typeface="Century"/>
              </a:rPr>
              <a:t>For target marketing we will approach </a:t>
            </a:r>
            <a:r>
              <a:rPr b="1" lang="en-IN" sz="1800">
                <a:solidFill>
                  <a:srgbClr val="3F3F3F"/>
                </a:solidFill>
                <a:latin typeface="Century"/>
                <a:ea typeface="Century"/>
                <a:cs typeface="Century"/>
                <a:sym typeface="Century"/>
              </a:rPr>
              <a:t>Karley</a:t>
            </a:r>
            <a:r>
              <a:rPr lang="en-IN" sz="1800">
                <a:solidFill>
                  <a:srgbClr val="3F3F3F"/>
                </a:solidFill>
                <a:latin typeface="Century"/>
                <a:ea typeface="Century"/>
                <a:cs typeface="Century"/>
                <a:sym typeface="Century"/>
              </a:rPr>
              <a:t> personally for collaboration and content creation</a:t>
            </a:r>
            <a:endParaRPr/>
          </a:p>
          <a:p>
            <a:pPr indent="0" lvl="0" marL="0" rtl="0" algn="l">
              <a:spcBef>
                <a:spcPts val="1000"/>
              </a:spcBef>
              <a:spcAft>
                <a:spcPts val="0"/>
              </a:spcAft>
              <a:buClr>
                <a:srgbClr val="3F3F3F"/>
              </a:buClr>
              <a:buSzPct val="79999"/>
              <a:buNone/>
            </a:pPr>
            <a:r>
              <a:t/>
            </a:r>
            <a:endParaRPr sz="1800">
              <a:solidFill>
                <a:srgbClr val="3F3F3F"/>
              </a:solidFill>
              <a:latin typeface="Century"/>
              <a:ea typeface="Century"/>
              <a:cs typeface="Century"/>
              <a:sym typeface="Century"/>
            </a:endParaRPr>
          </a:p>
        </p:txBody>
      </p:sp>
      <p:pic>
        <p:nvPicPr>
          <p:cNvPr id="224" name="Google Shape;224;p7"/>
          <p:cNvPicPr preferRelativeResize="0"/>
          <p:nvPr/>
        </p:nvPicPr>
        <p:blipFill rotWithShape="1">
          <a:blip r:embed="rId3">
            <a:alphaModFix/>
          </a:blip>
          <a:srcRect b="0" l="0" r="0" t="0"/>
          <a:stretch/>
        </p:blipFill>
        <p:spPr>
          <a:xfrm>
            <a:off x="388600" y="1455700"/>
            <a:ext cx="4183401" cy="388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8"/>
          <p:cNvSpPr txBox="1"/>
          <p:nvPr>
            <p:ph type="title"/>
          </p:nvPr>
        </p:nvSpPr>
        <p:spPr>
          <a:xfrm>
            <a:off x="483974" y="339596"/>
            <a:ext cx="7055380" cy="75391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User Segmentation</a:t>
            </a:r>
            <a:br>
              <a:rPr b="1" lang="en-IN" sz="3600">
                <a:solidFill>
                  <a:srgbClr val="3F3F3F"/>
                </a:solidFill>
                <a:latin typeface="Federo"/>
                <a:ea typeface="Federo"/>
                <a:cs typeface="Federo"/>
                <a:sym typeface="Federo"/>
              </a:rPr>
            </a:br>
            <a:endParaRPr b="1" sz="3600">
              <a:latin typeface="Federo"/>
              <a:ea typeface="Federo"/>
              <a:cs typeface="Federo"/>
              <a:sym typeface="Federo"/>
            </a:endParaRPr>
          </a:p>
        </p:txBody>
      </p:sp>
      <p:sp>
        <p:nvSpPr>
          <p:cNvPr id="230" name="Google Shape;230;p8"/>
          <p:cNvSpPr txBox="1"/>
          <p:nvPr>
            <p:ph idx="1" type="body"/>
          </p:nvPr>
        </p:nvSpPr>
        <p:spPr>
          <a:xfrm>
            <a:off x="4137647" y="1026602"/>
            <a:ext cx="4779300" cy="5772000"/>
          </a:xfrm>
          <a:prstGeom prst="rect">
            <a:avLst/>
          </a:prstGeom>
          <a:noFill/>
          <a:ln>
            <a:noFill/>
          </a:ln>
        </p:spPr>
        <p:txBody>
          <a:bodyPr anchorCtr="0" anchor="ctr" bIns="45700" lIns="91425" spcFirstLastPara="1" rIns="91425" wrap="square" tIns="45700">
            <a:spAutoFit/>
          </a:bodyPr>
          <a:lstStyle/>
          <a:p>
            <a:pPr indent="-342900" lvl="0" marL="342900" marR="0" rtl="0" algn="l">
              <a:lnSpc>
                <a:spcPct val="150000"/>
              </a:lnSpc>
              <a:spcBef>
                <a:spcPts val="0"/>
              </a:spcBef>
              <a:spcAft>
                <a:spcPts val="0"/>
              </a:spcAft>
              <a:buClr>
                <a:srgbClr val="3F3F3F"/>
              </a:buClr>
              <a:buSzPts val="1800"/>
              <a:buFont typeface="Noto Sans Symbols"/>
              <a:buChar char="❑"/>
            </a:pPr>
            <a:r>
              <a:rPr b="1" i="0" lang="en-IN" sz="1800" u="none" cap="none" strike="noStrike">
                <a:solidFill>
                  <a:srgbClr val="3F3F3F"/>
                </a:solidFill>
                <a:latin typeface="Century"/>
                <a:ea typeface="Century"/>
                <a:cs typeface="Century"/>
                <a:sym typeface="Century"/>
              </a:rPr>
              <a:t>High Engagement Influencers: </a:t>
            </a:r>
            <a:r>
              <a:rPr i="0" lang="en-IN" sz="1800" u="none" cap="none" strike="noStrike">
                <a:solidFill>
                  <a:srgbClr val="3F3F3F"/>
                </a:solidFill>
                <a:latin typeface="Century"/>
                <a:ea typeface="Century"/>
                <a:cs typeface="Century"/>
                <a:sym typeface="Century"/>
              </a:rPr>
              <a:t>The users who are actively posting and are getting more likes and comments here </a:t>
            </a:r>
            <a:r>
              <a:rPr lang="en-IN" sz="1800">
                <a:solidFill>
                  <a:srgbClr val="3F3F3F"/>
                </a:solidFill>
                <a:latin typeface="Century"/>
                <a:ea typeface="Century"/>
                <a:cs typeface="Century"/>
                <a:sym typeface="Century"/>
              </a:rPr>
              <a:t>it is </a:t>
            </a:r>
            <a:r>
              <a:rPr b="1" lang="en-IN" sz="1800">
                <a:solidFill>
                  <a:srgbClr val="3F3F3F"/>
                </a:solidFill>
                <a:latin typeface="Century"/>
                <a:ea typeface="Century"/>
                <a:cs typeface="Century"/>
                <a:sym typeface="Century"/>
              </a:rPr>
              <a:t>40.5%</a:t>
            </a:r>
            <a:endParaRPr b="1" i="0" sz="1800" u="none" cap="none" strike="noStrike">
              <a:solidFill>
                <a:srgbClr val="3F3F3F"/>
              </a:solidFill>
              <a:latin typeface="Century"/>
              <a:ea typeface="Century"/>
              <a:cs typeface="Century"/>
              <a:sym typeface="Century"/>
            </a:endParaRPr>
          </a:p>
          <a:p>
            <a:pPr indent="-342900" lvl="0" marL="342900" marR="0" rtl="0" algn="l">
              <a:lnSpc>
                <a:spcPct val="150000"/>
              </a:lnSpc>
              <a:spcBef>
                <a:spcPts val="0"/>
              </a:spcBef>
              <a:spcAft>
                <a:spcPts val="0"/>
              </a:spcAft>
              <a:buClr>
                <a:srgbClr val="3F3F3F"/>
              </a:buClr>
              <a:buSzPts val="1800"/>
              <a:buFont typeface="Noto Sans Symbols"/>
              <a:buChar char="❑"/>
            </a:pPr>
            <a:r>
              <a:rPr b="1" lang="en-IN" sz="1800">
                <a:solidFill>
                  <a:srgbClr val="3F3F3F"/>
                </a:solidFill>
                <a:latin typeface="Century"/>
                <a:ea typeface="Century"/>
                <a:cs typeface="Century"/>
                <a:sym typeface="Century"/>
              </a:rPr>
              <a:t>Moderate</a:t>
            </a:r>
            <a:r>
              <a:rPr b="1" i="0" lang="en-IN" sz="1800" u="none" cap="none" strike="noStrike">
                <a:solidFill>
                  <a:srgbClr val="3F3F3F"/>
                </a:solidFill>
                <a:latin typeface="Century"/>
                <a:ea typeface="Century"/>
                <a:cs typeface="Century"/>
                <a:sym typeface="Century"/>
              </a:rPr>
              <a:t> Users:  </a:t>
            </a:r>
            <a:r>
              <a:rPr i="0" lang="en-IN" sz="1800" u="none" cap="none" strike="noStrike">
                <a:solidFill>
                  <a:srgbClr val="3F3F3F"/>
                </a:solidFill>
                <a:latin typeface="Century"/>
                <a:ea typeface="Century"/>
                <a:cs typeface="Century"/>
                <a:sym typeface="Century"/>
              </a:rPr>
              <a:t>The users who are more active they are on the platform frequently</a:t>
            </a:r>
            <a:r>
              <a:rPr lang="en-IN" sz="1800">
                <a:solidFill>
                  <a:srgbClr val="3F3F3F"/>
                </a:solidFill>
                <a:latin typeface="Century"/>
                <a:ea typeface="Century"/>
                <a:cs typeface="Century"/>
                <a:sym typeface="Century"/>
              </a:rPr>
              <a:t> here it is </a:t>
            </a:r>
            <a:r>
              <a:rPr b="1" lang="en-IN" sz="1800">
                <a:solidFill>
                  <a:srgbClr val="3F3F3F"/>
                </a:solidFill>
                <a:latin typeface="Century"/>
                <a:ea typeface="Century"/>
                <a:cs typeface="Century"/>
                <a:sym typeface="Century"/>
              </a:rPr>
              <a:t>45.9%</a:t>
            </a:r>
            <a:endParaRPr b="1" sz="1800">
              <a:solidFill>
                <a:srgbClr val="3F3F3F"/>
              </a:solidFill>
              <a:latin typeface="Century"/>
              <a:ea typeface="Century"/>
              <a:cs typeface="Century"/>
              <a:sym typeface="Century"/>
            </a:endParaRPr>
          </a:p>
          <a:p>
            <a:pPr indent="-342900" lvl="0" marL="342900" marR="0" rtl="0" algn="l">
              <a:lnSpc>
                <a:spcPct val="150000"/>
              </a:lnSpc>
              <a:spcBef>
                <a:spcPts val="0"/>
              </a:spcBef>
              <a:spcAft>
                <a:spcPts val="0"/>
              </a:spcAft>
              <a:buClr>
                <a:srgbClr val="3F3F3F"/>
              </a:buClr>
              <a:buSzPts val="1800"/>
              <a:buFont typeface="Noto Sans Symbols"/>
              <a:buChar char="❑"/>
            </a:pPr>
            <a:r>
              <a:rPr b="1" i="0" lang="en-IN" sz="1800" u="none" cap="none" strike="noStrike">
                <a:solidFill>
                  <a:srgbClr val="3F3F3F"/>
                </a:solidFill>
                <a:latin typeface="Century"/>
                <a:ea typeface="Century"/>
                <a:cs typeface="Century"/>
                <a:sym typeface="Century"/>
              </a:rPr>
              <a:t>Less Eng</a:t>
            </a:r>
            <a:r>
              <a:rPr b="1" lang="en-IN" sz="1800">
                <a:solidFill>
                  <a:srgbClr val="3F3F3F"/>
                </a:solidFill>
                <a:latin typeface="Century"/>
                <a:ea typeface="Century"/>
                <a:cs typeface="Century"/>
                <a:sym typeface="Century"/>
              </a:rPr>
              <a:t>aged</a:t>
            </a:r>
            <a:r>
              <a:rPr b="1" i="0" lang="en-IN" sz="1800" u="none" cap="none" strike="noStrike">
                <a:solidFill>
                  <a:srgbClr val="3F3F3F"/>
                </a:solidFill>
                <a:latin typeface="Century"/>
                <a:ea typeface="Century"/>
                <a:cs typeface="Century"/>
                <a:sym typeface="Century"/>
              </a:rPr>
              <a:t> Users: </a:t>
            </a:r>
            <a:r>
              <a:rPr i="0" lang="en-IN" sz="1800" u="none" cap="none" strike="noStrike">
                <a:solidFill>
                  <a:srgbClr val="3F3F3F"/>
                </a:solidFill>
                <a:latin typeface="Century"/>
                <a:ea typeface="Century"/>
                <a:cs typeface="Century"/>
                <a:sym typeface="Century"/>
              </a:rPr>
              <a:t> The users who are not posting or liking the content </a:t>
            </a:r>
            <a:r>
              <a:rPr lang="en-IN" sz="1800">
                <a:solidFill>
                  <a:srgbClr val="3F3F3F"/>
                </a:solidFill>
                <a:latin typeface="Century"/>
                <a:ea typeface="Century"/>
                <a:cs typeface="Century"/>
                <a:sym typeface="Century"/>
              </a:rPr>
              <a:t>here it is </a:t>
            </a:r>
            <a:r>
              <a:rPr b="1" lang="en-IN" sz="1800">
                <a:solidFill>
                  <a:srgbClr val="3F3F3F"/>
                </a:solidFill>
                <a:latin typeface="Century"/>
                <a:ea typeface="Century"/>
                <a:cs typeface="Century"/>
                <a:sym typeface="Century"/>
              </a:rPr>
              <a:t>13.5%</a:t>
            </a:r>
            <a:endParaRPr b="1" i="0" sz="1800" u="none" cap="none" strike="noStrike">
              <a:solidFill>
                <a:srgbClr val="3F3F3F"/>
              </a:solidFill>
              <a:latin typeface="Century"/>
              <a:ea typeface="Century"/>
              <a:cs typeface="Century"/>
              <a:sym typeface="Century"/>
            </a:endParaRPr>
          </a:p>
          <a:p>
            <a:pPr indent="-342900" lvl="0" marL="342900" marR="0" rtl="0" algn="l">
              <a:lnSpc>
                <a:spcPct val="150000"/>
              </a:lnSpc>
              <a:spcBef>
                <a:spcPts val="0"/>
              </a:spcBef>
              <a:spcAft>
                <a:spcPts val="0"/>
              </a:spcAft>
              <a:buClr>
                <a:srgbClr val="3F3F3F"/>
              </a:buClr>
              <a:buSzPts val="1800"/>
              <a:buFont typeface="Noto Sans Symbols"/>
              <a:buChar char="❑"/>
            </a:pPr>
            <a:r>
              <a:rPr b="1" i="0" lang="en-IN" sz="1800" u="none" cap="none" strike="noStrike">
                <a:solidFill>
                  <a:srgbClr val="3F3F3F"/>
                </a:solidFill>
                <a:latin typeface="Century"/>
                <a:ea typeface="Century"/>
                <a:cs typeface="Century"/>
                <a:sym typeface="Century"/>
              </a:rPr>
              <a:t>New Users</a:t>
            </a:r>
            <a:r>
              <a:rPr b="1" lang="en-IN" sz="1800">
                <a:solidFill>
                  <a:srgbClr val="3F3F3F"/>
                </a:solidFill>
                <a:latin typeface="Century"/>
                <a:ea typeface="Century"/>
                <a:cs typeface="Century"/>
                <a:sym typeface="Century"/>
              </a:rPr>
              <a:t>: </a:t>
            </a:r>
            <a:r>
              <a:rPr lang="en-IN" sz="1800">
                <a:solidFill>
                  <a:srgbClr val="3F3F3F"/>
                </a:solidFill>
                <a:latin typeface="Century"/>
                <a:ea typeface="Century"/>
                <a:cs typeface="Century"/>
                <a:sym typeface="Century"/>
              </a:rPr>
              <a:t>Recently joined users are </a:t>
            </a:r>
            <a:r>
              <a:rPr b="1" lang="en-IN" sz="1800">
                <a:solidFill>
                  <a:srgbClr val="3F3F3F"/>
                </a:solidFill>
                <a:latin typeface="Century"/>
                <a:ea typeface="Century"/>
                <a:cs typeface="Century"/>
                <a:sym typeface="Century"/>
              </a:rPr>
              <a:t>35%</a:t>
            </a:r>
            <a:endParaRPr b="1" i="0" sz="1800" u="none" cap="none" strike="noStrike">
              <a:solidFill>
                <a:srgbClr val="3F3F3F"/>
              </a:solidFill>
              <a:latin typeface="Century"/>
              <a:ea typeface="Century"/>
              <a:cs typeface="Century"/>
              <a:sym typeface="Century"/>
            </a:endParaRPr>
          </a:p>
          <a:p>
            <a:pPr indent="-342900" lvl="0" marL="342900" marR="0" rtl="0" algn="l">
              <a:lnSpc>
                <a:spcPct val="150000"/>
              </a:lnSpc>
              <a:spcBef>
                <a:spcPts val="0"/>
              </a:spcBef>
              <a:spcAft>
                <a:spcPts val="0"/>
              </a:spcAft>
              <a:buClr>
                <a:srgbClr val="3F3F3F"/>
              </a:buClr>
              <a:buSzPts val="1800"/>
              <a:buFont typeface="Noto Sans Symbols"/>
              <a:buChar char="❑"/>
            </a:pPr>
            <a:r>
              <a:rPr b="1" i="0" lang="en-IN" sz="1800" u="none" cap="none" strike="noStrike">
                <a:solidFill>
                  <a:srgbClr val="3F3F3F"/>
                </a:solidFill>
                <a:latin typeface="Century"/>
                <a:ea typeface="Century"/>
                <a:cs typeface="Century"/>
                <a:sym typeface="Century"/>
              </a:rPr>
              <a:t>Content Consumers: </a:t>
            </a:r>
            <a:r>
              <a:rPr i="0" lang="en-IN" sz="1800" u="none" cap="none" strike="noStrike">
                <a:solidFill>
                  <a:srgbClr val="3F3F3F"/>
                </a:solidFill>
                <a:latin typeface="Century"/>
                <a:ea typeface="Century"/>
                <a:cs typeface="Century"/>
                <a:sym typeface="Century"/>
              </a:rPr>
              <a:t>The users are there on the platform consuming contents but not posting anything</a:t>
            </a:r>
            <a:r>
              <a:rPr lang="en-IN" sz="1800">
                <a:solidFill>
                  <a:srgbClr val="3F3F3F"/>
                </a:solidFill>
                <a:latin typeface="Century"/>
                <a:ea typeface="Century"/>
                <a:cs typeface="Century"/>
                <a:sym typeface="Century"/>
              </a:rPr>
              <a:t> are old users , it is </a:t>
            </a:r>
            <a:r>
              <a:rPr b="1" lang="en-IN" sz="1800">
                <a:solidFill>
                  <a:srgbClr val="3F3F3F"/>
                </a:solidFill>
                <a:latin typeface="Century"/>
                <a:ea typeface="Century"/>
                <a:cs typeface="Century"/>
                <a:sym typeface="Century"/>
              </a:rPr>
              <a:t>65%</a:t>
            </a:r>
            <a:endParaRPr b="1" i="0" sz="1800" u="none" cap="none" strike="noStrike">
              <a:solidFill>
                <a:srgbClr val="3F3F3F"/>
              </a:solidFill>
              <a:latin typeface="Century"/>
              <a:ea typeface="Century"/>
              <a:cs typeface="Century"/>
              <a:sym typeface="Century"/>
            </a:endParaRPr>
          </a:p>
        </p:txBody>
      </p:sp>
      <p:pic>
        <p:nvPicPr>
          <p:cNvPr id="231" name="Google Shape;231;p8"/>
          <p:cNvPicPr preferRelativeResize="0"/>
          <p:nvPr/>
        </p:nvPicPr>
        <p:blipFill rotWithShape="1">
          <a:blip r:embed="rId3">
            <a:alphaModFix/>
          </a:blip>
          <a:srcRect b="0" l="0" r="0" t="0"/>
          <a:stretch/>
        </p:blipFill>
        <p:spPr>
          <a:xfrm>
            <a:off x="315320" y="1610064"/>
            <a:ext cx="3715115" cy="2305611"/>
          </a:xfrm>
          <a:prstGeom prst="rect">
            <a:avLst/>
          </a:prstGeom>
          <a:noFill/>
          <a:ln>
            <a:noFill/>
          </a:ln>
        </p:spPr>
      </p:pic>
      <p:pic>
        <p:nvPicPr>
          <p:cNvPr id="232" name="Google Shape;232;p8"/>
          <p:cNvPicPr preferRelativeResize="0"/>
          <p:nvPr/>
        </p:nvPicPr>
        <p:blipFill rotWithShape="1">
          <a:blip r:embed="rId4">
            <a:alphaModFix/>
          </a:blip>
          <a:srcRect b="0" l="0" r="0" t="0"/>
          <a:stretch/>
        </p:blipFill>
        <p:spPr>
          <a:xfrm>
            <a:off x="315320" y="4083825"/>
            <a:ext cx="3696344" cy="23056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type="title"/>
          </p:nvPr>
        </p:nvSpPr>
        <p:spPr>
          <a:xfrm>
            <a:off x="827700" y="320742"/>
            <a:ext cx="6711654" cy="7916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F3F3F"/>
              </a:buClr>
              <a:buSzPts val="3600"/>
              <a:buFont typeface="Federo"/>
              <a:buNone/>
            </a:pPr>
            <a:r>
              <a:rPr b="1" lang="en-IN" sz="3600">
                <a:solidFill>
                  <a:srgbClr val="3F3F3F"/>
                </a:solidFill>
                <a:latin typeface="Federo"/>
                <a:ea typeface="Federo"/>
                <a:cs typeface="Federo"/>
                <a:sym typeface="Federo"/>
              </a:rPr>
              <a:t>Content Performance</a:t>
            </a:r>
            <a:endParaRPr/>
          </a:p>
        </p:txBody>
      </p:sp>
      <p:sp>
        <p:nvSpPr>
          <p:cNvPr id="238" name="Google Shape;238;p9"/>
          <p:cNvSpPr txBox="1"/>
          <p:nvPr>
            <p:ph idx="1" type="body"/>
          </p:nvPr>
        </p:nvSpPr>
        <p:spPr>
          <a:xfrm>
            <a:off x="4430600" y="1499200"/>
            <a:ext cx="4011900" cy="51561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None/>
            </a:pPr>
            <a:r>
              <a:t/>
            </a:r>
            <a:endParaRPr/>
          </a:p>
          <a:p>
            <a:pPr indent="-332740" lvl="0" marL="342900" rtl="0" algn="just">
              <a:lnSpc>
                <a:spcPct val="160000"/>
              </a:lnSpc>
              <a:spcBef>
                <a:spcPts val="1000"/>
              </a:spcBef>
              <a:spcAft>
                <a:spcPts val="0"/>
              </a:spcAft>
              <a:buClr>
                <a:srgbClr val="3F3F3F"/>
              </a:buClr>
              <a:buSzPts val="1280"/>
              <a:buChar char="❑"/>
            </a:pPr>
            <a:r>
              <a:rPr lang="en-IN" sz="1600">
                <a:solidFill>
                  <a:srgbClr val="3F3F3F"/>
                </a:solidFill>
                <a:latin typeface="Century"/>
                <a:ea typeface="Century"/>
                <a:cs typeface="Century"/>
                <a:sym typeface="Century"/>
              </a:rPr>
              <a:t>Which content is getting how much engagement, it will be beneficial for us to focus on which area more.</a:t>
            </a:r>
            <a:endParaRPr sz="1600">
              <a:solidFill>
                <a:srgbClr val="3F3F3F"/>
              </a:solidFill>
              <a:latin typeface="Century"/>
              <a:ea typeface="Century"/>
              <a:cs typeface="Century"/>
              <a:sym typeface="Century"/>
            </a:endParaRPr>
          </a:p>
          <a:p>
            <a:pPr indent="-332740" lvl="0" marL="342900" rtl="0" algn="just">
              <a:lnSpc>
                <a:spcPct val="160000"/>
              </a:lnSpc>
              <a:spcBef>
                <a:spcPts val="1000"/>
              </a:spcBef>
              <a:spcAft>
                <a:spcPts val="0"/>
              </a:spcAft>
              <a:buClr>
                <a:srgbClr val="3F3F3F"/>
              </a:buClr>
              <a:buSzPts val="1280"/>
              <a:buChar char="❑"/>
            </a:pPr>
            <a:r>
              <a:rPr lang="en-IN" sz="1600">
                <a:solidFill>
                  <a:srgbClr val="3F3F3F"/>
                </a:solidFill>
                <a:latin typeface="Century"/>
                <a:ea typeface="Century"/>
                <a:cs typeface="Century"/>
                <a:sym typeface="Century"/>
              </a:rPr>
              <a:t>And who are getting engagement check what hashtags they are using and calculate average likes per hashtags.</a:t>
            </a:r>
            <a:endParaRPr sz="1600">
              <a:solidFill>
                <a:srgbClr val="3F3F3F"/>
              </a:solidFill>
              <a:latin typeface="Century"/>
              <a:ea typeface="Century"/>
              <a:cs typeface="Century"/>
              <a:sym typeface="Century"/>
            </a:endParaRPr>
          </a:p>
          <a:p>
            <a:pPr indent="-353060" lvl="0" marL="342900" rtl="0" algn="just">
              <a:lnSpc>
                <a:spcPct val="160000"/>
              </a:lnSpc>
              <a:spcBef>
                <a:spcPts val="1000"/>
              </a:spcBef>
              <a:spcAft>
                <a:spcPts val="0"/>
              </a:spcAft>
              <a:buClr>
                <a:srgbClr val="3F3F3F"/>
              </a:buClr>
              <a:buSzPts val="1600"/>
              <a:buFont typeface="Century"/>
              <a:buChar char="❑"/>
            </a:pPr>
            <a:r>
              <a:rPr lang="en-IN" sz="1600">
                <a:solidFill>
                  <a:srgbClr val="3F3F3F"/>
                </a:solidFill>
                <a:latin typeface="Century"/>
                <a:ea typeface="Century"/>
                <a:cs typeface="Century"/>
                <a:sym typeface="Century"/>
              </a:rPr>
              <a:t>Most liked hashtags was </a:t>
            </a:r>
            <a:r>
              <a:rPr b="1" lang="en-IN" sz="1600">
                <a:solidFill>
                  <a:srgbClr val="3F3F3F"/>
                </a:solidFill>
                <a:latin typeface="Century"/>
                <a:ea typeface="Century"/>
                <a:cs typeface="Century"/>
                <a:sym typeface="Century"/>
              </a:rPr>
              <a:t>dreamy </a:t>
            </a:r>
            <a:r>
              <a:rPr lang="en-IN" sz="1600">
                <a:solidFill>
                  <a:srgbClr val="3F3F3F"/>
                </a:solidFill>
                <a:latin typeface="Century"/>
                <a:ea typeface="Century"/>
                <a:cs typeface="Century"/>
                <a:sym typeface="Century"/>
              </a:rPr>
              <a:t>with </a:t>
            </a:r>
            <a:r>
              <a:rPr b="1" lang="en-IN" sz="1600">
                <a:solidFill>
                  <a:srgbClr val="3F3F3F"/>
                </a:solidFill>
                <a:latin typeface="Century"/>
                <a:ea typeface="Century"/>
                <a:cs typeface="Century"/>
                <a:sym typeface="Century"/>
              </a:rPr>
              <a:t>35.75%, </a:t>
            </a:r>
            <a:r>
              <a:rPr lang="en-IN" sz="1600">
                <a:solidFill>
                  <a:srgbClr val="3F3F3F"/>
                </a:solidFill>
                <a:latin typeface="Century"/>
                <a:ea typeface="Century"/>
                <a:cs typeface="Century"/>
                <a:sym typeface="Century"/>
              </a:rPr>
              <a:t>and second best was </a:t>
            </a:r>
            <a:r>
              <a:rPr b="1" lang="en-IN" sz="1600">
                <a:solidFill>
                  <a:srgbClr val="3F3F3F"/>
                </a:solidFill>
                <a:latin typeface="Century"/>
                <a:ea typeface="Century"/>
                <a:cs typeface="Century"/>
                <a:sym typeface="Century"/>
              </a:rPr>
              <a:t>beauty</a:t>
            </a:r>
            <a:r>
              <a:rPr lang="en-IN" sz="1600">
                <a:solidFill>
                  <a:srgbClr val="3F3F3F"/>
                </a:solidFill>
                <a:latin typeface="Century"/>
                <a:ea typeface="Century"/>
                <a:cs typeface="Century"/>
                <a:sym typeface="Century"/>
              </a:rPr>
              <a:t> with </a:t>
            </a:r>
            <a:r>
              <a:rPr b="1" lang="en-IN" sz="1600">
                <a:solidFill>
                  <a:srgbClr val="3F3F3F"/>
                </a:solidFill>
                <a:latin typeface="Century"/>
                <a:ea typeface="Century"/>
                <a:cs typeface="Century"/>
                <a:sym typeface="Century"/>
              </a:rPr>
              <a:t>34.95%.</a:t>
            </a:r>
            <a:endParaRPr b="1" sz="1600">
              <a:solidFill>
                <a:srgbClr val="3F3F3F"/>
              </a:solidFill>
              <a:latin typeface="Century"/>
              <a:ea typeface="Century"/>
              <a:cs typeface="Century"/>
              <a:sym typeface="Century"/>
            </a:endParaRPr>
          </a:p>
          <a:p>
            <a:pPr indent="-332740" lvl="0" marL="342900" rtl="0" algn="just">
              <a:lnSpc>
                <a:spcPct val="160000"/>
              </a:lnSpc>
              <a:spcBef>
                <a:spcPts val="1000"/>
              </a:spcBef>
              <a:spcAft>
                <a:spcPts val="0"/>
              </a:spcAft>
              <a:buClr>
                <a:srgbClr val="3F3F3F"/>
              </a:buClr>
              <a:buSzPts val="1280"/>
              <a:buChar char="❑"/>
            </a:pPr>
            <a:r>
              <a:rPr lang="en-IN" sz="1600">
                <a:solidFill>
                  <a:srgbClr val="3F3F3F"/>
                </a:solidFill>
                <a:latin typeface="Century"/>
                <a:ea typeface="Century"/>
                <a:cs typeface="Century"/>
                <a:sym typeface="Century"/>
              </a:rPr>
              <a:t>We will see where are the scope of improvements here it is on </a:t>
            </a:r>
            <a:r>
              <a:rPr b="1" lang="en-IN" sz="1600">
                <a:solidFill>
                  <a:srgbClr val="3F3F3F"/>
                </a:solidFill>
                <a:latin typeface="Century"/>
                <a:ea typeface="Century"/>
                <a:cs typeface="Century"/>
                <a:sym typeface="Century"/>
              </a:rPr>
              <a:t>landscape</a:t>
            </a:r>
            <a:r>
              <a:rPr lang="en-IN" sz="1600">
                <a:solidFill>
                  <a:srgbClr val="3F3F3F"/>
                </a:solidFill>
                <a:latin typeface="Century"/>
                <a:ea typeface="Century"/>
                <a:cs typeface="Century"/>
                <a:sym typeface="Century"/>
              </a:rPr>
              <a:t> that is </a:t>
            </a:r>
            <a:r>
              <a:rPr b="1" lang="en-IN" sz="1600">
                <a:solidFill>
                  <a:srgbClr val="3F3F3F"/>
                </a:solidFill>
                <a:latin typeface="Century"/>
                <a:ea typeface="Century"/>
                <a:cs typeface="Century"/>
                <a:sym typeface="Century"/>
              </a:rPr>
              <a:t>33.59%</a:t>
            </a:r>
            <a:endParaRPr b="1"/>
          </a:p>
        </p:txBody>
      </p:sp>
      <p:pic>
        <p:nvPicPr>
          <p:cNvPr id="239" name="Google Shape;239;p9"/>
          <p:cNvPicPr preferRelativeResize="0"/>
          <p:nvPr/>
        </p:nvPicPr>
        <p:blipFill rotWithShape="1">
          <a:blip r:embed="rId3">
            <a:alphaModFix/>
          </a:blip>
          <a:srcRect b="0" l="0" r="0" t="0"/>
          <a:stretch/>
        </p:blipFill>
        <p:spPr>
          <a:xfrm>
            <a:off x="376556" y="3780149"/>
            <a:ext cx="3885570" cy="2403836"/>
          </a:xfrm>
          <a:prstGeom prst="rect">
            <a:avLst/>
          </a:prstGeom>
          <a:noFill/>
          <a:ln>
            <a:noFill/>
          </a:ln>
        </p:spPr>
      </p:pic>
      <p:pic>
        <p:nvPicPr>
          <p:cNvPr descr="Business Growth" id="240" name="Google Shape;240;p9"/>
          <p:cNvPicPr preferRelativeResize="0"/>
          <p:nvPr/>
        </p:nvPicPr>
        <p:blipFill rotWithShape="1">
          <a:blip r:embed="rId4">
            <a:alphaModFix/>
          </a:blip>
          <a:srcRect b="0" l="0" r="0" t="0"/>
          <a:stretch/>
        </p:blipFill>
        <p:spPr>
          <a:xfrm>
            <a:off x="1008086" y="1859437"/>
            <a:ext cx="2622510" cy="15695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Urvish Tiwari</dc:creator>
</cp:coreProperties>
</file>