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Helvetica Neue"/>
      <p:regular r:id="rId19"/>
      <p:bold r:id="rId20"/>
      <p:italic r:id="rId21"/>
      <p:boldItalic r:id="rId22"/>
    </p:embeddedFont>
    <p:embeddedFont>
      <p:font typeface="Century Gothic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hcTgTdHPHcEkTuo/xng28inwun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2E9BDD-91B9-4BCF-ABB6-BA524636E599}">
  <a:tblStyle styleId="{402E9BDD-91B9-4BCF-ABB6-BA524636E59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22" Type="http://schemas.openxmlformats.org/officeDocument/2006/relationships/font" Target="fonts/HelveticaNeue-boldItalic.fntdata"/><Relationship Id="rId21" Type="http://schemas.openxmlformats.org/officeDocument/2006/relationships/font" Target="fonts/HelveticaNeue-italic.fntdata"/><Relationship Id="rId24" Type="http://schemas.openxmlformats.org/officeDocument/2006/relationships/font" Target="fonts/CenturyGothic-bold.fntdata"/><Relationship Id="rId23" Type="http://schemas.openxmlformats.org/officeDocument/2006/relationships/font" Target="fonts/CenturyGothic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boldItalic.fntdata"/><Relationship Id="rId25" Type="http://schemas.openxmlformats.org/officeDocument/2006/relationships/font" Target="fonts/CenturyGothic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HelveticaNeue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81" name="Google Shape;81;p24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2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8" name="Google Shape;88;p2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6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6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4" name="Google Shape;94;p26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5" name="Google Shape;95;p2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26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9" name="Google Shape;99;p26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7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2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28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0" name="Google Shape;110;p28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1" name="Google Shape;111;p28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2" name="Google Shape;112;p28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3" name="Google Shape;113;p28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4" name="Google Shape;114;p28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28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2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9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2" name="Google Shape;122;p29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3" name="Google Shape;123;p29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4" name="Google Shape;124;p29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5" name="Google Shape;125;p29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6" name="Google Shape;126;p29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7" name="Google Shape;127;p29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8" name="Google Shape;128;p29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9" name="Google Shape;129;p29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30" name="Google Shape;130;p29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29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2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0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1"/>
          <p:cNvSpPr txBox="1"/>
          <p:nvPr>
            <p:ph idx="1" type="body"/>
          </p:nvPr>
        </p:nvSpPr>
        <p:spPr>
          <a:xfrm rot="5400000">
            <a:off x="1679576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4" name="Google Shape;144;p3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19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3" name="Google Shape;53;p20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4" name="Google Shape;54;p20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5" name="Google Shape;55;p20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6" name="Google Shape;56;p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7" name="Google Shape;67;p22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8" name="Google Shape;68;p2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3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4" name="Google Shape;74;p23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2.xml"/><Relationship Id="rId1" Type="http://schemas.openxmlformats.org/officeDocument/2006/relationships/image" Target="../media/image5.png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4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4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4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" name="Google Shape;13;p14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4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p14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2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"/>
          <p:cNvSpPr/>
          <p:nvPr/>
        </p:nvSpPr>
        <p:spPr>
          <a:xfrm>
            <a:off x="689811" y="409074"/>
            <a:ext cx="6160168" cy="5967663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3" name="Google Shape;15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1133" y="2210497"/>
            <a:ext cx="4386608" cy="2437005"/>
          </a:xfrm>
          <a:prstGeom prst="rect">
            <a:avLst/>
          </a:prstGeom>
          <a:solidFill>
            <a:srgbClr val="C00000">
              <a:alpha val="95686"/>
            </a:srgbClr>
          </a:solidFill>
          <a:ln>
            <a:noFill/>
          </a:ln>
        </p:spPr>
      </p:pic>
      <p:sp>
        <p:nvSpPr>
          <p:cNvPr id="154" name="Google Shape;154;p1"/>
          <p:cNvSpPr/>
          <p:nvPr/>
        </p:nvSpPr>
        <p:spPr>
          <a:xfrm>
            <a:off x="7106652" y="741946"/>
            <a:ext cx="4764505" cy="5374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3A3A3A"/>
                </a:solidFill>
                <a:latin typeface="Century"/>
                <a:ea typeface="Century"/>
                <a:cs typeface="Century"/>
                <a:sym typeface="Century"/>
              </a:rPr>
              <a:t>Restaurant Analysis Project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3A3A3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3A3A3A"/>
                </a:solidFill>
                <a:latin typeface="Century"/>
                <a:ea typeface="Century"/>
                <a:cs typeface="Century"/>
                <a:sym typeface="Century"/>
              </a:rPr>
              <a:t>Urvish Tiwari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3A3A3A"/>
                </a:solidFill>
                <a:latin typeface="Century"/>
                <a:ea typeface="Century"/>
                <a:cs typeface="Century"/>
                <a:sym typeface="Century"/>
              </a:rPr>
              <a:t>DS-May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210" y="1970202"/>
            <a:ext cx="4927430" cy="312027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0"/>
          <p:cNvSpPr txBox="1"/>
          <p:nvPr/>
        </p:nvSpPr>
        <p:spPr>
          <a:xfrm>
            <a:off x="6004873" y="1885360"/>
            <a:ext cx="6014301" cy="3077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A3A3A"/>
                </a:solidFill>
                <a:latin typeface="Century"/>
                <a:ea typeface="Century"/>
                <a:cs typeface="Century"/>
                <a:sym typeface="Century"/>
              </a:rPr>
              <a:t>Competitors in the Market</a:t>
            </a:r>
            <a:br>
              <a:rPr b="1" i="0" lang="en-US" sz="2000">
                <a:solidFill>
                  <a:srgbClr val="3A3A3A"/>
                </a:solidFill>
                <a:latin typeface="Century"/>
                <a:ea typeface="Century"/>
                <a:cs typeface="Century"/>
                <a:sym typeface="Century"/>
              </a:rPr>
            </a:br>
            <a:endParaRPr b="1" i="0" sz="1600">
              <a:solidFill>
                <a:srgbClr val="3A3A3A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-285750" lvl="1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3A3A3A"/>
                </a:solidFill>
                <a:latin typeface="Century"/>
                <a:ea typeface="Century"/>
                <a:cs typeface="Century"/>
                <a:sym typeface="Century"/>
              </a:rPr>
              <a:t>There are some states where we will get a lot of competition in the market.</a:t>
            </a:r>
            <a:endParaRPr/>
          </a:p>
          <a:p>
            <a:pPr indent="-285750" lvl="1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3A3A3A"/>
                </a:solidFill>
                <a:latin typeface="Century"/>
                <a:ea typeface="Century"/>
                <a:cs typeface="Century"/>
                <a:sym typeface="Century"/>
              </a:rPr>
              <a:t>In the suggested countries there are 8 restaurants in the lower rating bracket .</a:t>
            </a:r>
            <a:endParaRPr/>
          </a:p>
          <a:p>
            <a:pPr indent="-285750" lvl="1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3A3A3A"/>
                </a:solidFill>
                <a:latin typeface="Century"/>
                <a:ea typeface="Century"/>
                <a:cs typeface="Century"/>
                <a:sym typeface="Century"/>
              </a:rPr>
              <a:t>Australia and Sri Lanka have most  3 &amp; 2 respectively.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A3A3A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"/>
          <p:cNvSpPr txBox="1"/>
          <p:nvPr/>
        </p:nvSpPr>
        <p:spPr>
          <a:xfrm>
            <a:off x="4326903" y="235670"/>
            <a:ext cx="2573518" cy="646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entury"/>
                <a:ea typeface="Century"/>
                <a:cs typeface="Century"/>
                <a:sym typeface="Century"/>
              </a:rPr>
              <a:t>Dashboard</a:t>
            </a:r>
            <a:endParaRPr/>
          </a:p>
        </p:txBody>
      </p:sp>
      <p:pic>
        <p:nvPicPr>
          <p:cNvPr id="268" name="Google Shape;26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159497"/>
            <a:ext cx="12192000" cy="5698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"/>
          <p:cNvSpPr txBox="1"/>
          <p:nvPr/>
        </p:nvSpPr>
        <p:spPr>
          <a:xfrm>
            <a:off x="463484" y="151179"/>
            <a:ext cx="5844618" cy="6555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A3A3A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163C3F"/>
                </a:solidFill>
                <a:latin typeface="Century"/>
                <a:ea typeface="Century"/>
                <a:cs typeface="Century"/>
                <a:sym typeface="Century"/>
              </a:rPr>
              <a:t>Conclusion and key Insights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A3A3A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600"/>
              <a:buFont typeface="Noto Sans Symbols"/>
              <a:buChar char="❑"/>
            </a:pPr>
            <a:r>
              <a:rPr b="1" i="0" lang="en-US" sz="1600" u="none" cap="none" strike="noStrike">
                <a:solidFill>
                  <a:srgbClr val="3A3A3A"/>
                </a:solidFill>
                <a:latin typeface="Century"/>
                <a:ea typeface="Century"/>
                <a:cs typeface="Century"/>
                <a:sym typeface="Century"/>
              </a:rPr>
              <a:t> Australia, Canada, Indonesia, New Zealand , Qatar , Singapore ,  Sri Lanka , Turkey </a:t>
            </a:r>
            <a:r>
              <a:rPr b="0" i="0" lang="en-US" sz="1600" u="none" cap="none" strike="noStrike">
                <a:solidFill>
                  <a:srgbClr val="3A3A3A"/>
                </a:solidFill>
                <a:latin typeface="Century"/>
                <a:ea typeface="Century"/>
                <a:cs typeface="Century"/>
                <a:sym typeface="Century"/>
              </a:rPr>
              <a:t>are the potential opportunities where the management can look upon to invest.  As well India can be looked upon but utmost strategy with quality concerns should exist to plan a restaurant to surpass other’s competition. 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3A3A3A"/>
                </a:solidFill>
                <a:latin typeface="Century"/>
                <a:ea typeface="Century"/>
                <a:cs typeface="Century"/>
                <a:sym typeface="Century"/>
              </a:rPr>
              <a:t>Services and quality in terms of food ,ambience, taste is more important compared to  strategizing on cuisine type.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3A3A3A"/>
                </a:solidFill>
                <a:latin typeface="Century"/>
                <a:ea typeface="Century"/>
                <a:cs typeface="Century"/>
                <a:sym typeface="Century"/>
              </a:rPr>
              <a:t>Online food delivery &amp; table booking services has a direct effect on ratings of a restaurant.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3A3A3A"/>
                </a:solidFill>
                <a:latin typeface="Century"/>
                <a:ea typeface="Century"/>
                <a:cs typeface="Century"/>
                <a:sym typeface="Century"/>
              </a:rPr>
              <a:t>For price range, by a good strategy if in a moderate price range if good services are provided still the restaurant can be profitable.</a:t>
            </a:r>
            <a:endParaRPr/>
          </a:p>
          <a:p>
            <a:pPr indent="-1841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A3A3A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rgbClr val="3A3A3A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  <p:pic>
        <p:nvPicPr>
          <p:cNvPr descr="Bar graph with upward trend" id="274" name="Google Shape;27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39024" y="1819274"/>
            <a:ext cx="3124201" cy="312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19664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 and chairs" id="160" name="Google Shape;16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6375" y="1885950"/>
            <a:ext cx="3409950" cy="3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"/>
          <p:cNvSpPr/>
          <p:nvPr/>
        </p:nvSpPr>
        <p:spPr>
          <a:xfrm>
            <a:off x="6095999" y="1152525"/>
            <a:ext cx="4619625" cy="499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163C3F"/>
                </a:solidFill>
                <a:latin typeface="Century"/>
                <a:ea typeface="Century"/>
                <a:cs typeface="Century"/>
                <a:sym typeface="Century"/>
              </a:rPr>
              <a:t>TABLE OF CONTENT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163C3F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-57150" lvl="0" marL="571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163C3F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163C3F"/>
                </a:solidFill>
                <a:latin typeface="Century"/>
                <a:ea typeface="Century"/>
                <a:cs typeface="Century"/>
                <a:sym typeface="Century"/>
              </a:rPr>
              <a:t>Introduction and Problem Statement</a:t>
            </a:r>
            <a:endParaRPr b="0" i="0" sz="1600" u="none" cap="none" strike="noStrike">
              <a:solidFill>
                <a:srgbClr val="163C3F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-57150" lvl="0" marL="571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163C3F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163C3F"/>
                </a:solidFill>
                <a:latin typeface="Century"/>
                <a:ea typeface="Century"/>
                <a:cs typeface="Century"/>
                <a:sym typeface="Century"/>
              </a:rPr>
              <a:t>Market Research</a:t>
            </a:r>
            <a:endParaRPr/>
          </a:p>
          <a:p>
            <a:pPr indent="-57150" lvl="0" marL="571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163C3F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163C3F"/>
                </a:solidFill>
                <a:latin typeface="Century"/>
                <a:ea typeface="Century"/>
                <a:cs typeface="Century"/>
                <a:sym typeface="Century"/>
              </a:rPr>
              <a:t>Target Countries</a:t>
            </a:r>
            <a:endParaRPr/>
          </a:p>
          <a:p>
            <a:pPr indent="-57150" lvl="0" marL="571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163C3F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163C3F"/>
                </a:solidFill>
                <a:latin typeface="Century"/>
                <a:ea typeface="Century"/>
                <a:cs typeface="Century"/>
                <a:sym typeface="Century"/>
              </a:rPr>
              <a:t>Competitors in the Market </a:t>
            </a:r>
            <a:endParaRPr b="0" i="0" sz="1600" u="none" cap="none" strike="noStrike">
              <a:solidFill>
                <a:srgbClr val="163C3F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-57150" lvl="0" marL="571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163C3F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163C3F"/>
                </a:solidFill>
                <a:latin typeface="Century"/>
                <a:ea typeface="Century"/>
                <a:cs typeface="Century"/>
                <a:sym typeface="Century"/>
              </a:rPr>
              <a:t>Financial Projections</a:t>
            </a:r>
            <a:endParaRPr/>
          </a:p>
          <a:p>
            <a:pPr indent="-57150" lvl="0" marL="571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163C3F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163C3F"/>
                </a:solidFill>
                <a:latin typeface="Century"/>
                <a:ea typeface="Century"/>
                <a:cs typeface="Century"/>
                <a:sym typeface="Century"/>
              </a:rPr>
              <a:t>Marketing Strategy</a:t>
            </a:r>
            <a:endParaRPr/>
          </a:p>
          <a:p>
            <a:pPr indent="-57150" lvl="0" marL="571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163C3F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163C3F"/>
                </a:solidFill>
                <a:latin typeface="Century"/>
                <a:ea typeface="Century"/>
                <a:cs typeface="Century"/>
                <a:sym typeface="Century"/>
              </a:rPr>
              <a:t>Competitors in the Market</a:t>
            </a:r>
            <a:endParaRPr/>
          </a:p>
          <a:p>
            <a:pPr indent="-57150" lvl="0" marL="571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163C3F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163C3F"/>
                </a:solidFill>
                <a:latin typeface="Century"/>
                <a:ea typeface="Century"/>
                <a:cs typeface="Century"/>
                <a:sym typeface="Century"/>
              </a:rPr>
              <a:t>Dashboard</a:t>
            </a:r>
            <a:endParaRPr/>
          </a:p>
          <a:p>
            <a:pPr indent="-57150" lvl="0" marL="571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163C3F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163C3F"/>
                </a:solidFill>
                <a:latin typeface="Century"/>
                <a:ea typeface="Century"/>
                <a:cs typeface="Century"/>
                <a:sym typeface="Century"/>
              </a:rPr>
              <a:t>Conclusion and key Insights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"/>
          <p:cNvSpPr/>
          <p:nvPr/>
        </p:nvSpPr>
        <p:spPr>
          <a:xfrm>
            <a:off x="5005633" y="1187777"/>
            <a:ext cx="6223842" cy="51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163C3F"/>
                </a:solidFill>
                <a:latin typeface="Century"/>
                <a:ea typeface="Century"/>
                <a:cs typeface="Century"/>
                <a:sym typeface="Century"/>
              </a:rPr>
              <a:t>Introduction with Problem Statement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163C3F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3C3F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163C3F"/>
                </a:solidFill>
                <a:latin typeface="Century"/>
                <a:ea typeface="Century"/>
                <a:cs typeface="Century"/>
                <a:sym typeface="Century"/>
              </a:rPr>
              <a:t>Zomato team wants to expand own business, opening new restaurants in different country to capture the maximum customers of different prize range and cuisines according to country.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3C3F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163C3F"/>
                </a:solidFill>
                <a:latin typeface="Century"/>
                <a:ea typeface="Century"/>
                <a:cs typeface="Century"/>
                <a:sym typeface="Century"/>
              </a:rPr>
              <a:t>A dataset of food industry(restaurants) is Analysed and insights &amp; information is derived from the data 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3C3F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163C3F"/>
                </a:solidFill>
                <a:latin typeface="Century"/>
                <a:ea typeface="Century"/>
                <a:cs typeface="Century"/>
                <a:sym typeface="Century"/>
              </a:rPr>
              <a:t>Purpose of the study is to initially analyse the data and draw certain information from it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Closed book" id="167" name="Google Shape;16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7055" y="2049151"/>
            <a:ext cx="2759697" cy="2759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"/>
          <p:cNvSpPr/>
          <p:nvPr/>
        </p:nvSpPr>
        <p:spPr>
          <a:xfrm>
            <a:off x="6023728" y="433634"/>
            <a:ext cx="5719094" cy="5822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3A3A3A"/>
                </a:solidFill>
                <a:latin typeface="Century"/>
                <a:ea typeface="Century"/>
                <a:cs typeface="Century"/>
                <a:sym typeface="Century"/>
              </a:rPr>
              <a:t>Market Research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3A3A3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3A3A3A"/>
                </a:solidFill>
                <a:latin typeface="Century"/>
                <a:ea typeface="Century"/>
                <a:cs typeface="Century"/>
                <a:sym typeface="Century"/>
              </a:rPr>
              <a:t>Total Country -15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3A3A3A"/>
                </a:solidFill>
                <a:latin typeface="Century"/>
                <a:ea typeface="Century"/>
                <a:cs typeface="Century"/>
                <a:sym typeface="Century"/>
              </a:rPr>
              <a:t>In all over world there are 9551 restaurants.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3A3A3A"/>
                </a:solidFill>
                <a:latin typeface="Century"/>
                <a:ea typeface="Century"/>
                <a:cs typeface="Century"/>
                <a:sym typeface="Century"/>
              </a:rPr>
              <a:t>Total Number of Cuisines 1826.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3A3A3A"/>
                </a:solidFill>
                <a:latin typeface="Century"/>
                <a:ea typeface="Century"/>
                <a:cs typeface="Century"/>
                <a:sym typeface="Century"/>
              </a:rPr>
              <a:t>Highest Number of Restaurants seen in India-8652.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3A3A3A"/>
                </a:solidFill>
                <a:latin typeface="Century"/>
                <a:ea typeface="Century"/>
                <a:cs typeface="Century"/>
                <a:sym typeface="Century"/>
              </a:rPr>
              <a:t>Lowest Number of Restaurants seen in Canada- 4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3A3A3A"/>
                </a:solidFill>
                <a:latin typeface="Century"/>
                <a:ea typeface="Century"/>
                <a:cs typeface="Century"/>
                <a:sym typeface="Century"/>
              </a:rPr>
              <a:t>And 388 restaurants having above than </a:t>
            </a:r>
            <a:r>
              <a:rPr lang="en-US" sz="1600">
                <a:solidFill>
                  <a:srgbClr val="3A3A3A"/>
                </a:solidFill>
                <a:latin typeface="Century"/>
                <a:ea typeface="Century"/>
                <a:cs typeface="Century"/>
                <a:sym typeface="Century"/>
              </a:rPr>
              <a:t>Price</a:t>
            </a:r>
            <a:r>
              <a:rPr b="0" i="0" lang="en-US" sz="1600" u="none" cap="none" strike="noStrike">
                <a:solidFill>
                  <a:srgbClr val="3A3A3A"/>
                </a:solidFill>
                <a:latin typeface="Century"/>
                <a:ea typeface="Century"/>
                <a:cs typeface="Century"/>
                <a:sym typeface="Century"/>
              </a:rPr>
              <a:t> range 4 in India.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A3A3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3" name="Google Shape;17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8156" y="1911986"/>
            <a:ext cx="5006645" cy="3178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/>
          <p:nvPr/>
        </p:nvSpPr>
        <p:spPr>
          <a:xfrm>
            <a:off x="5995448" y="1241403"/>
            <a:ext cx="23567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3A3A3A"/>
                </a:solidFill>
                <a:latin typeface="Century"/>
                <a:ea typeface="Century"/>
                <a:cs typeface="Century"/>
                <a:sym typeface="Century"/>
              </a:rPr>
              <a:t>Market Research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A3A3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9" name="Google Shape;17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1568" y="1984443"/>
            <a:ext cx="5203824" cy="40353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" name="Google Shape;180;p5"/>
          <p:cNvGrpSpPr/>
          <p:nvPr/>
        </p:nvGrpSpPr>
        <p:grpSpPr>
          <a:xfrm>
            <a:off x="5894962" y="1984443"/>
            <a:ext cx="5458800" cy="3699097"/>
            <a:chOff x="0" y="0"/>
            <a:chExt cx="5458800" cy="3699097"/>
          </a:xfrm>
        </p:grpSpPr>
        <p:cxnSp>
          <p:nvCxnSpPr>
            <p:cNvPr id="181" name="Google Shape;181;p5"/>
            <p:cNvCxnSpPr/>
            <p:nvPr/>
          </p:nvCxnSpPr>
          <p:spPr>
            <a:xfrm>
              <a:off x="0" y="2017679"/>
              <a:ext cx="5458800" cy="0"/>
            </a:xfrm>
            <a:prstGeom prst="straightConnector1">
              <a:avLst/>
            </a:prstGeom>
            <a:solidFill>
              <a:schemeClr val="lt1">
                <a:alpha val="89800"/>
              </a:schemeClr>
            </a:solidFill>
            <a:ln cap="rnd" cmpd="sng" w="9525">
              <a:solidFill>
                <a:srgbClr val="B0121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10"/>
                </a:srgbClr>
              </a:outerShdw>
            </a:effectLst>
          </p:spPr>
        </p:cxnSp>
        <p:sp>
          <p:nvSpPr>
            <p:cNvPr id="182" name="Google Shape;182;p5"/>
            <p:cNvSpPr/>
            <p:nvPr/>
          </p:nvSpPr>
          <p:spPr>
            <a:xfrm>
              <a:off x="111735" y="1250960"/>
              <a:ext cx="1599600" cy="484200"/>
            </a:xfrm>
            <a:prstGeom prst="rect">
              <a:avLst/>
            </a:prstGeom>
            <a:gradFill>
              <a:gsLst>
                <a:gs pos="0">
                  <a:srgbClr val="CA3433"/>
                </a:gs>
                <a:gs pos="100000">
                  <a:srgbClr val="8C0E0C"/>
                </a:gs>
              </a:gsLst>
              <a:lin ang="5400012" scaled="0"/>
            </a:gradFill>
            <a:ln cap="rnd" cmpd="sng" w="9525">
              <a:solidFill>
                <a:srgbClr val="B0121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381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 txBox="1"/>
            <p:nvPr/>
          </p:nvSpPr>
          <p:spPr>
            <a:xfrm>
              <a:off x="111735" y="1250960"/>
              <a:ext cx="1599600" cy="48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spcFirstLastPara="1" rIns="71100" wrap="square" tIns="71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None/>
              </a:pPr>
              <a:r>
                <a:rPr b="1" lang="en-US"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1000</a:t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111735" y="0"/>
              <a:ext cx="1599600" cy="1251000"/>
            </a:xfrm>
            <a:prstGeom prst="rect">
              <a:avLst/>
            </a:prstGeom>
            <a:solidFill>
              <a:srgbClr val="E3CACA">
                <a:alpha val="89800"/>
              </a:srgbClr>
            </a:solidFill>
            <a:ln cap="rnd" cmpd="sng" w="9525">
              <a:solidFill>
                <a:srgbClr val="E3CACA">
                  <a:alpha val="89800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1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 txBox="1"/>
            <p:nvPr/>
          </p:nvSpPr>
          <p:spPr>
            <a:xfrm>
              <a:off x="111735" y="0"/>
              <a:ext cx="1599600" cy="12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entury Gothic"/>
                <a:buNone/>
              </a:pPr>
              <a:r>
                <a:rPr lang="en-US" sz="1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According to our data, Every year more than 1000 restaurants are open all over the country from 2010 to 2018.</a:t>
              </a:r>
              <a:endParaRPr/>
            </a:p>
          </p:txBody>
        </p:sp>
        <p:cxnSp>
          <p:nvCxnSpPr>
            <p:cNvPr id="186" name="Google Shape;186;p5"/>
            <p:cNvCxnSpPr/>
            <p:nvPr/>
          </p:nvCxnSpPr>
          <p:spPr>
            <a:xfrm>
              <a:off x="911583" y="1735203"/>
              <a:ext cx="0" cy="282600"/>
            </a:xfrm>
            <a:prstGeom prst="straightConnector1">
              <a:avLst/>
            </a:prstGeom>
            <a:noFill/>
            <a:ln cap="rnd" cmpd="sng" w="9525">
              <a:solidFill>
                <a:srgbClr val="B012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7" name="Google Shape;187;p5"/>
            <p:cNvSpPr/>
            <p:nvPr/>
          </p:nvSpPr>
          <p:spPr>
            <a:xfrm>
              <a:off x="1020653" y="2300154"/>
              <a:ext cx="1599600" cy="484200"/>
            </a:xfrm>
            <a:prstGeom prst="rect">
              <a:avLst/>
            </a:prstGeom>
            <a:gradFill>
              <a:gsLst>
                <a:gs pos="0">
                  <a:srgbClr val="CA3433"/>
                </a:gs>
                <a:gs pos="100000">
                  <a:srgbClr val="8C0E0C"/>
                </a:gs>
              </a:gsLst>
              <a:lin ang="5400012" scaled="0"/>
            </a:gradFill>
            <a:ln cap="rnd" cmpd="sng" w="9525">
              <a:solidFill>
                <a:srgbClr val="B0121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381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 txBox="1"/>
            <p:nvPr/>
          </p:nvSpPr>
          <p:spPr>
            <a:xfrm>
              <a:off x="1020653" y="2300154"/>
              <a:ext cx="1599600" cy="48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spcFirstLastPara="1" rIns="71100" wrap="square" tIns="71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None/>
              </a:pPr>
              <a:r>
                <a:rPr b="1" lang="en-US"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1027</a:t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1020653" y="2784397"/>
              <a:ext cx="1599600" cy="914700"/>
            </a:xfrm>
            <a:prstGeom prst="rect">
              <a:avLst/>
            </a:prstGeom>
            <a:solidFill>
              <a:srgbClr val="E3CACA">
                <a:alpha val="89800"/>
              </a:srgbClr>
            </a:solidFill>
            <a:ln cap="rnd" cmpd="sng" w="9525">
              <a:solidFill>
                <a:srgbClr val="E3CACA">
                  <a:alpha val="89800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1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 txBox="1"/>
            <p:nvPr/>
          </p:nvSpPr>
          <p:spPr>
            <a:xfrm>
              <a:off x="1020653" y="2784397"/>
              <a:ext cx="1599600" cy="91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entury Gothic"/>
                <a:buNone/>
              </a:pPr>
              <a:r>
                <a:rPr lang="en-US" sz="1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 Year 2012 had the lowest openings</a:t>
              </a:r>
              <a:endPara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entury Gothic"/>
                <a:buNone/>
              </a:pPr>
              <a:r>
                <a:rPr lang="en-US" sz="1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of restaurants</a:t>
              </a:r>
              <a:endParaRPr/>
            </a:p>
          </p:txBody>
        </p:sp>
        <p:cxnSp>
          <p:nvCxnSpPr>
            <p:cNvPr id="191" name="Google Shape;191;p5"/>
            <p:cNvCxnSpPr/>
            <p:nvPr/>
          </p:nvCxnSpPr>
          <p:spPr>
            <a:xfrm>
              <a:off x="1820501" y="2017678"/>
              <a:ext cx="0" cy="282600"/>
            </a:xfrm>
            <a:prstGeom prst="straightConnector1">
              <a:avLst/>
            </a:prstGeom>
            <a:noFill/>
            <a:ln cap="rnd" cmpd="sng" w="9525">
              <a:solidFill>
                <a:srgbClr val="B012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2" name="Google Shape;192;p5"/>
            <p:cNvSpPr/>
            <p:nvPr/>
          </p:nvSpPr>
          <p:spPr>
            <a:xfrm rot="2700000">
              <a:off x="880187" y="1986294"/>
              <a:ext cx="62791" cy="62791"/>
            </a:xfrm>
            <a:prstGeom prst="rect">
              <a:avLst/>
            </a:prstGeom>
            <a:gradFill>
              <a:gsLst>
                <a:gs pos="0">
                  <a:srgbClr val="BA4848"/>
                </a:gs>
                <a:gs pos="50000">
                  <a:srgbClr val="B70C0A"/>
                </a:gs>
                <a:gs pos="100000">
                  <a:srgbClr val="A8030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 rot="2700000">
              <a:off x="1789105" y="1986294"/>
              <a:ext cx="62791" cy="62791"/>
            </a:xfrm>
            <a:prstGeom prst="rect">
              <a:avLst/>
            </a:prstGeom>
            <a:gradFill>
              <a:gsLst>
                <a:gs pos="0">
                  <a:srgbClr val="BA4848"/>
                </a:gs>
                <a:gs pos="50000">
                  <a:srgbClr val="B70C0A"/>
                </a:gs>
                <a:gs pos="100000">
                  <a:srgbClr val="A8030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1929571" y="1250960"/>
              <a:ext cx="1599600" cy="484200"/>
            </a:xfrm>
            <a:prstGeom prst="rect">
              <a:avLst/>
            </a:prstGeom>
            <a:gradFill>
              <a:gsLst>
                <a:gs pos="0">
                  <a:srgbClr val="CA3433"/>
                </a:gs>
                <a:gs pos="100000">
                  <a:srgbClr val="8C0E0C"/>
                </a:gs>
              </a:gsLst>
              <a:lin ang="5400012" scaled="0"/>
            </a:gradFill>
            <a:ln cap="rnd" cmpd="sng" w="9525">
              <a:solidFill>
                <a:srgbClr val="B0121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381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 txBox="1"/>
            <p:nvPr/>
          </p:nvSpPr>
          <p:spPr>
            <a:xfrm>
              <a:off x="1929571" y="1250960"/>
              <a:ext cx="1599600" cy="48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spcFirstLastPara="1" rIns="71100" wrap="square" tIns="71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None/>
              </a:pPr>
              <a:r>
                <a:rPr b="1" lang="en-US"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1102</a:t>
              </a: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1929571" y="336195"/>
              <a:ext cx="1599600" cy="914700"/>
            </a:xfrm>
            <a:prstGeom prst="rect">
              <a:avLst/>
            </a:prstGeom>
            <a:solidFill>
              <a:srgbClr val="E3CACA">
                <a:alpha val="89800"/>
              </a:srgbClr>
            </a:solidFill>
            <a:ln cap="rnd" cmpd="sng" w="9525">
              <a:solidFill>
                <a:srgbClr val="E3CACA">
                  <a:alpha val="89800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1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5"/>
            <p:cNvSpPr txBox="1"/>
            <p:nvPr/>
          </p:nvSpPr>
          <p:spPr>
            <a:xfrm>
              <a:off x="1929571" y="336195"/>
              <a:ext cx="1599600" cy="91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entury Gothic"/>
                <a:buNone/>
              </a:pPr>
              <a:r>
                <a:rPr lang="en-US" sz="1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 Year 2018 had the highest opening of restaurants</a:t>
              </a:r>
              <a:endParaRPr/>
            </a:p>
          </p:txBody>
        </p:sp>
        <p:cxnSp>
          <p:nvCxnSpPr>
            <p:cNvPr id="198" name="Google Shape;198;p5"/>
            <p:cNvCxnSpPr/>
            <p:nvPr/>
          </p:nvCxnSpPr>
          <p:spPr>
            <a:xfrm>
              <a:off x="2729418" y="1735203"/>
              <a:ext cx="0" cy="282600"/>
            </a:xfrm>
            <a:prstGeom prst="straightConnector1">
              <a:avLst/>
            </a:prstGeom>
            <a:noFill/>
            <a:ln cap="rnd" cmpd="sng" w="9525">
              <a:solidFill>
                <a:srgbClr val="B012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9" name="Google Shape;199;p5"/>
            <p:cNvSpPr/>
            <p:nvPr/>
          </p:nvSpPr>
          <p:spPr>
            <a:xfrm>
              <a:off x="2838489" y="2300154"/>
              <a:ext cx="1599600" cy="484200"/>
            </a:xfrm>
            <a:prstGeom prst="rect">
              <a:avLst/>
            </a:prstGeom>
            <a:gradFill>
              <a:gsLst>
                <a:gs pos="0">
                  <a:srgbClr val="CA3433"/>
                </a:gs>
                <a:gs pos="100000">
                  <a:srgbClr val="8C0E0C"/>
                </a:gs>
              </a:gsLst>
              <a:lin ang="5400012" scaled="0"/>
            </a:gradFill>
            <a:ln cap="rnd" cmpd="sng" w="9525">
              <a:solidFill>
                <a:srgbClr val="B0121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381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5"/>
            <p:cNvSpPr txBox="1"/>
            <p:nvPr/>
          </p:nvSpPr>
          <p:spPr>
            <a:xfrm>
              <a:off x="2838489" y="2300154"/>
              <a:ext cx="1599600" cy="48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spcFirstLastPara="1" rIns="71100" wrap="square" tIns="71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None/>
              </a:pPr>
              <a:r>
                <a:rPr b="1" lang="en-US"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2010</a:t>
              </a: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2838489" y="2784397"/>
              <a:ext cx="1599600" cy="914700"/>
            </a:xfrm>
            <a:prstGeom prst="rect">
              <a:avLst/>
            </a:prstGeom>
            <a:solidFill>
              <a:srgbClr val="E3CACA">
                <a:alpha val="89800"/>
              </a:srgbClr>
            </a:solidFill>
            <a:ln cap="rnd" cmpd="sng" w="9525">
              <a:solidFill>
                <a:srgbClr val="E3CACA">
                  <a:alpha val="89800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1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5"/>
            <p:cNvSpPr txBox="1"/>
            <p:nvPr/>
          </p:nvSpPr>
          <p:spPr>
            <a:xfrm>
              <a:off x="2838489" y="2784397"/>
              <a:ext cx="1599600" cy="91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entury Gothic"/>
                <a:buNone/>
              </a:pPr>
              <a:r>
                <a:rPr lang="en-US" sz="1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 2010, 2011 has good number of opening restaurants.</a:t>
              </a:r>
              <a:endParaRPr/>
            </a:p>
          </p:txBody>
        </p:sp>
        <p:cxnSp>
          <p:nvCxnSpPr>
            <p:cNvPr id="203" name="Google Shape;203;p5"/>
            <p:cNvCxnSpPr/>
            <p:nvPr/>
          </p:nvCxnSpPr>
          <p:spPr>
            <a:xfrm>
              <a:off x="3638336" y="2017678"/>
              <a:ext cx="0" cy="282600"/>
            </a:xfrm>
            <a:prstGeom prst="straightConnector1">
              <a:avLst/>
            </a:prstGeom>
            <a:noFill/>
            <a:ln cap="rnd" cmpd="sng" w="9525">
              <a:solidFill>
                <a:srgbClr val="B012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4" name="Google Shape;204;p5"/>
            <p:cNvSpPr/>
            <p:nvPr/>
          </p:nvSpPr>
          <p:spPr>
            <a:xfrm rot="2700000">
              <a:off x="2698023" y="1986294"/>
              <a:ext cx="62791" cy="62791"/>
            </a:xfrm>
            <a:prstGeom prst="rect">
              <a:avLst/>
            </a:prstGeom>
            <a:gradFill>
              <a:gsLst>
                <a:gs pos="0">
                  <a:srgbClr val="BA4848"/>
                </a:gs>
                <a:gs pos="50000">
                  <a:srgbClr val="B70C0A"/>
                </a:gs>
                <a:gs pos="100000">
                  <a:srgbClr val="A8030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 rot="2700000">
              <a:off x="3606941" y="1986294"/>
              <a:ext cx="62791" cy="62791"/>
            </a:xfrm>
            <a:prstGeom prst="rect">
              <a:avLst/>
            </a:prstGeom>
            <a:gradFill>
              <a:gsLst>
                <a:gs pos="0">
                  <a:srgbClr val="BA4848"/>
                </a:gs>
                <a:gs pos="50000">
                  <a:srgbClr val="B70C0A"/>
                </a:gs>
                <a:gs pos="100000">
                  <a:srgbClr val="A8030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3747406" y="1250960"/>
              <a:ext cx="1599600" cy="484200"/>
            </a:xfrm>
            <a:prstGeom prst="rect">
              <a:avLst/>
            </a:prstGeom>
            <a:gradFill>
              <a:gsLst>
                <a:gs pos="0">
                  <a:srgbClr val="CA3433"/>
                </a:gs>
                <a:gs pos="100000">
                  <a:srgbClr val="8C0E0C"/>
                </a:gs>
              </a:gsLst>
              <a:lin ang="5400012" scaled="0"/>
            </a:gradFill>
            <a:ln cap="rnd" cmpd="sng" w="9525">
              <a:solidFill>
                <a:srgbClr val="B0121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381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5"/>
            <p:cNvSpPr txBox="1"/>
            <p:nvPr/>
          </p:nvSpPr>
          <p:spPr>
            <a:xfrm>
              <a:off x="3747406" y="1250960"/>
              <a:ext cx="1599600" cy="48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spcFirstLastPara="1" rIns="71100" wrap="square" tIns="71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None/>
              </a:pPr>
              <a:r>
                <a:rPr b="1" lang="en-US"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2012–2016</a:t>
              </a: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3747406" y="503902"/>
              <a:ext cx="1599600" cy="747000"/>
            </a:xfrm>
            <a:prstGeom prst="rect">
              <a:avLst/>
            </a:prstGeom>
            <a:solidFill>
              <a:srgbClr val="E3CACA">
                <a:alpha val="89800"/>
              </a:srgbClr>
            </a:solidFill>
            <a:ln cap="rnd" cmpd="sng" w="9525">
              <a:solidFill>
                <a:srgbClr val="E3CACA">
                  <a:alpha val="89800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1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5"/>
            <p:cNvSpPr txBox="1"/>
            <p:nvPr/>
          </p:nvSpPr>
          <p:spPr>
            <a:xfrm>
              <a:off x="3747406" y="503902"/>
              <a:ext cx="1599600" cy="74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entury Gothic"/>
                <a:buNone/>
              </a:pPr>
              <a:r>
                <a:rPr lang="en-US" sz="1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There was a slowdown in openings</a:t>
              </a:r>
              <a:endParaRPr/>
            </a:p>
          </p:txBody>
        </p:sp>
        <p:cxnSp>
          <p:nvCxnSpPr>
            <p:cNvPr id="210" name="Google Shape;210;p5"/>
            <p:cNvCxnSpPr/>
            <p:nvPr/>
          </p:nvCxnSpPr>
          <p:spPr>
            <a:xfrm>
              <a:off x="4547254" y="1735203"/>
              <a:ext cx="0" cy="282600"/>
            </a:xfrm>
            <a:prstGeom prst="straightConnector1">
              <a:avLst/>
            </a:prstGeom>
            <a:noFill/>
            <a:ln cap="rnd" cmpd="sng" w="9525">
              <a:solidFill>
                <a:srgbClr val="B012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1" name="Google Shape;211;p5"/>
            <p:cNvSpPr/>
            <p:nvPr/>
          </p:nvSpPr>
          <p:spPr>
            <a:xfrm rot="2700000">
              <a:off x="4515858" y="1986294"/>
              <a:ext cx="62791" cy="62791"/>
            </a:xfrm>
            <a:prstGeom prst="rect">
              <a:avLst/>
            </a:prstGeom>
            <a:gradFill>
              <a:gsLst>
                <a:gs pos="0">
                  <a:srgbClr val="BA4848"/>
                </a:gs>
                <a:gs pos="50000">
                  <a:srgbClr val="B70C0A"/>
                </a:gs>
                <a:gs pos="100000">
                  <a:srgbClr val="A8030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"/>
          <p:cNvSpPr txBox="1"/>
          <p:nvPr/>
        </p:nvSpPr>
        <p:spPr>
          <a:xfrm>
            <a:off x="6749593" y="1498861"/>
            <a:ext cx="27997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A3A3A"/>
                </a:solidFill>
                <a:latin typeface="Century"/>
                <a:ea typeface="Century"/>
                <a:cs typeface="Century"/>
                <a:sym typeface="Century"/>
              </a:rPr>
              <a:t>Target Countries</a:t>
            </a:r>
            <a:endParaRPr/>
          </a:p>
        </p:txBody>
      </p:sp>
      <p:sp>
        <p:nvSpPr>
          <p:cNvPr id="217" name="Google Shape;217;p6"/>
          <p:cNvSpPr txBox="1"/>
          <p:nvPr/>
        </p:nvSpPr>
        <p:spPr>
          <a:xfrm>
            <a:off x="6454218" y="2111604"/>
            <a:ext cx="4622277" cy="390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600"/>
              <a:buFont typeface="Noto Sans Symbols"/>
              <a:buChar char="❑"/>
            </a:pPr>
            <a:r>
              <a:rPr lang="en-US" sz="1600">
                <a:solidFill>
                  <a:srgbClr val="3A3A3A"/>
                </a:solidFill>
                <a:latin typeface="Century"/>
                <a:ea typeface="Century"/>
                <a:cs typeface="Century"/>
                <a:sym typeface="Century"/>
              </a:rPr>
              <a:t>According to our analysis we find some country there less than 40 restaurants are opened and average rating below than 4.5.</a:t>
            </a:r>
            <a:endParaRPr/>
          </a:p>
          <a:p>
            <a:pPr indent="-2857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600"/>
              <a:buFont typeface="Noto Sans Symbols"/>
              <a:buChar char="❑"/>
            </a:pPr>
            <a:r>
              <a:rPr lang="en-US" sz="1600">
                <a:solidFill>
                  <a:srgbClr val="3A3A3A"/>
                </a:solidFill>
                <a:latin typeface="Century"/>
                <a:ea typeface="Century"/>
                <a:cs typeface="Century"/>
                <a:sym typeface="Century"/>
              </a:rPr>
              <a:t>Canada have only 4 restaurants and have only 3.6 average rating this is best country to expend business.</a:t>
            </a:r>
            <a:endParaRPr/>
          </a:p>
          <a:p>
            <a:pPr indent="-2857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600"/>
              <a:buFont typeface="Noto Sans Symbols"/>
              <a:buChar char="❑"/>
            </a:pPr>
            <a:r>
              <a:rPr lang="en-US" sz="1600">
                <a:solidFill>
                  <a:srgbClr val="3A3A3A"/>
                </a:solidFill>
                <a:latin typeface="Century"/>
                <a:ea typeface="Century"/>
                <a:cs typeface="Century"/>
                <a:sym typeface="Century"/>
              </a:rPr>
              <a:t>Qatar, Singapore, Sri Lanka have 20 restaurants with good rating, so these country have our next target.</a:t>
            </a:r>
            <a:endParaRPr/>
          </a:p>
          <a:p>
            <a:pPr indent="44450" lvl="0" marL="571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rgbClr val="3A3A3A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rgbClr val="3A3A3A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  <p:pic>
        <p:nvPicPr>
          <p:cNvPr id="218" name="Google Shape;21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912" y="2111604"/>
            <a:ext cx="5788059" cy="3318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7"/>
          <p:cNvGrpSpPr/>
          <p:nvPr/>
        </p:nvGrpSpPr>
        <p:grpSpPr>
          <a:xfrm>
            <a:off x="470245" y="1379749"/>
            <a:ext cx="5270230" cy="5341130"/>
            <a:chOff x="355523" y="3770"/>
            <a:chExt cx="5270230" cy="5341130"/>
          </a:xfrm>
        </p:grpSpPr>
        <p:sp>
          <p:nvSpPr>
            <p:cNvPr id="224" name="Google Shape;224;p7"/>
            <p:cNvSpPr/>
            <p:nvPr/>
          </p:nvSpPr>
          <p:spPr>
            <a:xfrm>
              <a:off x="2717055" y="667049"/>
              <a:ext cx="512966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rnd" cmpd="sng" w="9525">
              <a:solidFill>
                <a:srgbClr val="B01210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7"/>
            <p:cNvSpPr txBox="1"/>
            <p:nvPr/>
          </p:nvSpPr>
          <p:spPr>
            <a:xfrm>
              <a:off x="2959949" y="710049"/>
              <a:ext cx="27178" cy="54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entury Gothic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355523" y="3770"/>
              <a:ext cx="2363331" cy="1417999"/>
            </a:xfrm>
            <a:prstGeom prst="rect">
              <a:avLst/>
            </a:prstGeom>
            <a:solidFill>
              <a:srgbClr val="B01210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7"/>
            <p:cNvSpPr txBox="1"/>
            <p:nvPr/>
          </p:nvSpPr>
          <p:spPr>
            <a:xfrm>
              <a:off x="355523" y="3770"/>
              <a:ext cx="2363331" cy="1417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550" lIns="115800" spcFirstLastPara="1" rIns="115800" wrap="square" tIns="121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None/>
              </a:pPr>
              <a:r>
                <a:rPr lang="en-US"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On the basis of our analysis, we can control the expenditure on food to know the average prize of two people spent on food.</a:t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1537189" y="1419969"/>
              <a:ext cx="2906898" cy="512966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4000"/>
                  </a:lnTo>
                  <a:lnTo>
                    <a:pt x="0" y="64000"/>
                  </a:lnTo>
                  <a:lnTo>
                    <a:pt x="0" y="120000"/>
                  </a:lnTo>
                </a:path>
              </a:pathLst>
            </a:custGeom>
            <a:noFill/>
            <a:ln cap="rnd" cmpd="sng" w="9525">
              <a:solidFill>
                <a:srgbClr val="B01210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 txBox="1"/>
            <p:nvPr/>
          </p:nvSpPr>
          <p:spPr>
            <a:xfrm>
              <a:off x="2916706" y="1673732"/>
              <a:ext cx="147864" cy="54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entury Gothic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3262422" y="3770"/>
              <a:ext cx="2363331" cy="1417999"/>
            </a:xfrm>
            <a:prstGeom prst="rect">
              <a:avLst/>
            </a:prstGeom>
            <a:solidFill>
              <a:srgbClr val="B01210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 txBox="1"/>
            <p:nvPr/>
          </p:nvSpPr>
          <p:spPr>
            <a:xfrm>
              <a:off x="3262422" y="3770"/>
              <a:ext cx="2363331" cy="1417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550" lIns="115800" spcFirstLastPara="1" rIns="115800" wrap="square" tIns="121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rPr lang="en-US" sz="16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We convert the all the country currency in US Doller.</a:t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2717055" y="2628615"/>
              <a:ext cx="512966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rnd" cmpd="sng" w="9525">
              <a:solidFill>
                <a:srgbClr val="B01210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 txBox="1"/>
            <p:nvPr/>
          </p:nvSpPr>
          <p:spPr>
            <a:xfrm>
              <a:off x="2959949" y="2671615"/>
              <a:ext cx="27178" cy="54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entury Gothic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355523" y="1965335"/>
              <a:ext cx="2363331" cy="1417999"/>
            </a:xfrm>
            <a:prstGeom prst="rect">
              <a:avLst/>
            </a:prstGeom>
            <a:solidFill>
              <a:srgbClr val="B01210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7"/>
            <p:cNvSpPr txBox="1"/>
            <p:nvPr/>
          </p:nvSpPr>
          <p:spPr>
            <a:xfrm>
              <a:off x="355523" y="1965335"/>
              <a:ext cx="2363331" cy="1417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550" lIns="115800" spcFirstLastPara="1" rIns="115800" wrap="square" tIns="121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rPr lang="en-US" sz="16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 Singapore we need to spend $116.34 as average money for two people.</a:t>
              </a: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1537189" y="3381535"/>
              <a:ext cx="2906898" cy="512966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4000"/>
                  </a:lnTo>
                  <a:lnTo>
                    <a:pt x="0" y="64000"/>
                  </a:lnTo>
                  <a:lnTo>
                    <a:pt x="0" y="120000"/>
                  </a:lnTo>
                </a:path>
              </a:pathLst>
            </a:custGeom>
            <a:noFill/>
            <a:ln cap="rnd" cmpd="sng" w="9525">
              <a:solidFill>
                <a:srgbClr val="B01210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 txBox="1"/>
            <p:nvPr/>
          </p:nvSpPr>
          <p:spPr>
            <a:xfrm>
              <a:off x="2916706" y="3635297"/>
              <a:ext cx="147864" cy="54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entury Gothic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3262422" y="1965335"/>
              <a:ext cx="2363331" cy="1417999"/>
            </a:xfrm>
            <a:prstGeom prst="rect">
              <a:avLst/>
            </a:prstGeom>
            <a:solidFill>
              <a:srgbClr val="B01210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 txBox="1"/>
            <p:nvPr/>
          </p:nvSpPr>
          <p:spPr>
            <a:xfrm>
              <a:off x="3262422" y="1965335"/>
              <a:ext cx="2363331" cy="1417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550" lIns="115800" spcFirstLastPara="1" rIns="115800" wrap="square" tIns="121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rPr lang="en-US" sz="16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 Turkey people need to spend $2.80 per two personal </a:t>
              </a: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355523" y="3926901"/>
              <a:ext cx="2363331" cy="1417999"/>
            </a:xfrm>
            <a:prstGeom prst="rect">
              <a:avLst/>
            </a:prstGeom>
            <a:solidFill>
              <a:srgbClr val="B01210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7"/>
            <p:cNvSpPr txBox="1"/>
            <p:nvPr/>
          </p:nvSpPr>
          <p:spPr>
            <a:xfrm>
              <a:off x="355523" y="3926901"/>
              <a:ext cx="2363331" cy="1417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550" lIns="115800" spcFirstLastPara="1" rIns="115800" wrap="square" tIns="121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rPr lang="en-US" sz="16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So, we can serve the food under that budget.</a:t>
              </a:r>
              <a:endParaRPr/>
            </a:p>
          </p:txBody>
        </p:sp>
      </p:grpSp>
      <p:sp>
        <p:nvSpPr>
          <p:cNvPr id="242" name="Google Shape;242;p7"/>
          <p:cNvSpPr txBox="1"/>
          <p:nvPr/>
        </p:nvSpPr>
        <p:spPr>
          <a:xfrm>
            <a:off x="476250" y="609600"/>
            <a:ext cx="27336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A3A3A"/>
                </a:solidFill>
                <a:latin typeface="Century"/>
                <a:ea typeface="Century"/>
                <a:cs typeface="Century"/>
                <a:sym typeface="Century"/>
              </a:rPr>
              <a:t>Financial projections</a:t>
            </a:r>
            <a:endParaRPr/>
          </a:p>
        </p:txBody>
      </p:sp>
      <p:pic>
        <p:nvPicPr>
          <p:cNvPr id="243" name="Google Shape;24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7400" y="3724275"/>
            <a:ext cx="5545138" cy="3000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4" name="Google Shape;244;p7"/>
          <p:cNvGraphicFramePr/>
          <p:nvPr/>
        </p:nvGraphicFramePr>
        <p:xfrm>
          <a:off x="6939658" y="12659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{402E9BDD-91B9-4BCF-ABB6-BA524636E599}</a:tableStyleId>
              </a:tblPr>
              <a:tblGrid>
                <a:gridCol w="1297900"/>
                <a:gridCol w="2962700"/>
              </a:tblGrid>
              <a:tr h="22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3A3A3A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Country</a:t>
                      </a:r>
                      <a:endParaRPr/>
                    </a:p>
                  </a:txBody>
                  <a:tcPr marT="0" marB="0" marR="16975" marL="169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3A3A3A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Currency</a:t>
                      </a:r>
                      <a:endParaRPr/>
                    </a:p>
                  </a:txBody>
                  <a:tcPr marT="0" marB="0" marR="16975" marL="169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A3A3A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Australia</a:t>
                      </a:r>
                      <a:endParaRPr/>
                    </a:p>
                  </a:txBody>
                  <a:tcPr marT="0" marB="0" marR="16975" marL="169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A3A3A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Dollar($)</a:t>
                      </a:r>
                      <a:endParaRPr/>
                    </a:p>
                  </a:txBody>
                  <a:tcPr marT="0" marB="0" marR="16975" marL="169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A3A3A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Canada</a:t>
                      </a:r>
                      <a:endParaRPr/>
                    </a:p>
                  </a:txBody>
                  <a:tcPr marT="0" marB="0" marR="16975" marL="169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A3A3A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Dollar($)</a:t>
                      </a:r>
                      <a:endParaRPr/>
                    </a:p>
                  </a:txBody>
                  <a:tcPr marT="0" marB="0" marR="16975" marL="169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A3A3A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Indonesia</a:t>
                      </a:r>
                      <a:endParaRPr/>
                    </a:p>
                  </a:txBody>
                  <a:tcPr marT="0" marB="0" marR="16975" marL="169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A3A3A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Indonesian Rupiah(IDR)</a:t>
                      </a:r>
                      <a:endParaRPr/>
                    </a:p>
                  </a:txBody>
                  <a:tcPr marT="0" marB="0" marR="16975" marL="169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A3A3A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New Zealand</a:t>
                      </a:r>
                      <a:endParaRPr/>
                    </a:p>
                  </a:txBody>
                  <a:tcPr marT="0" marB="0" marR="16975" marL="169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A3A3A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Dollar($)</a:t>
                      </a:r>
                      <a:endParaRPr/>
                    </a:p>
                  </a:txBody>
                  <a:tcPr marT="0" marB="0" marR="16975" marL="169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A3A3A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Philippines</a:t>
                      </a:r>
                      <a:endParaRPr/>
                    </a:p>
                  </a:txBody>
                  <a:tcPr marT="0" marB="0" marR="16975" marL="169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A3A3A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Botswana Pula(P)</a:t>
                      </a:r>
                      <a:endParaRPr/>
                    </a:p>
                  </a:txBody>
                  <a:tcPr marT="0" marB="0" marR="16975" marL="169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A3A3A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Qatar</a:t>
                      </a:r>
                      <a:endParaRPr/>
                    </a:p>
                  </a:txBody>
                  <a:tcPr marT="0" marB="0" marR="16975" marL="169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A3A3A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Qatari Rial(QR)</a:t>
                      </a:r>
                      <a:endParaRPr/>
                    </a:p>
                  </a:txBody>
                  <a:tcPr marT="0" marB="0" marR="16975" marL="169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A3A3A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Singapore</a:t>
                      </a:r>
                      <a:endParaRPr/>
                    </a:p>
                  </a:txBody>
                  <a:tcPr marT="0" marB="0" marR="16975" marL="169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A3A3A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Dollar($)</a:t>
                      </a:r>
                      <a:endParaRPr/>
                    </a:p>
                  </a:txBody>
                  <a:tcPr marT="0" marB="0" marR="16975" marL="169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A3A3A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Sri Lanka</a:t>
                      </a:r>
                      <a:endParaRPr/>
                    </a:p>
                  </a:txBody>
                  <a:tcPr marT="0" marB="0" marR="16975" marL="169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A3A3A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Sri Lankan Rupee(LKR)</a:t>
                      </a:r>
                      <a:endParaRPr/>
                    </a:p>
                  </a:txBody>
                  <a:tcPr marT="0" marB="0" marR="16975" marL="169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A3A3A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Turkey</a:t>
                      </a:r>
                      <a:endParaRPr/>
                    </a:p>
                  </a:txBody>
                  <a:tcPr marT="0" marB="0" marR="16975" marL="169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A3A3A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Turkish lira</a:t>
                      </a:r>
                      <a:endParaRPr/>
                    </a:p>
                  </a:txBody>
                  <a:tcPr marT="0" marB="0" marR="16975" marL="169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"/>
          <p:cNvSpPr txBox="1"/>
          <p:nvPr/>
        </p:nvSpPr>
        <p:spPr>
          <a:xfrm>
            <a:off x="6267449" y="1200150"/>
            <a:ext cx="5415405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>
                <a:solidFill>
                  <a:srgbClr val="3A3A3A"/>
                </a:solidFill>
                <a:latin typeface="Century"/>
                <a:ea typeface="Century"/>
                <a:cs typeface="Century"/>
                <a:sym typeface="Century"/>
              </a:rPr>
              <a:t>Marketing Strategy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>
              <a:solidFill>
                <a:srgbClr val="3A3A3A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A3A3A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-2857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600"/>
              <a:buFont typeface="Noto Sans Symbols"/>
              <a:buChar char="❑"/>
            </a:pPr>
            <a:r>
              <a:rPr lang="en-US" sz="1600">
                <a:solidFill>
                  <a:srgbClr val="3A3A3A"/>
                </a:solidFill>
                <a:latin typeface="Century"/>
                <a:ea typeface="Century"/>
                <a:cs typeface="Century"/>
                <a:sym typeface="Century"/>
              </a:rPr>
              <a:t>Newer restaurants also offers the table booking option because the table booking affects the rating.</a:t>
            </a:r>
            <a:endParaRPr/>
          </a:p>
          <a:p>
            <a:pPr indent="-2857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600"/>
              <a:buFont typeface="Noto Sans Symbols"/>
              <a:buChar char="❑"/>
            </a:pPr>
            <a:r>
              <a:rPr lang="en-US" sz="1600">
                <a:solidFill>
                  <a:srgbClr val="3A3A3A"/>
                </a:solidFill>
                <a:latin typeface="Century"/>
                <a:ea typeface="Century"/>
                <a:cs typeface="Century"/>
                <a:sym typeface="Century"/>
              </a:rPr>
              <a:t>Average rating of table booking is 3.5 (55.3%).</a:t>
            </a:r>
            <a:endParaRPr/>
          </a:p>
          <a:p>
            <a:pPr indent="-2857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600"/>
              <a:buFont typeface="Noto Sans Symbols"/>
              <a:buChar char="❑"/>
            </a:pPr>
            <a:r>
              <a:rPr lang="en-US" sz="1600">
                <a:solidFill>
                  <a:srgbClr val="3A3A3A"/>
                </a:solidFill>
                <a:latin typeface="Century"/>
                <a:ea typeface="Century"/>
                <a:cs typeface="Century"/>
                <a:sym typeface="Century"/>
              </a:rPr>
              <a:t>Average rating of not booking table is 2.8 (44.7%) </a:t>
            </a:r>
            <a:endParaRPr/>
          </a:p>
          <a:p>
            <a:pPr indent="-2857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600"/>
              <a:buFont typeface="Noto Sans Symbols"/>
              <a:buChar char="❑"/>
            </a:pPr>
            <a:r>
              <a:rPr lang="en-US" sz="1600">
                <a:solidFill>
                  <a:srgbClr val="3A3A3A"/>
                </a:solidFill>
                <a:latin typeface="Century"/>
                <a:ea typeface="Century"/>
                <a:cs typeface="Century"/>
                <a:sym typeface="Century"/>
              </a:rPr>
              <a:t>So, People wants table booking system in new restaurants and the rating is also higher.</a:t>
            </a:r>
            <a:endParaRPr/>
          </a:p>
          <a:p>
            <a:pPr indent="-2857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600"/>
              <a:buFont typeface="Noto Sans Symbols"/>
              <a:buChar char="❑"/>
            </a:pPr>
            <a:r>
              <a:rPr lang="en-US" sz="1600">
                <a:solidFill>
                  <a:srgbClr val="3A3A3A"/>
                </a:solidFill>
                <a:latin typeface="Century"/>
                <a:ea typeface="Century"/>
                <a:cs typeface="Century"/>
                <a:sym typeface="Century"/>
              </a:rPr>
              <a:t>It can be Concluded – Table bookings should be offered and has direct relationship with ratings.</a:t>
            </a:r>
            <a:endParaRPr/>
          </a:p>
          <a:p>
            <a:pPr indent="-184150" lvl="0" marL="4000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rgbClr val="3A3A3A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b="1" sz="1600">
              <a:solidFill>
                <a:srgbClr val="3A3A3A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  <p:pic>
        <p:nvPicPr>
          <p:cNvPr id="250" name="Google Shape;25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145" y="1885950"/>
            <a:ext cx="5758305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"/>
          <p:cNvSpPr txBox="1"/>
          <p:nvPr/>
        </p:nvSpPr>
        <p:spPr>
          <a:xfrm>
            <a:off x="5953125" y="1219200"/>
            <a:ext cx="5562600" cy="5399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43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A3A3A"/>
                </a:solidFill>
                <a:latin typeface="Century"/>
                <a:ea typeface="Century"/>
                <a:cs typeface="Century"/>
                <a:sym typeface="Century"/>
              </a:rPr>
              <a:t>Marketing Strategy</a:t>
            </a:r>
            <a:endParaRPr/>
          </a:p>
          <a:p>
            <a:pPr indent="0" lvl="0" marL="1143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A3A3A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-2857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600"/>
              <a:buFont typeface="Noto Sans Symbols"/>
              <a:buChar char="❑"/>
            </a:pPr>
            <a:r>
              <a:rPr lang="en-US" sz="1600">
                <a:solidFill>
                  <a:srgbClr val="3A3A3A"/>
                </a:solidFill>
                <a:latin typeface="Century"/>
                <a:ea typeface="Century"/>
                <a:cs typeface="Century"/>
                <a:sym typeface="Century"/>
              </a:rPr>
              <a:t>We can also provide online delivery option because it also affects the rating of restaurants.</a:t>
            </a:r>
            <a:endParaRPr/>
          </a:p>
          <a:p>
            <a:pPr indent="-2857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600"/>
              <a:buFont typeface="Noto Sans Symbols"/>
              <a:buChar char="❑"/>
            </a:pPr>
            <a:r>
              <a:rPr lang="en-US" sz="1600">
                <a:solidFill>
                  <a:srgbClr val="3A3A3A"/>
                </a:solidFill>
                <a:latin typeface="Century"/>
                <a:ea typeface="Century"/>
                <a:cs typeface="Century"/>
                <a:sym typeface="Century"/>
              </a:rPr>
              <a:t>Average rating of Online delivery is 3.5 (54.4%).</a:t>
            </a:r>
            <a:endParaRPr/>
          </a:p>
          <a:p>
            <a:pPr indent="-2857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600"/>
              <a:buFont typeface="Noto Sans Symbols"/>
              <a:buChar char="❑"/>
            </a:pPr>
            <a:r>
              <a:rPr lang="en-US" sz="1600">
                <a:solidFill>
                  <a:srgbClr val="3A3A3A"/>
                </a:solidFill>
                <a:latin typeface="Century"/>
                <a:ea typeface="Century"/>
                <a:cs typeface="Century"/>
                <a:sym typeface="Century"/>
              </a:rPr>
              <a:t>Average rating of not having online delivery is 2.8 (45.6%) </a:t>
            </a:r>
            <a:endParaRPr/>
          </a:p>
          <a:p>
            <a:pPr indent="-2857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600"/>
              <a:buFont typeface="Noto Sans Symbols"/>
              <a:buChar char="❑"/>
            </a:pPr>
            <a:r>
              <a:rPr lang="en-US" sz="1600">
                <a:solidFill>
                  <a:srgbClr val="3A3A3A"/>
                </a:solidFill>
                <a:latin typeface="Century"/>
                <a:ea typeface="Century"/>
                <a:cs typeface="Century"/>
                <a:sym typeface="Century"/>
              </a:rPr>
              <a:t>So, People wants table booking system in new restaurants and the rating is also higher.</a:t>
            </a:r>
            <a:endParaRPr/>
          </a:p>
          <a:p>
            <a:pPr indent="-2857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600"/>
              <a:buFont typeface="Noto Sans Symbols"/>
              <a:buChar char="❑"/>
            </a:pPr>
            <a:r>
              <a:rPr lang="en-US" sz="1600">
                <a:solidFill>
                  <a:srgbClr val="3A3A3A"/>
                </a:solidFill>
                <a:latin typeface="Century"/>
                <a:ea typeface="Century"/>
                <a:cs typeface="Century"/>
                <a:sym typeface="Century"/>
              </a:rPr>
              <a:t>It can be Concluded – Table bookings and Online delivery should be offered and has direct relationship with ratings.</a:t>
            </a:r>
            <a:endParaRPr/>
          </a:p>
          <a:p>
            <a:pPr indent="-1841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rgbClr val="3A3A3A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rgbClr val="3A3A3A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  <p:pic>
        <p:nvPicPr>
          <p:cNvPr id="256" name="Google Shape;25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067" y="2142564"/>
            <a:ext cx="5418058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2024-06-08T19:37:29Z</dcterms:created>
  <dc:creator>Urvish Tiwari</dc:creator>
</cp:coreProperties>
</file>