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Candara"/>
      <p:regular r:id="rId20"/>
      <p:bold r:id="rId21"/>
      <p:italic r:id="rId22"/>
      <p:boldItalic r:id="rId23"/>
    </p:embeddedFont>
    <p:embeddedFont>
      <p:font typeface="Sorts Mill Goudy"/>
      <p:regular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11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+lglyL5sVVxhUDxKLfbvkpNVp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0" orient="horz"/>
        <p:guide pos="2880"/>
        <p:guide pos="191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regular.fntdata"/><Relationship Id="rId22" Type="http://schemas.openxmlformats.org/officeDocument/2006/relationships/font" Target="fonts/Candara-italic.fntdata"/><Relationship Id="rId21" Type="http://schemas.openxmlformats.org/officeDocument/2006/relationships/font" Target="fonts/Candara-bold.fntdata"/><Relationship Id="rId24" Type="http://schemas.openxmlformats.org/officeDocument/2006/relationships/font" Target="fonts/SortsMillGoudy-regular.fntdata"/><Relationship Id="rId23" Type="http://schemas.openxmlformats.org/officeDocument/2006/relationships/font" Target="fonts/Canda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SortsMillGoud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8" name="Google Shape;21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begining you may not be able to built the house because there are many information that you have to find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you just imagine that these people want your program, however in the real situation they may not want to use your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Let see an example of builing a house a</a:t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/>
        </p:txBody>
      </p:sp>
      <p:sp>
        <p:nvSpPr>
          <p:cNvPr id="19" name="Google Shape;19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5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3363838"/>
            <a:ext cx="9144000" cy="1440160"/>
          </a:xfrm>
          <a:prstGeom prst="rect">
            <a:avLst/>
          </a:prstGeom>
          <a:gradFill>
            <a:gsLst>
              <a:gs pos="0">
                <a:srgbClr val="FFFFFF">
                  <a:alpha val="66274"/>
                </a:srgbClr>
              </a:gs>
              <a:gs pos="50000">
                <a:srgbClr val="FFFFFF">
                  <a:alpha val="84313"/>
                </a:srgbClr>
              </a:gs>
              <a:gs pos="100000">
                <a:srgbClr val="FFFFFF">
                  <a:alpha val="6627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0" y="3625257"/>
            <a:ext cx="9144000" cy="478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2" type="body"/>
          </p:nvPr>
        </p:nvSpPr>
        <p:spPr>
          <a:xfrm>
            <a:off x="-148" y="4103374"/>
            <a:ext cx="9144000" cy="477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925" y="636207"/>
            <a:ext cx="4655223" cy="3951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0" y="2211710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-148" y="27877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48" name="Google Shape;48;p3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9pPr>
          </a:lstStyle>
          <a:p/>
        </p:txBody>
      </p:sp>
      <p:sp>
        <p:nvSpPr>
          <p:cNvPr id="50" name="Google Shape;50;p3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indent="-406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indent="-3810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indent="-355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indent="-355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indent="-355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indent="-355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indent="-355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indent="-355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/>
        </p:txBody>
      </p:sp>
      <p:sp>
        <p:nvSpPr>
          <p:cNvPr id="62" name="Google Shape;62;p3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63" name="Google Shape;63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/>
        </p:txBody>
      </p:sp>
      <p:sp>
        <p:nvSpPr>
          <p:cNvPr id="70" name="Google Shape;70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6"/>
          <p:cNvSpPr txBox="1"/>
          <p:nvPr/>
        </p:nvSpPr>
        <p:spPr>
          <a:xfrm>
            <a:off x="6359237" y="47979"/>
            <a:ext cx="2445328" cy="1961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-US" sz="825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953321 SOFTWARE REQUIREMENT ANALYSIS: 1-2024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ictionary.cambridge.org/dictionary/english/objective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5.jpg"/><Relationship Id="rId5" Type="http://schemas.openxmlformats.org/officeDocument/2006/relationships/image" Target="../media/image10.jpg"/><Relationship Id="rId6" Type="http://schemas.openxmlformats.org/officeDocument/2006/relationships/image" Target="../media/image12.jpg"/><Relationship Id="rId7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ctrTitle"/>
          </p:nvPr>
        </p:nvSpPr>
        <p:spPr>
          <a:xfrm>
            <a:off x="1143000" y="841772"/>
            <a:ext cx="6858000" cy="167975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Chapter 1.2</a:t>
            </a:r>
            <a:endParaRPr/>
          </a:p>
        </p:txBody>
      </p:sp>
      <p:sp>
        <p:nvSpPr>
          <p:cNvPr id="108" name="Google Shape;108;p10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7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Inception</a:t>
            </a:r>
            <a:endParaRPr/>
          </a:p>
        </p:txBody>
      </p:sp>
      <p:pic>
        <p:nvPicPr>
          <p:cNvPr id="109" name="Google Shape;1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3168" y="65593"/>
            <a:ext cx="342900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/>
          <p:nvPr/>
        </p:nvSpPr>
        <p:spPr>
          <a:xfrm>
            <a:off x="6359237" y="47979"/>
            <a:ext cx="2445328" cy="1961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-US" sz="825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953321 SOFTWARE REQUIREMENT ANALYSIS: 1-2024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-160020" y="42916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Asst. Prof Dr. Pattama Longani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/>
          <p:nvPr/>
        </p:nvSpPr>
        <p:spPr>
          <a:xfrm>
            <a:off x="0" y="1452875"/>
            <a:ext cx="932410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0" i="0" lang="en-US" sz="4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variety of things </a:t>
            </a:r>
            <a:endParaRPr b="0" i="0" sz="40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building The same thing, 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 house!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6"/>
          <p:cNvSpPr txBox="1"/>
          <p:nvPr/>
        </p:nvSpPr>
        <p:spPr>
          <a:xfrm>
            <a:off x="-144387" y="568036"/>
            <a:ext cx="9144000" cy="1518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built a house </a:t>
            </a:r>
            <a:r>
              <a:rPr b="1" i="0" lang="en-US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to live with my family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28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father mother me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6"/>
          <p:cNvSpPr txBox="1"/>
          <p:nvPr/>
        </p:nvSpPr>
        <p:spPr>
          <a:xfrm>
            <a:off x="-144387" y="2571749"/>
            <a:ext cx="9144000" cy="1646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built a house to </a:t>
            </a:r>
            <a:r>
              <a:rPr b="1" i="0" lang="en-US" sz="28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support the elderly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2800" u="sng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any elderly who can walk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7"/>
          <p:cNvSpPr txBox="1"/>
          <p:nvPr>
            <p:ph idx="1" type="body"/>
          </p:nvPr>
        </p:nvSpPr>
        <p:spPr>
          <a:xfrm>
            <a:off x="56504" y="4490761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Should we build this house ?</a:t>
            </a:r>
            <a:endParaRPr b="1"/>
          </a:p>
        </p:txBody>
      </p:sp>
      <p:pic>
        <p:nvPicPr>
          <p:cNvPr id="221" name="Google Shape;2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609" y="294961"/>
            <a:ext cx="6178609" cy="411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227" name="Google Shape;227;p15"/>
          <p:cNvSpPr txBox="1"/>
          <p:nvPr/>
        </p:nvSpPr>
        <p:spPr>
          <a:xfrm>
            <a:off x="0" y="1663533"/>
            <a:ext cx="9144000" cy="1495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solve </a:t>
            </a:r>
            <a:r>
              <a:rPr b="0" i="0" lang="en-US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support </a:t>
            </a:r>
            <a:r>
              <a:rPr b="0" i="0" lang="en-US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Requirements Process</a:t>
            </a:r>
            <a:endParaRPr/>
          </a:p>
        </p:txBody>
      </p:sp>
      <p:grpSp>
        <p:nvGrpSpPr>
          <p:cNvPr id="118" name="Google Shape;118;p12"/>
          <p:cNvGrpSpPr/>
          <p:nvPr/>
        </p:nvGrpSpPr>
        <p:grpSpPr>
          <a:xfrm>
            <a:off x="3254924" y="1321086"/>
            <a:ext cx="2518327" cy="3262706"/>
            <a:chOff x="1871132" y="398"/>
            <a:chExt cx="2518327" cy="3262706"/>
          </a:xfrm>
        </p:grpSpPr>
        <p:sp>
          <p:nvSpPr>
            <p:cNvPr id="119" name="Google Shape;119;p12"/>
            <p:cNvSpPr/>
            <p:nvPr/>
          </p:nvSpPr>
          <p:spPr>
            <a:xfrm>
              <a:off x="1871132" y="398"/>
              <a:ext cx="2518327" cy="3262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 txBox="1"/>
            <p:nvPr/>
          </p:nvSpPr>
          <p:spPr>
            <a:xfrm>
              <a:off x="1880688" y="9954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1. Inception</a:t>
              </a:r>
              <a:endParaRPr b="1" i="0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 rot="5400000">
              <a:off x="3069120" y="334825"/>
              <a:ext cx="122351" cy="14682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 txBox="1"/>
            <p:nvPr/>
          </p:nvSpPr>
          <p:spPr>
            <a:xfrm>
              <a:off x="3086250" y="347060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1871132" y="489804"/>
              <a:ext cx="2518327" cy="3262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 txBox="1"/>
            <p:nvPr/>
          </p:nvSpPr>
          <p:spPr>
            <a:xfrm>
              <a:off x="1880688" y="499360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2. Elicitation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 rot="5400000">
              <a:off x="3069120" y="824231"/>
              <a:ext cx="122351" cy="14682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 txBox="1"/>
            <p:nvPr/>
          </p:nvSpPr>
          <p:spPr>
            <a:xfrm>
              <a:off x="3086250" y="836466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871132" y="979210"/>
              <a:ext cx="2518327" cy="3262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 txBox="1"/>
            <p:nvPr/>
          </p:nvSpPr>
          <p:spPr>
            <a:xfrm>
              <a:off x="1880688" y="988766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Elaboration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 rot="5400000">
              <a:off x="3069120" y="1313638"/>
              <a:ext cx="122351" cy="14682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 txBox="1"/>
            <p:nvPr/>
          </p:nvSpPr>
          <p:spPr>
            <a:xfrm>
              <a:off x="3086250" y="1325873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1871132" y="1468616"/>
              <a:ext cx="2518327" cy="3262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 txBox="1"/>
            <p:nvPr/>
          </p:nvSpPr>
          <p:spPr>
            <a:xfrm>
              <a:off x="1880688" y="1478172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Negotiation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 rot="5400000">
              <a:off x="3069120" y="1803044"/>
              <a:ext cx="122351" cy="14682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 txBox="1"/>
            <p:nvPr/>
          </p:nvSpPr>
          <p:spPr>
            <a:xfrm>
              <a:off x="3086250" y="1815279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871132" y="1958022"/>
              <a:ext cx="2518327" cy="3262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 txBox="1"/>
            <p:nvPr/>
          </p:nvSpPr>
          <p:spPr>
            <a:xfrm>
              <a:off x="1880688" y="1967578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5. Specification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 rot="5400000">
              <a:off x="3069120" y="2292450"/>
              <a:ext cx="122351" cy="14682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 txBox="1"/>
            <p:nvPr/>
          </p:nvSpPr>
          <p:spPr>
            <a:xfrm>
              <a:off x="3086250" y="2304685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1871132" y="2447428"/>
              <a:ext cx="2518327" cy="3262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 txBox="1"/>
            <p:nvPr/>
          </p:nvSpPr>
          <p:spPr>
            <a:xfrm>
              <a:off x="1880688" y="2456984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6. Validation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 rot="5400000">
              <a:off x="3069120" y="2781856"/>
              <a:ext cx="122351" cy="14682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 txBox="1"/>
            <p:nvPr/>
          </p:nvSpPr>
          <p:spPr>
            <a:xfrm>
              <a:off x="3086250" y="2794091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1871132" y="2936834"/>
              <a:ext cx="2518327" cy="326270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 txBox="1"/>
            <p:nvPr/>
          </p:nvSpPr>
          <p:spPr>
            <a:xfrm>
              <a:off x="1880688" y="2946390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7. Requirement Management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idx="4294967295" type="body"/>
          </p:nvPr>
        </p:nvSpPr>
        <p:spPr>
          <a:xfrm>
            <a:off x="0" y="484188"/>
            <a:ext cx="91440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Bless off Meeting</a:t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118533" y="1203598"/>
            <a:ext cx="8966200" cy="2016224"/>
          </a:xfrm>
          <a:prstGeom prst="irregularSeal2">
            <a:avLst/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issue!</a:t>
            </a:r>
            <a:endParaRPr b="1" i="0" sz="36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2483768" y="3579862"/>
            <a:ext cx="10081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5508104" y="3318252"/>
            <a:ext cx="33794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16B08"/>
                </a:solidFill>
                <a:latin typeface="Arial"/>
                <a:ea typeface="Arial"/>
                <a:cs typeface="Arial"/>
                <a:sym typeface="Arial"/>
              </a:rPr>
              <a:t>Goal and Outcome</a:t>
            </a:r>
            <a:endParaRPr b="1" i="0" sz="2800" u="none" cap="none" strike="noStrike">
              <a:solidFill>
                <a:srgbClr val="C16B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755576" y="627534"/>
            <a:ext cx="1224136" cy="5040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16B08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  <a:endParaRPr b="1" i="0" sz="1400" u="none" cap="none" strike="noStrike">
              <a:solidFill>
                <a:srgbClr val="C16B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971600" y="3670897"/>
            <a:ext cx="1224136" cy="5040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16B08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3977934" y="4354836"/>
            <a:ext cx="1224136" cy="5040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16B08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6840252" y="4242084"/>
            <a:ext cx="1224136" cy="5040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16B08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b="1" i="0" sz="1400" u="none" cap="none" strike="noStrike">
              <a:solidFill>
                <a:srgbClr val="C16B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3365866" y="3335577"/>
            <a:ext cx="1224136" cy="504056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16B08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INCEPTION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571500" lvl="0" marL="80010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2400"/>
              <a:t>Identifies the </a:t>
            </a:r>
            <a:r>
              <a:rPr lang="en-US" sz="2400">
                <a:solidFill>
                  <a:srgbClr val="FFC000"/>
                </a:solidFill>
              </a:rPr>
              <a:t>work area </a:t>
            </a:r>
            <a:r>
              <a:rPr lang="en-US" sz="2400"/>
              <a:t>the product will be used</a:t>
            </a:r>
            <a:endParaRPr/>
          </a:p>
          <a:p>
            <a:pPr indent="-342900" lvl="0" marL="80010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sz="2400"/>
          </a:p>
          <a:p>
            <a:pPr indent="-571500" lvl="0" marL="80010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2400"/>
              <a:t>Determines the </a:t>
            </a:r>
            <a:r>
              <a:rPr lang="en-US" sz="2400">
                <a:solidFill>
                  <a:srgbClr val="FFC000"/>
                </a:solidFill>
              </a:rPr>
              <a:t>purpose</a:t>
            </a:r>
            <a:r>
              <a:rPr lang="en-US" sz="2400"/>
              <a:t> of the product</a:t>
            </a:r>
            <a:endParaRPr/>
          </a:p>
          <a:p>
            <a:pPr indent="-342900" lvl="0" marL="80010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sz="2400"/>
          </a:p>
          <a:p>
            <a:pPr indent="-571500" lvl="0" marL="80010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2400"/>
              <a:t>Identifies the </a:t>
            </a:r>
            <a:r>
              <a:rPr lang="en-US" sz="2400">
                <a:solidFill>
                  <a:srgbClr val="FFC000"/>
                </a:solidFill>
              </a:rPr>
              <a:t>stakeholders</a:t>
            </a:r>
            <a:endParaRPr/>
          </a:p>
          <a:p>
            <a:pPr indent="-342900" lvl="0" marL="80010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sz="2400"/>
          </a:p>
          <a:p>
            <a:pPr indent="-571500" lvl="0" marL="80010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2400"/>
              <a:t>Lays the list of the </a:t>
            </a:r>
            <a:r>
              <a:rPr lang="en-US" sz="2400">
                <a:solidFill>
                  <a:srgbClr val="FFC000"/>
                </a:solidFill>
              </a:rPr>
              <a:t>features</a:t>
            </a:r>
            <a:r>
              <a:rPr lang="en-US" sz="2400"/>
              <a:t> in the product.</a:t>
            </a:r>
            <a:endParaRPr sz="2400"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45687"/>
            <a:ext cx="6628697" cy="473598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/>
          <p:nvPr/>
        </p:nvSpPr>
        <p:spPr>
          <a:xfrm>
            <a:off x="4211960" y="2787774"/>
            <a:ext cx="4680520" cy="1872208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BAB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The deliverable of the initial meetings  is a one- or two-page </a:t>
            </a:r>
            <a:r>
              <a:rPr b="1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“product request” </a:t>
            </a:r>
            <a:r>
              <a:rPr b="1" i="0" lang="en-US" sz="14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including stakeholders, overall goals, benefits, scope of the problem, and overall perception of a solution.</a:t>
            </a:r>
            <a:endParaRPr b="1" i="0" sz="1400" u="none" cap="none" strike="noStrik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idx="2" type="body"/>
          </p:nvPr>
        </p:nvSpPr>
        <p:spPr>
          <a:xfrm>
            <a:off x="561109" y="4731990"/>
            <a:ext cx="8582891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https://dictionary.cambridge.org/dictionary/english/objective</a:t>
            </a:r>
            <a:endParaRPr/>
          </a:p>
          <a:p>
            <a: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https://dictionary.cambridge.org/thesaurus/articles/something-you-want-to-do-or-achieve</a:t>
            </a:r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6557" y="123478"/>
            <a:ext cx="4724343" cy="450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5"/>
          <p:cNvSpPr txBox="1"/>
          <p:nvPr>
            <p:ph idx="2" type="body"/>
          </p:nvPr>
        </p:nvSpPr>
        <p:spPr>
          <a:xfrm>
            <a:off x="3739377" y="4731990"/>
            <a:ext cx="529477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https://dictionary.cambridge.org/dictionary/english/outcome</a:t>
            </a:r>
            <a:endParaRPr/>
          </a:p>
        </p:txBody>
      </p:sp>
      <p:pic>
        <p:nvPicPr>
          <p:cNvPr id="186" name="Google Shape;18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492" y="123478"/>
            <a:ext cx="5985748" cy="452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idx="1" type="body"/>
          </p:nvPr>
        </p:nvSpPr>
        <p:spPr>
          <a:xfrm>
            <a:off x="56504" y="4020065"/>
            <a:ext cx="9144000" cy="10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What’s the requirements</a:t>
            </a:r>
            <a:endParaRPr/>
          </a:p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to build </a:t>
            </a:r>
            <a:r>
              <a:rPr b="1" lang="en-US">
                <a:solidFill>
                  <a:srgbClr val="00B0F0"/>
                </a:solidFill>
              </a:rPr>
              <a:t>your own</a:t>
            </a:r>
            <a:r>
              <a:rPr b="1" lang="en-US"/>
              <a:t> house?</a:t>
            </a:r>
            <a:endParaRPr b="1"/>
          </a:p>
        </p:txBody>
      </p:sp>
      <p:pic>
        <p:nvPicPr>
          <p:cNvPr id="192" name="Google Shape;1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184" y="294962"/>
            <a:ext cx="5651158" cy="364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670" y="2163702"/>
            <a:ext cx="6657437" cy="301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58286" y="-36336"/>
            <a:ext cx="4001237" cy="2250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5586" y="2190394"/>
            <a:ext cx="4513146" cy="298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7869" y="4534"/>
            <a:ext cx="3595970" cy="238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65757" y="-36336"/>
            <a:ext cx="4106388" cy="273759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 txBox="1"/>
          <p:nvPr/>
        </p:nvSpPr>
        <p:spPr>
          <a:xfrm>
            <a:off x="56504" y="4020065"/>
            <a:ext cx="9144000" cy="104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What’s the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 </a:t>
            </a:r>
            <a:r>
              <a:rPr b="1" i="0" lang="en-US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your family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house?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2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2016-12-05T23:26:00Z</dcterms:created>
  <dc:creator>GoogleSlidesPPT.com;Allppt.com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