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4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96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323" r:id="rId41"/>
    <p:sldId id="294" r:id="rId42"/>
    <p:sldId id="295" r:id="rId43"/>
    <p:sldId id="322" r:id="rId44"/>
  </p:sldIdLst>
  <p:sldSz cx="9144000" cy="5143500" type="screen16x9"/>
  <p:notesSz cx="6858000" cy="9144000"/>
  <p:embeddedFontLst>
    <p:embeddedFont>
      <p:font typeface="Candara" panose="020E0502030303020204" pitchFamily="34" charset="0"/>
      <p:regular r:id="rId46"/>
      <p:bold r:id="rId47"/>
      <p:italic r:id="rId48"/>
      <p:boldItalic r:id="rId49"/>
    </p:embeddedFont>
    <p:embeddedFont>
      <p:font typeface="Sorts Mill Goudy" panose="020B0604020202020204" charset="0"/>
      <p:regular r:id="rId50"/>
      <p: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8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91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gjJnUnQI0K6yWCVEWvGp3Ih67L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CBDE8A-B03F-4194-BFB4-8D0721AAFE80}" v="3" dt="2025-07-02T11:32:41.241"/>
  </p1510:revLst>
</p1510:revInfo>
</file>

<file path=ppt/tableStyles.xml><?xml version="1.0" encoding="utf-8"?>
<a:tblStyleLst xmlns:a="http://schemas.openxmlformats.org/drawingml/2006/main" def="{90BCF3CD-22F4-49EA-AA1D-5A9E17800993}">
  <a:tblStyle styleId="{90BCF3CD-22F4-49EA-AA1D-5A9E17800993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1"/>
          </a:solidFill>
        </a:fill>
      </a:tcStyle>
    </a:wholeTbl>
    <a:band1H>
      <a:tcTxStyle b="off" i="off"/>
      <a:tcStyle>
        <a:tcBdr/>
        <a:fill>
          <a:solidFill>
            <a:schemeClr val="accent1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chemeClr val="accent1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04" y="114"/>
      </p:cViewPr>
      <p:guideLst>
        <p:guide orient="horz" pos="1580"/>
        <p:guide pos="2880"/>
        <p:guide orient="horz" pos="191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font" Target="fonts/font2.fntdata"/><Relationship Id="rId50" Type="http://schemas.openxmlformats.org/officeDocument/2006/relationships/font" Target="fonts/font5.fntdata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font" Target="fonts/font3.fntdata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font" Target="fonts/font6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1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4.fntdata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raprapa Watta" userId="805b691523a56b40" providerId="LiveId" clId="{18CBDE8A-B03F-4194-BFB4-8D0721AAFE80}"/>
    <pc:docChg chg="custSel addSld delSld modSld">
      <pc:chgData name="siraprapa Watta" userId="805b691523a56b40" providerId="LiveId" clId="{18CBDE8A-B03F-4194-BFB4-8D0721AAFE80}" dt="2025-07-02T11:32:41.241" v="62"/>
      <pc:docMkLst>
        <pc:docMk/>
      </pc:docMkLst>
      <pc:sldChg chg="modSp mod">
        <pc:chgData name="siraprapa Watta" userId="805b691523a56b40" providerId="LiveId" clId="{18CBDE8A-B03F-4194-BFB4-8D0721AAFE80}" dt="2025-07-02T10:46:39.512" v="1" actId="20577"/>
        <pc:sldMkLst>
          <pc:docMk/>
          <pc:sldMk cId="0" sldId="262"/>
        </pc:sldMkLst>
        <pc:spChg chg="mod">
          <ac:chgData name="siraprapa Watta" userId="805b691523a56b40" providerId="LiveId" clId="{18CBDE8A-B03F-4194-BFB4-8D0721AAFE80}" dt="2025-07-02T10:46:39.512" v="1" actId="20577"/>
          <ac:spMkLst>
            <pc:docMk/>
            <pc:sldMk cId="0" sldId="262"/>
            <ac:spMk id="202" creationId="{00000000-0000-0000-0000-000000000000}"/>
          </ac:spMkLst>
        </pc:spChg>
      </pc:sldChg>
      <pc:sldChg chg="modSp mod">
        <pc:chgData name="siraprapa Watta" userId="805b691523a56b40" providerId="LiveId" clId="{18CBDE8A-B03F-4194-BFB4-8D0721AAFE80}" dt="2025-07-02T10:46:43.932" v="3" actId="20577"/>
        <pc:sldMkLst>
          <pc:docMk/>
          <pc:sldMk cId="0" sldId="263"/>
        </pc:sldMkLst>
        <pc:spChg chg="mod">
          <ac:chgData name="siraprapa Watta" userId="805b691523a56b40" providerId="LiveId" clId="{18CBDE8A-B03F-4194-BFB4-8D0721AAFE80}" dt="2025-07-02T10:46:43.932" v="3" actId="20577"/>
          <ac:spMkLst>
            <pc:docMk/>
            <pc:sldMk cId="0" sldId="263"/>
            <ac:spMk id="209" creationId="{00000000-0000-0000-0000-000000000000}"/>
          </ac:spMkLst>
        </pc:spChg>
      </pc:sldChg>
      <pc:sldChg chg="modSp mod">
        <pc:chgData name="siraprapa Watta" userId="805b691523a56b40" providerId="LiveId" clId="{18CBDE8A-B03F-4194-BFB4-8D0721AAFE80}" dt="2025-07-02T10:46:47.337" v="5" actId="20577"/>
        <pc:sldMkLst>
          <pc:docMk/>
          <pc:sldMk cId="0" sldId="264"/>
        </pc:sldMkLst>
        <pc:spChg chg="mod">
          <ac:chgData name="siraprapa Watta" userId="805b691523a56b40" providerId="LiveId" clId="{18CBDE8A-B03F-4194-BFB4-8D0721AAFE80}" dt="2025-07-02T10:46:47.337" v="5" actId="20577"/>
          <ac:spMkLst>
            <pc:docMk/>
            <pc:sldMk cId="0" sldId="264"/>
            <ac:spMk id="216" creationId="{00000000-0000-0000-0000-000000000000}"/>
          </ac:spMkLst>
        </pc:spChg>
      </pc:sldChg>
      <pc:sldChg chg="modSp mod">
        <pc:chgData name="siraprapa Watta" userId="805b691523a56b40" providerId="LiveId" clId="{18CBDE8A-B03F-4194-BFB4-8D0721AAFE80}" dt="2025-07-02T10:46:58.095" v="9" actId="20577"/>
        <pc:sldMkLst>
          <pc:docMk/>
          <pc:sldMk cId="0" sldId="265"/>
        </pc:sldMkLst>
        <pc:spChg chg="mod">
          <ac:chgData name="siraprapa Watta" userId="805b691523a56b40" providerId="LiveId" clId="{18CBDE8A-B03F-4194-BFB4-8D0721AAFE80}" dt="2025-07-02T10:46:58.095" v="9" actId="20577"/>
          <ac:spMkLst>
            <pc:docMk/>
            <pc:sldMk cId="0" sldId="265"/>
            <ac:spMk id="224" creationId="{00000000-0000-0000-0000-000000000000}"/>
          </ac:spMkLst>
        </pc:spChg>
      </pc:sldChg>
      <pc:sldChg chg="modSp mod">
        <pc:chgData name="siraprapa Watta" userId="805b691523a56b40" providerId="LiveId" clId="{18CBDE8A-B03F-4194-BFB4-8D0721AAFE80}" dt="2025-07-02T10:47:05.483" v="13" actId="20577"/>
        <pc:sldMkLst>
          <pc:docMk/>
          <pc:sldMk cId="0" sldId="266"/>
        </pc:sldMkLst>
        <pc:spChg chg="mod">
          <ac:chgData name="siraprapa Watta" userId="805b691523a56b40" providerId="LiveId" clId="{18CBDE8A-B03F-4194-BFB4-8D0721AAFE80}" dt="2025-07-02T10:47:05.483" v="13" actId="20577"/>
          <ac:spMkLst>
            <pc:docMk/>
            <pc:sldMk cId="0" sldId="266"/>
            <ac:spMk id="233" creationId="{00000000-0000-0000-0000-000000000000}"/>
          </ac:spMkLst>
        </pc:spChg>
      </pc:sldChg>
      <pc:sldChg chg="del">
        <pc:chgData name="siraprapa Watta" userId="805b691523a56b40" providerId="LiveId" clId="{18CBDE8A-B03F-4194-BFB4-8D0721AAFE80}" dt="2025-07-02T10:55:12.025" v="15" actId="47"/>
        <pc:sldMkLst>
          <pc:docMk/>
          <pc:sldMk cId="0" sldId="274"/>
        </pc:sldMkLst>
      </pc:sldChg>
      <pc:sldChg chg="add">
        <pc:chgData name="siraprapa Watta" userId="805b691523a56b40" providerId="LiveId" clId="{18CBDE8A-B03F-4194-BFB4-8D0721AAFE80}" dt="2025-07-02T10:54:59.637" v="14"/>
        <pc:sldMkLst>
          <pc:docMk/>
          <pc:sldMk cId="544572667" sldId="296"/>
        </pc:sldMkLst>
      </pc:sldChg>
      <pc:sldChg chg="modSp add mod">
        <pc:chgData name="siraprapa Watta" userId="805b691523a56b40" providerId="LiveId" clId="{18CBDE8A-B03F-4194-BFB4-8D0721AAFE80}" dt="2025-07-02T11:30:30.001" v="61" actId="20577"/>
        <pc:sldMkLst>
          <pc:docMk/>
          <pc:sldMk cId="1837382850" sldId="322"/>
        </pc:sldMkLst>
        <pc:spChg chg="mod">
          <ac:chgData name="siraprapa Watta" userId="805b691523a56b40" providerId="LiveId" clId="{18CBDE8A-B03F-4194-BFB4-8D0721AAFE80}" dt="2025-07-02T11:30:30.001" v="61" actId="20577"/>
          <ac:spMkLst>
            <pc:docMk/>
            <pc:sldMk cId="1837382850" sldId="322"/>
            <ac:spMk id="2" creationId="{DFFEF2F5-2454-08A3-ECCA-54E5BEA14F2D}"/>
          </ac:spMkLst>
        </pc:spChg>
        <pc:spChg chg="mod">
          <ac:chgData name="siraprapa Watta" userId="805b691523a56b40" providerId="LiveId" clId="{18CBDE8A-B03F-4194-BFB4-8D0721AAFE80}" dt="2025-07-02T11:30:06.246" v="25" actId="20577"/>
          <ac:spMkLst>
            <pc:docMk/>
            <pc:sldMk cId="1837382850" sldId="322"/>
            <ac:spMk id="3" creationId="{70365810-8DCD-A8AC-79B9-4BA80E7F4238}"/>
          </ac:spMkLst>
        </pc:spChg>
      </pc:sldChg>
      <pc:sldChg chg="add">
        <pc:chgData name="siraprapa Watta" userId="805b691523a56b40" providerId="LiveId" clId="{18CBDE8A-B03F-4194-BFB4-8D0721AAFE80}" dt="2025-07-02T11:32:41.241" v="62"/>
        <pc:sldMkLst>
          <pc:docMk/>
          <pc:sldMk cId="1898213677" sldId="32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222" name="Google Shape;222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1" name="Google Shape;261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6" name="Google Shape;2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1" name="Google Shape;27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5" name="Google Shape;28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6" name="Google Shape;2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2" name="Google Shape;3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8" name="Google Shape;3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4" name="Google Shape;3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2" name="Google Shape;32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9" name="Google Shape;32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71563846-78A0-DEEC-82BF-82CE410B1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5:notes">
            <a:extLst>
              <a:ext uri="{FF2B5EF4-FFF2-40B4-BE49-F238E27FC236}">
                <a16:creationId xmlns:a16="http://schemas.microsoft.com/office/drawing/2014/main" id="{F2C37F75-A496-26DA-8885-393FD3E984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65:notes">
            <a:extLst>
              <a:ext uri="{FF2B5EF4-FFF2-40B4-BE49-F238E27FC236}">
                <a16:creationId xmlns:a16="http://schemas.microsoft.com/office/drawing/2014/main" id="{50034138-6163-CFE4-768B-906D88C0A5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481948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5" name="Google Shape;335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2" name="Google Shape;342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9" name="Google Shape;349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6" name="Google Shape;35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5" name="Google Shape;1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0" name="Google Shape;370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6" name="Google Shape;376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6b8f28ff5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4" name="Google Shape;384;g36b8f28ff5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3" name="Google Shape;403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9" name="Google Shape;409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7" name="Google Shape;4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1" name="Google Shape;431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7" name="Google Shape;437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3093C8B3-29F6-00C5-DBBD-5A23BB405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5:notes">
            <a:extLst>
              <a:ext uri="{FF2B5EF4-FFF2-40B4-BE49-F238E27FC236}">
                <a16:creationId xmlns:a16="http://schemas.microsoft.com/office/drawing/2014/main" id="{A6BB7D43-3C6B-4825-8F77-08E5E8D4C6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0" name="Google Shape;290;p65:notes">
            <a:extLst>
              <a:ext uri="{FF2B5EF4-FFF2-40B4-BE49-F238E27FC236}">
                <a16:creationId xmlns:a16="http://schemas.microsoft.com/office/drawing/2014/main" id="{CFDBF4EC-5777-5F99-5D70-BEF385D59F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028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53" name="Google Shape;45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86" name="Google Shape;486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4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4659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34e09fc9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g134e09fc9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1" name="Google Shape;1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4" name="Google Shape;214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5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44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80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5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5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1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51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411224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asic Layout">
  <p:cSld name="1_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1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8" name="Google Shape;88;p51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sic Layout">
  <p:cSld name="Basic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7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/>
          <p:nvPr/>
        </p:nvSpPr>
        <p:spPr>
          <a:xfrm>
            <a:off x="0" y="3363838"/>
            <a:ext cx="9144000" cy="1440160"/>
          </a:xfrm>
          <a:prstGeom prst="rect">
            <a:avLst/>
          </a:prstGeom>
          <a:gradFill>
            <a:gsLst>
              <a:gs pos="0">
                <a:srgbClr val="FFFFFF">
                  <a:alpha val="66274"/>
                </a:srgbClr>
              </a:gs>
              <a:gs pos="50000">
                <a:srgbClr val="FFFFFF">
                  <a:alpha val="84313"/>
                </a:srgbClr>
              </a:gs>
              <a:gs pos="100000">
                <a:srgbClr val="FFFFFF">
                  <a:alpha val="66274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1"/>
          </p:nvPr>
        </p:nvSpPr>
        <p:spPr>
          <a:xfrm>
            <a:off x="0" y="3625257"/>
            <a:ext cx="9144000" cy="47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body" idx="2"/>
          </p:nvPr>
        </p:nvSpPr>
        <p:spPr>
          <a:xfrm>
            <a:off x="-148" y="4103374"/>
            <a:ext cx="9144000" cy="47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71925" y="636207"/>
            <a:ext cx="4655223" cy="3951767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9"/>
          <p:cNvSpPr txBox="1">
            <a:spLocks noGrp="1"/>
          </p:cNvSpPr>
          <p:nvPr>
            <p:ph type="body" idx="1"/>
          </p:nvPr>
        </p:nvSpPr>
        <p:spPr>
          <a:xfrm>
            <a:off x="0" y="2211710"/>
            <a:ext cx="9144000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"/>
          </p:nvPr>
        </p:nvSpPr>
        <p:spPr>
          <a:xfrm>
            <a:off x="-148" y="278777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248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8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 b="1"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2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400"/>
            </a:lvl1pPr>
            <a:lvl2pPr marL="914400" lvl="1" indent="-406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100"/>
            </a:lvl2pPr>
            <a:lvl3pPr marL="1371600" lvl="2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800"/>
            </a:lvl3pPr>
            <a:lvl4pPr marL="1828800" lvl="3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4pPr>
            <a:lvl5pPr marL="2286000" lvl="4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5pPr>
            <a:lvl6pPr marL="2743200" lvl="5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6pPr>
            <a:lvl7pPr marL="3200400" lvl="6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7pPr>
            <a:lvl8pPr marL="3657600" lvl="7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8pPr>
            <a:lvl9pPr marL="4114800" lvl="8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500"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43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43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750"/>
            </a:lvl9pPr>
          </a:lstStyle>
          <a:p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34"/>
          <p:cNvSpPr txBox="1"/>
          <p:nvPr/>
        </p:nvSpPr>
        <p:spPr>
          <a:xfrm>
            <a:off x="6359237" y="47979"/>
            <a:ext cx="2445328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5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953321 SOFTWARE REQUIREMENT ANALYSIS: 1-2024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terail.com/blog/the-project-management-triangl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679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b="1"/>
              <a:t>Chapter 1.3</a:t>
            </a:r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350">
              <a:solidFill>
                <a:srgbClr val="000000"/>
              </a:solidFill>
              <a:latin typeface="Sorts Mill Goudy"/>
              <a:ea typeface="Sorts Mill Goudy"/>
              <a:cs typeface="Sorts Mill Goudy"/>
              <a:sym typeface="Sorts Mill Goudy"/>
            </a:endParaRP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</a:pPr>
            <a:r>
              <a:rPr lang="en-US" sz="2700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Elicitation</a:t>
            </a:r>
            <a:endParaRPr/>
          </a:p>
        </p:txBody>
      </p:sp>
      <p:pic>
        <p:nvPicPr>
          <p:cNvPr id="106" name="Google Shape;10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23168" y="65593"/>
            <a:ext cx="342900" cy="357188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0"/>
          <p:cNvSpPr txBox="1"/>
          <p:nvPr/>
        </p:nvSpPr>
        <p:spPr>
          <a:xfrm>
            <a:off x="6359237" y="47979"/>
            <a:ext cx="2445328" cy="1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5"/>
              <a:buFont typeface="Arial"/>
              <a:buNone/>
            </a:pPr>
            <a:r>
              <a:rPr lang="en-US" sz="825" b="0" i="0" u="none" strike="noStrike" cap="non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953321 SOFTWARE REQUIREMENT ANALYSIS: 1-2024</a:t>
            </a: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109" name="Google Shape;109;p10"/>
          <p:cNvSpPr txBox="1"/>
          <p:nvPr/>
        </p:nvSpPr>
        <p:spPr>
          <a:xfrm>
            <a:off x="-160020" y="42916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Asst. Prof Dr. Pattama Longani  </a:t>
            </a: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4.Time, 5.Cost</a:t>
            </a:r>
            <a:endParaRPr dirty="0"/>
          </a:p>
        </p:txBody>
      </p:sp>
      <p:sp>
        <p:nvSpPr>
          <p:cNvPr id="225" name="Google Shape;225;p2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/>
              <a:t>Times have a soft boundary …</a:t>
            </a:r>
            <a:endParaRPr/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endParaRPr/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/>
              <a:t>	that is </a:t>
            </a:r>
            <a:r>
              <a:rPr lang="en-US" i="1">
                <a:solidFill>
                  <a:schemeClr val="accent1"/>
                </a:solidFill>
              </a:rPr>
              <a:t>subject to change</a:t>
            </a:r>
            <a:r>
              <a:rPr lang="en-US"/>
              <a:t> </a:t>
            </a:r>
            <a:endParaRPr/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endParaRPr/>
          </a:p>
          <a:p>
            <a:pPr marL="8985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/>
              <a:t>	</a:t>
            </a:r>
            <a:r>
              <a:rPr lang="en-US" i="1" u="sng">
                <a:solidFill>
                  <a:srgbClr val="C00000"/>
                </a:solidFill>
              </a:rPr>
              <a:t>IF</a:t>
            </a:r>
            <a:r>
              <a:rPr lang="en-US"/>
              <a:t> the available </a:t>
            </a:r>
            <a:r>
              <a:rPr lang="en-US" i="1">
                <a:solidFill>
                  <a:schemeClr val="accent1"/>
                </a:solidFill>
              </a:rPr>
              <a:t>resources</a:t>
            </a:r>
            <a:r>
              <a:rPr lang="en-US"/>
              <a:t> </a:t>
            </a:r>
            <a:r>
              <a:rPr lang="en-US" i="1">
                <a:solidFill>
                  <a:schemeClr val="accent1"/>
                </a:solidFill>
              </a:rPr>
              <a:t>are inadequate</a:t>
            </a:r>
            <a:r>
              <a:rPr lang="en-US"/>
              <a:t> to achieve the desired functionality</a:t>
            </a:r>
            <a:endParaRPr/>
          </a:p>
        </p:txBody>
      </p:sp>
      <p:sp>
        <p:nvSpPr>
          <p:cNvPr id="226" name="Google Shape;226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27" name="Google Shape;227;p23"/>
          <p:cNvSpPr txBox="1"/>
          <p:nvPr/>
        </p:nvSpPr>
        <p:spPr>
          <a:xfrm>
            <a:off x="0" y="4868472"/>
            <a:ext cx="45720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https://www.monterail.com/blog/the-project-management-triangle</a:t>
            </a:r>
            <a:r>
              <a:rPr lang="en-US" sz="105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23"/>
          <p:cNvPicPr preferRelativeResize="0"/>
          <p:nvPr/>
        </p:nvPicPr>
        <p:blipFill rotWithShape="1">
          <a:blip r:embed="rId4">
            <a:alphaModFix/>
          </a:blip>
          <a:srcRect l="24824" t="8556" r="26183" b="12558"/>
          <a:stretch/>
        </p:blipFill>
        <p:spPr>
          <a:xfrm>
            <a:off x="5774724" y="510777"/>
            <a:ext cx="2997028" cy="27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4.Time, 5.Cost</a:t>
            </a:r>
            <a:endParaRPr dirty="0"/>
          </a:p>
        </p:txBody>
      </p:sp>
      <p:sp>
        <p:nvSpPr>
          <p:cNvPr id="234" name="Google Shape;234;p2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Some project … Time is a FIXED factor</a:t>
            </a:r>
            <a:endParaRPr/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</a:t>
            </a:r>
            <a:endParaRPr/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The available resources and budget</a:t>
            </a:r>
            <a:endParaRPr/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	… also fixed</a:t>
            </a:r>
            <a:endParaRPr/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 </a:t>
            </a:r>
            <a:endParaRPr/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</a:t>
            </a:r>
            <a:r>
              <a:rPr lang="en-US" sz="2400" i="1" u="sng">
                <a:solidFill>
                  <a:srgbClr val="C00000"/>
                </a:solidFill>
              </a:rPr>
              <a:t>BUT</a:t>
            </a:r>
            <a:r>
              <a:rPr lang="en-US" sz="2400"/>
              <a:t> the scope (requirement) </a:t>
            </a:r>
            <a:endParaRPr/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sz="2400"/>
              <a:t>		… usually NOT fixed</a:t>
            </a:r>
            <a:endParaRPr/>
          </a:p>
        </p:txBody>
      </p:sp>
      <p:sp>
        <p:nvSpPr>
          <p:cNvPr id="235" name="Google Shape;235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236" name="Google Shape;236;p24"/>
          <p:cNvPicPr preferRelativeResize="0"/>
          <p:nvPr/>
        </p:nvPicPr>
        <p:blipFill rotWithShape="1">
          <a:blip r:embed="rId3">
            <a:alphaModFix/>
          </a:blip>
          <a:srcRect l="24824" t="8556" r="26183" b="12558"/>
          <a:stretch/>
        </p:blipFill>
        <p:spPr>
          <a:xfrm>
            <a:off x="6672638" y="1125156"/>
            <a:ext cx="2471362" cy="2238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0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Time</a:t>
            </a:r>
            <a:endParaRPr/>
          </a:p>
        </p:txBody>
      </p:sp>
      <p:sp>
        <p:nvSpPr>
          <p:cNvPr id="242" name="Google Shape;242;p60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pic>
        <p:nvPicPr>
          <p:cNvPr id="243" name="Google Shape;243;p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515861"/>
            <a:ext cx="9144000" cy="21117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61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Cost</a:t>
            </a:r>
            <a:endParaRPr/>
          </a:p>
        </p:txBody>
      </p:sp>
      <p:sp>
        <p:nvSpPr>
          <p:cNvPr id="249" name="Google Shape;249;p61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pic>
        <p:nvPicPr>
          <p:cNvPr id="250" name="Google Shape;250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6906" y="1007709"/>
            <a:ext cx="8300255" cy="3128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62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/>
          </a:p>
        </p:txBody>
      </p:sp>
      <p:sp>
        <p:nvSpPr>
          <p:cNvPr id="256" name="Google Shape;256;p62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pic>
        <p:nvPicPr>
          <p:cNvPr id="257" name="Google Shape;257;p6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06984"/>
            <a:ext cx="9144000" cy="25337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6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224257"/>
            <a:ext cx="9144000" cy="11874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3"/>
          <p:cNvSpPr txBox="1">
            <a:spLocks noGrp="1"/>
          </p:cNvSpPr>
          <p:nvPr>
            <p:ph type="body" idx="1"/>
          </p:nvPr>
        </p:nvSpPr>
        <p:spPr>
          <a:xfrm>
            <a:off x="959005" y="483220"/>
            <a:ext cx="7493620" cy="3620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Also include </a:t>
            </a:r>
            <a:r>
              <a:rPr lang="en-US">
                <a:solidFill>
                  <a:srgbClr val="00B0F0"/>
                </a:solidFill>
              </a:rPr>
              <a:t>hidden cost</a:t>
            </a:r>
            <a:r>
              <a:rPr lang="en-US"/>
              <a:t>:</a:t>
            </a:r>
            <a:endParaRPr/>
          </a:p>
          <a:p>
            <a:pPr marL="8001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/>
              <a:t>Electricity</a:t>
            </a:r>
            <a:endParaRPr/>
          </a:p>
          <a:p>
            <a:pPr marL="8001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/>
              <a:t>Rental stuffs</a:t>
            </a:r>
            <a:endParaRPr/>
          </a:p>
          <a:p>
            <a:pPr marL="8001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/>
              <a:t>Fuel</a:t>
            </a:r>
            <a:endParaRPr/>
          </a:p>
          <a:p>
            <a:pPr marL="800100" lvl="0" indent="-571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</a:pPr>
            <a:r>
              <a:rPr lang="en-US"/>
              <a:t>Telephone charge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-171450" y="75000"/>
            <a:ext cx="9144000" cy="49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Standish group found that</a:t>
            </a:r>
            <a:endParaRPr/>
          </a:p>
          <a:p>
            <a:pPr marL="91440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2400">
                <a:solidFill>
                  <a:schemeClr val="lt1"/>
                </a:solidFill>
              </a:rPr>
              <a:t>compare between </a:t>
            </a:r>
            <a:r>
              <a:rPr lang="en-US" sz="2400" i="1">
                <a:solidFill>
                  <a:srgbClr val="00B0F0"/>
                </a:solidFill>
              </a:rPr>
              <a:t>at the start </a:t>
            </a:r>
            <a:r>
              <a:rPr lang="en-US" sz="2400">
                <a:solidFill>
                  <a:schemeClr val="lt1"/>
                </a:solidFill>
              </a:rPr>
              <a:t>of the project and </a:t>
            </a:r>
            <a:r>
              <a:rPr lang="en-US" sz="2400" i="1">
                <a:solidFill>
                  <a:srgbClr val="00B0F0"/>
                </a:solidFill>
              </a:rPr>
              <a:t>at the end</a:t>
            </a:r>
            <a:r>
              <a:rPr lang="en-US" sz="2400">
                <a:solidFill>
                  <a:schemeClr val="lt1"/>
                </a:solidFill>
              </a:rPr>
              <a:t> of the project, </a:t>
            </a:r>
            <a:r>
              <a:rPr lang="en-US" sz="2400" b="1" i="1">
                <a:solidFill>
                  <a:srgbClr val="FFFF00"/>
                </a:solidFill>
              </a:rPr>
              <a:t>How much scope are you typically required</a:t>
            </a:r>
            <a:r>
              <a:rPr lang="en-US" sz="2400" b="1" i="1">
                <a:solidFill>
                  <a:schemeClr val="lt1"/>
                </a:solidFill>
              </a:rPr>
              <a:t> to complete by your management, customers, or other stakeholders?</a:t>
            </a:r>
            <a:r>
              <a:rPr lang="en-US" sz="2400">
                <a:solidFill>
                  <a:schemeClr val="lt1"/>
                </a:solidFill>
              </a:rPr>
              <a:t>.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</a:rPr>
              <a:t> under 100% answered by a few answers 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</a:rPr>
              <a:t> very from 125% to 500% are responded others</a:t>
            </a:r>
            <a:endParaRPr/>
          </a:p>
          <a:p>
            <a:pPr marL="137160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</a:pPr>
            <a:r>
              <a:rPr lang="en-US" sz="2000">
                <a:solidFill>
                  <a:schemeClr val="lt1"/>
                </a:solidFill>
              </a:rPr>
              <a:t>the median and the average is </a:t>
            </a:r>
            <a:r>
              <a:rPr lang="en-US" sz="2000" i="1">
                <a:solidFill>
                  <a:srgbClr val="FF0000"/>
                </a:solidFill>
              </a:rPr>
              <a:t>approximately 200%</a:t>
            </a:r>
            <a:r>
              <a:rPr lang="en-US" sz="2000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  <a:p>
            <a: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200">
                <a:solidFill>
                  <a:srgbClr val="00B0F0"/>
                </a:solidFill>
              </a:rPr>
              <a:t>more than half of all project will cost closely to double of their estimates</a:t>
            </a:r>
            <a:r>
              <a:rPr lang="en-US" sz="3200">
                <a:solidFill>
                  <a:schemeClr val="lt1"/>
                </a:solidFill>
              </a:rPr>
              <a:t>.</a:t>
            </a:r>
            <a:endParaRPr sz="3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00B0F0"/>
                </a:solidFill>
              </a:rPr>
              <a:t>Feasibility studies</a:t>
            </a:r>
            <a:endParaRPr/>
          </a:p>
        </p:txBody>
      </p:sp>
      <p:sp>
        <p:nvSpPr>
          <p:cNvPr id="274" name="Google Shape;27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275" name="Google Shape;275;p25"/>
          <p:cNvGrpSpPr/>
          <p:nvPr/>
        </p:nvGrpSpPr>
        <p:grpSpPr>
          <a:xfrm>
            <a:off x="1524000" y="1713470"/>
            <a:ext cx="6096000" cy="2890279"/>
            <a:chOff x="0" y="0"/>
            <a:chExt cx="6096000" cy="2890279"/>
          </a:xfrm>
        </p:grpSpPr>
        <p:sp>
          <p:nvSpPr>
            <p:cNvPr id="276" name="Google Shape;276;p25"/>
            <p:cNvSpPr/>
            <p:nvPr/>
          </p:nvSpPr>
          <p:spPr>
            <a:xfrm rot="-300000">
              <a:off x="15915" y="1130148"/>
              <a:ext cx="6064169" cy="629982"/>
            </a:xfrm>
            <a:prstGeom prst="mathMinus">
              <a:avLst>
                <a:gd name="adj1" fmla="val 23520"/>
              </a:avLst>
            </a:prstGeom>
            <a:solidFill>
              <a:srgbClr val="E0E0E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25"/>
            <p:cNvSpPr/>
            <p:nvPr/>
          </p:nvSpPr>
          <p:spPr>
            <a:xfrm>
              <a:off x="731520" y="144514"/>
              <a:ext cx="1828800" cy="115611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5"/>
            <p:cNvSpPr/>
            <p:nvPr/>
          </p:nvSpPr>
          <p:spPr>
            <a:xfrm>
              <a:off x="3230880" y="0"/>
              <a:ext cx="1950720" cy="121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5"/>
            <p:cNvSpPr txBox="1"/>
            <p:nvPr/>
          </p:nvSpPr>
          <p:spPr>
            <a:xfrm>
              <a:off x="3230880" y="0"/>
              <a:ext cx="1950720" cy="121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250" tIns="270250" rIns="270250" bIns="270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en-US" sz="3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5"/>
            <p:cNvSpPr/>
            <p:nvPr/>
          </p:nvSpPr>
          <p:spPr>
            <a:xfrm>
              <a:off x="3535680" y="1589654"/>
              <a:ext cx="1828800" cy="115611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E000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5"/>
            <p:cNvSpPr/>
            <p:nvPr/>
          </p:nvSpPr>
          <p:spPr>
            <a:xfrm>
              <a:off x="914400" y="1676362"/>
              <a:ext cx="1950720" cy="121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25"/>
            <p:cNvSpPr txBox="1"/>
            <p:nvPr/>
          </p:nvSpPr>
          <p:spPr>
            <a:xfrm>
              <a:off x="914400" y="1676362"/>
              <a:ext cx="1950720" cy="121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250" tIns="270250" rIns="270250" bIns="270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en-US" sz="3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Risks</a:t>
              </a:r>
              <a:endPara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64"/>
          <p:cNvSpPr txBox="1">
            <a:spLocks noGrp="1"/>
          </p:cNvSpPr>
          <p:nvPr>
            <p:ph type="body" idx="1"/>
          </p:nvPr>
        </p:nvSpPr>
        <p:spPr>
          <a:xfrm>
            <a:off x="0" y="88322"/>
            <a:ext cx="9144000" cy="37834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>
                <a:solidFill>
                  <a:srgbClr val="00B0F0"/>
                </a:solidFill>
              </a:rPr>
              <a:t>RISK</a:t>
            </a:r>
            <a:endParaRPr/>
          </a:p>
          <a:p>
            <a:pPr marL="571500" lvl="1" indent="-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3600">
              <a:solidFill>
                <a:schemeClr val="lt1"/>
              </a:solidFill>
            </a:endParaRPr>
          </a:p>
          <a:p>
            <a:pPr marL="571500" lvl="1" indent="-482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 sz="3600">
              <a:solidFill>
                <a:schemeClr val="lt1"/>
              </a:solidFill>
            </a:endParaRPr>
          </a:p>
          <a:p>
            <a:pPr marL="571500" lvl="1" indent="-571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 sz="3600">
                <a:solidFill>
                  <a:schemeClr val="lt1"/>
                </a:solidFill>
              </a:rPr>
              <a:t>Will people use</a:t>
            </a:r>
            <a:endParaRPr/>
          </a:p>
          <a:p>
            <a:pPr marL="285750" lvl="1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-"/>
            </a:pPr>
            <a:r>
              <a:rPr lang="en-US" sz="3600" i="1" u="sng">
                <a:solidFill>
                  <a:srgbClr val="FFFF00"/>
                </a:solidFill>
              </a:rPr>
              <a:t>Worth</a:t>
            </a:r>
            <a:r>
              <a:rPr lang="en-US" sz="3600">
                <a:solidFill>
                  <a:schemeClr val="lt1"/>
                </a:solidFill>
              </a:rPr>
              <a:t> the invest cost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6"/>
          <p:cNvSpPr txBox="1">
            <a:spLocks noGrp="1"/>
          </p:cNvSpPr>
          <p:nvPr>
            <p:ph type="title"/>
          </p:nvPr>
        </p:nvSpPr>
        <p:spPr>
          <a:xfrm>
            <a:off x="1525905" y="214954"/>
            <a:ext cx="6129338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None/>
            </a:pPr>
            <a:r>
              <a:rPr lang="en-US"/>
              <a:t>Risk</a:t>
            </a:r>
            <a:endParaRPr/>
          </a:p>
        </p:txBody>
      </p:sp>
      <p:sp>
        <p:nvSpPr>
          <p:cNvPr id="299" name="Google Shape;299;p26"/>
          <p:cNvSpPr txBox="1">
            <a:spLocks noGrp="1"/>
          </p:cNvSpPr>
          <p:nvPr>
            <p:ph type="body" idx="1"/>
          </p:nvPr>
        </p:nvSpPr>
        <p:spPr>
          <a:xfrm>
            <a:off x="1525905" y="1384301"/>
            <a:ext cx="6129338" cy="342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fontScale="77500" lnSpcReduction="20000"/>
          </a:bodyPr>
          <a:lstStyle/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/>
          </a:p>
          <a:p>
            <a:pPr marL="288036" lvl="1" indent="-126538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ct val="100000"/>
              <a:buChar char="◦"/>
            </a:pPr>
            <a:r>
              <a:rPr lang="en-US" sz="2250"/>
              <a:t> Market risk </a:t>
            </a:r>
            <a:endParaRPr/>
          </a:p>
          <a:p>
            <a:pPr marL="562356" lvl="3" indent="-127903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00000"/>
              <a:buChar char="◦"/>
            </a:pPr>
            <a:r>
              <a:rPr lang="en-US" sz="1950"/>
              <a:t> Will users use our program?</a:t>
            </a:r>
            <a:endParaRPr/>
          </a:p>
          <a:p>
            <a:pPr marL="562356" lvl="3" indent="-127903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00000"/>
              <a:buChar char="◦"/>
            </a:pPr>
            <a:r>
              <a:rPr lang="en-US" sz="1950"/>
              <a:t> Is our program benefit our organization?</a:t>
            </a:r>
            <a:endParaRPr/>
          </a:p>
          <a:p>
            <a:pPr marL="562356" lvl="3" indent="-127903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00000"/>
              <a:buChar char="◦"/>
            </a:pPr>
            <a:r>
              <a:rPr lang="en-US" sz="1950"/>
              <a:t> Are there any similar products to us?</a:t>
            </a:r>
            <a:endParaRPr sz="1950"/>
          </a:p>
          <a:p>
            <a:pPr marL="0" lvl="0" indent="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19105"/>
              <a:buNone/>
            </a:pPr>
            <a:endParaRPr sz="1950"/>
          </a:p>
          <a:p>
            <a:pPr marL="288036" lvl="1" indent="-126538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00000"/>
              <a:buChar char="◦"/>
            </a:pPr>
            <a:r>
              <a:rPr lang="en-US" sz="2250"/>
              <a:t> Financial risk</a:t>
            </a:r>
            <a:endParaRPr/>
          </a:p>
          <a:p>
            <a:pPr marL="562356" lvl="3" indent="-127903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00000"/>
              <a:buChar char="◦"/>
            </a:pPr>
            <a:r>
              <a:rPr lang="en-US" sz="1950"/>
              <a:t> Do our organization have enough money to support the program?</a:t>
            </a:r>
            <a:endParaRPr/>
          </a:p>
          <a:p>
            <a:pPr marL="562356" lvl="3" indent="-127903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00000"/>
              <a:buChar char="◦"/>
            </a:pPr>
            <a:r>
              <a:rPr lang="en-US" sz="1950"/>
              <a:t> How many years that the program will return benefits?</a:t>
            </a:r>
            <a:endParaRPr/>
          </a:p>
          <a:p>
            <a:pPr marL="562356" lvl="3" indent="-127903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00000"/>
              <a:buChar char="◦"/>
            </a:pPr>
            <a:r>
              <a:rPr lang="en-US" sz="1950"/>
              <a:t> Are there any other choices that our organization will use money?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Requirements Process</a:t>
            </a:r>
            <a:endParaRPr/>
          </a:p>
        </p:txBody>
      </p:sp>
      <p:grpSp>
        <p:nvGrpSpPr>
          <p:cNvPr id="115" name="Google Shape;115;p12"/>
          <p:cNvGrpSpPr/>
          <p:nvPr/>
        </p:nvGrpSpPr>
        <p:grpSpPr>
          <a:xfrm>
            <a:off x="3254924" y="1321086"/>
            <a:ext cx="2518327" cy="3262706"/>
            <a:chOff x="1871132" y="398"/>
            <a:chExt cx="2518327" cy="3262706"/>
          </a:xfrm>
        </p:grpSpPr>
        <p:sp>
          <p:nvSpPr>
            <p:cNvPr id="116" name="Google Shape;116;p12"/>
            <p:cNvSpPr/>
            <p:nvPr/>
          </p:nvSpPr>
          <p:spPr>
            <a:xfrm>
              <a:off x="1871132" y="398"/>
              <a:ext cx="2518327" cy="32627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2"/>
            <p:cNvSpPr txBox="1"/>
            <p:nvPr/>
          </p:nvSpPr>
          <p:spPr>
            <a:xfrm>
              <a:off x="1880688" y="9954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1. Inception</a:t>
              </a:r>
              <a:endParaRPr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2"/>
            <p:cNvSpPr/>
            <p:nvPr/>
          </p:nvSpPr>
          <p:spPr>
            <a:xfrm rot="5400000">
              <a:off x="3069120" y="334825"/>
              <a:ext cx="122351" cy="14682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2"/>
            <p:cNvSpPr txBox="1"/>
            <p:nvPr/>
          </p:nvSpPr>
          <p:spPr>
            <a:xfrm>
              <a:off x="3086250" y="347060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2"/>
            <p:cNvSpPr/>
            <p:nvPr/>
          </p:nvSpPr>
          <p:spPr>
            <a:xfrm>
              <a:off x="1871132" y="489804"/>
              <a:ext cx="2518327" cy="32627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2"/>
            <p:cNvSpPr txBox="1"/>
            <p:nvPr/>
          </p:nvSpPr>
          <p:spPr>
            <a:xfrm>
              <a:off x="1880688" y="499360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2. Elicitation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2"/>
            <p:cNvSpPr/>
            <p:nvPr/>
          </p:nvSpPr>
          <p:spPr>
            <a:xfrm rot="5400000">
              <a:off x="3069120" y="824231"/>
              <a:ext cx="122351" cy="14682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2"/>
            <p:cNvSpPr txBox="1"/>
            <p:nvPr/>
          </p:nvSpPr>
          <p:spPr>
            <a:xfrm>
              <a:off x="3086250" y="836466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2"/>
            <p:cNvSpPr/>
            <p:nvPr/>
          </p:nvSpPr>
          <p:spPr>
            <a:xfrm>
              <a:off x="1871132" y="979210"/>
              <a:ext cx="2518327" cy="32627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2"/>
            <p:cNvSpPr txBox="1"/>
            <p:nvPr/>
          </p:nvSpPr>
          <p:spPr>
            <a:xfrm>
              <a:off x="1880688" y="988766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 Elaboration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2"/>
            <p:cNvSpPr/>
            <p:nvPr/>
          </p:nvSpPr>
          <p:spPr>
            <a:xfrm rot="5400000">
              <a:off x="3069120" y="1313638"/>
              <a:ext cx="122351" cy="14682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2"/>
            <p:cNvSpPr txBox="1"/>
            <p:nvPr/>
          </p:nvSpPr>
          <p:spPr>
            <a:xfrm>
              <a:off x="3086250" y="1325873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2"/>
            <p:cNvSpPr/>
            <p:nvPr/>
          </p:nvSpPr>
          <p:spPr>
            <a:xfrm>
              <a:off x="1871132" y="1468616"/>
              <a:ext cx="2518327" cy="32627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2"/>
            <p:cNvSpPr txBox="1"/>
            <p:nvPr/>
          </p:nvSpPr>
          <p:spPr>
            <a:xfrm>
              <a:off x="1880688" y="1478172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4. Negotiation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2"/>
            <p:cNvSpPr/>
            <p:nvPr/>
          </p:nvSpPr>
          <p:spPr>
            <a:xfrm rot="5400000">
              <a:off x="3069120" y="1803044"/>
              <a:ext cx="122351" cy="14682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2"/>
            <p:cNvSpPr txBox="1"/>
            <p:nvPr/>
          </p:nvSpPr>
          <p:spPr>
            <a:xfrm>
              <a:off x="3086250" y="1815279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2"/>
            <p:cNvSpPr/>
            <p:nvPr/>
          </p:nvSpPr>
          <p:spPr>
            <a:xfrm>
              <a:off x="1871132" y="1958022"/>
              <a:ext cx="2518327" cy="32627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2"/>
            <p:cNvSpPr txBox="1"/>
            <p:nvPr/>
          </p:nvSpPr>
          <p:spPr>
            <a:xfrm>
              <a:off x="1880688" y="1967578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5. Specification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12"/>
            <p:cNvSpPr/>
            <p:nvPr/>
          </p:nvSpPr>
          <p:spPr>
            <a:xfrm rot="5400000">
              <a:off x="3069120" y="2292450"/>
              <a:ext cx="122351" cy="14682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12"/>
            <p:cNvSpPr txBox="1"/>
            <p:nvPr/>
          </p:nvSpPr>
          <p:spPr>
            <a:xfrm>
              <a:off x="3086250" y="2304685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2"/>
            <p:cNvSpPr/>
            <p:nvPr/>
          </p:nvSpPr>
          <p:spPr>
            <a:xfrm>
              <a:off x="1871132" y="2447428"/>
              <a:ext cx="2518327" cy="32627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2"/>
            <p:cNvSpPr txBox="1"/>
            <p:nvPr/>
          </p:nvSpPr>
          <p:spPr>
            <a:xfrm>
              <a:off x="1880688" y="2456984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6. Validation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2"/>
            <p:cNvSpPr/>
            <p:nvPr/>
          </p:nvSpPr>
          <p:spPr>
            <a:xfrm rot="5400000">
              <a:off x="3069120" y="2781856"/>
              <a:ext cx="122351" cy="14682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2"/>
            <p:cNvSpPr txBox="1"/>
            <p:nvPr/>
          </p:nvSpPr>
          <p:spPr>
            <a:xfrm>
              <a:off x="3086250" y="2794091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2"/>
            <p:cNvSpPr/>
            <p:nvPr/>
          </p:nvSpPr>
          <p:spPr>
            <a:xfrm>
              <a:off x="1871132" y="2936834"/>
              <a:ext cx="2518327" cy="32627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2"/>
            <p:cNvSpPr txBox="1"/>
            <p:nvPr/>
          </p:nvSpPr>
          <p:spPr>
            <a:xfrm>
              <a:off x="1880688" y="2946390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7. Requirement Management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1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"/>
          <p:cNvSpPr txBox="1">
            <a:spLocks noGrp="1"/>
          </p:cNvSpPr>
          <p:nvPr>
            <p:ph type="title"/>
          </p:nvPr>
        </p:nvSpPr>
        <p:spPr>
          <a:xfrm>
            <a:off x="1525905" y="214954"/>
            <a:ext cx="6129338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None/>
            </a:pPr>
            <a:r>
              <a:rPr lang="en-US"/>
              <a:t>Risk</a:t>
            </a:r>
            <a:endParaRPr/>
          </a:p>
        </p:txBody>
      </p:sp>
      <p:sp>
        <p:nvSpPr>
          <p:cNvPr id="305" name="Google Shape;305;p2"/>
          <p:cNvSpPr txBox="1">
            <a:spLocks noGrp="1"/>
          </p:cNvSpPr>
          <p:nvPr>
            <p:ph type="body" idx="1"/>
          </p:nvPr>
        </p:nvSpPr>
        <p:spPr>
          <a:xfrm>
            <a:off x="1525905" y="1384301"/>
            <a:ext cx="6129338" cy="3424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 fontScale="77500" lnSpcReduction="20000"/>
          </a:bodyPr>
          <a:lstStyle/>
          <a:p>
            <a:pPr marL="288036" lvl="1" indent="-12153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◦"/>
            </a:pPr>
            <a:r>
              <a:rPr lang="en-US" sz="2250"/>
              <a:t> Technology risk</a:t>
            </a:r>
            <a:endParaRPr/>
          </a:p>
          <a:p>
            <a:pPr marL="699516" lvl="4" indent="-118616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00000"/>
              <a:buChar char="◦"/>
            </a:pPr>
            <a:r>
              <a:rPr lang="en-US" sz="1950"/>
              <a:t> Can present technology support our program? </a:t>
            </a:r>
            <a:endParaRPr/>
          </a:p>
          <a:p>
            <a:pPr marL="699516" lvl="4" indent="-118616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00000"/>
              <a:buChar char="◦"/>
            </a:pPr>
            <a:r>
              <a:rPr lang="en-US" sz="1950"/>
              <a:t> Do we have enough hardware and software?</a:t>
            </a:r>
            <a:endParaRPr/>
          </a:p>
          <a:p>
            <a:pPr marL="699516" lvl="4" indent="-118616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00000"/>
              <a:buChar char="◦"/>
            </a:pPr>
            <a:r>
              <a:rPr lang="en-US" sz="1950"/>
              <a:t> Will technology will out of date?</a:t>
            </a:r>
            <a:endParaRPr/>
          </a:p>
          <a:p>
            <a:pPr marL="699516" lvl="4" indent="-118616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00000"/>
              <a:buChar char="◦"/>
            </a:pPr>
            <a:r>
              <a:rPr lang="en-US" sz="1950"/>
              <a:t> Will technology finish before we start to work?</a:t>
            </a:r>
            <a:endParaRPr sz="1950"/>
          </a:p>
          <a:p>
            <a:pPr marL="699516" lvl="0" indent="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19105"/>
              <a:buNone/>
            </a:pPr>
            <a:endParaRPr sz="1950"/>
          </a:p>
          <a:p>
            <a:pPr marL="288036" lvl="1" indent="-121538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00000"/>
              <a:buChar char="◦"/>
            </a:pPr>
            <a:r>
              <a:rPr lang="en-US" sz="2250"/>
              <a:t> People risk (Stakeholders)</a:t>
            </a:r>
            <a:endParaRPr/>
          </a:p>
          <a:p>
            <a:pPr marL="699516" lvl="4" indent="-118616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00000"/>
              <a:buChar char="◦"/>
            </a:pPr>
            <a:r>
              <a:rPr lang="en-US" sz="1950"/>
              <a:t> Do we have enough programmer?</a:t>
            </a:r>
            <a:endParaRPr/>
          </a:p>
          <a:p>
            <a:pPr marL="699516" lvl="4" indent="-118616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00000"/>
              <a:buChar char="◦"/>
            </a:pPr>
            <a:r>
              <a:rPr lang="en-US" sz="1950"/>
              <a:t> Do the programmer have skills we need?</a:t>
            </a:r>
            <a:endParaRPr/>
          </a:p>
          <a:p>
            <a:pPr marL="699516" lvl="4" indent="-118616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00000"/>
              <a:buChar char="◦"/>
            </a:pPr>
            <a:r>
              <a:rPr lang="en-US" sz="1950"/>
              <a:t> Will CEO support our program?</a:t>
            </a:r>
            <a:endParaRPr/>
          </a:p>
          <a:p>
            <a:pPr marL="699516" lvl="4" indent="-118616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ct val="100000"/>
              <a:buChar char="◦"/>
            </a:pPr>
            <a:r>
              <a:rPr lang="en-US" sz="1950"/>
              <a:t> Do we have good relations with customer?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"/>
          <p:cNvSpPr txBox="1">
            <a:spLocks noGrp="1"/>
          </p:cNvSpPr>
          <p:nvPr>
            <p:ph type="title"/>
          </p:nvPr>
        </p:nvSpPr>
        <p:spPr>
          <a:xfrm>
            <a:off x="1525905" y="214954"/>
            <a:ext cx="6129338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None/>
            </a:pPr>
            <a:r>
              <a:rPr lang="en-US"/>
              <a:t>Risk</a:t>
            </a:r>
            <a:endParaRPr/>
          </a:p>
        </p:txBody>
      </p:sp>
      <p:sp>
        <p:nvSpPr>
          <p:cNvPr id="311" name="Google Shape;311;p3"/>
          <p:cNvSpPr txBox="1">
            <a:spLocks noGrp="1"/>
          </p:cNvSpPr>
          <p:nvPr>
            <p:ph type="body" idx="1"/>
          </p:nvPr>
        </p:nvSpPr>
        <p:spPr>
          <a:xfrm>
            <a:off x="1525913" y="1384294"/>
            <a:ext cx="6129450" cy="28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288036" lvl="1" indent="-19050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3000"/>
              <a:buChar char="◦"/>
            </a:pPr>
            <a:r>
              <a:rPr lang="en-US" sz="2250"/>
              <a:t> Structure/process risk</a:t>
            </a:r>
            <a:endParaRPr/>
          </a:p>
          <a:p>
            <a:pPr marL="699516" lvl="4" indent="-16510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600"/>
              <a:buChar char="◦"/>
            </a:pPr>
            <a:r>
              <a:rPr lang="en-US" sz="1950"/>
              <a:t> Will the program change business process of the organization</a:t>
            </a:r>
            <a:endParaRPr/>
          </a:p>
          <a:p>
            <a:pPr marL="699516" lvl="4" indent="-16510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600"/>
              <a:buChar char="◦"/>
            </a:pPr>
            <a:r>
              <a:rPr lang="en-US" sz="1950"/>
              <a:t> How many target users will use our program?</a:t>
            </a:r>
            <a:endParaRPr/>
          </a:p>
          <a:p>
            <a:pPr marL="699516" lvl="4" indent="-16510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600"/>
              <a:buChar char="◦"/>
            </a:pPr>
            <a:r>
              <a:rPr lang="en-US" sz="1950"/>
              <a:t> How many project related to ours?</a:t>
            </a:r>
            <a:endParaRPr/>
          </a:p>
          <a:p>
            <a:pPr marL="699516" lvl="4" indent="-165100" algn="l" rtl="0">
              <a:lnSpc>
                <a:spcPct val="115000"/>
              </a:lnSpc>
              <a:spcBef>
                <a:spcPts val="450"/>
              </a:spcBef>
              <a:spcAft>
                <a:spcPts val="0"/>
              </a:spcAft>
              <a:buSzPts val="2600"/>
              <a:buChar char="◦"/>
            </a:pPr>
            <a:r>
              <a:rPr lang="en-US" sz="1950"/>
              <a:t> Is there any project that the organization have to be completed before us?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"/>
          <p:cNvSpPr txBox="1">
            <a:spLocks noGrp="1"/>
          </p:cNvSpPr>
          <p:nvPr>
            <p:ph type="title"/>
          </p:nvPr>
        </p:nvSpPr>
        <p:spPr>
          <a:xfrm>
            <a:off x="1525905" y="214954"/>
            <a:ext cx="6129338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None/>
            </a:pPr>
            <a:endParaRPr/>
          </a:p>
        </p:txBody>
      </p:sp>
      <p:sp>
        <p:nvSpPr>
          <p:cNvPr id="317" name="Google Shape;317;p5"/>
          <p:cNvSpPr txBox="1">
            <a:spLocks noGrp="1"/>
          </p:cNvSpPr>
          <p:nvPr>
            <p:ph type="body" idx="1"/>
          </p:nvPr>
        </p:nvSpPr>
        <p:spPr>
          <a:xfrm>
            <a:off x="1525905" y="1384301"/>
            <a:ext cx="6129338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318" name="Google Shape;318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998" y="139936"/>
            <a:ext cx="7065169" cy="462200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"/>
          <p:cNvSpPr/>
          <p:nvPr/>
        </p:nvSpPr>
        <p:spPr>
          <a:xfrm>
            <a:off x="1853293" y="514350"/>
            <a:ext cx="3788229" cy="449036"/>
          </a:xfrm>
          <a:prstGeom prst="rect">
            <a:avLst/>
          </a:prstGeom>
          <a:solidFill>
            <a:schemeClr val="lt1"/>
          </a:solidFill>
          <a:ln w="158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"/>
          <p:cNvSpPr txBox="1">
            <a:spLocks noGrp="1"/>
          </p:cNvSpPr>
          <p:nvPr>
            <p:ph type="title"/>
          </p:nvPr>
        </p:nvSpPr>
        <p:spPr>
          <a:xfrm>
            <a:off x="1525905" y="214954"/>
            <a:ext cx="6129338" cy="108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b" anchorCtr="0">
            <a:normAutofit/>
          </a:bodyPr>
          <a:lstStyle/>
          <a:p>
            <a:pPr marL="0" lvl="0" indent="0" algn="l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None/>
            </a:pPr>
            <a:endParaRPr/>
          </a:p>
        </p:txBody>
      </p:sp>
      <p:sp>
        <p:nvSpPr>
          <p:cNvPr id="325" name="Google Shape;325;p13"/>
          <p:cNvSpPr txBox="1">
            <a:spLocks noGrp="1"/>
          </p:cNvSpPr>
          <p:nvPr>
            <p:ph type="body" idx="1"/>
          </p:nvPr>
        </p:nvSpPr>
        <p:spPr>
          <a:xfrm>
            <a:off x="1525905" y="1384301"/>
            <a:ext cx="6129338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326" name="Google Shape;32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7070" y="214954"/>
            <a:ext cx="7000875" cy="471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4"/>
          <p:cNvSpPr txBox="1">
            <a:spLocks noGrp="1"/>
          </p:cNvSpPr>
          <p:nvPr>
            <p:ph type="body" idx="1"/>
          </p:nvPr>
        </p:nvSpPr>
        <p:spPr>
          <a:xfrm>
            <a:off x="1525905" y="1384301"/>
            <a:ext cx="6129338" cy="3017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rmAutofit/>
          </a:bodyPr>
          <a:lstStyle/>
          <a:p>
            <a:pPr marL="6858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pic>
        <p:nvPicPr>
          <p:cNvPr id="332" name="Google Shape;33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2889" y="1384301"/>
            <a:ext cx="6936581" cy="2393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99F43174-859C-A58F-72BC-AF8B4D1B6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5">
            <a:extLst>
              <a:ext uri="{FF2B5EF4-FFF2-40B4-BE49-F238E27FC236}">
                <a16:creationId xmlns:a16="http://schemas.microsoft.com/office/drawing/2014/main" id="{DDD5236F-A54C-C9AD-08B4-90C299F044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" y="425934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Methods for Reducing Risk</a:t>
            </a:r>
            <a:endParaRPr/>
          </a:p>
        </p:txBody>
      </p:sp>
      <p:sp>
        <p:nvSpPr>
          <p:cNvPr id="293" name="Google Shape;293;p65">
            <a:extLst>
              <a:ext uri="{FF2B5EF4-FFF2-40B4-BE49-F238E27FC236}">
                <a16:creationId xmlns:a16="http://schemas.microsoft.com/office/drawing/2014/main" id="{E1816EC6-DE02-774C-599A-134EDD033BC5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180493" y="2042984"/>
            <a:ext cx="5387926" cy="208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/>
              <a:t>1. Business Review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</a:rPr>
              <a:t>- Market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</a:rPr>
              <a:t>- Financial</a:t>
            </a:r>
            <a:endParaRPr/>
          </a:p>
          <a:p>
            <a:pPr marL="6858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/>
              <a:t>2. Technology Review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</a:rPr>
              <a:t>- Advantage, Readiness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</a:rPr>
              <a:t>- People skills</a:t>
            </a:r>
            <a:endParaRPr/>
          </a:p>
          <a:p>
            <a:pPr marL="11430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None/>
            </a:pPr>
            <a:endParaRPr>
              <a:solidFill>
                <a:schemeClr val="lt1"/>
              </a:solidFill>
            </a:endParaRPr>
          </a:p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/>
              <a:t>3. SWOT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4572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6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Business Review</a:t>
            </a:r>
            <a:endParaRPr/>
          </a:p>
        </p:txBody>
      </p:sp>
      <p:sp>
        <p:nvSpPr>
          <p:cNvPr id="338" name="Google Shape;338;p66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pic>
        <p:nvPicPr>
          <p:cNvPr id="339" name="Google Shape;339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0676" y="762241"/>
            <a:ext cx="4113519" cy="40489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7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Statistical Support</a:t>
            </a:r>
            <a:endParaRPr/>
          </a:p>
        </p:txBody>
      </p:sp>
      <p:sp>
        <p:nvSpPr>
          <p:cNvPr id="345" name="Google Shape;345;p67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pic>
        <p:nvPicPr>
          <p:cNvPr id="346" name="Google Shape;346;p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75731" y="619564"/>
            <a:ext cx="3592537" cy="4523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68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User Behavior</a:t>
            </a:r>
            <a:endParaRPr/>
          </a:p>
        </p:txBody>
      </p:sp>
      <p:sp>
        <p:nvSpPr>
          <p:cNvPr id="352" name="Google Shape;352;p68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pic>
        <p:nvPicPr>
          <p:cNvPr id="353" name="Google Shape;353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3995" y="699542"/>
            <a:ext cx="3635181" cy="442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9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Competitors</a:t>
            </a:r>
            <a:endParaRPr/>
          </a:p>
        </p:txBody>
      </p:sp>
      <p:sp>
        <p:nvSpPr>
          <p:cNvPr id="359" name="Google Shape;359;p69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pic>
        <p:nvPicPr>
          <p:cNvPr id="360" name="Google Shape;360;p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3162" y="794225"/>
            <a:ext cx="2997675" cy="42257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0B0F0"/>
                </a:solidFill>
              </a:rPr>
              <a:t>INCEPTION vs. ELICITATION</a:t>
            </a:r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Inception</a:t>
            </a:r>
            <a:endParaRPr/>
          </a:p>
          <a:p>
            <a:pPr marL="68580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 b="0" i="0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 To define the nature and scope of the system</a:t>
            </a:r>
            <a:endParaRPr/>
          </a:p>
          <a:p>
            <a:pPr marL="771525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&gt;&gt; to get perceptions of the system concept</a:t>
            </a:r>
            <a:endParaRPr b="0" i="0"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lvl="1" indent="-1428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040C28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Elicitation</a:t>
            </a:r>
            <a:endParaRPr/>
          </a:p>
          <a:p>
            <a:pPr marL="68580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To gather initial requirements for the software</a:t>
            </a:r>
            <a:endParaRPr/>
          </a:p>
          <a:p>
            <a:pPr marL="771525" lvl="2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&gt;&gt; to assess </a:t>
            </a:r>
            <a:r>
              <a:rPr lang="en-US" i="1" u="sng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FEASIBILITY</a:t>
            </a:r>
            <a:r>
              <a:rPr lang="en-US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>
                <a:solidFill>
                  <a:srgbClr val="040C28"/>
                </a:solidFill>
                <a:latin typeface="Arial"/>
                <a:ea typeface="Arial"/>
                <a:cs typeface="Arial"/>
                <a:sym typeface="Arial"/>
              </a:rPr>
              <a:t>(possible &amp; value)</a:t>
            </a:r>
            <a:endParaRPr i="1" u="sng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0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Find Pros and Cons of Competitors</a:t>
            </a:r>
            <a:endParaRPr/>
          </a:p>
        </p:txBody>
      </p:sp>
      <p:sp>
        <p:nvSpPr>
          <p:cNvPr id="366" name="Google Shape;366;p70"/>
          <p:cNvSpPr txBox="1">
            <a:spLocks noGrp="1"/>
          </p:cNvSpPr>
          <p:nvPr>
            <p:ph type="body" idx="2"/>
          </p:nvPr>
        </p:nvSpPr>
        <p:spPr>
          <a:xfrm>
            <a:off x="-92150" y="921488"/>
            <a:ext cx="9144000" cy="214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/>
              <a:t>The </a:t>
            </a:r>
            <a:r>
              <a:rPr lang="en-US" sz="2800">
                <a:solidFill>
                  <a:srgbClr val="00B0F0"/>
                </a:solidFill>
              </a:rPr>
              <a:t>competitors cons </a:t>
            </a:r>
            <a:r>
              <a:rPr lang="en-US" sz="2800"/>
              <a:t>have to be more enough, and </a:t>
            </a:r>
            <a:r>
              <a:rPr lang="en-US" sz="2800">
                <a:solidFill>
                  <a:srgbClr val="FFC000"/>
                </a:solidFill>
              </a:rPr>
              <a:t>your web/app pros </a:t>
            </a:r>
            <a:r>
              <a:rPr lang="en-US" sz="2800"/>
              <a:t>have to be more enough, so you can beat them and let users who use their web/app turn to use your web/app instead!</a:t>
            </a:r>
            <a:endParaRPr/>
          </a:p>
        </p:txBody>
      </p:sp>
      <p:sp>
        <p:nvSpPr>
          <p:cNvPr id="367" name="Google Shape;367;p70"/>
          <p:cNvSpPr txBox="1"/>
          <p:nvPr/>
        </p:nvSpPr>
        <p:spPr>
          <a:xfrm>
            <a:off x="-92150" y="3127426"/>
            <a:ext cx="9144000" cy="12035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Because you want to </a:t>
            </a:r>
            <a:r>
              <a:rPr lang="en-US" sz="2800" b="0" i="0" u="none" strike="noStrike" cap="none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compare stuffs</a:t>
            </a: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, visual is help.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 comparison Table would be a choice.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71"/>
          <p:cNvSpPr txBox="1">
            <a:spLocks noGrp="1"/>
          </p:cNvSpPr>
          <p:nvPr>
            <p:ph type="body" idx="1"/>
          </p:nvPr>
        </p:nvSpPr>
        <p:spPr>
          <a:xfrm>
            <a:off x="-63796" y="277269"/>
            <a:ext cx="9144000" cy="182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more </a:t>
            </a:r>
            <a:r>
              <a:rPr lang="en-US">
                <a:solidFill>
                  <a:srgbClr val="00B0F0"/>
                </a:solidFill>
              </a:rPr>
              <a:t>review</a:t>
            </a:r>
            <a:r>
              <a:rPr lang="en-US"/>
              <a:t>, less </a:t>
            </a:r>
            <a:r>
              <a:rPr lang="en-US">
                <a:solidFill>
                  <a:srgbClr val="00B0F0"/>
                </a:solidFill>
              </a:rPr>
              <a:t>risk</a:t>
            </a:r>
            <a:endParaRPr/>
          </a:p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However,</a:t>
            </a:r>
            <a:endParaRPr/>
          </a:p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more </a:t>
            </a:r>
            <a:r>
              <a:rPr lang="en-US">
                <a:solidFill>
                  <a:srgbClr val="FFC000"/>
                </a:solidFill>
              </a:rPr>
              <a:t>review</a:t>
            </a:r>
            <a:r>
              <a:rPr lang="en-US"/>
              <a:t>, more </a:t>
            </a:r>
            <a:r>
              <a:rPr lang="en-US">
                <a:solidFill>
                  <a:srgbClr val="FFC000"/>
                </a:solidFill>
              </a:rPr>
              <a:t>time</a:t>
            </a:r>
            <a:endParaRPr/>
          </a:p>
        </p:txBody>
      </p:sp>
      <p:sp>
        <p:nvSpPr>
          <p:cNvPr id="373" name="Google Shape;373;p71"/>
          <p:cNvSpPr txBox="1"/>
          <p:nvPr/>
        </p:nvSpPr>
        <p:spPr>
          <a:xfrm>
            <a:off x="0" y="2846804"/>
            <a:ext cx="9144000" cy="1827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best review, go deep into all features of your competitors.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800" b="0" i="0" u="none" strike="noStrike" cap="none">
                <a:solidFill>
                  <a:srgbClr val="F2F2F2"/>
                </a:solidFill>
                <a:latin typeface="Arial"/>
                <a:ea typeface="Arial"/>
                <a:cs typeface="Arial"/>
                <a:sym typeface="Arial"/>
              </a:rPr>
              <a:t>You may need to download and try using their app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72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/>
          </a:p>
        </p:txBody>
      </p:sp>
      <p:sp>
        <p:nvSpPr>
          <p:cNvPr id="379" name="Google Shape;379;p72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pic>
        <p:nvPicPr>
          <p:cNvPr id="380" name="Google Shape;380;p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2180" y="247208"/>
            <a:ext cx="3469694" cy="464908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7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0" y="247208"/>
            <a:ext cx="3969662" cy="4649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6" name="Google Shape;386;g36b8f28ff5d_0_0"/>
          <p:cNvGraphicFramePr/>
          <p:nvPr/>
        </p:nvGraphicFramePr>
        <p:xfrm>
          <a:off x="1355783" y="1067566"/>
          <a:ext cx="6645200" cy="3556080"/>
        </p:xfrm>
        <a:graphic>
          <a:graphicData uri="http://schemas.openxmlformats.org/drawingml/2006/table">
            <a:tbl>
              <a:tblPr firstRow="1" bandRow="1">
                <a:noFill/>
                <a:tableStyleId>{90BCF3CD-22F4-49EA-AA1D-5A9E17800993}</a:tableStyleId>
              </a:tblPr>
              <a:tblGrid>
                <a:gridCol w="323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4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Topic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App 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</a:rPr>
                        <a:t>App B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FC000"/>
                          </a:solidFill>
                        </a:rPr>
                        <a:t>Your App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1. Free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2. Support both android and ios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3. User can </a:t>
                      </a:r>
                      <a:r>
                        <a:rPr lang="en-US"/>
                        <a:t>search for a famous location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4. User can save favourite location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5. User can get a recommend travel plan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/>
                        <a:t>6. User can get promotion to reduce travel price in each location.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…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B0F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387" name="Google Shape;387;g36b8f28ff5d_0_0"/>
          <p:cNvGrpSpPr/>
          <p:nvPr/>
        </p:nvGrpSpPr>
        <p:grpSpPr>
          <a:xfrm>
            <a:off x="5076645" y="1655503"/>
            <a:ext cx="2543248" cy="2454906"/>
            <a:chOff x="5275053" y="1130060"/>
            <a:chExt cx="2543248" cy="2454906"/>
          </a:xfrm>
        </p:grpSpPr>
        <p:sp>
          <p:nvSpPr>
            <p:cNvPr id="388" name="Google Shape;388;g36b8f28ff5d_0_0"/>
            <p:cNvSpPr/>
            <p:nvPr/>
          </p:nvSpPr>
          <p:spPr>
            <a:xfrm>
              <a:off x="5275053" y="1130060"/>
              <a:ext cx="198300" cy="172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g36b8f28ff5d_0_0"/>
            <p:cNvSpPr/>
            <p:nvPr/>
          </p:nvSpPr>
          <p:spPr>
            <a:xfrm>
              <a:off x="7589809" y="1130060"/>
              <a:ext cx="198300" cy="172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g36b8f28ff5d_0_0"/>
            <p:cNvSpPr/>
            <p:nvPr/>
          </p:nvSpPr>
          <p:spPr>
            <a:xfrm>
              <a:off x="7589809" y="1506747"/>
              <a:ext cx="198300" cy="172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g36b8f28ff5d_0_0"/>
            <p:cNvSpPr/>
            <p:nvPr/>
          </p:nvSpPr>
          <p:spPr>
            <a:xfrm>
              <a:off x="7620001" y="1883434"/>
              <a:ext cx="198300" cy="172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g36b8f28ff5d_0_0"/>
            <p:cNvSpPr/>
            <p:nvPr/>
          </p:nvSpPr>
          <p:spPr>
            <a:xfrm>
              <a:off x="7589809" y="2260121"/>
              <a:ext cx="198300" cy="172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g36b8f28ff5d_0_0"/>
            <p:cNvSpPr/>
            <p:nvPr/>
          </p:nvSpPr>
          <p:spPr>
            <a:xfrm>
              <a:off x="7589809" y="2624586"/>
              <a:ext cx="198300" cy="172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g36b8f28ff5d_0_0"/>
            <p:cNvSpPr/>
            <p:nvPr/>
          </p:nvSpPr>
          <p:spPr>
            <a:xfrm>
              <a:off x="7589809" y="2966659"/>
              <a:ext cx="198300" cy="172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g36b8f28ff5d_0_0"/>
            <p:cNvSpPr/>
            <p:nvPr/>
          </p:nvSpPr>
          <p:spPr>
            <a:xfrm>
              <a:off x="7620001" y="3377960"/>
              <a:ext cx="198300" cy="172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g36b8f28ff5d_0_0"/>
            <p:cNvSpPr/>
            <p:nvPr/>
          </p:nvSpPr>
          <p:spPr>
            <a:xfrm>
              <a:off x="5275053" y="1892899"/>
              <a:ext cx="198300" cy="172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g36b8f28ff5d_0_0"/>
            <p:cNvSpPr/>
            <p:nvPr/>
          </p:nvSpPr>
          <p:spPr>
            <a:xfrm>
              <a:off x="6402238" y="1506746"/>
              <a:ext cx="198300" cy="172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g36b8f28ff5d_0_0"/>
            <p:cNvSpPr/>
            <p:nvPr/>
          </p:nvSpPr>
          <p:spPr>
            <a:xfrm>
              <a:off x="6402238" y="1883433"/>
              <a:ext cx="198300" cy="172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g36b8f28ff5d_0_0"/>
            <p:cNvSpPr/>
            <p:nvPr/>
          </p:nvSpPr>
          <p:spPr>
            <a:xfrm>
              <a:off x="6437462" y="3001274"/>
              <a:ext cx="198300" cy="172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g36b8f28ff5d_0_0"/>
            <p:cNvSpPr/>
            <p:nvPr/>
          </p:nvSpPr>
          <p:spPr>
            <a:xfrm>
              <a:off x="5275053" y="3412466"/>
              <a:ext cx="198300" cy="1725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74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Tools / Software / Technology Review</a:t>
            </a:r>
            <a:endParaRPr/>
          </a:p>
        </p:txBody>
      </p:sp>
      <p:pic>
        <p:nvPicPr>
          <p:cNvPr id="406" name="Google Shape;406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6893" y="830618"/>
            <a:ext cx="4730213" cy="4110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75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/>
          </a:p>
        </p:txBody>
      </p:sp>
      <p:sp>
        <p:nvSpPr>
          <p:cNvPr id="412" name="Google Shape;412;p75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pic>
        <p:nvPicPr>
          <p:cNvPr id="413" name="Google Shape;413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9200" y="123478"/>
            <a:ext cx="3921840" cy="4961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7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5217" y="138916"/>
            <a:ext cx="3763102" cy="48656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00B0F0"/>
                </a:solidFill>
              </a:rPr>
              <a:t>Feasibility studies</a:t>
            </a:r>
            <a:endParaRPr/>
          </a:p>
        </p:txBody>
      </p:sp>
      <p:sp>
        <p:nvSpPr>
          <p:cNvPr id="420" name="Google Shape;420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421" name="Google Shape;421;p28"/>
          <p:cNvGrpSpPr/>
          <p:nvPr/>
        </p:nvGrpSpPr>
        <p:grpSpPr>
          <a:xfrm>
            <a:off x="1524000" y="1713470"/>
            <a:ext cx="6096000" cy="2890279"/>
            <a:chOff x="0" y="0"/>
            <a:chExt cx="6096000" cy="2890279"/>
          </a:xfrm>
        </p:grpSpPr>
        <p:sp>
          <p:nvSpPr>
            <p:cNvPr id="422" name="Google Shape;422;p28"/>
            <p:cNvSpPr/>
            <p:nvPr/>
          </p:nvSpPr>
          <p:spPr>
            <a:xfrm rot="-300000">
              <a:off x="15915" y="1130148"/>
              <a:ext cx="6064169" cy="629982"/>
            </a:xfrm>
            <a:prstGeom prst="mathMinus">
              <a:avLst>
                <a:gd name="adj1" fmla="val 23520"/>
              </a:avLst>
            </a:prstGeom>
            <a:solidFill>
              <a:srgbClr val="E0E0E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731520" y="144514"/>
              <a:ext cx="1828800" cy="115611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3230880" y="0"/>
              <a:ext cx="1950720" cy="121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8"/>
            <p:cNvSpPr txBox="1"/>
            <p:nvPr/>
          </p:nvSpPr>
          <p:spPr>
            <a:xfrm>
              <a:off x="3230880" y="0"/>
              <a:ext cx="1950720" cy="121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250" tIns="270250" rIns="270250" bIns="270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en-US" sz="3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3535680" y="1589654"/>
              <a:ext cx="1828800" cy="115611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E000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914400" y="1676362"/>
              <a:ext cx="1950720" cy="121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8"/>
            <p:cNvSpPr txBox="1"/>
            <p:nvPr/>
          </p:nvSpPr>
          <p:spPr>
            <a:xfrm>
              <a:off x="914400" y="1676362"/>
              <a:ext cx="1950720" cy="121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250" tIns="270250" rIns="270250" bIns="270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en-US" sz="3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Risks</a:t>
              </a:r>
              <a:endPara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6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SWOT</a:t>
            </a:r>
            <a:endParaRPr/>
          </a:p>
        </p:txBody>
      </p:sp>
      <p:sp>
        <p:nvSpPr>
          <p:cNvPr id="434" name="Google Shape;434;p76"/>
          <p:cNvSpPr txBox="1">
            <a:spLocks noGrp="1"/>
          </p:cNvSpPr>
          <p:nvPr>
            <p:ph type="body" idx="2"/>
          </p:nvPr>
        </p:nvSpPr>
        <p:spPr>
          <a:xfrm>
            <a:off x="-304800" y="1277137"/>
            <a:ext cx="9144000" cy="2871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715963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00">
                <a:solidFill>
                  <a:schemeClr val="lt1"/>
                </a:solidFill>
              </a:rPr>
              <a:t>A technique for assessing the four aspects of business</a:t>
            </a:r>
            <a:endParaRPr/>
          </a:p>
          <a:p>
            <a: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3200" i="1">
              <a:solidFill>
                <a:srgbClr val="00B0F0"/>
              </a:solidFill>
            </a:endParaRPr>
          </a:p>
          <a:p>
            <a: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i="1">
                <a:solidFill>
                  <a:srgbClr val="00B0F0"/>
                </a:solidFill>
              </a:rPr>
              <a:t>Strengths</a:t>
            </a:r>
            <a:r>
              <a:rPr lang="en-US" sz="3200" i="1">
                <a:solidFill>
                  <a:schemeClr val="lt1"/>
                </a:solidFill>
              </a:rPr>
              <a:t> : inside advantage</a:t>
            </a:r>
            <a:endParaRPr sz="3200">
              <a:solidFill>
                <a:schemeClr val="lt1"/>
              </a:solidFill>
            </a:endParaRPr>
          </a:p>
          <a:p>
            <a: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i="1">
                <a:solidFill>
                  <a:srgbClr val="00B0F0"/>
                </a:solidFill>
              </a:rPr>
              <a:t>Weaknesses</a:t>
            </a:r>
            <a:r>
              <a:rPr lang="en-US" sz="3200">
                <a:solidFill>
                  <a:srgbClr val="00B0F0"/>
                </a:solidFill>
              </a:rPr>
              <a:t> </a:t>
            </a:r>
            <a:r>
              <a:rPr lang="en-US" sz="3200">
                <a:solidFill>
                  <a:schemeClr val="lt1"/>
                </a:solidFill>
              </a:rPr>
              <a:t>: inside disadvantage</a:t>
            </a:r>
            <a:endParaRPr/>
          </a:p>
          <a:p>
            <a: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i="1">
                <a:solidFill>
                  <a:srgbClr val="00B0F0"/>
                </a:solidFill>
              </a:rPr>
              <a:t>Opportunities</a:t>
            </a:r>
            <a:r>
              <a:rPr lang="en-US" sz="3200">
                <a:solidFill>
                  <a:srgbClr val="00B0F0"/>
                </a:solidFill>
              </a:rPr>
              <a:t> </a:t>
            </a:r>
            <a:r>
              <a:rPr lang="en-US" sz="3200">
                <a:solidFill>
                  <a:schemeClr val="lt1"/>
                </a:solidFill>
              </a:rPr>
              <a:t>: outside advantage</a:t>
            </a:r>
            <a:endParaRPr/>
          </a:p>
          <a:p>
            <a:pPr marL="228600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200" i="1">
                <a:solidFill>
                  <a:srgbClr val="00B0F0"/>
                </a:solidFill>
              </a:rPr>
              <a:t>Threats</a:t>
            </a:r>
            <a:r>
              <a:rPr lang="en-US" sz="3200">
                <a:solidFill>
                  <a:schemeClr val="lt1"/>
                </a:solidFill>
              </a:rPr>
              <a:t> : outside disadvantage</a:t>
            </a:r>
            <a:endParaRPr sz="3200">
              <a:solidFill>
                <a:schemeClr val="lt1"/>
              </a:solidFill>
            </a:endParaRPr>
          </a:p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77"/>
          <p:cNvSpPr txBox="1">
            <a:spLocks noGrp="1"/>
          </p:cNvSpPr>
          <p:nvPr>
            <p:ph type="body" idx="1"/>
          </p:nvPr>
        </p:nvSpPr>
        <p:spPr>
          <a:xfrm>
            <a:off x="0" y="12347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/>
          </a:p>
        </p:txBody>
      </p:sp>
      <p:sp>
        <p:nvSpPr>
          <p:cNvPr id="440" name="Google Shape;440;p77"/>
          <p:cNvSpPr txBox="1">
            <a:spLocks noGrp="1"/>
          </p:cNvSpPr>
          <p:nvPr>
            <p:ph type="body" idx="2"/>
          </p:nvPr>
        </p:nvSpPr>
        <p:spPr>
          <a:xfrm>
            <a:off x="0" y="69954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grpSp>
        <p:nvGrpSpPr>
          <p:cNvPr id="441" name="Google Shape;441;p77"/>
          <p:cNvGrpSpPr/>
          <p:nvPr/>
        </p:nvGrpSpPr>
        <p:grpSpPr>
          <a:xfrm>
            <a:off x="-9326" y="0"/>
            <a:ext cx="9162653" cy="5143501"/>
            <a:chOff x="-24661" y="228600"/>
            <a:chExt cx="9162653" cy="5143501"/>
          </a:xfrm>
        </p:grpSpPr>
        <p:grpSp>
          <p:nvGrpSpPr>
            <p:cNvPr id="442" name="Google Shape;442;p77"/>
            <p:cNvGrpSpPr/>
            <p:nvPr/>
          </p:nvGrpSpPr>
          <p:grpSpPr>
            <a:xfrm>
              <a:off x="-24661" y="228600"/>
              <a:ext cx="9162653" cy="5143501"/>
              <a:chOff x="75606" y="-455915"/>
              <a:chExt cx="11277112" cy="6330463"/>
            </a:xfrm>
          </p:grpSpPr>
          <p:sp>
            <p:nvSpPr>
              <p:cNvPr id="443" name="Google Shape;443;p77"/>
              <p:cNvSpPr/>
              <p:nvPr/>
            </p:nvSpPr>
            <p:spPr>
              <a:xfrm>
                <a:off x="75607" y="-455915"/>
                <a:ext cx="5627077" cy="3165232"/>
              </a:xfrm>
              <a:prstGeom prst="rect">
                <a:avLst/>
              </a:prstGeom>
              <a:solidFill>
                <a:srgbClr val="17365D"/>
              </a:solidFill>
              <a:ln w="25400" cap="flat" cmpd="sng">
                <a:solidFill>
                  <a:srgbClr val="BABAB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Mobile &amp; Web Project Experience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Work on Tools &amp; Use Git</a:t>
                </a:r>
                <a:endParaRPr sz="200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International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Special lecturer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Adaptive &amp; has WIL</a:t>
                </a:r>
                <a:endParaRPr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77"/>
              <p:cNvSpPr/>
              <p:nvPr/>
            </p:nvSpPr>
            <p:spPr>
              <a:xfrm>
                <a:off x="5714163" y="-455915"/>
                <a:ext cx="5627077" cy="3165232"/>
              </a:xfrm>
              <a:prstGeom prst="rect">
                <a:avLst/>
              </a:prstGeom>
              <a:solidFill>
                <a:srgbClr val="2B3434"/>
              </a:solidFill>
              <a:ln w="25400" cap="flat" cmpd="sng">
                <a:solidFill>
                  <a:srgbClr val="BABAB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Soft skill /Presentation / English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Afraid of Challenge / Training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Not many mobile / UX / UI course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Not many lecturers + Less talk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Unstable Process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Knowledge Transfer Unit</a:t>
                </a:r>
                <a:endParaRPr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p77"/>
              <p:cNvSpPr/>
              <p:nvPr/>
            </p:nvSpPr>
            <p:spPr>
              <a:xfrm>
                <a:off x="75606" y="2709317"/>
                <a:ext cx="5632816" cy="3165231"/>
              </a:xfrm>
              <a:prstGeom prst="rect">
                <a:avLst/>
              </a:prstGeom>
              <a:solidFill>
                <a:srgbClr val="002060"/>
              </a:solidFill>
              <a:ln w="25400" cap="flat" cmpd="sng">
                <a:solidFill>
                  <a:srgbClr val="BABAB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More real case project from KIC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More Challenge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Variety special lecturer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Cooperation with many companies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p77"/>
              <p:cNvSpPr/>
              <p:nvPr/>
            </p:nvSpPr>
            <p:spPr>
              <a:xfrm>
                <a:off x="5725641" y="2709316"/>
                <a:ext cx="5627077" cy="3165231"/>
              </a:xfrm>
              <a:prstGeom prst="rect">
                <a:avLst/>
              </a:prstGeom>
              <a:solidFill>
                <a:srgbClr val="1D1B10"/>
              </a:solidFill>
              <a:ln w="25400" cap="flat" cmpd="sng">
                <a:solidFill>
                  <a:srgbClr val="BABABA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International Student doing Cooperative Education in Thailand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rgbClr val="FFFF00"/>
                    </a:solidFill>
                    <a:latin typeface="Arial"/>
                    <a:ea typeface="Arial"/>
                    <a:cs typeface="Arial"/>
                    <a:sym typeface="Arial"/>
                  </a:rPr>
                  <a:t>Thai Student doing Cooperative Education in Other country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Company with no mentor / no office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n-US" sz="20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Working hour of other country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47" name="Google Shape;447;p77"/>
            <p:cNvSpPr txBox="1"/>
            <p:nvPr/>
          </p:nvSpPr>
          <p:spPr>
            <a:xfrm>
              <a:off x="4100704" y="2216084"/>
              <a:ext cx="375424" cy="592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50"/>
                <a:buFont typeface="Arial"/>
                <a:buNone/>
              </a:pPr>
              <a:r>
                <a:rPr lang="en-US" sz="325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 sz="325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7"/>
            <p:cNvSpPr txBox="1"/>
            <p:nvPr/>
          </p:nvSpPr>
          <p:spPr>
            <a:xfrm>
              <a:off x="4565992" y="2216084"/>
              <a:ext cx="554960" cy="592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50"/>
                <a:buFont typeface="Arial"/>
                <a:buNone/>
              </a:pPr>
              <a:r>
                <a:rPr lang="en-US" sz="325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W</a:t>
              </a:r>
              <a:endParaRPr sz="325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7"/>
            <p:cNvSpPr txBox="1"/>
            <p:nvPr/>
          </p:nvSpPr>
          <p:spPr>
            <a:xfrm>
              <a:off x="4086958" y="2783945"/>
              <a:ext cx="460382" cy="592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50"/>
                <a:buFont typeface="Arial"/>
                <a:buNone/>
              </a:pPr>
              <a:r>
                <a:rPr lang="en-US" sz="325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 sz="325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77"/>
            <p:cNvSpPr txBox="1"/>
            <p:nvPr/>
          </p:nvSpPr>
          <p:spPr>
            <a:xfrm>
              <a:off x="4649348" y="2808554"/>
              <a:ext cx="388248" cy="5924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50"/>
                <a:buFont typeface="Arial"/>
                <a:buNone/>
              </a:pPr>
              <a:r>
                <a:rPr lang="en-US" sz="3250" b="0" i="0" u="none" strike="noStrike" cap="none">
                  <a:solidFill>
                    <a:srgbClr val="FFFF00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sz="3250" b="0" i="0" u="none" strike="noStrike" cap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B5F7A864-96BA-A094-F415-68185035D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65">
            <a:extLst>
              <a:ext uri="{FF2B5EF4-FFF2-40B4-BE49-F238E27FC236}">
                <a16:creationId xmlns:a16="http://schemas.microsoft.com/office/drawing/2014/main" id="{7977E755-897A-FFE5-CCB3-CB6BF3AF0E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" y="425934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/>
              <a:t>Methods for Reducing Risk</a:t>
            </a:r>
            <a:endParaRPr/>
          </a:p>
        </p:txBody>
      </p:sp>
      <p:sp>
        <p:nvSpPr>
          <p:cNvPr id="293" name="Google Shape;293;p65">
            <a:extLst>
              <a:ext uri="{FF2B5EF4-FFF2-40B4-BE49-F238E27FC236}">
                <a16:creationId xmlns:a16="http://schemas.microsoft.com/office/drawing/2014/main" id="{24ECA9A0-75BD-13DE-F1FA-B5A17B4CBA19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180493" y="2042984"/>
            <a:ext cx="5387926" cy="2084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/>
              <a:t>1. Business Review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</a:rPr>
              <a:t>- Market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</a:rPr>
              <a:t>- Financial</a:t>
            </a:r>
            <a:endParaRPr/>
          </a:p>
          <a:p>
            <a:pPr marL="6858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</a:pPr>
            <a:endParaRPr/>
          </a:p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/>
              <a:t>2. Technology Review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</a:rPr>
              <a:t>- Advantage, Readiness</a:t>
            </a:r>
            <a:endParaRPr/>
          </a:p>
          <a:p>
            <a:pPr marL="114300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o"/>
            </a:pPr>
            <a:r>
              <a:rPr lang="en-US" sz="2000">
                <a:solidFill>
                  <a:schemeClr val="lt1"/>
                </a:solidFill>
              </a:rPr>
              <a:t>- People skills</a:t>
            </a:r>
            <a:endParaRPr/>
          </a:p>
          <a:p>
            <a:pPr marL="1143000" lvl="1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None/>
            </a:pPr>
            <a:endParaRPr>
              <a:solidFill>
                <a:schemeClr val="lt1"/>
              </a:solidFill>
            </a:endParaRPr>
          </a:p>
          <a:p>
            <a:pPr marL="6858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2800"/>
              <a:t>3. SWOT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821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>
            <a:spLocks noGrp="1"/>
          </p:cNvSpPr>
          <p:nvPr>
            <p:ph type="body" idx="4294967295"/>
          </p:nvPr>
        </p:nvSpPr>
        <p:spPr>
          <a:xfrm>
            <a:off x="0" y="2074863"/>
            <a:ext cx="9144000" cy="5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800"/>
              <a:t>You’ve got to built a program/website</a:t>
            </a:r>
            <a:endParaRPr/>
          </a:p>
          <a:p>
            <a: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800">
                <a:solidFill>
                  <a:srgbClr val="FFC000"/>
                </a:solidFill>
              </a:rPr>
              <a:t>before you know what’s in it!!!</a:t>
            </a:r>
            <a:endParaRPr/>
          </a:p>
          <a:p>
            <a: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endParaRPr sz="2800"/>
          </a:p>
          <a:p>
            <a: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2800"/>
              <a:t>Assessing the </a:t>
            </a:r>
            <a:r>
              <a:rPr lang="en-US" sz="2800" u="sng">
                <a:solidFill>
                  <a:srgbClr val="00B0F0"/>
                </a:solidFill>
              </a:rPr>
              <a:t>feasibility</a:t>
            </a:r>
            <a:endParaRPr/>
          </a:p>
          <a:p>
            <a:pPr marL="3228975" marR="0" lvl="0" indent="-28575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lang="en-US" sz="1800"/>
              <a:t>Is it </a:t>
            </a:r>
            <a:r>
              <a:rPr lang="en-US" sz="1800">
                <a:solidFill>
                  <a:srgbClr val="00B0F0"/>
                </a:solidFill>
              </a:rPr>
              <a:t>possible</a:t>
            </a:r>
            <a:r>
              <a:rPr lang="en-US" sz="1800"/>
              <a:t> to do/finish this ?</a:t>
            </a:r>
            <a:endParaRPr sz="2400"/>
          </a:p>
          <a:p>
            <a:pPr marL="3228975" marR="0" lvl="0" indent="-28575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lang="en-US" sz="1800"/>
              <a:t>Is it </a:t>
            </a:r>
            <a:r>
              <a:rPr lang="en-US" sz="1800">
                <a:solidFill>
                  <a:srgbClr val="00B0F0"/>
                </a:solidFill>
              </a:rPr>
              <a:t>worthwhile</a:t>
            </a:r>
            <a:r>
              <a:rPr lang="en-US" sz="1800"/>
              <a:t> to do/finish this ?</a:t>
            </a:r>
            <a:endParaRPr sz="2400"/>
          </a:p>
          <a:p>
            <a:pPr marL="3228975" marR="0" lvl="0" indent="-28575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lang="en-US" sz="1800"/>
              <a:t>Does it make (</a:t>
            </a:r>
            <a:r>
              <a:rPr lang="en-US" sz="1800">
                <a:solidFill>
                  <a:srgbClr val="00B0F0"/>
                </a:solidFill>
              </a:rPr>
              <a:t>economic</a:t>
            </a:r>
            <a:r>
              <a:rPr lang="en-US" sz="1800"/>
              <a:t>) sense ?</a:t>
            </a:r>
            <a:endParaRPr sz="2400"/>
          </a:p>
          <a:p>
            <a:pPr marL="3228975" marR="0" lvl="0" indent="-28575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</a:pPr>
            <a:r>
              <a:rPr lang="en-US" sz="1800"/>
              <a:t>What </a:t>
            </a:r>
            <a:r>
              <a:rPr lang="en-US" sz="1800">
                <a:solidFill>
                  <a:srgbClr val="00B0F0"/>
                </a:solidFill>
              </a:rPr>
              <a:t>risks</a:t>
            </a:r>
            <a:r>
              <a:rPr lang="en-US" sz="1800"/>
              <a:t> are involved ?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Requirements Process</a:t>
            </a:r>
            <a:endParaRPr/>
          </a:p>
        </p:txBody>
      </p:sp>
      <p:grpSp>
        <p:nvGrpSpPr>
          <p:cNvPr id="456" name="Google Shape;456;p31"/>
          <p:cNvGrpSpPr/>
          <p:nvPr/>
        </p:nvGrpSpPr>
        <p:grpSpPr>
          <a:xfrm>
            <a:off x="3254924" y="1321086"/>
            <a:ext cx="2518327" cy="3262706"/>
            <a:chOff x="1871132" y="398"/>
            <a:chExt cx="2518327" cy="3262706"/>
          </a:xfrm>
        </p:grpSpPr>
        <p:sp>
          <p:nvSpPr>
            <p:cNvPr id="457" name="Google Shape;457;p31"/>
            <p:cNvSpPr/>
            <p:nvPr/>
          </p:nvSpPr>
          <p:spPr>
            <a:xfrm>
              <a:off x="1871132" y="398"/>
              <a:ext cx="2518327" cy="32627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31"/>
            <p:cNvSpPr txBox="1"/>
            <p:nvPr/>
          </p:nvSpPr>
          <p:spPr>
            <a:xfrm>
              <a:off x="1880688" y="9954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1. Inception</a:t>
              </a:r>
              <a:endParaRPr sz="12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31"/>
            <p:cNvSpPr/>
            <p:nvPr/>
          </p:nvSpPr>
          <p:spPr>
            <a:xfrm rot="5400000">
              <a:off x="3069120" y="334825"/>
              <a:ext cx="122351" cy="14682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0" name="Google Shape;460;p31"/>
            <p:cNvSpPr txBox="1"/>
            <p:nvPr/>
          </p:nvSpPr>
          <p:spPr>
            <a:xfrm>
              <a:off x="3086250" y="347060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1871132" y="489804"/>
              <a:ext cx="2518327" cy="32627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31"/>
            <p:cNvSpPr txBox="1"/>
            <p:nvPr/>
          </p:nvSpPr>
          <p:spPr>
            <a:xfrm>
              <a:off x="1880688" y="499360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1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2. Elicitation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 rot="5400000">
              <a:off x="3069120" y="824231"/>
              <a:ext cx="122351" cy="14682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31"/>
            <p:cNvSpPr txBox="1"/>
            <p:nvPr/>
          </p:nvSpPr>
          <p:spPr>
            <a:xfrm>
              <a:off x="3086250" y="836466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1871132" y="979210"/>
              <a:ext cx="2518327" cy="32627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31"/>
            <p:cNvSpPr txBox="1"/>
            <p:nvPr/>
          </p:nvSpPr>
          <p:spPr>
            <a:xfrm>
              <a:off x="1880688" y="988766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3. Elaboration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 rot="5400000">
              <a:off x="3069120" y="1313638"/>
              <a:ext cx="122351" cy="14682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31"/>
            <p:cNvSpPr txBox="1"/>
            <p:nvPr/>
          </p:nvSpPr>
          <p:spPr>
            <a:xfrm>
              <a:off x="3086250" y="1325873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1871132" y="1468616"/>
              <a:ext cx="2518327" cy="32627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31"/>
            <p:cNvSpPr txBox="1"/>
            <p:nvPr/>
          </p:nvSpPr>
          <p:spPr>
            <a:xfrm>
              <a:off x="1880688" y="1478172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4. Negotiation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 rot="5400000">
              <a:off x="3069120" y="1803044"/>
              <a:ext cx="122351" cy="14682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31"/>
            <p:cNvSpPr txBox="1"/>
            <p:nvPr/>
          </p:nvSpPr>
          <p:spPr>
            <a:xfrm>
              <a:off x="3086250" y="1815279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871132" y="1958022"/>
              <a:ext cx="2518327" cy="32627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31"/>
            <p:cNvSpPr txBox="1"/>
            <p:nvPr/>
          </p:nvSpPr>
          <p:spPr>
            <a:xfrm>
              <a:off x="1880688" y="1967578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5. Specification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 rot="5400000">
              <a:off x="3069120" y="2292450"/>
              <a:ext cx="122351" cy="14682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6" name="Google Shape;476;p31"/>
            <p:cNvSpPr txBox="1"/>
            <p:nvPr/>
          </p:nvSpPr>
          <p:spPr>
            <a:xfrm>
              <a:off x="3086250" y="2304685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871132" y="2447428"/>
              <a:ext cx="2518327" cy="32627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31"/>
            <p:cNvSpPr txBox="1"/>
            <p:nvPr/>
          </p:nvSpPr>
          <p:spPr>
            <a:xfrm>
              <a:off x="1880688" y="2456984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6. Validation 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31"/>
            <p:cNvSpPr/>
            <p:nvPr/>
          </p:nvSpPr>
          <p:spPr>
            <a:xfrm rot="5400000">
              <a:off x="3069120" y="2781856"/>
              <a:ext cx="122351" cy="146821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31"/>
            <p:cNvSpPr txBox="1"/>
            <p:nvPr/>
          </p:nvSpPr>
          <p:spPr>
            <a:xfrm>
              <a:off x="3086250" y="2794091"/>
              <a:ext cx="88093" cy="856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endPara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1871132" y="2936834"/>
              <a:ext cx="2518327" cy="326270"/>
            </a:xfrm>
            <a:prstGeom prst="roundRect">
              <a:avLst>
                <a:gd name="adj" fmla="val 10000"/>
              </a:avLst>
            </a:prstGeom>
            <a:solidFill>
              <a:srgbClr val="4372C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31"/>
            <p:cNvSpPr txBox="1"/>
            <p:nvPr/>
          </p:nvSpPr>
          <p:spPr>
            <a:xfrm>
              <a:off x="1880688" y="2946390"/>
              <a:ext cx="2499215" cy="30715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7. Requirement Management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3" name="Google Shape;483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8"/>
          <p:cNvSpPr txBox="1">
            <a:spLocks noGrp="1"/>
          </p:cNvSpPr>
          <p:nvPr>
            <p:ph type="body" idx="1"/>
          </p:nvPr>
        </p:nvSpPr>
        <p:spPr>
          <a:xfrm>
            <a:off x="-52899" y="1528880"/>
            <a:ext cx="9144000" cy="2085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Do not invest too much time </a:t>
            </a:r>
            <a:r>
              <a:rPr lang="en-US"/>
              <a:t>on these two steps, we have not decided to implement the project!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0365810-8DCD-A8AC-79B9-4BA80E7F4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Next Class – Workshop</a:t>
            </a:r>
            <a:endParaRPr lang="en-GB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FFEF2F5-2454-08A3-ECCA-54E5BEA14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85725" indent="0" algn="ctr">
              <a:buNone/>
            </a:pPr>
            <a:endParaRPr lang="en-US" u="sng" dirty="0"/>
          </a:p>
          <a:p>
            <a:pPr marL="85725" indent="0" algn="ctr">
              <a:buNone/>
            </a:pPr>
            <a:r>
              <a:rPr lang="en-US" b="1" dirty="0"/>
              <a:t>Bring your devices</a:t>
            </a:r>
          </a:p>
          <a:p>
            <a:pPr marL="85725" indent="0" algn="ctr">
              <a:buNone/>
            </a:pPr>
            <a:endParaRPr lang="en-US" b="1" dirty="0"/>
          </a:p>
          <a:p>
            <a:pPr algn="ctr"/>
            <a:r>
              <a:rPr lang="en-US" dirty="0"/>
              <a:t>Project topic identification</a:t>
            </a:r>
          </a:p>
          <a:p>
            <a:pPr algn="ctr"/>
            <a:r>
              <a:rPr lang="en-US" dirty="0"/>
              <a:t>Business review searching</a:t>
            </a:r>
          </a:p>
          <a:p>
            <a:pPr algn="ctr"/>
            <a:r>
              <a:rPr lang="en-US" dirty="0"/>
              <a:t>Define your SCOPE and RISK</a:t>
            </a:r>
          </a:p>
          <a:p>
            <a:pPr algn="ctr"/>
            <a:r>
              <a:rPr lang="en-US" dirty="0"/>
              <a:t>Analyze SWOT for your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30E926-1AC8-0122-BA94-13C1DAF7F9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38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34e09fc9f2_0_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00B0F0"/>
                </a:solidFill>
              </a:rPr>
              <a:t>Feasibility studies</a:t>
            </a:r>
            <a:endParaRPr/>
          </a:p>
        </p:txBody>
      </p:sp>
      <p:sp>
        <p:nvSpPr>
          <p:cNvPr id="160" name="Google Shape;160;g134e09fc9f2_0_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endParaRPr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600"/>
              <a:buNone/>
            </a:pPr>
            <a:endParaRPr>
              <a:solidFill>
                <a:schemeClr val="lt1"/>
              </a:solidFill>
            </a:endParaRPr>
          </a:p>
        </p:txBody>
      </p:sp>
      <p:grpSp>
        <p:nvGrpSpPr>
          <p:cNvPr id="161" name="Google Shape;161;g134e09fc9f2_0_0"/>
          <p:cNvGrpSpPr/>
          <p:nvPr/>
        </p:nvGrpSpPr>
        <p:grpSpPr>
          <a:xfrm>
            <a:off x="1524000" y="1713470"/>
            <a:ext cx="6096000" cy="2890279"/>
            <a:chOff x="0" y="0"/>
            <a:chExt cx="6096000" cy="2890279"/>
          </a:xfrm>
        </p:grpSpPr>
        <p:sp>
          <p:nvSpPr>
            <p:cNvPr id="162" name="Google Shape;162;g134e09fc9f2_0_0"/>
            <p:cNvSpPr/>
            <p:nvPr/>
          </p:nvSpPr>
          <p:spPr>
            <a:xfrm rot="-300000">
              <a:off x="15915" y="1130148"/>
              <a:ext cx="6064169" cy="629982"/>
            </a:xfrm>
            <a:prstGeom prst="mathMinus">
              <a:avLst>
                <a:gd name="adj1" fmla="val 23520"/>
              </a:avLst>
            </a:prstGeom>
            <a:solidFill>
              <a:srgbClr val="E0E0E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g134e09fc9f2_0_0"/>
            <p:cNvSpPr/>
            <p:nvPr/>
          </p:nvSpPr>
          <p:spPr>
            <a:xfrm>
              <a:off x="731520" y="144514"/>
              <a:ext cx="1828800" cy="115611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g134e09fc9f2_0_0"/>
            <p:cNvSpPr/>
            <p:nvPr/>
          </p:nvSpPr>
          <p:spPr>
            <a:xfrm>
              <a:off x="3230880" y="0"/>
              <a:ext cx="1950720" cy="121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g134e09fc9f2_0_0"/>
            <p:cNvSpPr txBox="1"/>
            <p:nvPr/>
          </p:nvSpPr>
          <p:spPr>
            <a:xfrm>
              <a:off x="3230880" y="0"/>
              <a:ext cx="1950720" cy="121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250" tIns="270250" rIns="270250" bIns="270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en-US" sz="3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g134e09fc9f2_0_0"/>
            <p:cNvSpPr/>
            <p:nvPr/>
          </p:nvSpPr>
          <p:spPr>
            <a:xfrm>
              <a:off x="3535680" y="1589654"/>
              <a:ext cx="1828800" cy="1156112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rgbClr val="FE000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g134e09fc9f2_0_0"/>
            <p:cNvSpPr/>
            <p:nvPr/>
          </p:nvSpPr>
          <p:spPr>
            <a:xfrm>
              <a:off x="914400" y="1676362"/>
              <a:ext cx="1950720" cy="121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g134e09fc9f2_0_0"/>
            <p:cNvSpPr txBox="1"/>
            <p:nvPr/>
          </p:nvSpPr>
          <p:spPr>
            <a:xfrm>
              <a:off x="914400" y="1676362"/>
              <a:ext cx="1950720" cy="121391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70250" tIns="270250" rIns="270250" bIns="2702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800"/>
                <a:buFont typeface="Arial"/>
                <a:buNone/>
              </a:pPr>
              <a:r>
                <a:rPr lang="en-US" sz="3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Risks</a:t>
              </a:r>
              <a:endParaRPr sz="3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solidFill>
                  <a:srgbClr val="00B0F0"/>
                </a:solidFill>
              </a:rPr>
              <a:t>SCOPE</a:t>
            </a:r>
            <a:endParaRPr/>
          </a:p>
        </p:txBody>
      </p:sp>
      <p:grpSp>
        <p:nvGrpSpPr>
          <p:cNvPr id="174" name="Google Shape;174;p21"/>
          <p:cNvGrpSpPr/>
          <p:nvPr/>
        </p:nvGrpSpPr>
        <p:grpSpPr>
          <a:xfrm>
            <a:off x="572617" y="1191726"/>
            <a:ext cx="3690378" cy="3563916"/>
            <a:chOff x="926843" y="5478"/>
            <a:chExt cx="3690378" cy="3563916"/>
          </a:xfrm>
        </p:grpSpPr>
        <p:sp>
          <p:nvSpPr>
            <p:cNvPr id="175" name="Google Shape;175;p21"/>
            <p:cNvSpPr/>
            <p:nvPr/>
          </p:nvSpPr>
          <p:spPr>
            <a:xfrm>
              <a:off x="2326636" y="1471757"/>
              <a:ext cx="890792" cy="890792"/>
            </a:xfrm>
            <a:prstGeom prst="ellipse">
              <a:avLst/>
            </a:prstGeom>
            <a:gradFill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2457089" y="1602210"/>
              <a:ext cx="629886" cy="629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0300" tIns="20300" rIns="20300" bIns="203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Scope</a:t>
              </a:r>
              <a:endParaRPr sz="16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1"/>
            <p:cNvSpPr/>
            <p:nvPr/>
          </p:nvSpPr>
          <p:spPr>
            <a:xfrm rot="-5400000">
              <a:off x="2676699" y="1159219"/>
              <a:ext cx="190665" cy="276120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E8E8E8"/>
                </a:gs>
                <a:gs pos="35000">
                  <a:srgbClr val="EFEFEF"/>
                </a:gs>
                <a:gs pos="100000">
                  <a:srgbClr val="F9F9F9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1"/>
            <p:cNvSpPr txBox="1"/>
            <p:nvPr/>
          </p:nvSpPr>
          <p:spPr>
            <a:xfrm rot="-5400000">
              <a:off x="2705299" y="1243043"/>
              <a:ext cx="133466" cy="165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21"/>
            <p:cNvSpPr/>
            <p:nvPr/>
          </p:nvSpPr>
          <p:spPr>
            <a:xfrm>
              <a:off x="2218766" y="5478"/>
              <a:ext cx="1106531" cy="1106531"/>
            </a:xfrm>
            <a:prstGeom prst="ellipse">
              <a:avLst/>
            </a:prstGeom>
            <a:gradFill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21"/>
            <p:cNvSpPr txBox="1"/>
            <p:nvPr/>
          </p:nvSpPr>
          <p:spPr>
            <a:xfrm>
              <a:off x="2380814" y="167526"/>
              <a:ext cx="782435" cy="7824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Features</a:t>
              </a:r>
              <a:endPara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21"/>
            <p:cNvSpPr/>
            <p:nvPr/>
          </p:nvSpPr>
          <p:spPr>
            <a:xfrm rot="-1080000">
              <a:off x="3266234" y="1587541"/>
              <a:ext cx="190665" cy="276120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E8E8E8"/>
                </a:gs>
                <a:gs pos="35000">
                  <a:srgbClr val="EFEFEF"/>
                </a:gs>
                <a:gs pos="100000">
                  <a:srgbClr val="F9F9F9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21"/>
            <p:cNvSpPr txBox="1"/>
            <p:nvPr/>
          </p:nvSpPr>
          <p:spPr>
            <a:xfrm rot="-1080000">
              <a:off x="3267634" y="1651603"/>
              <a:ext cx="133466" cy="165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1"/>
            <p:cNvSpPr/>
            <p:nvPr/>
          </p:nvSpPr>
          <p:spPr>
            <a:xfrm>
              <a:off x="3510690" y="944116"/>
              <a:ext cx="1106531" cy="1106531"/>
            </a:xfrm>
            <a:prstGeom prst="ellipse">
              <a:avLst/>
            </a:prstGeom>
            <a:gradFill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21"/>
            <p:cNvSpPr txBox="1"/>
            <p:nvPr/>
          </p:nvSpPr>
          <p:spPr>
            <a:xfrm>
              <a:off x="3672738" y="1106164"/>
              <a:ext cx="782435" cy="7824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Resources</a:t>
              </a:r>
              <a:endPara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21"/>
            <p:cNvSpPr/>
            <p:nvPr/>
          </p:nvSpPr>
          <p:spPr>
            <a:xfrm rot="3240000">
              <a:off x="3041052" y="2280581"/>
              <a:ext cx="190665" cy="276120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E8E8E8"/>
                </a:gs>
                <a:gs pos="35000">
                  <a:srgbClr val="EFEFEF"/>
                </a:gs>
                <a:gs pos="100000">
                  <a:srgbClr val="F9F9F9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21"/>
            <p:cNvSpPr txBox="1"/>
            <p:nvPr/>
          </p:nvSpPr>
          <p:spPr>
            <a:xfrm rot="3240000">
              <a:off x="3052841" y="2312668"/>
              <a:ext cx="133466" cy="165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21"/>
            <p:cNvSpPr/>
            <p:nvPr/>
          </p:nvSpPr>
          <p:spPr>
            <a:xfrm>
              <a:off x="3017219" y="2462863"/>
              <a:ext cx="1106531" cy="1106531"/>
            </a:xfrm>
            <a:prstGeom prst="ellipse">
              <a:avLst/>
            </a:prstGeom>
            <a:gradFill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21"/>
            <p:cNvSpPr txBox="1"/>
            <p:nvPr/>
          </p:nvSpPr>
          <p:spPr>
            <a:xfrm>
              <a:off x="3179267" y="2624911"/>
              <a:ext cx="782435" cy="7824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Cost</a:t>
              </a:r>
              <a:endPara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1"/>
            <p:cNvSpPr/>
            <p:nvPr/>
          </p:nvSpPr>
          <p:spPr>
            <a:xfrm rot="7560000">
              <a:off x="2312347" y="2280581"/>
              <a:ext cx="190665" cy="276120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E8E8E8"/>
                </a:gs>
                <a:gs pos="35000">
                  <a:srgbClr val="EFEFEF"/>
                </a:gs>
                <a:gs pos="100000">
                  <a:srgbClr val="F9F9F9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21"/>
            <p:cNvSpPr txBox="1"/>
            <p:nvPr/>
          </p:nvSpPr>
          <p:spPr>
            <a:xfrm rot="-3240000">
              <a:off x="2357757" y="2312668"/>
              <a:ext cx="133466" cy="165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21"/>
            <p:cNvSpPr/>
            <p:nvPr/>
          </p:nvSpPr>
          <p:spPr>
            <a:xfrm>
              <a:off x="1420313" y="2462863"/>
              <a:ext cx="1106531" cy="1106531"/>
            </a:xfrm>
            <a:prstGeom prst="ellipse">
              <a:avLst/>
            </a:prstGeom>
            <a:gradFill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21"/>
            <p:cNvSpPr txBox="1"/>
            <p:nvPr/>
          </p:nvSpPr>
          <p:spPr>
            <a:xfrm>
              <a:off x="1582361" y="2624911"/>
              <a:ext cx="782435" cy="7824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</a:t>
              </a:r>
              <a:endPara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21"/>
            <p:cNvSpPr/>
            <p:nvPr/>
          </p:nvSpPr>
          <p:spPr>
            <a:xfrm rot="-9720000">
              <a:off x="2087165" y="1587541"/>
              <a:ext cx="190665" cy="276120"/>
            </a:xfrm>
            <a:prstGeom prst="rightArrow">
              <a:avLst>
                <a:gd name="adj1" fmla="val 60000"/>
                <a:gd name="adj2" fmla="val 50000"/>
              </a:avLst>
            </a:prstGeom>
            <a:gradFill>
              <a:gsLst>
                <a:gs pos="0">
                  <a:srgbClr val="E8E8E8"/>
                </a:gs>
                <a:gs pos="35000">
                  <a:srgbClr val="EFEFEF"/>
                </a:gs>
                <a:gs pos="100000">
                  <a:srgbClr val="F9F9F9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21"/>
            <p:cNvSpPr txBox="1"/>
            <p:nvPr/>
          </p:nvSpPr>
          <p:spPr>
            <a:xfrm rot="1080000">
              <a:off x="2142964" y="1651603"/>
              <a:ext cx="133466" cy="1656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endPara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926843" y="944116"/>
              <a:ext cx="1106531" cy="1106531"/>
            </a:xfrm>
            <a:prstGeom prst="ellipse">
              <a:avLst/>
            </a:prstGeom>
            <a:gradFill>
              <a:gsLst>
                <a:gs pos="0">
                  <a:srgbClr val="D8D8D8"/>
                </a:gs>
                <a:gs pos="35000">
                  <a:srgbClr val="E3E3E3"/>
                </a:gs>
                <a:gs pos="100000">
                  <a:srgbClr val="F4F4F4"/>
                </a:gs>
              </a:gsLst>
              <a:lin ang="16200000" scaled="0"/>
            </a:gradFill>
            <a:ln>
              <a:noFill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1088891" y="1106164"/>
              <a:ext cx="782435" cy="7824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1425" tIns="11425" rIns="11425" bIns="114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lang="en-US" sz="9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Stakeholders</a:t>
              </a:r>
              <a:endParaRPr sz="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" name="Google Shape;197;p21"/>
          <p:cNvSpPr/>
          <p:nvPr/>
        </p:nvSpPr>
        <p:spPr>
          <a:xfrm>
            <a:off x="4942703" y="782595"/>
            <a:ext cx="3731740" cy="408706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PROJECT SCOPE 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is a function of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1" indent="-2635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functionality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that must be delivered to meet the </a:t>
            </a: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user's need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1" indent="-857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1" indent="-2635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resources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available to the project.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1" indent="-857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44500" marR="0" lvl="1" indent="-263525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and the </a:t>
            </a:r>
            <a:r>
              <a:rPr lang="en-US" sz="14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budget</a:t>
            </a:r>
            <a:r>
              <a:rPr lang="en-US" sz="1400" b="0" i="0" u="none" strike="noStrike" cap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available in which to achieve the implementation.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1.Feature list</a:t>
            </a:r>
            <a:endParaRPr dirty="0"/>
          </a:p>
        </p:txBody>
      </p:sp>
      <p:sp>
        <p:nvSpPr>
          <p:cNvPr id="203" name="Google Shape;203;p19"/>
          <p:cNvSpPr txBox="1">
            <a:spLocks noGrp="1"/>
          </p:cNvSpPr>
          <p:nvPr>
            <p:ph type="body" idx="1"/>
          </p:nvPr>
        </p:nvSpPr>
        <p:spPr>
          <a:xfrm>
            <a:off x="628650" y="1385887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The </a:t>
            </a:r>
            <a:r>
              <a:rPr lang="en-US" i="1">
                <a:solidFill>
                  <a:schemeClr val="accent2"/>
                </a:solidFill>
              </a:rPr>
              <a:t>primary project artifact </a:t>
            </a:r>
            <a:r>
              <a:rPr lang="en-US"/>
              <a:t>to manage the </a:t>
            </a:r>
            <a:r>
              <a:rPr lang="en-US" i="1">
                <a:solidFill>
                  <a:schemeClr val="accent2"/>
                </a:solidFill>
              </a:rPr>
              <a:t>scope</a:t>
            </a:r>
            <a:r>
              <a:rPr lang="en-US"/>
              <a:t> of the project.</a:t>
            </a:r>
            <a:endParaRPr/>
          </a:p>
          <a:p>
            <a:pPr marL="342900" lvl="0" indent="-1428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1836"/>
              <a:buNone/>
            </a:pPr>
            <a:endParaRPr/>
          </a:p>
          <a:p>
            <a:pPr marL="34290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1836"/>
              <a:buChar char="•"/>
            </a:pPr>
            <a:r>
              <a:rPr lang="en-US"/>
              <a:t>Features are listed before significant </a:t>
            </a:r>
            <a:r>
              <a:rPr lang="en-US" i="1" u="sng"/>
              <a:t>investments</a:t>
            </a:r>
            <a:r>
              <a:rPr lang="en-US"/>
              <a:t> are made in requirement refinement, design, code, testing, or other project activities.</a:t>
            </a:r>
            <a:endParaRPr/>
          </a:p>
          <a:p>
            <a:pPr marL="342900" lvl="0" indent="-1428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91836"/>
              <a:buNone/>
            </a:pPr>
            <a:endParaRPr/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91836"/>
              <a:buNone/>
            </a:pPr>
            <a:r>
              <a:rPr lang="en-US"/>
              <a:t>“if you could do all the features, the </a:t>
            </a:r>
            <a:r>
              <a:rPr lang="en-US" i="1" u="sng"/>
              <a:t>prioritization</a:t>
            </a:r>
            <a:r>
              <a:rPr lang="en-US"/>
              <a:t> would be unnecessary”</a:t>
            </a:r>
            <a:endParaRPr/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91836"/>
              <a:buNone/>
            </a:pPr>
            <a:endParaRPr/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91836"/>
              <a:buNone/>
            </a:pPr>
            <a:r>
              <a:rPr lang="en-US"/>
              <a:t>Later, after the prioritization process, the next step is to consider the technical input.</a:t>
            </a:r>
            <a:endParaRPr/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91836"/>
              <a:buNone/>
            </a:pPr>
            <a:endParaRPr/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91836"/>
              <a:buNone/>
            </a:pPr>
            <a:endParaRPr/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ct val="91836"/>
              <a:buNone/>
            </a:pPr>
            <a:endParaRPr/>
          </a:p>
        </p:txBody>
      </p:sp>
      <p:sp>
        <p:nvSpPr>
          <p:cNvPr id="204" name="Google Shape;20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2.Stakeholders</a:t>
            </a:r>
            <a:endParaRPr dirty="0"/>
          </a:p>
        </p:txBody>
      </p:sp>
      <p:sp>
        <p:nvSpPr>
          <p:cNvPr id="210" name="Google Shape;210;p20"/>
          <p:cNvSpPr txBox="1">
            <a:spLocks noGrp="1"/>
          </p:cNvSpPr>
          <p:nvPr>
            <p:ph type="body" idx="1"/>
          </p:nvPr>
        </p:nvSpPr>
        <p:spPr>
          <a:xfrm>
            <a:off x="628650" y="2084173"/>
            <a:ext cx="7886700" cy="2548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5725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i="1">
                <a:solidFill>
                  <a:schemeClr val="accent2"/>
                </a:solidFill>
              </a:rPr>
              <a:t>Anyone</a:t>
            </a:r>
            <a:r>
              <a:rPr lang="en-US"/>
              <a:t> with an interest in, or an effect on,</a:t>
            </a:r>
            <a:endParaRPr/>
          </a:p>
          <a:p>
            <a:pPr marL="85725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/>
              <a:t> </a:t>
            </a:r>
            <a:endParaRPr/>
          </a:p>
          <a:p>
            <a:pPr marL="85725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/>
              <a:t>the </a:t>
            </a:r>
            <a:r>
              <a:rPr lang="en-US" i="1">
                <a:solidFill>
                  <a:schemeClr val="accent2"/>
                </a:solidFill>
              </a:rPr>
              <a:t>outcome</a:t>
            </a:r>
            <a:r>
              <a:rPr lang="en-US"/>
              <a:t> of the product</a:t>
            </a:r>
            <a:endParaRPr/>
          </a:p>
          <a:p>
            <a:pPr marL="342900" lvl="0" indent="-1428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/>
              <a:t>3.Resources</a:t>
            </a:r>
            <a:endParaRPr dirty="0"/>
          </a:p>
        </p:txBody>
      </p:sp>
      <p:sp>
        <p:nvSpPr>
          <p:cNvPr id="217" name="Google Shape;217;p2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People</a:t>
            </a:r>
            <a:r>
              <a:rPr lang="en-US"/>
              <a:t>: amount / skills</a:t>
            </a:r>
            <a:endParaRPr/>
          </a:p>
          <a:p>
            <a:pPr marL="68580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developer </a:t>
            </a:r>
            <a:endParaRPr/>
          </a:p>
          <a:p>
            <a:pPr marL="68580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tester </a:t>
            </a:r>
            <a:endParaRPr/>
          </a:p>
          <a:p>
            <a:pPr marL="68580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technical writer </a:t>
            </a:r>
            <a:endParaRPr/>
          </a:p>
          <a:p>
            <a:pPr marL="68580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quality assurance personnel and</a:t>
            </a:r>
            <a:endParaRPr/>
          </a:p>
          <a:p>
            <a:pPr marL="68580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Others</a:t>
            </a:r>
            <a:endParaRPr/>
          </a:p>
          <a:p>
            <a:pPr marL="685800" lvl="1" indent="-1428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85725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Hardware / Software</a:t>
            </a:r>
            <a:endParaRPr/>
          </a:p>
          <a:p>
            <a:pPr marL="342900" lvl="0" indent="-1428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218" name="Google Shape;218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ver and End Slide Master">
  <a:themeElements>
    <a:clrScheme name="ALLPPT-COLOR-A25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576868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1102</Words>
  <Application>Microsoft Office PowerPoint</Application>
  <PresentationFormat>On-screen Show (16:9)</PresentationFormat>
  <Paragraphs>239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Calibri</vt:lpstr>
      <vt:lpstr>Courier New</vt:lpstr>
      <vt:lpstr>Sorts Mill Goudy</vt:lpstr>
      <vt:lpstr>Arial</vt:lpstr>
      <vt:lpstr>Candara</vt:lpstr>
      <vt:lpstr>Office Theme</vt:lpstr>
      <vt:lpstr>Cover and End Slide Master</vt:lpstr>
      <vt:lpstr>Chapter 1.3</vt:lpstr>
      <vt:lpstr>Requirements Process</vt:lpstr>
      <vt:lpstr>INCEPTION vs. ELICITATION</vt:lpstr>
      <vt:lpstr>PowerPoint Presentation</vt:lpstr>
      <vt:lpstr>Feasibility studies</vt:lpstr>
      <vt:lpstr>SCOPE</vt:lpstr>
      <vt:lpstr>1.Feature list</vt:lpstr>
      <vt:lpstr>2.Stakeholders</vt:lpstr>
      <vt:lpstr>3.Resources</vt:lpstr>
      <vt:lpstr>4.Time, 5.Cost</vt:lpstr>
      <vt:lpstr>4.Time, 5.Cost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Feasibility studies</vt:lpstr>
      <vt:lpstr>PowerPoint Presentation</vt:lpstr>
      <vt:lpstr>Risk</vt:lpstr>
      <vt:lpstr>Risk</vt:lpstr>
      <vt:lpstr>Risk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Feasibility studies</vt:lpstr>
      <vt:lpstr>PowerPoint Presentation</vt:lpstr>
      <vt:lpstr>PowerPoint Presentation</vt:lpstr>
      <vt:lpstr>PowerPoint Presentation</vt:lpstr>
      <vt:lpstr>Requirements Process</vt:lpstr>
      <vt:lpstr>PowerPoint Presentation</vt:lpstr>
      <vt:lpstr>Next Class –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GoogleSlidesPPT.com;Allppt.com</dc:creator>
  <cp:lastModifiedBy>SIRAPRAPA WATTANAKUL</cp:lastModifiedBy>
  <cp:revision>1</cp:revision>
  <dcterms:created xsi:type="dcterms:W3CDTF">2016-12-05T23:26:00Z</dcterms:created>
  <dcterms:modified xsi:type="dcterms:W3CDTF">2025-07-02T11:32:50Z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1033-10.2.0.5824</vt:lpwstr>
  </property>
</Properties>
</file>