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5"/>
  </p:notesMasterIdLst>
  <p:sldIdLst>
    <p:sldId id="268" r:id="rId2"/>
    <p:sldId id="388" r:id="rId3"/>
    <p:sldId id="400" r:id="rId4"/>
    <p:sldId id="401" r:id="rId5"/>
    <p:sldId id="389" r:id="rId6"/>
    <p:sldId id="390" r:id="rId7"/>
    <p:sldId id="391" r:id="rId8"/>
    <p:sldId id="392" r:id="rId9"/>
    <p:sldId id="393" r:id="rId10"/>
    <p:sldId id="395" r:id="rId11"/>
    <p:sldId id="396" r:id="rId12"/>
    <p:sldId id="397" r:id="rId13"/>
    <p:sldId id="399" r:id="rId14"/>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FF"/>
    <a:srgbClr val="000099"/>
    <a:srgbClr val="333333"/>
    <a:srgbClr val="FFFFCC"/>
    <a:srgbClr val="990033"/>
    <a:srgbClr val="0099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3116" autoAdjust="0"/>
  </p:normalViewPr>
  <p:slideViewPr>
    <p:cSldViewPr>
      <p:cViewPr varScale="1">
        <p:scale>
          <a:sx n="84" d="100"/>
          <a:sy n="84" d="100"/>
        </p:scale>
        <p:origin x="11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780" y="-78"/>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17411" name="Rectangle 3"/>
          <p:cNvSpPr>
            <a:spLocks noGrp="1" noChangeArrowheads="1"/>
          </p:cNvSpPr>
          <p:nvPr>
            <p:ph type="dt" idx="1"/>
          </p:nvPr>
        </p:nvSpPr>
        <p:spPr bwMode="auto">
          <a:xfrm>
            <a:off x="3815373" y="0"/>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673577" y="4686499"/>
            <a:ext cx="5388610" cy="443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7414" name="Rectangle 6"/>
          <p:cNvSpPr>
            <a:spLocks noGrp="1" noChangeArrowheads="1"/>
          </p:cNvSpPr>
          <p:nvPr>
            <p:ph type="ftr" sz="quarter" idx="4"/>
          </p:nvPr>
        </p:nvSpPr>
        <p:spPr bwMode="auto">
          <a:xfrm>
            <a:off x="0" y="9371285"/>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17415" name="Rectangle 7"/>
          <p:cNvSpPr>
            <a:spLocks noGrp="1" noChangeArrowheads="1"/>
          </p:cNvSpPr>
          <p:nvPr>
            <p:ph type="sldNum" sz="quarter" idx="5"/>
          </p:nvPr>
        </p:nvSpPr>
        <p:spPr bwMode="auto">
          <a:xfrm>
            <a:off x="3815373" y="9371285"/>
            <a:ext cx="2918831" cy="49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2C2ABA1-5DDF-4D10-9A8E-C235BE308B61}" type="slidenum">
              <a:rPr lang="en-US" altLang="ja-JP"/>
              <a:pPr>
                <a:defRPr/>
              </a:pPr>
              <a:t>‹#›</a:t>
            </a:fld>
            <a:endParaRPr lang="en-US" altLang="ja-JP"/>
          </a:p>
        </p:txBody>
      </p:sp>
    </p:spTree>
    <p:extLst>
      <p:ext uri="{BB962C8B-B14F-4D97-AF65-F5344CB8AC3E}">
        <p14:creationId xmlns:p14="http://schemas.microsoft.com/office/powerpoint/2010/main" val="29817820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charset="0"/>
                <a:ea typeface="ＭＳ Ｐ明朝" pitchFamily="18" charset="-128"/>
              </a:defRPr>
            </a:lvl1pPr>
            <a:lvl2pPr marL="742950" indent="-285750" eaLnBrk="0" hangingPunct="0">
              <a:spcBef>
                <a:spcPct val="30000"/>
              </a:spcBef>
              <a:defRPr kumimoji="1" sz="1200">
                <a:solidFill>
                  <a:schemeClr val="tx1"/>
                </a:solidFill>
                <a:latin typeface="Arial" charset="0"/>
                <a:ea typeface="ＭＳ Ｐ明朝" pitchFamily="18" charset="-128"/>
              </a:defRPr>
            </a:lvl2pPr>
            <a:lvl3pPr marL="1143000" indent="-228600" eaLnBrk="0" hangingPunct="0">
              <a:spcBef>
                <a:spcPct val="30000"/>
              </a:spcBef>
              <a:defRPr kumimoji="1" sz="1200">
                <a:solidFill>
                  <a:schemeClr val="tx1"/>
                </a:solidFill>
                <a:latin typeface="Arial" charset="0"/>
                <a:ea typeface="ＭＳ Ｐ明朝" pitchFamily="18" charset="-128"/>
              </a:defRPr>
            </a:lvl3pPr>
            <a:lvl4pPr marL="1600200" indent="-228600" eaLnBrk="0" hangingPunct="0">
              <a:spcBef>
                <a:spcPct val="30000"/>
              </a:spcBef>
              <a:defRPr kumimoji="1" sz="1200">
                <a:solidFill>
                  <a:schemeClr val="tx1"/>
                </a:solidFill>
                <a:latin typeface="Arial" charset="0"/>
                <a:ea typeface="ＭＳ Ｐ明朝" pitchFamily="18" charset="-128"/>
              </a:defRPr>
            </a:lvl4pPr>
            <a:lvl5pPr marL="2057400" indent="-228600" eaLnBrk="0" hangingPunct="0">
              <a:spcBef>
                <a:spcPct val="30000"/>
              </a:spcBef>
              <a:defRPr kumimoji="1" sz="1200">
                <a:solidFill>
                  <a:schemeClr val="tx1"/>
                </a:solidFill>
                <a:latin typeface="Arial"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eaLnBrk="1" hangingPunct="1">
              <a:spcBef>
                <a:spcPct val="0"/>
              </a:spcBef>
            </a:pPr>
            <a:fld id="{FCD39F31-65EF-4E38-8433-62ED1C00D956}" type="slidenum">
              <a:rPr lang="en-US" altLang="ja-JP" smtClean="0">
                <a:ea typeface="ＭＳ Ｐゴシック" pitchFamily="50" charset="-128"/>
              </a:rPr>
              <a:pPr eaLnBrk="1" hangingPunct="1">
                <a:spcBef>
                  <a:spcPct val="0"/>
                </a:spcBef>
              </a:pPr>
              <a:t>0</a:t>
            </a:fld>
            <a:endParaRPr lang="en-US" altLang="ja-JP">
              <a:ea typeface="ＭＳ Ｐゴシック" pitchFamily="50" charset="-128"/>
            </a:endParaRPr>
          </a:p>
        </p:txBody>
      </p:sp>
      <p:sp>
        <p:nvSpPr>
          <p:cNvPr id="21507" name="Rectangle 2"/>
          <p:cNvSpPr>
            <a:spLocks noGrp="1" noRot="1" noChangeAspect="1" noChangeArrowheads="1" noTextEdit="1"/>
          </p:cNvSpPr>
          <p:nvPr>
            <p:ph type="sldImg"/>
          </p:nvPr>
        </p:nvSpPr>
        <p:spPr>
          <a:xfrm>
            <a:off x="655638" y="657225"/>
            <a:ext cx="5424487" cy="4070350"/>
          </a:xfrm>
          <a:ln/>
        </p:spPr>
      </p:sp>
      <p:sp>
        <p:nvSpPr>
          <p:cNvPr id="21508" name="Rectangle 3"/>
          <p:cNvSpPr>
            <a:spLocks noGrp="1" noChangeArrowheads="1"/>
          </p:cNvSpPr>
          <p:nvPr>
            <p:ph type="body" idx="1"/>
          </p:nvPr>
        </p:nvSpPr>
        <p:spPr>
          <a:xfrm>
            <a:off x="898102" y="4892047"/>
            <a:ext cx="4939560" cy="4439841"/>
          </a:xfrm>
          <a:noFill/>
        </p:spPr>
        <p:txBody>
          <a:bodyPr/>
          <a:lstStyle/>
          <a:p>
            <a:pPr eaLnBrk="1" hangingPunct="1"/>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D8915D41-F933-4D54-B5E7-AB9A84F80E92}" type="slidenum">
              <a:rPr lang="en-US" altLang="ja-JP"/>
              <a:pPr>
                <a:defRPr/>
              </a:pPr>
              <a:t>‹#›</a:t>
            </a:fld>
            <a:endParaRPr lang="en-US" altLang="ja-JP"/>
          </a:p>
        </p:txBody>
      </p:sp>
    </p:spTree>
    <p:extLst>
      <p:ext uri="{BB962C8B-B14F-4D97-AF65-F5344CB8AC3E}">
        <p14:creationId xmlns:p14="http://schemas.microsoft.com/office/powerpoint/2010/main" val="50491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4BFC11C5-01CA-4F35-9261-9F7291ABAC5F}" type="slidenum">
              <a:rPr lang="en-US" altLang="ja-JP"/>
              <a:pPr>
                <a:defRPr/>
              </a:pPr>
              <a:t>‹#›</a:t>
            </a:fld>
            <a:endParaRPr lang="en-US" altLang="ja-JP"/>
          </a:p>
        </p:txBody>
      </p:sp>
    </p:spTree>
    <p:extLst>
      <p:ext uri="{BB962C8B-B14F-4D97-AF65-F5344CB8AC3E}">
        <p14:creationId xmlns:p14="http://schemas.microsoft.com/office/powerpoint/2010/main" val="160296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152400"/>
            <a:ext cx="2057400" cy="6172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52400"/>
            <a:ext cx="6019800" cy="6172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91608519-8822-4EC3-BB2D-826C51D62A9C}" type="slidenum">
              <a:rPr lang="en-US" altLang="ja-JP"/>
              <a:pPr>
                <a:defRPr/>
              </a:pPr>
              <a:t>‹#›</a:t>
            </a:fld>
            <a:endParaRPr lang="en-US" altLang="ja-JP"/>
          </a:p>
        </p:txBody>
      </p:sp>
    </p:spTree>
    <p:extLst>
      <p:ext uri="{BB962C8B-B14F-4D97-AF65-F5344CB8AC3E}">
        <p14:creationId xmlns:p14="http://schemas.microsoft.com/office/powerpoint/2010/main" val="2461421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2400"/>
            <a:ext cx="8229600" cy="639763"/>
          </a:xfrm>
        </p:spPr>
        <p:txBody>
          <a:bodyPr/>
          <a:lstStyle/>
          <a:p>
            <a:r>
              <a:rPr lang="ja-JP" altLang="en-US"/>
              <a:t>マスター タイトルの書式設定</a:t>
            </a:r>
          </a:p>
        </p:txBody>
      </p:sp>
      <p:sp>
        <p:nvSpPr>
          <p:cNvPr id="3" name="表プレースホルダー 2"/>
          <p:cNvSpPr>
            <a:spLocks noGrp="1"/>
          </p:cNvSpPr>
          <p:nvPr>
            <p:ph type="tbl" idx="1"/>
          </p:nvPr>
        </p:nvSpPr>
        <p:spPr>
          <a:xfrm>
            <a:off x="457200" y="1066800"/>
            <a:ext cx="8229600" cy="5257800"/>
          </a:xfrm>
        </p:spPr>
        <p:txBody>
          <a:bodyPr/>
          <a:lstStyle/>
          <a:p>
            <a:pPr lvl="0"/>
            <a:endParaRPr lang="ja-JP"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655386FB-0471-43D7-ABAB-1F427741F5A7}" type="slidenum">
              <a:rPr lang="en-US" altLang="ja-JP"/>
              <a:pPr>
                <a:defRPr/>
              </a:pPr>
              <a:t>‹#›</a:t>
            </a:fld>
            <a:endParaRPr lang="en-US" altLang="ja-JP"/>
          </a:p>
        </p:txBody>
      </p:sp>
    </p:spTree>
    <p:extLst>
      <p:ext uri="{BB962C8B-B14F-4D97-AF65-F5344CB8AC3E}">
        <p14:creationId xmlns:p14="http://schemas.microsoft.com/office/powerpoint/2010/main" val="186406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sldNum" sz="quarter" idx="10"/>
          </p:nvPr>
        </p:nvSpPr>
        <p:spPr>
          <a:ln/>
        </p:spPr>
        <p:txBody>
          <a:bodyPr/>
          <a:lstStyle>
            <a:lvl1pPr>
              <a:defRPr/>
            </a:lvl1pPr>
          </a:lstStyle>
          <a:p>
            <a:pPr>
              <a:defRPr/>
            </a:pPr>
            <a:fld id="{FEA41162-D8D6-444A-8E1D-80AC7FF1BB07}" type="slidenum">
              <a:rPr lang="en-US" altLang="ja-JP"/>
              <a:pPr>
                <a:defRPr/>
              </a:pPr>
              <a:t>‹#›</a:t>
            </a:fld>
            <a:endParaRPr lang="en-US" altLang="ja-JP"/>
          </a:p>
        </p:txBody>
      </p:sp>
    </p:spTree>
    <p:extLst>
      <p:ext uri="{BB962C8B-B14F-4D97-AF65-F5344CB8AC3E}">
        <p14:creationId xmlns:p14="http://schemas.microsoft.com/office/powerpoint/2010/main" val="361534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420749D1-63F4-4603-B89C-62B5411BD540}" type="slidenum">
              <a:rPr lang="en-US" altLang="ja-JP"/>
              <a:pPr>
                <a:defRPr/>
              </a:pPr>
              <a:t>‹#›</a:t>
            </a:fld>
            <a:endParaRPr lang="en-US" altLang="ja-JP"/>
          </a:p>
        </p:txBody>
      </p:sp>
    </p:spTree>
    <p:extLst>
      <p:ext uri="{BB962C8B-B14F-4D97-AF65-F5344CB8AC3E}">
        <p14:creationId xmlns:p14="http://schemas.microsoft.com/office/powerpoint/2010/main" val="384527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0668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0668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sldNum" sz="quarter" idx="10"/>
          </p:nvPr>
        </p:nvSpPr>
        <p:spPr>
          <a:ln/>
        </p:spPr>
        <p:txBody>
          <a:bodyPr/>
          <a:lstStyle>
            <a:lvl1pPr>
              <a:defRPr/>
            </a:lvl1pPr>
          </a:lstStyle>
          <a:p>
            <a:pPr>
              <a:defRPr/>
            </a:pPr>
            <a:fld id="{CEEECA21-A808-4285-B12A-CEFE6FFB8FB2}" type="slidenum">
              <a:rPr lang="en-US" altLang="ja-JP"/>
              <a:pPr>
                <a:defRPr/>
              </a:pPr>
              <a:t>‹#›</a:t>
            </a:fld>
            <a:endParaRPr lang="en-US" altLang="ja-JP"/>
          </a:p>
        </p:txBody>
      </p:sp>
    </p:spTree>
    <p:extLst>
      <p:ext uri="{BB962C8B-B14F-4D97-AF65-F5344CB8AC3E}">
        <p14:creationId xmlns:p14="http://schemas.microsoft.com/office/powerpoint/2010/main" val="62356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6"/>
          <p:cNvSpPr>
            <a:spLocks noGrp="1" noChangeArrowheads="1"/>
          </p:cNvSpPr>
          <p:nvPr>
            <p:ph type="sldNum" sz="quarter" idx="10"/>
          </p:nvPr>
        </p:nvSpPr>
        <p:spPr>
          <a:ln/>
        </p:spPr>
        <p:txBody>
          <a:bodyPr/>
          <a:lstStyle>
            <a:lvl1pPr>
              <a:defRPr/>
            </a:lvl1pPr>
          </a:lstStyle>
          <a:p>
            <a:pPr>
              <a:defRPr/>
            </a:pPr>
            <a:fld id="{D5C2D821-4D2B-4383-B28D-E99AEC53F9B1}" type="slidenum">
              <a:rPr lang="en-US" altLang="ja-JP"/>
              <a:pPr>
                <a:defRPr/>
              </a:pPr>
              <a:t>‹#›</a:t>
            </a:fld>
            <a:endParaRPr lang="en-US" altLang="ja-JP"/>
          </a:p>
        </p:txBody>
      </p:sp>
    </p:spTree>
    <p:extLst>
      <p:ext uri="{BB962C8B-B14F-4D97-AF65-F5344CB8AC3E}">
        <p14:creationId xmlns:p14="http://schemas.microsoft.com/office/powerpoint/2010/main" val="268168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6"/>
          <p:cNvSpPr>
            <a:spLocks noGrp="1" noChangeArrowheads="1"/>
          </p:cNvSpPr>
          <p:nvPr>
            <p:ph type="sldNum" sz="quarter" idx="10"/>
          </p:nvPr>
        </p:nvSpPr>
        <p:spPr>
          <a:ln/>
        </p:spPr>
        <p:txBody>
          <a:bodyPr/>
          <a:lstStyle>
            <a:lvl1pPr>
              <a:defRPr/>
            </a:lvl1pPr>
          </a:lstStyle>
          <a:p>
            <a:pPr>
              <a:defRPr/>
            </a:pPr>
            <a:fld id="{948C5879-F217-47BC-93B7-09593050773B}" type="slidenum">
              <a:rPr lang="en-US" altLang="ja-JP"/>
              <a:pPr>
                <a:defRPr/>
              </a:pPr>
              <a:t>‹#›</a:t>
            </a:fld>
            <a:endParaRPr lang="en-US" altLang="ja-JP"/>
          </a:p>
        </p:txBody>
      </p:sp>
    </p:spTree>
    <p:extLst>
      <p:ext uri="{BB962C8B-B14F-4D97-AF65-F5344CB8AC3E}">
        <p14:creationId xmlns:p14="http://schemas.microsoft.com/office/powerpoint/2010/main" val="68063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7AA1F62-7997-4483-9973-21CAC71D96F0}" type="slidenum">
              <a:rPr lang="en-US" altLang="ja-JP"/>
              <a:pPr>
                <a:defRPr/>
              </a:pPr>
              <a:t>‹#›</a:t>
            </a:fld>
            <a:endParaRPr lang="en-US" altLang="ja-JP"/>
          </a:p>
        </p:txBody>
      </p:sp>
    </p:spTree>
    <p:extLst>
      <p:ext uri="{BB962C8B-B14F-4D97-AF65-F5344CB8AC3E}">
        <p14:creationId xmlns:p14="http://schemas.microsoft.com/office/powerpoint/2010/main" val="174590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D86467E-E27B-4B1D-8C3C-09F0AE535CC0}" type="slidenum">
              <a:rPr lang="en-US" altLang="ja-JP"/>
              <a:pPr>
                <a:defRPr/>
              </a:pPr>
              <a:t>‹#›</a:t>
            </a:fld>
            <a:endParaRPr lang="en-US" altLang="ja-JP"/>
          </a:p>
        </p:txBody>
      </p:sp>
    </p:spTree>
    <p:extLst>
      <p:ext uri="{BB962C8B-B14F-4D97-AF65-F5344CB8AC3E}">
        <p14:creationId xmlns:p14="http://schemas.microsoft.com/office/powerpoint/2010/main" val="148943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B6AE25C5-9F60-4288-A88D-8949EDD29A1F}" type="slidenum">
              <a:rPr lang="en-US" altLang="ja-JP"/>
              <a:pPr>
                <a:defRPr/>
              </a:pPr>
              <a:t>‹#›</a:t>
            </a:fld>
            <a:endParaRPr lang="en-US" altLang="ja-JP"/>
          </a:p>
        </p:txBody>
      </p:sp>
    </p:spTree>
    <p:extLst>
      <p:ext uri="{BB962C8B-B14F-4D97-AF65-F5344CB8AC3E}">
        <p14:creationId xmlns:p14="http://schemas.microsoft.com/office/powerpoint/2010/main" val="147529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grpSp>
        <p:nvGrpSpPr>
          <p:cNvPr id="1027" name="Group 14"/>
          <p:cNvGrpSpPr>
            <a:grpSpLocks/>
          </p:cNvGrpSpPr>
          <p:nvPr userDrawn="1"/>
        </p:nvGrpSpPr>
        <p:grpSpPr bwMode="auto">
          <a:xfrm>
            <a:off x="457200" y="762000"/>
            <a:ext cx="8229600" cy="76200"/>
            <a:chOff x="288" y="528"/>
            <a:chExt cx="5184" cy="48"/>
          </a:xfrm>
        </p:grpSpPr>
        <p:sp>
          <p:nvSpPr>
            <p:cNvPr id="1031" name="Rectangle 7"/>
            <p:cNvSpPr>
              <a:spLocks noChangeArrowheads="1"/>
            </p:cNvSpPr>
            <p:nvPr userDrawn="1"/>
          </p:nvSpPr>
          <p:spPr bwMode="auto">
            <a:xfrm>
              <a:off x="288" y="551"/>
              <a:ext cx="5184" cy="25"/>
            </a:xfrm>
            <a:prstGeom prst="rect">
              <a:avLst/>
            </a:prstGeom>
            <a:gradFill rotWithShape="1">
              <a:gsLst>
                <a:gs pos="0">
                  <a:schemeClr val="bg1"/>
                </a:gs>
                <a:gs pos="50000">
                  <a:srgbClr val="0066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ja-JP" altLang="en-US"/>
            </a:p>
          </p:txBody>
        </p:sp>
        <p:sp>
          <p:nvSpPr>
            <p:cNvPr id="1032" name="Rectangle 8"/>
            <p:cNvSpPr>
              <a:spLocks noChangeArrowheads="1"/>
            </p:cNvSpPr>
            <p:nvPr userDrawn="1"/>
          </p:nvSpPr>
          <p:spPr bwMode="auto">
            <a:xfrm>
              <a:off x="288" y="528"/>
              <a:ext cx="5184" cy="25"/>
            </a:xfrm>
            <a:prstGeom prst="rect">
              <a:avLst/>
            </a:prstGeom>
            <a:gradFill rotWithShape="1">
              <a:gsLst>
                <a:gs pos="0">
                  <a:srgbClr val="0066FF"/>
                </a:gs>
                <a:gs pos="50000">
                  <a:schemeClr val="bg1"/>
                </a:gs>
                <a:gs pos="100000">
                  <a:srgbClr val="00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ja-JP" altLang="en-US"/>
            </a:p>
          </p:txBody>
        </p:sp>
      </p:grpSp>
      <p:sp>
        <p:nvSpPr>
          <p:cNvPr id="1030" name="Rectangle 6"/>
          <p:cNvSpPr>
            <a:spLocks noGrp="1" noChangeArrowheads="1"/>
          </p:cNvSpPr>
          <p:nvPr>
            <p:ph type="sldNum" sz="quarter" idx="4"/>
          </p:nvPr>
        </p:nvSpPr>
        <p:spPr bwMode="auto">
          <a:xfrm>
            <a:off x="6553200" y="66135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a:lvl1pPr>
          </a:lstStyle>
          <a:p>
            <a:pPr>
              <a:defRPr/>
            </a:pPr>
            <a:fld id="{53820FA0-C1A5-4C98-9F51-82E11713A759}" type="slidenum">
              <a:rPr lang="en-US" altLang="ja-JP"/>
              <a:pPr>
                <a:defRPr/>
              </a:pPr>
              <a:t>‹#›</a:t>
            </a:fld>
            <a:endParaRPr lang="en-US" altLang="ja-JP"/>
          </a:p>
        </p:txBody>
      </p:sp>
      <p:grpSp>
        <p:nvGrpSpPr>
          <p:cNvPr id="1029" name="Group 13"/>
          <p:cNvGrpSpPr>
            <a:grpSpLocks/>
          </p:cNvGrpSpPr>
          <p:nvPr userDrawn="1"/>
        </p:nvGrpSpPr>
        <p:grpSpPr bwMode="auto">
          <a:xfrm>
            <a:off x="457200" y="6550025"/>
            <a:ext cx="8229600" cy="79375"/>
            <a:chOff x="288" y="4032"/>
            <a:chExt cx="5184" cy="96"/>
          </a:xfrm>
        </p:grpSpPr>
        <p:sp>
          <p:nvSpPr>
            <p:cNvPr id="1035" name="Rectangle 11"/>
            <p:cNvSpPr>
              <a:spLocks noChangeArrowheads="1"/>
            </p:cNvSpPr>
            <p:nvPr userDrawn="1"/>
          </p:nvSpPr>
          <p:spPr bwMode="auto">
            <a:xfrm>
              <a:off x="288" y="4080"/>
              <a:ext cx="5184" cy="48"/>
            </a:xfrm>
            <a:prstGeom prst="rect">
              <a:avLst/>
            </a:prstGeom>
            <a:gradFill rotWithShape="1">
              <a:gsLst>
                <a:gs pos="0">
                  <a:srgbClr val="0066FF"/>
                </a:gs>
                <a:gs pos="50000">
                  <a:schemeClr val="bg1"/>
                </a:gs>
                <a:gs pos="100000">
                  <a:srgbClr val="00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ja-JP" altLang="en-US"/>
            </a:p>
          </p:txBody>
        </p:sp>
        <p:sp>
          <p:nvSpPr>
            <p:cNvPr id="1036" name="Rectangle 12"/>
            <p:cNvSpPr>
              <a:spLocks noChangeArrowheads="1"/>
            </p:cNvSpPr>
            <p:nvPr userDrawn="1"/>
          </p:nvSpPr>
          <p:spPr bwMode="auto">
            <a:xfrm>
              <a:off x="288" y="4032"/>
              <a:ext cx="5184" cy="48"/>
            </a:xfrm>
            <a:prstGeom prst="rect">
              <a:avLst/>
            </a:prstGeom>
            <a:gradFill rotWithShape="1">
              <a:gsLst>
                <a:gs pos="0">
                  <a:schemeClr val="bg1"/>
                </a:gs>
                <a:gs pos="50000">
                  <a:srgbClr val="0066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ja-JP" altLang="en-US"/>
            </a:p>
          </p:txBody>
        </p:sp>
      </p:grpSp>
      <p:sp>
        <p:nvSpPr>
          <p:cNvPr id="2" name="Rectangle 3"/>
          <p:cNvSpPr>
            <a:spLocks noGrp="1" noChangeArrowheads="1"/>
          </p:cNvSpPr>
          <p:nvPr>
            <p:ph type="body" idx="1"/>
          </p:nvPr>
        </p:nvSpPr>
        <p:spPr bwMode="auto">
          <a:xfrm>
            <a:off x="457200" y="10668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kumimoji="1" sz="4000">
          <a:solidFill>
            <a:srgbClr val="292929"/>
          </a:solidFill>
          <a:latin typeface="+mj-lt"/>
          <a:ea typeface="+mj-ea"/>
          <a:cs typeface="+mj-cs"/>
        </a:defRPr>
      </a:lvl1pPr>
      <a:lvl2pPr algn="l" rtl="0" eaLnBrk="0" fontAlgn="base" hangingPunct="0">
        <a:spcBef>
          <a:spcPct val="0"/>
        </a:spcBef>
        <a:spcAft>
          <a:spcPct val="0"/>
        </a:spcAft>
        <a:defRPr kumimoji="1" sz="4000">
          <a:solidFill>
            <a:srgbClr val="292929"/>
          </a:solidFill>
          <a:latin typeface="Arial" charset="0"/>
          <a:ea typeface="ＭＳ Ｐゴシック" pitchFamily="50" charset="-128"/>
        </a:defRPr>
      </a:lvl2pPr>
      <a:lvl3pPr algn="l" rtl="0" eaLnBrk="0" fontAlgn="base" hangingPunct="0">
        <a:spcBef>
          <a:spcPct val="0"/>
        </a:spcBef>
        <a:spcAft>
          <a:spcPct val="0"/>
        </a:spcAft>
        <a:defRPr kumimoji="1" sz="4000">
          <a:solidFill>
            <a:srgbClr val="292929"/>
          </a:solidFill>
          <a:latin typeface="Arial" charset="0"/>
          <a:ea typeface="ＭＳ Ｐゴシック" pitchFamily="50" charset="-128"/>
        </a:defRPr>
      </a:lvl3pPr>
      <a:lvl4pPr algn="l" rtl="0" eaLnBrk="0" fontAlgn="base" hangingPunct="0">
        <a:spcBef>
          <a:spcPct val="0"/>
        </a:spcBef>
        <a:spcAft>
          <a:spcPct val="0"/>
        </a:spcAft>
        <a:defRPr kumimoji="1" sz="4000">
          <a:solidFill>
            <a:srgbClr val="292929"/>
          </a:solidFill>
          <a:latin typeface="Arial" charset="0"/>
          <a:ea typeface="ＭＳ Ｐゴシック" pitchFamily="50" charset="-128"/>
        </a:defRPr>
      </a:lvl4pPr>
      <a:lvl5pPr algn="l" rtl="0" eaLnBrk="0" fontAlgn="base" hangingPunct="0">
        <a:spcBef>
          <a:spcPct val="0"/>
        </a:spcBef>
        <a:spcAft>
          <a:spcPct val="0"/>
        </a:spcAft>
        <a:defRPr kumimoji="1" sz="4000">
          <a:solidFill>
            <a:srgbClr val="292929"/>
          </a:solidFill>
          <a:latin typeface="Arial" charset="0"/>
          <a:ea typeface="ＭＳ Ｐゴシック" pitchFamily="50" charset="-128"/>
        </a:defRPr>
      </a:lvl5pPr>
      <a:lvl6pPr marL="457200" algn="l" rtl="0" fontAlgn="base">
        <a:spcBef>
          <a:spcPct val="0"/>
        </a:spcBef>
        <a:spcAft>
          <a:spcPct val="0"/>
        </a:spcAft>
        <a:defRPr kumimoji="1" sz="4000">
          <a:solidFill>
            <a:srgbClr val="292929"/>
          </a:solidFill>
          <a:latin typeface="Arial" charset="0"/>
          <a:ea typeface="ＭＳ Ｐゴシック" pitchFamily="50" charset="-128"/>
        </a:defRPr>
      </a:lvl6pPr>
      <a:lvl7pPr marL="914400" algn="l" rtl="0" fontAlgn="base">
        <a:spcBef>
          <a:spcPct val="0"/>
        </a:spcBef>
        <a:spcAft>
          <a:spcPct val="0"/>
        </a:spcAft>
        <a:defRPr kumimoji="1" sz="4000">
          <a:solidFill>
            <a:srgbClr val="292929"/>
          </a:solidFill>
          <a:latin typeface="Arial" charset="0"/>
          <a:ea typeface="ＭＳ Ｐゴシック" pitchFamily="50" charset="-128"/>
        </a:defRPr>
      </a:lvl7pPr>
      <a:lvl8pPr marL="1371600" algn="l" rtl="0" fontAlgn="base">
        <a:spcBef>
          <a:spcPct val="0"/>
        </a:spcBef>
        <a:spcAft>
          <a:spcPct val="0"/>
        </a:spcAft>
        <a:defRPr kumimoji="1" sz="4000">
          <a:solidFill>
            <a:srgbClr val="292929"/>
          </a:solidFill>
          <a:latin typeface="Arial" charset="0"/>
          <a:ea typeface="ＭＳ Ｐゴシック" pitchFamily="50" charset="-128"/>
        </a:defRPr>
      </a:lvl8pPr>
      <a:lvl9pPr marL="1828800" algn="l" rtl="0" fontAlgn="base">
        <a:spcBef>
          <a:spcPct val="0"/>
        </a:spcBef>
        <a:spcAft>
          <a:spcPct val="0"/>
        </a:spcAft>
        <a:defRPr kumimoji="1" sz="4000">
          <a:solidFill>
            <a:srgbClr val="292929"/>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rgbClr val="990033"/>
        </a:buClr>
        <a:buChar char="•"/>
        <a:defRPr kumimoji="1" sz="2800">
          <a:solidFill>
            <a:srgbClr val="292929"/>
          </a:solidFill>
          <a:latin typeface="+mn-lt"/>
          <a:ea typeface="+mn-ea"/>
          <a:cs typeface="+mn-cs"/>
        </a:defRPr>
      </a:lvl1pPr>
      <a:lvl2pPr marL="742950" indent="-285750" algn="l" rtl="0" eaLnBrk="0" fontAlgn="base" hangingPunct="0">
        <a:spcBef>
          <a:spcPct val="20000"/>
        </a:spcBef>
        <a:spcAft>
          <a:spcPct val="0"/>
        </a:spcAft>
        <a:buClr>
          <a:srgbClr val="3366CC"/>
        </a:buClr>
        <a:buFont typeface="Arial" charset="0"/>
        <a:buChar char="–"/>
        <a:defRPr kumimoji="1" sz="2400">
          <a:solidFill>
            <a:srgbClr val="333333"/>
          </a:solidFill>
          <a:latin typeface="+mn-lt"/>
          <a:ea typeface="+mn-ea"/>
        </a:defRPr>
      </a:lvl2pPr>
      <a:lvl3pPr marL="1143000" indent="-228600" algn="l" rtl="0" eaLnBrk="0" fontAlgn="base" hangingPunct="0">
        <a:spcBef>
          <a:spcPct val="20000"/>
        </a:spcBef>
        <a:spcAft>
          <a:spcPct val="0"/>
        </a:spcAft>
        <a:buClr>
          <a:schemeClr val="hlink"/>
        </a:buClr>
        <a:buChar char="•"/>
        <a:defRPr kumimoji="1" sz="2000">
          <a:solidFill>
            <a:srgbClr val="4D4D4D"/>
          </a:solidFill>
          <a:latin typeface="+mn-lt"/>
          <a:ea typeface="+mn-ea"/>
        </a:defRPr>
      </a:lvl3pPr>
      <a:lvl4pPr marL="1600200" indent="-228600" algn="l" rtl="0" eaLnBrk="0" fontAlgn="base" hangingPunct="0">
        <a:spcBef>
          <a:spcPct val="20000"/>
        </a:spcBef>
        <a:spcAft>
          <a:spcPct val="0"/>
        </a:spcAft>
        <a:buClr>
          <a:srgbClr val="FF6699"/>
        </a:buClr>
        <a:buFont typeface="Arial" charset="0"/>
        <a:buChar char="–"/>
        <a:defRPr kumimoji="1">
          <a:solidFill>
            <a:srgbClr val="4D4D4D"/>
          </a:solidFill>
          <a:latin typeface="+mn-lt"/>
          <a:ea typeface="+mn-ea"/>
        </a:defRPr>
      </a:lvl4pPr>
      <a:lvl5pPr marL="2057400" indent="-228600" algn="l" rtl="0" eaLnBrk="0" fontAlgn="base" hangingPunct="0">
        <a:spcBef>
          <a:spcPct val="20000"/>
        </a:spcBef>
        <a:spcAft>
          <a:spcPct val="0"/>
        </a:spcAft>
        <a:buClr>
          <a:srgbClr val="9933FF"/>
        </a:buClr>
        <a:buFont typeface="Arial" charset="0"/>
        <a:buChar char="»"/>
        <a:defRPr kumimoji="1">
          <a:solidFill>
            <a:srgbClr val="4D4D4D"/>
          </a:solidFill>
          <a:latin typeface="+mn-lt"/>
          <a:ea typeface="+mn-ea"/>
        </a:defRPr>
      </a:lvl5pPr>
      <a:lvl6pPr marL="2514600" indent="-228600" algn="l" rtl="0" fontAlgn="base">
        <a:spcBef>
          <a:spcPct val="20000"/>
        </a:spcBef>
        <a:spcAft>
          <a:spcPct val="0"/>
        </a:spcAft>
        <a:buClr>
          <a:srgbClr val="9933FF"/>
        </a:buClr>
        <a:buFont typeface="Arial" charset="0"/>
        <a:buChar char="»"/>
        <a:defRPr kumimoji="1">
          <a:solidFill>
            <a:srgbClr val="4D4D4D"/>
          </a:solidFill>
          <a:latin typeface="+mn-lt"/>
          <a:ea typeface="+mn-ea"/>
        </a:defRPr>
      </a:lvl6pPr>
      <a:lvl7pPr marL="2971800" indent="-228600" algn="l" rtl="0" fontAlgn="base">
        <a:spcBef>
          <a:spcPct val="20000"/>
        </a:spcBef>
        <a:spcAft>
          <a:spcPct val="0"/>
        </a:spcAft>
        <a:buClr>
          <a:srgbClr val="9933FF"/>
        </a:buClr>
        <a:buFont typeface="Arial" charset="0"/>
        <a:buChar char="»"/>
        <a:defRPr kumimoji="1">
          <a:solidFill>
            <a:srgbClr val="4D4D4D"/>
          </a:solidFill>
          <a:latin typeface="+mn-lt"/>
          <a:ea typeface="+mn-ea"/>
        </a:defRPr>
      </a:lvl7pPr>
      <a:lvl8pPr marL="3429000" indent="-228600" algn="l" rtl="0" fontAlgn="base">
        <a:spcBef>
          <a:spcPct val="20000"/>
        </a:spcBef>
        <a:spcAft>
          <a:spcPct val="0"/>
        </a:spcAft>
        <a:buClr>
          <a:srgbClr val="9933FF"/>
        </a:buClr>
        <a:buFont typeface="Arial" charset="0"/>
        <a:buChar char="»"/>
        <a:defRPr kumimoji="1">
          <a:solidFill>
            <a:srgbClr val="4D4D4D"/>
          </a:solidFill>
          <a:latin typeface="+mn-lt"/>
          <a:ea typeface="+mn-ea"/>
        </a:defRPr>
      </a:lvl8pPr>
      <a:lvl9pPr marL="3886200" indent="-228600" algn="l" rtl="0" fontAlgn="base">
        <a:spcBef>
          <a:spcPct val="20000"/>
        </a:spcBef>
        <a:spcAft>
          <a:spcPct val="0"/>
        </a:spcAft>
        <a:buClr>
          <a:srgbClr val="9933FF"/>
        </a:buClr>
        <a:buFont typeface="Arial" charset="0"/>
        <a:buChar char="»"/>
        <a:defRPr kumimoji="1">
          <a:solidFill>
            <a:srgbClr val="4D4D4D"/>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685800" y="2971800"/>
            <a:ext cx="77724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rgbClr val="990033"/>
              </a:buClr>
              <a:buChar char="•"/>
              <a:defRPr kumimoji="1" sz="2800">
                <a:solidFill>
                  <a:srgbClr val="292929"/>
                </a:solidFill>
                <a:latin typeface="Arial" charset="0"/>
                <a:ea typeface="ＭＳ Ｐゴシック" pitchFamily="50" charset="-128"/>
              </a:defRPr>
            </a:lvl1pPr>
            <a:lvl2pPr marL="742950" indent="-285750" eaLnBrk="0" hangingPunct="0">
              <a:spcBef>
                <a:spcPct val="20000"/>
              </a:spcBef>
              <a:buClr>
                <a:srgbClr val="3366CC"/>
              </a:buClr>
              <a:buFont typeface="Arial" charset="0"/>
              <a:buChar char="–"/>
              <a:defRPr kumimoji="1" sz="2400">
                <a:solidFill>
                  <a:srgbClr val="333333"/>
                </a:solidFill>
                <a:latin typeface="Arial" charset="0"/>
                <a:ea typeface="ＭＳ Ｐゴシック" pitchFamily="50" charset="-128"/>
              </a:defRPr>
            </a:lvl2pPr>
            <a:lvl3pPr marL="1143000" indent="-228600" eaLnBrk="0" hangingPunct="0">
              <a:spcBef>
                <a:spcPct val="20000"/>
              </a:spcBef>
              <a:buClr>
                <a:schemeClr val="hlink"/>
              </a:buClr>
              <a:buChar char="•"/>
              <a:defRPr kumimoji="1" sz="2000">
                <a:solidFill>
                  <a:srgbClr val="4D4D4D"/>
                </a:solidFill>
                <a:latin typeface="Arial" charset="0"/>
                <a:ea typeface="ＭＳ Ｐゴシック" pitchFamily="50" charset="-128"/>
              </a:defRPr>
            </a:lvl3pPr>
            <a:lvl4pPr marL="1600200" indent="-228600" eaLnBrk="0" hangingPunct="0">
              <a:spcBef>
                <a:spcPct val="20000"/>
              </a:spcBef>
              <a:buClr>
                <a:srgbClr val="FF6699"/>
              </a:buClr>
              <a:buFont typeface="Arial" charset="0"/>
              <a:buChar char="–"/>
              <a:defRPr kumimoji="1">
                <a:solidFill>
                  <a:srgbClr val="4D4D4D"/>
                </a:solidFill>
                <a:latin typeface="Arial" charset="0"/>
                <a:ea typeface="ＭＳ Ｐゴシック" pitchFamily="50" charset="-128"/>
              </a:defRPr>
            </a:lvl4pPr>
            <a:lvl5pPr marL="2057400" indent="-228600" eaLnBrk="0" hangingPunct="0">
              <a:spcBef>
                <a:spcPct val="20000"/>
              </a:spcBef>
              <a:buClr>
                <a:srgbClr val="9933FF"/>
              </a:buClr>
              <a:buFont typeface="Arial" charset="0"/>
              <a:buChar char="»"/>
              <a:defRPr kumimoji="1">
                <a:solidFill>
                  <a:srgbClr val="4D4D4D"/>
                </a:solidFill>
                <a:latin typeface="Arial" charset="0"/>
                <a:ea typeface="ＭＳ Ｐゴシック" pitchFamily="50" charset="-128"/>
              </a:defRPr>
            </a:lvl5pPr>
            <a:lvl6pPr marL="2514600" indent="-228600" eaLnBrk="0" fontAlgn="base" hangingPunct="0">
              <a:spcBef>
                <a:spcPct val="20000"/>
              </a:spcBef>
              <a:spcAft>
                <a:spcPct val="0"/>
              </a:spcAft>
              <a:buClr>
                <a:srgbClr val="9933FF"/>
              </a:buClr>
              <a:buFont typeface="Arial" charset="0"/>
              <a:buChar char="»"/>
              <a:defRPr kumimoji="1">
                <a:solidFill>
                  <a:srgbClr val="4D4D4D"/>
                </a:solidFill>
                <a:latin typeface="Arial" charset="0"/>
                <a:ea typeface="ＭＳ Ｐゴシック" pitchFamily="50" charset="-128"/>
              </a:defRPr>
            </a:lvl6pPr>
            <a:lvl7pPr marL="2971800" indent="-228600" eaLnBrk="0" fontAlgn="base" hangingPunct="0">
              <a:spcBef>
                <a:spcPct val="20000"/>
              </a:spcBef>
              <a:spcAft>
                <a:spcPct val="0"/>
              </a:spcAft>
              <a:buClr>
                <a:srgbClr val="9933FF"/>
              </a:buClr>
              <a:buFont typeface="Arial" charset="0"/>
              <a:buChar char="»"/>
              <a:defRPr kumimoji="1">
                <a:solidFill>
                  <a:srgbClr val="4D4D4D"/>
                </a:solidFill>
                <a:latin typeface="Arial" charset="0"/>
                <a:ea typeface="ＭＳ Ｐゴシック" pitchFamily="50" charset="-128"/>
              </a:defRPr>
            </a:lvl7pPr>
            <a:lvl8pPr marL="3429000" indent="-228600" eaLnBrk="0" fontAlgn="base" hangingPunct="0">
              <a:spcBef>
                <a:spcPct val="20000"/>
              </a:spcBef>
              <a:spcAft>
                <a:spcPct val="0"/>
              </a:spcAft>
              <a:buClr>
                <a:srgbClr val="9933FF"/>
              </a:buClr>
              <a:buFont typeface="Arial" charset="0"/>
              <a:buChar char="»"/>
              <a:defRPr kumimoji="1">
                <a:solidFill>
                  <a:srgbClr val="4D4D4D"/>
                </a:solidFill>
                <a:latin typeface="Arial" charset="0"/>
                <a:ea typeface="ＭＳ Ｐゴシック" pitchFamily="50" charset="-128"/>
              </a:defRPr>
            </a:lvl8pPr>
            <a:lvl9pPr marL="3886200" indent="-228600" eaLnBrk="0" fontAlgn="base" hangingPunct="0">
              <a:spcBef>
                <a:spcPct val="20000"/>
              </a:spcBef>
              <a:spcAft>
                <a:spcPct val="0"/>
              </a:spcAft>
              <a:buClr>
                <a:srgbClr val="9933FF"/>
              </a:buClr>
              <a:buFont typeface="Arial" charset="0"/>
              <a:buChar char="»"/>
              <a:defRPr kumimoji="1">
                <a:solidFill>
                  <a:srgbClr val="4D4D4D"/>
                </a:solidFill>
                <a:latin typeface="Arial" charset="0"/>
                <a:ea typeface="ＭＳ Ｐゴシック" pitchFamily="50" charset="-128"/>
              </a:defRPr>
            </a:lvl9pPr>
          </a:lstStyle>
          <a:p>
            <a:pPr algn="ctr" eaLnBrk="1" hangingPunct="1">
              <a:spcBef>
                <a:spcPct val="0"/>
              </a:spcBef>
              <a:buClrTx/>
              <a:buFontTx/>
              <a:buNone/>
            </a:pPr>
            <a:r>
              <a:rPr lang="ja-JP" altLang="en-US" sz="3600" dirty="0">
                <a:latin typeface="ＭＳ Ｐゴシック" pitchFamily="50" charset="-128"/>
                <a:ea typeface="メイリオ" pitchFamily="50" charset="-128"/>
                <a:cs typeface="メイリオ" pitchFamily="50" charset="-128"/>
              </a:rPr>
              <a:t>システム開発演習</a:t>
            </a:r>
            <a:endParaRPr lang="en-US" altLang="ja-JP" sz="3600" dirty="0">
              <a:latin typeface="ＭＳ Ｐゴシック" pitchFamily="50" charset="-128"/>
              <a:ea typeface="メイリオ" pitchFamily="50" charset="-128"/>
              <a:cs typeface="メイリオ" pitchFamily="50" charset="-128"/>
            </a:endParaRPr>
          </a:p>
          <a:p>
            <a:pPr algn="ctr" eaLnBrk="1" hangingPunct="1">
              <a:spcBef>
                <a:spcPct val="0"/>
              </a:spcBef>
              <a:buClrTx/>
              <a:buFontTx/>
              <a:buNone/>
            </a:pPr>
            <a:endParaRPr lang="en-US" altLang="ja-JP" sz="3600" dirty="0">
              <a:latin typeface="ＭＳ Ｐゴシック" pitchFamily="50" charset="-128"/>
              <a:ea typeface="メイリオ" pitchFamily="50" charset="-128"/>
              <a:cs typeface="メイリオ" pitchFamily="50" charset="-128"/>
            </a:endParaRPr>
          </a:p>
          <a:p>
            <a:pPr algn="ctr" eaLnBrk="1" hangingPunct="1">
              <a:spcBef>
                <a:spcPct val="0"/>
              </a:spcBef>
              <a:buClrTx/>
              <a:buFontTx/>
              <a:buNone/>
            </a:pPr>
            <a:r>
              <a:rPr lang="en-US" altLang="ja-JP" dirty="0">
                <a:latin typeface="ＭＳ Ｐゴシック" pitchFamily="50" charset="-128"/>
                <a:ea typeface="メイリオ" pitchFamily="50" charset="-128"/>
                <a:cs typeface="メイリオ" pitchFamily="50" charset="-128"/>
              </a:rPr>
              <a:t>【</a:t>
            </a:r>
            <a:r>
              <a:rPr lang="ja-JP" altLang="en-US" dirty="0">
                <a:latin typeface="ＭＳ Ｐゴシック" pitchFamily="50" charset="-128"/>
                <a:ea typeface="メイリオ" pitchFamily="50" charset="-128"/>
                <a:cs typeface="メイリオ" pitchFamily="50" charset="-128"/>
              </a:rPr>
              <a:t>開発標準との違い</a:t>
            </a:r>
            <a:r>
              <a:rPr lang="en-US" altLang="ja-JP" dirty="0">
                <a:latin typeface="ＭＳ Ｐゴシック" pitchFamily="50" charset="-128"/>
                <a:ea typeface="メイリオ" pitchFamily="50" charset="-128"/>
                <a:cs typeface="メイリオ" pitchFamily="50" charset="-128"/>
              </a:rPr>
              <a:t>】</a:t>
            </a:r>
            <a:endParaRPr lang="en-US" altLang="ja-JP" sz="3600" dirty="0">
              <a:latin typeface="ＭＳ Ｐゴシック" pitchFamily="50" charset="-128"/>
              <a:ea typeface="メイリオ" pitchFamily="50" charset="-128"/>
              <a:cs typeface="メイリオ"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各工程</a:t>
            </a:r>
            <a:r>
              <a:rPr kumimoji="1" lang="ja-JP" altLang="en-US" sz="2400" dirty="0"/>
              <a:t>の</a:t>
            </a:r>
            <a:r>
              <a:rPr lang="ja-JP" altLang="en-US" sz="2400" dirty="0"/>
              <a:t>違い：結合試験</a:t>
            </a:r>
            <a:r>
              <a:rPr lang="en-US" altLang="ja-JP" sz="2400" dirty="0"/>
              <a:t>(IT)</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結合試験</a:t>
            </a:r>
            <a:r>
              <a:rPr lang="en-US" altLang="ja-JP" dirty="0"/>
              <a:t>(IT)</a:t>
            </a:r>
          </a:p>
          <a:p>
            <a:pPr lvl="1"/>
            <a:r>
              <a:rPr kumimoji="1" lang="ja-JP" altLang="en-US" dirty="0"/>
              <a:t>共通点</a:t>
            </a:r>
            <a:endParaRPr lang="en-US" altLang="ja-JP" dirty="0"/>
          </a:p>
          <a:p>
            <a:pPr lvl="2"/>
            <a:r>
              <a:rPr kumimoji="1" lang="ja-JP" altLang="en-US" dirty="0"/>
              <a:t>目的と進め方</a:t>
            </a:r>
            <a:endParaRPr lang="en-US" altLang="ja-JP" dirty="0"/>
          </a:p>
          <a:p>
            <a:pPr lvl="3"/>
            <a:r>
              <a:rPr lang="ja-JP" altLang="en-US" dirty="0"/>
              <a:t>「外部設計書」のイベント仕様および「内部</a:t>
            </a:r>
            <a:r>
              <a:rPr lang="en-US" altLang="ja-JP" dirty="0"/>
              <a:t>/</a:t>
            </a:r>
            <a:r>
              <a:rPr lang="ja-JP" altLang="en-US" dirty="0"/>
              <a:t>プログラム設計書」から抽出した「結合試験項目表」に基づき、各層を結合し「外部設計書」「内部</a:t>
            </a:r>
            <a:r>
              <a:rPr lang="en-US" altLang="ja-JP" dirty="0"/>
              <a:t>/</a:t>
            </a:r>
            <a:r>
              <a:rPr lang="ja-JP" altLang="en-US" dirty="0"/>
              <a:t>プログラム設計書」通りに動作するかを確認する</a:t>
            </a:r>
            <a:endParaRPr kumimoji="1" lang="en-US" altLang="ja-JP" dirty="0"/>
          </a:p>
          <a:p>
            <a:pPr lvl="1"/>
            <a:r>
              <a:rPr lang="ja-JP" altLang="en-US" dirty="0"/>
              <a:t>違い</a:t>
            </a:r>
            <a:endParaRPr lang="en-US" altLang="ja-JP" dirty="0"/>
          </a:p>
          <a:p>
            <a:pPr lvl="2"/>
            <a:r>
              <a:rPr lang="ja-JP" altLang="en-US" dirty="0"/>
              <a:t>研修向けにチューニング</a:t>
            </a:r>
            <a:endParaRPr lang="en-US" altLang="ja-JP" dirty="0"/>
          </a:p>
          <a:p>
            <a:pPr lvl="3"/>
            <a:r>
              <a:rPr lang="ja-JP" altLang="en-US" dirty="0"/>
              <a:t>性能試験は行わない</a:t>
            </a:r>
            <a:endParaRPr lang="en-US" altLang="ja-JP" dirty="0"/>
          </a:p>
          <a:p>
            <a:pPr lvl="3"/>
            <a:r>
              <a:rPr lang="ja-JP" altLang="en-US" dirty="0"/>
              <a:t>講師が上司役（レビューワ）を担当</a:t>
            </a:r>
            <a:endParaRPr lang="en-US" altLang="ja-JP" dirty="0"/>
          </a:p>
          <a:p>
            <a:pPr lvl="3"/>
            <a:r>
              <a:rPr lang="ja-JP" altLang="en-US" dirty="0"/>
              <a:t>ドキュメントが研修向けの書式</a:t>
            </a:r>
            <a:endParaRPr lang="en-US" altLang="ja-JP" dirty="0"/>
          </a:p>
          <a:p>
            <a:pPr lvl="3"/>
            <a:r>
              <a:rPr lang="ja-JP" altLang="en-US" dirty="0"/>
              <a:t>レビュー対象が一部の機能のみ</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9</a:t>
            </a:fld>
            <a:endParaRPr lang="en-US" altLang="ja-JP"/>
          </a:p>
        </p:txBody>
      </p:sp>
    </p:spTree>
    <p:extLst>
      <p:ext uri="{BB962C8B-B14F-4D97-AF65-F5344CB8AC3E}">
        <p14:creationId xmlns:p14="http://schemas.microsoft.com/office/powerpoint/2010/main" val="346480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各工程</a:t>
            </a:r>
            <a:r>
              <a:rPr kumimoji="1" lang="ja-JP" altLang="en-US" sz="2400" dirty="0"/>
              <a:t>の</a:t>
            </a:r>
            <a:r>
              <a:rPr lang="ja-JP" altLang="en-US" sz="2400" dirty="0"/>
              <a:t>違い：総合試験</a:t>
            </a:r>
            <a:r>
              <a:rPr lang="en-US" altLang="ja-JP" sz="2400" dirty="0"/>
              <a:t>(PT)</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総合試験</a:t>
            </a:r>
            <a:r>
              <a:rPr lang="en-US" altLang="ja-JP" dirty="0"/>
              <a:t>(PT)</a:t>
            </a:r>
          </a:p>
          <a:p>
            <a:pPr lvl="1"/>
            <a:r>
              <a:rPr kumimoji="1" lang="ja-JP" altLang="en-US" dirty="0"/>
              <a:t>共通点</a:t>
            </a:r>
            <a:endParaRPr lang="en-US" altLang="ja-JP" dirty="0"/>
          </a:p>
          <a:p>
            <a:pPr lvl="2"/>
            <a:r>
              <a:rPr kumimoji="1" lang="ja-JP" altLang="en-US" dirty="0"/>
              <a:t>目的と進め方</a:t>
            </a:r>
            <a:endParaRPr kumimoji="1" lang="en-US" altLang="ja-JP" dirty="0"/>
          </a:p>
          <a:p>
            <a:pPr lvl="3"/>
            <a:r>
              <a:rPr lang="ja-JP" altLang="en-US" dirty="0"/>
              <a:t>「外部設計書」から抽出した「総合試験項目表」に基づき、お客様の実運用を想定し「外部設計書」の通りに業務が実施できることを確認する</a:t>
            </a:r>
            <a:endParaRPr kumimoji="1" lang="en-US" altLang="ja-JP" dirty="0"/>
          </a:p>
          <a:p>
            <a:pPr lvl="1"/>
            <a:r>
              <a:rPr lang="ja-JP" altLang="en-US" dirty="0"/>
              <a:t>違い</a:t>
            </a:r>
            <a:endParaRPr lang="en-US" altLang="ja-JP" dirty="0"/>
          </a:p>
          <a:p>
            <a:pPr lvl="2"/>
            <a:r>
              <a:rPr lang="ja-JP" altLang="en-US" dirty="0"/>
              <a:t>研修向けにチューニング</a:t>
            </a:r>
            <a:endParaRPr lang="en-US" altLang="ja-JP" dirty="0"/>
          </a:p>
          <a:p>
            <a:pPr lvl="3"/>
            <a:r>
              <a:rPr lang="ja-JP" altLang="en-US" dirty="0"/>
              <a:t>性能試験は行わない</a:t>
            </a:r>
            <a:endParaRPr lang="en-US" altLang="ja-JP" dirty="0"/>
          </a:p>
          <a:p>
            <a:pPr lvl="3"/>
            <a:r>
              <a:rPr lang="ja-JP" altLang="en-US" dirty="0"/>
              <a:t>講師が上司役（レビューワ）を担当</a:t>
            </a:r>
            <a:endParaRPr lang="en-US" altLang="ja-JP" dirty="0"/>
          </a:p>
          <a:p>
            <a:pPr lvl="3"/>
            <a:r>
              <a:rPr lang="ja-JP" altLang="en-US" dirty="0"/>
              <a:t>ドキュメントが研修向けの書式</a:t>
            </a:r>
            <a:endParaRPr lang="en-US" altLang="ja-JP" dirty="0"/>
          </a:p>
          <a:p>
            <a:pPr lvl="3"/>
            <a:r>
              <a:rPr lang="ja-JP" altLang="en-US" dirty="0"/>
              <a:t>レビュー対象が一部の機能のみ</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10</a:t>
            </a:fld>
            <a:endParaRPr lang="en-US" altLang="ja-JP"/>
          </a:p>
        </p:txBody>
      </p:sp>
    </p:spTree>
    <p:extLst>
      <p:ext uri="{BB962C8B-B14F-4D97-AF65-F5344CB8AC3E}">
        <p14:creationId xmlns:p14="http://schemas.microsoft.com/office/powerpoint/2010/main" val="784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各工程</a:t>
            </a:r>
            <a:r>
              <a:rPr kumimoji="1" lang="ja-JP" altLang="en-US" sz="2400" dirty="0"/>
              <a:t>の</a:t>
            </a:r>
            <a:r>
              <a:rPr lang="ja-JP" altLang="en-US" sz="2400" dirty="0"/>
              <a:t>違い：運用試験</a:t>
            </a:r>
            <a:r>
              <a:rPr lang="en-US" altLang="ja-JP" sz="2400" dirty="0"/>
              <a:t>(OT)</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運用試験</a:t>
            </a:r>
            <a:r>
              <a:rPr lang="en-US" altLang="ja-JP" dirty="0"/>
              <a:t>(OT)</a:t>
            </a:r>
          </a:p>
          <a:p>
            <a:pPr lvl="1"/>
            <a:r>
              <a:rPr kumimoji="1" lang="ja-JP" altLang="en-US" dirty="0"/>
              <a:t>目的と進め方</a:t>
            </a:r>
            <a:endParaRPr kumimoji="1" lang="en-US" altLang="ja-JP" dirty="0"/>
          </a:p>
          <a:p>
            <a:pPr lvl="2"/>
            <a:r>
              <a:rPr lang="ja-JP" altLang="en-US" dirty="0"/>
              <a:t>主にお客様が実施する工程で、「要件定義書」から抽出した「運用試験項目表」に基づき、「要件定義書」通りに業務フローが実施できることをお客様が最終確認し、サービス開始の可否を判定する</a:t>
            </a:r>
            <a:endParaRPr lang="en-US" altLang="ja-JP" dirty="0"/>
          </a:p>
          <a:p>
            <a:pPr lvl="1"/>
            <a:r>
              <a:rPr kumimoji="1" lang="ja-JP" altLang="en-US" dirty="0"/>
              <a:t>システム開発演習では実施しません</a:t>
            </a:r>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11</a:t>
            </a:fld>
            <a:endParaRPr lang="en-US" altLang="ja-JP"/>
          </a:p>
        </p:txBody>
      </p:sp>
    </p:spTree>
    <p:extLst>
      <p:ext uri="{BB962C8B-B14F-4D97-AF65-F5344CB8AC3E}">
        <p14:creationId xmlns:p14="http://schemas.microsoft.com/office/powerpoint/2010/main" val="78234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さいごに</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各カリキュラムの位置づけ</a:t>
            </a:r>
            <a:endParaRPr lang="en-US" altLang="ja-JP" dirty="0"/>
          </a:p>
          <a:p>
            <a:pPr lvl="1"/>
            <a:r>
              <a:rPr lang="ja-JP" altLang="en-US" dirty="0"/>
              <a:t>システム開発プロセス</a:t>
            </a:r>
            <a:endParaRPr lang="en-US" altLang="ja-JP" dirty="0"/>
          </a:p>
          <a:p>
            <a:pPr lvl="2"/>
            <a:r>
              <a:rPr lang="ja-JP" altLang="en-US" dirty="0"/>
              <a:t>システム開発演習を実施するための土台となる一般的な</a:t>
            </a:r>
            <a:br>
              <a:rPr lang="en-US" altLang="ja-JP" dirty="0"/>
            </a:br>
            <a:r>
              <a:rPr lang="ja-JP" altLang="en-US" dirty="0"/>
              <a:t>システム開発プロセスについて学ぶ</a:t>
            </a:r>
            <a:endParaRPr lang="en-US" altLang="ja-JP" dirty="0"/>
          </a:p>
          <a:p>
            <a:pPr lvl="1"/>
            <a:r>
              <a:rPr lang="en-US" altLang="ja-JP" dirty="0"/>
              <a:t>UML</a:t>
            </a:r>
            <a:r>
              <a:rPr lang="ja-JP" altLang="en-US" dirty="0"/>
              <a:t>基礎</a:t>
            </a:r>
            <a:endParaRPr lang="en-US" altLang="ja-JP" dirty="0"/>
          </a:p>
          <a:p>
            <a:pPr lvl="2"/>
            <a:r>
              <a:rPr lang="ja-JP" altLang="en-US" dirty="0"/>
              <a:t>システム開発演習の内部設計で使用するクラス図と</a:t>
            </a:r>
            <a:br>
              <a:rPr lang="en-US" altLang="ja-JP" dirty="0"/>
            </a:br>
            <a:r>
              <a:rPr lang="ja-JP" altLang="en-US" dirty="0"/>
              <a:t>レイヤーモデルを意識したクラス構成について学ぶ</a:t>
            </a:r>
            <a:endParaRPr lang="en-US" altLang="ja-JP" dirty="0"/>
          </a:p>
          <a:p>
            <a:pPr lvl="1"/>
            <a:r>
              <a:rPr kumimoji="1" lang="ja-JP" altLang="en-US" dirty="0"/>
              <a:t>システム開発演習</a:t>
            </a:r>
            <a:endParaRPr kumimoji="1" lang="en-US" altLang="ja-JP" dirty="0"/>
          </a:p>
          <a:p>
            <a:pPr lvl="2"/>
            <a:r>
              <a:rPr lang="ja-JP" altLang="en-US" dirty="0"/>
              <a:t>これまで習得したスキルを組み合わせ、システム開発における</a:t>
            </a:r>
            <a:endParaRPr lang="en-US" altLang="ja-JP" dirty="0"/>
          </a:p>
          <a:p>
            <a:pPr marL="914400" lvl="2" indent="0">
              <a:buNone/>
            </a:pPr>
            <a:r>
              <a:rPr lang="ja-JP" altLang="en-US" dirty="0"/>
              <a:t>「インプット力」「アウトプット力」のコアスキルを高める</a:t>
            </a:r>
            <a:endParaRPr lang="en-US" altLang="ja-JP" dirty="0"/>
          </a:p>
        </p:txBody>
      </p:sp>
      <p:sp>
        <p:nvSpPr>
          <p:cNvPr id="4" name="テキスト ボックス 3"/>
          <p:cNvSpPr txBox="1"/>
          <p:nvPr/>
        </p:nvSpPr>
        <p:spPr>
          <a:xfrm>
            <a:off x="1600200" y="5562600"/>
            <a:ext cx="5545108"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ja-JP" altLang="en-US" sz="3600" dirty="0"/>
              <a:t>開発業務の理解へと繋げる</a:t>
            </a:r>
            <a:endParaRPr kumimoji="1" lang="ja-JP" altLang="en-US" sz="3600" dirty="0"/>
          </a:p>
        </p:txBody>
      </p:sp>
      <p:sp>
        <p:nvSpPr>
          <p:cNvPr id="5" name="下矢印 4"/>
          <p:cNvSpPr/>
          <p:nvPr/>
        </p:nvSpPr>
        <p:spPr>
          <a:xfrm>
            <a:off x="3886200" y="5029200"/>
            <a:ext cx="990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0"/>
          </p:nvPr>
        </p:nvSpPr>
        <p:spPr/>
        <p:txBody>
          <a:bodyPr/>
          <a:lstStyle/>
          <a:p>
            <a:pPr>
              <a:defRPr/>
            </a:pPr>
            <a:fld id="{FEA41162-D8D6-444A-8E1D-80AC7FF1BB07}" type="slidenum">
              <a:rPr lang="en-US" altLang="ja-JP" smtClean="0"/>
              <a:pPr>
                <a:defRPr/>
              </a:pPr>
              <a:t>12</a:t>
            </a:fld>
            <a:endParaRPr lang="en-US" altLang="ja-JP"/>
          </a:p>
        </p:txBody>
      </p:sp>
    </p:spTree>
    <p:extLst>
      <p:ext uri="{BB962C8B-B14F-4D97-AF65-F5344CB8AC3E}">
        <p14:creationId xmlns:p14="http://schemas.microsoft.com/office/powerpoint/2010/main" val="190231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本書の目的</a:t>
            </a:r>
            <a:endParaRPr kumimoji="1" lang="ja-JP" altLang="en-US" sz="2400" dirty="0"/>
          </a:p>
        </p:txBody>
      </p:sp>
      <p:sp>
        <p:nvSpPr>
          <p:cNvPr id="3" name="コンテンツ プレースホルダー 2"/>
          <p:cNvSpPr>
            <a:spLocks noGrp="1"/>
          </p:cNvSpPr>
          <p:nvPr>
            <p:ph idx="1"/>
          </p:nvPr>
        </p:nvSpPr>
        <p:spPr/>
        <p:txBody>
          <a:bodyPr/>
          <a:lstStyle/>
          <a:p>
            <a:r>
              <a:rPr kumimoji="1" lang="ja-JP" altLang="en-US" dirty="0"/>
              <a:t>システム開発演習と、開発標準に基づく実際の業務との共通点と違いを把握</a:t>
            </a:r>
            <a:endParaRPr kumimoji="1" lang="en-US" altLang="ja-JP" dirty="0"/>
          </a:p>
          <a:p>
            <a:endParaRPr lang="en-US" altLang="ja-JP" dirty="0"/>
          </a:p>
          <a:p>
            <a:r>
              <a:rPr kumimoji="1" lang="ja-JP" altLang="en-US" dirty="0"/>
              <a:t>システム開発演習の</a:t>
            </a:r>
            <a:r>
              <a:rPr lang="ja-JP" altLang="en-US" dirty="0"/>
              <a:t>位置づけを正しく認識し、開発業務の理解へと繋げることを意識する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1</a:t>
            </a:fld>
            <a:endParaRPr lang="en-US" altLang="ja-JP"/>
          </a:p>
        </p:txBody>
      </p:sp>
    </p:spTree>
    <p:extLst>
      <p:ext uri="{BB962C8B-B14F-4D97-AF65-F5344CB8AC3E}">
        <p14:creationId xmlns:p14="http://schemas.microsoft.com/office/powerpoint/2010/main" val="277868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システム開発プロセスについて</a:t>
            </a:r>
            <a:endParaRPr kumimoji="1" lang="ja-JP" altLang="en-US" sz="2400" dirty="0"/>
          </a:p>
        </p:txBody>
      </p:sp>
      <p:sp>
        <p:nvSpPr>
          <p:cNvPr id="3" name="コンテンツ プレースホルダー 2"/>
          <p:cNvSpPr>
            <a:spLocks noGrp="1"/>
          </p:cNvSpPr>
          <p:nvPr>
            <p:ph idx="1"/>
          </p:nvPr>
        </p:nvSpPr>
        <p:spPr/>
        <p:txBody>
          <a:bodyPr/>
          <a:lstStyle/>
          <a:p>
            <a:r>
              <a:rPr lang="ja-JP" altLang="en-US" sz="2000" dirty="0"/>
              <a:t>システム開発のプロセスには幾つか種類があり、メリットやデメリットなどを考え、適切なシステム開発プロセスを選択します。</a:t>
            </a:r>
            <a:endParaRPr lang="en-US" altLang="ja-JP" sz="2000" dirty="0"/>
          </a:p>
          <a:p>
            <a:endParaRPr lang="en-US" altLang="ja-JP" sz="2000" dirty="0"/>
          </a:p>
          <a:p>
            <a:r>
              <a:rPr kumimoji="1" lang="ja-JP" altLang="en-US" sz="2000" dirty="0"/>
              <a:t>システム開発演習は、</a:t>
            </a:r>
            <a:r>
              <a:rPr kumimoji="1" lang="ja-JP" altLang="en-US" sz="2000" dirty="0">
                <a:solidFill>
                  <a:srgbClr val="FF0000"/>
                </a:solidFill>
              </a:rPr>
              <a:t>ウォーターフォールモデル</a:t>
            </a:r>
            <a:r>
              <a:rPr kumimoji="1" lang="ja-JP" altLang="en-US" sz="2000" dirty="0"/>
              <a:t>で実施します。</a:t>
            </a:r>
            <a:endParaRPr kumimoji="1" lang="en-US" altLang="ja-JP" sz="2000" dirty="0"/>
          </a:p>
          <a:p>
            <a:endParaRPr lang="en-US" altLang="ja-JP" sz="2000" dirty="0"/>
          </a:p>
          <a:p>
            <a:r>
              <a:rPr lang="ja-JP" altLang="en-US" sz="2000" dirty="0"/>
              <a:t>ウォーターフォールモデルとは、工程を複数に分割し、各工程を確実に行い、作業を戻さないシステム開発手法で、前工程の成果物が次工程のインプットになります。</a:t>
            </a:r>
            <a:endParaRPr kumimoji="1" lang="en-US" altLang="ja-JP" sz="2000"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2</a:t>
            </a:fld>
            <a:endParaRPr lang="en-US" altLang="ja-JP"/>
          </a:p>
        </p:txBody>
      </p:sp>
      <p:sp>
        <p:nvSpPr>
          <p:cNvPr id="5" name="Rectangle 6"/>
          <p:cNvSpPr>
            <a:spLocks noChangeArrowheads="1"/>
          </p:cNvSpPr>
          <p:nvPr/>
        </p:nvSpPr>
        <p:spPr bwMode="auto">
          <a:xfrm>
            <a:off x="4710600" y="5091225"/>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結合</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6" name="Rectangle 7"/>
          <p:cNvSpPr>
            <a:spLocks noChangeArrowheads="1"/>
          </p:cNvSpPr>
          <p:nvPr/>
        </p:nvSpPr>
        <p:spPr bwMode="auto">
          <a:xfrm>
            <a:off x="5502600" y="4638675"/>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総合</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7" name="Rectangle 8"/>
          <p:cNvSpPr>
            <a:spLocks noChangeArrowheads="1"/>
          </p:cNvSpPr>
          <p:nvPr/>
        </p:nvSpPr>
        <p:spPr bwMode="auto">
          <a:xfrm>
            <a:off x="6294600" y="4191112"/>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p>
            <a:pPr algn="ctr" defTabSz="884238">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運用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8" name="Rectangle 10"/>
          <p:cNvSpPr>
            <a:spLocks noChangeArrowheads="1"/>
          </p:cNvSpPr>
          <p:nvPr/>
        </p:nvSpPr>
        <p:spPr bwMode="auto">
          <a:xfrm>
            <a:off x="2347138" y="4638675"/>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外部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設計</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9" name="Rectangle 11"/>
          <p:cNvSpPr>
            <a:spLocks noChangeArrowheads="1"/>
          </p:cNvSpPr>
          <p:nvPr/>
        </p:nvSpPr>
        <p:spPr bwMode="auto">
          <a:xfrm>
            <a:off x="3126600" y="5091113"/>
            <a:ext cx="792000" cy="900112"/>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内部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設計</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3918600" y="5540320"/>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p>
            <a:pPr defTabSz="884238">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ｺｰﾃﾞｨﾝｸﾞ</a:t>
            </a:r>
            <a:br>
              <a:rPr lang="en-US" altLang="ja-JP"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単体試験</a:t>
            </a:r>
          </a:p>
          <a:p>
            <a:pPr defTabSz="884238">
              <a:lnSpc>
                <a:spcPct val="110000"/>
              </a:lnSpc>
              <a:spcBef>
                <a:spcPct val="30000"/>
              </a:spcBef>
              <a:buClrTx/>
              <a:buFontTx/>
              <a:buNone/>
            </a:pPr>
            <a:endParaRPr lang="ja-JP" altLang="en-US" sz="1200" b="0" dirty="0">
              <a:effectLst/>
              <a:latin typeface="メイリオ" panose="020B0604030504040204" pitchFamily="50" charset="-128"/>
              <a:ea typeface="メイリオ" panose="020B0604030504040204" pitchFamily="50" charset="-128"/>
            </a:endParaRPr>
          </a:p>
        </p:txBody>
      </p:sp>
      <p:sp>
        <p:nvSpPr>
          <p:cNvPr id="11" name="Rectangle 9"/>
          <p:cNvSpPr>
            <a:spLocks noChangeArrowheads="1"/>
          </p:cNvSpPr>
          <p:nvPr/>
        </p:nvSpPr>
        <p:spPr bwMode="auto">
          <a:xfrm>
            <a:off x="1558150" y="4191000"/>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p>
            <a:pPr algn="ctr" defTabSz="884238">
              <a:lnSpc>
                <a:spcPct val="110000"/>
              </a:lnSpc>
              <a:spcBef>
                <a:spcPct val="30000"/>
              </a:spcBef>
            </a:pPr>
            <a:r>
              <a:rPr lang="ja-JP" altLang="en-US" sz="1200" dirty="0">
                <a:latin typeface="メイリオ" panose="020B0604030504040204" pitchFamily="50" charset="-128"/>
                <a:ea typeface="メイリオ" panose="020B0604030504040204" pitchFamily="50" charset="-128"/>
              </a:rPr>
              <a:t>要件定義</a:t>
            </a:r>
            <a:endParaRPr kumimoji="1" lang="ja-JP" altLang="en-US" sz="1200" dirty="0">
              <a:latin typeface="メイリオ" panose="020B0604030504040204" pitchFamily="50" charset="-128"/>
              <a:ea typeface="メイリオ" panose="020B0604030504040204" pitchFamily="50" charset="-128"/>
            </a:endParaRPr>
          </a:p>
          <a:p>
            <a:pPr algn="ctr" defTabSz="884238">
              <a:lnSpc>
                <a:spcPct val="110000"/>
              </a:lnSpc>
              <a:spcBef>
                <a:spcPct val="30000"/>
              </a:spcBef>
            </a:pPr>
            <a:endParaRPr kumimoji="1" lang="ja-JP" altLang="en-US" sz="1200" dirty="0">
              <a:latin typeface="メイリオ" panose="020B0604030504040204" pitchFamily="50" charset="-128"/>
              <a:ea typeface="メイリオ" panose="020B0604030504040204" pitchFamily="50" charset="-128"/>
            </a:endParaRPr>
          </a:p>
        </p:txBody>
      </p:sp>
      <p:sp>
        <p:nvSpPr>
          <p:cNvPr id="15" name="曲折矢印 14"/>
          <p:cNvSpPr/>
          <p:nvPr/>
        </p:nvSpPr>
        <p:spPr>
          <a:xfrm rot="5400000">
            <a:off x="2422768" y="4231015"/>
            <a:ext cx="344320" cy="471000"/>
          </a:xfrm>
          <a:prstGeom prst="bentArrow">
            <a:avLst>
              <a:gd name="adj1" fmla="val 25000"/>
              <a:gd name="adj2" fmla="val 21245"/>
              <a:gd name="adj3" fmla="val 3471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曲折矢印 15"/>
          <p:cNvSpPr/>
          <p:nvPr/>
        </p:nvSpPr>
        <p:spPr>
          <a:xfrm rot="5400000">
            <a:off x="3197372" y="4700580"/>
            <a:ext cx="344320" cy="471000"/>
          </a:xfrm>
          <a:prstGeom prst="bentArrow">
            <a:avLst>
              <a:gd name="adj1" fmla="val 25000"/>
              <a:gd name="adj2" fmla="val 21245"/>
              <a:gd name="adj3" fmla="val 3471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曲折矢印 16"/>
          <p:cNvSpPr/>
          <p:nvPr/>
        </p:nvSpPr>
        <p:spPr>
          <a:xfrm rot="5400000">
            <a:off x="3991466" y="5119123"/>
            <a:ext cx="344320" cy="471000"/>
          </a:xfrm>
          <a:prstGeom prst="bentArrow">
            <a:avLst>
              <a:gd name="adj1" fmla="val 25000"/>
              <a:gd name="adj2" fmla="val 21245"/>
              <a:gd name="adj3" fmla="val 3471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44200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V</a:t>
            </a:r>
            <a:r>
              <a:rPr lang="ja-JP" altLang="en-US" sz="2400" dirty="0"/>
              <a:t>字モデル</a:t>
            </a:r>
            <a:endParaRPr kumimoji="1" lang="ja-JP" altLang="en-US" sz="2400" dirty="0"/>
          </a:p>
        </p:txBody>
      </p:sp>
      <p:sp>
        <p:nvSpPr>
          <p:cNvPr id="3" name="コンテンツ プレースホルダー 2"/>
          <p:cNvSpPr>
            <a:spLocks noGrp="1"/>
          </p:cNvSpPr>
          <p:nvPr>
            <p:ph idx="1"/>
          </p:nvPr>
        </p:nvSpPr>
        <p:spPr/>
        <p:txBody>
          <a:bodyPr/>
          <a:lstStyle/>
          <a:p>
            <a:r>
              <a:rPr lang="ja-JP" altLang="en-US" sz="2000" dirty="0"/>
              <a:t>試験工程では、対応する設計工程の検討内容がきちんと実装されているか確認します。このような対応関係を</a:t>
            </a:r>
            <a:r>
              <a:rPr lang="en-US" altLang="ja-JP" sz="2000" dirty="0">
                <a:solidFill>
                  <a:srgbClr val="FF0000"/>
                </a:solidFill>
              </a:rPr>
              <a:t>V</a:t>
            </a:r>
            <a:r>
              <a:rPr lang="ja-JP" altLang="en-US" sz="2000" dirty="0">
                <a:solidFill>
                  <a:srgbClr val="FF0000"/>
                </a:solidFill>
              </a:rPr>
              <a:t>字モデル</a:t>
            </a:r>
            <a:r>
              <a:rPr lang="ja-JP" altLang="en-US" sz="2000" dirty="0"/>
              <a:t>と呼びます。</a:t>
            </a:r>
            <a:endParaRPr lang="en-US" altLang="ja-JP" sz="2000" dirty="0"/>
          </a:p>
          <a:p>
            <a:endParaRPr lang="en-US" altLang="ja-JP" sz="2000"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3</a:t>
            </a:fld>
            <a:endParaRPr lang="en-US" altLang="ja-JP"/>
          </a:p>
        </p:txBody>
      </p:sp>
      <p:sp>
        <p:nvSpPr>
          <p:cNvPr id="25" name="テキスト ボックス 24"/>
          <p:cNvSpPr txBox="1"/>
          <p:nvPr/>
        </p:nvSpPr>
        <p:spPr>
          <a:xfrm>
            <a:off x="353683" y="1746894"/>
            <a:ext cx="60811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rPr>
              <a:t>■開発標準の例</a:t>
            </a:r>
            <a:endParaRPr kumimoji="1" lang="ja-JP" altLang="en-US" sz="1600" dirty="0">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353683" y="4157246"/>
            <a:ext cx="511104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■システム開発研修</a:t>
            </a:r>
          </a:p>
        </p:txBody>
      </p:sp>
      <p:sp>
        <p:nvSpPr>
          <p:cNvPr id="41" name="Rectangle 6"/>
          <p:cNvSpPr>
            <a:spLocks noChangeArrowheads="1"/>
          </p:cNvSpPr>
          <p:nvPr/>
        </p:nvSpPr>
        <p:spPr bwMode="auto">
          <a:xfrm>
            <a:off x="3838250" y="5396025"/>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結合</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r>
              <a:rPr lang="en-US" altLang="ja-JP" sz="1200" b="0" dirty="0">
                <a:effectLst/>
                <a:latin typeface="メイリオ" panose="020B0604030504040204" pitchFamily="50" charset="-128"/>
                <a:ea typeface="メイリオ" panose="020B0604030504040204" pitchFamily="50" charset="-128"/>
              </a:rPr>
              <a:t>(IT)</a:t>
            </a:r>
            <a:endParaRPr lang="ja-JP" altLang="en-US" sz="1200" b="0" dirty="0">
              <a:effectLst/>
              <a:latin typeface="メイリオ" panose="020B0604030504040204" pitchFamily="50" charset="-128"/>
              <a:ea typeface="メイリオ" panose="020B0604030504040204" pitchFamily="50" charset="-128"/>
            </a:endParaRPr>
          </a:p>
        </p:txBody>
      </p:sp>
      <p:sp>
        <p:nvSpPr>
          <p:cNvPr id="42" name="Rectangle 7"/>
          <p:cNvSpPr>
            <a:spLocks noChangeArrowheads="1"/>
          </p:cNvSpPr>
          <p:nvPr/>
        </p:nvSpPr>
        <p:spPr bwMode="auto">
          <a:xfrm>
            <a:off x="4630250" y="4943475"/>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総合</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r>
              <a:rPr lang="en-US" altLang="ja-JP" sz="1200" b="0" dirty="0">
                <a:effectLst/>
                <a:latin typeface="メイリオ" panose="020B0604030504040204" pitchFamily="50" charset="-128"/>
                <a:ea typeface="メイリオ" panose="020B0604030504040204" pitchFamily="50" charset="-128"/>
              </a:rPr>
              <a:t>(PT)</a:t>
            </a:r>
            <a:endParaRPr lang="ja-JP" altLang="en-US" sz="1200" b="0" dirty="0">
              <a:effectLst/>
              <a:latin typeface="メイリオ" panose="020B0604030504040204" pitchFamily="50" charset="-128"/>
              <a:ea typeface="メイリオ" panose="020B0604030504040204" pitchFamily="50" charset="-128"/>
            </a:endParaRPr>
          </a:p>
        </p:txBody>
      </p:sp>
      <p:sp>
        <p:nvSpPr>
          <p:cNvPr id="43" name="Rectangle 8"/>
          <p:cNvSpPr>
            <a:spLocks noChangeArrowheads="1"/>
          </p:cNvSpPr>
          <p:nvPr/>
        </p:nvSpPr>
        <p:spPr bwMode="auto">
          <a:xfrm>
            <a:off x="5422250" y="4495912"/>
            <a:ext cx="792000" cy="900113"/>
          </a:xfrm>
          <a:prstGeom prst="rect">
            <a:avLst/>
          </a:prstGeom>
          <a:solidFill>
            <a:srgbClr val="EAEAEA"/>
          </a:solidFill>
          <a:ln w="9525" algn="ctr">
            <a:solidFill>
              <a:srgbClr val="808080"/>
            </a:solidFill>
            <a:prstDash val="sys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p>
            <a:pPr algn="ctr" defTabSz="884238">
              <a:lnSpc>
                <a:spcPct val="110000"/>
              </a:lnSpc>
              <a:spcBef>
                <a:spcPct val="30000"/>
              </a:spcBef>
              <a:buClrTx/>
              <a:buFontTx/>
              <a:buNone/>
            </a:pPr>
            <a:r>
              <a:rPr lang="ja-JP" altLang="en-US" sz="1200" b="0" dirty="0">
                <a:solidFill>
                  <a:schemeClr val="bg1">
                    <a:lumMod val="50000"/>
                  </a:schemeClr>
                </a:solidFill>
                <a:effectLst/>
                <a:latin typeface="メイリオ" panose="020B0604030504040204" pitchFamily="50" charset="-128"/>
                <a:ea typeface="メイリオ" panose="020B0604030504040204" pitchFamily="50" charset="-128"/>
              </a:rPr>
              <a:t>運用</a:t>
            </a:r>
            <a:br>
              <a:rPr lang="ja-JP" altLang="en-US" sz="1200" b="0" dirty="0">
                <a:solidFill>
                  <a:schemeClr val="bg1">
                    <a:lumMod val="50000"/>
                  </a:schemeClr>
                </a:solidFill>
                <a:effectLst/>
                <a:latin typeface="メイリオ" panose="020B0604030504040204" pitchFamily="50" charset="-128"/>
                <a:ea typeface="メイリオ" panose="020B0604030504040204" pitchFamily="50" charset="-128"/>
              </a:rPr>
            </a:br>
            <a:r>
              <a:rPr lang="ja-JP" altLang="en-US" sz="1200" b="0" dirty="0">
                <a:solidFill>
                  <a:schemeClr val="bg1">
                    <a:lumMod val="50000"/>
                  </a:schemeClr>
                </a:solidFill>
                <a:effectLst/>
                <a:latin typeface="メイリオ" panose="020B0604030504040204" pitchFamily="50" charset="-128"/>
                <a:ea typeface="メイリオ" panose="020B0604030504040204" pitchFamily="50" charset="-128"/>
              </a:rPr>
              <a:t>試験</a:t>
            </a:r>
            <a:br>
              <a:rPr lang="ja-JP" altLang="en-US" sz="1200" b="0" dirty="0">
                <a:solidFill>
                  <a:schemeClr val="bg1">
                    <a:lumMod val="50000"/>
                  </a:schemeClr>
                </a:solidFill>
                <a:effectLst/>
                <a:latin typeface="メイリオ" panose="020B0604030504040204" pitchFamily="50" charset="-128"/>
                <a:ea typeface="メイリオ" panose="020B0604030504040204" pitchFamily="50" charset="-128"/>
              </a:rPr>
            </a:br>
            <a:r>
              <a:rPr lang="en-US" altLang="ja-JP" sz="1200" b="0" dirty="0">
                <a:solidFill>
                  <a:schemeClr val="bg1">
                    <a:lumMod val="50000"/>
                  </a:schemeClr>
                </a:solidFill>
                <a:effectLst/>
                <a:latin typeface="メイリオ" panose="020B0604030504040204" pitchFamily="50" charset="-128"/>
                <a:ea typeface="メイリオ" panose="020B0604030504040204" pitchFamily="50" charset="-128"/>
              </a:rPr>
              <a:t>(OT)</a:t>
            </a:r>
            <a:endParaRPr lang="ja-JP" altLang="en-US" sz="1200" b="0" dirty="0">
              <a:solidFill>
                <a:schemeClr val="bg1">
                  <a:lumMod val="50000"/>
                </a:schemeClr>
              </a:solidFill>
              <a:effectLst/>
              <a:latin typeface="メイリオ" panose="020B0604030504040204" pitchFamily="50" charset="-128"/>
              <a:ea typeface="メイリオ" panose="020B0604030504040204" pitchFamily="50" charset="-128"/>
            </a:endParaRPr>
          </a:p>
        </p:txBody>
      </p:sp>
      <p:sp>
        <p:nvSpPr>
          <p:cNvPr id="44" name="Rectangle 10"/>
          <p:cNvSpPr>
            <a:spLocks noChangeArrowheads="1"/>
          </p:cNvSpPr>
          <p:nvPr/>
        </p:nvSpPr>
        <p:spPr bwMode="auto">
          <a:xfrm>
            <a:off x="1474788" y="4943475"/>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外部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設計</a:t>
            </a:r>
            <a:br>
              <a:rPr lang="ja-JP" altLang="en-US" sz="1200" b="0" dirty="0">
                <a:effectLst/>
                <a:latin typeface="メイリオ" panose="020B0604030504040204" pitchFamily="50" charset="-128"/>
                <a:ea typeface="メイリオ" panose="020B0604030504040204" pitchFamily="50" charset="-128"/>
              </a:rPr>
            </a:br>
            <a:r>
              <a:rPr lang="en-US" altLang="ja-JP" sz="1200" b="0" dirty="0">
                <a:effectLst/>
                <a:latin typeface="メイリオ" panose="020B0604030504040204" pitchFamily="50" charset="-128"/>
                <a:ea typeface="メイリオ" panose="020B0604030504040204" pitchFamily="50" charset="-128"/>
              </a:rPr>
              <a:t>(ED)</a:t>
            </a:r>
            <a:endParaRPr lang="ja-JP" altLang="en-US" sz="1200" b="0" dirty="0">
              <a:effectLst/>
              <a:latin typeface="メイリオ" panose="020B0604030504040204" pitchFamily="50" charset="-128"/>
              <a:ea typeface="メイリオ" panose="020B0604030504040204" pitchFamily="50" charset="-128"/>
            </a:endParaRPr>
          </a:p>
        </p:txBody>
      </p:sp>
      <p:sp>
        <p:nvSpPr>
          <p:cNvPr id="45" name="Rectangle 11"/>
          <p:cNvSpPr>
            <a:spLocks noChangeArrowheads="1"/>
          </p:cNvSpPr>
          <p:nvPr/>
        </p:nvSpPr>
        <p:spPr bwMode="auto">
          <a:xfrm>
            <a:off x="2254250" y="5395913"/>
            <a:ext cx="792000" cy="900112"/>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内部</a:t>
            </a:r>
            <a:r>
              <a:rPr lang="en-US" altLang="ja-JP" sz="1200" b="0" dirty="0">
                <a:effectLst/>
                <a:latin typeface="メイリオ" panose="020B0604030504040204" pitchFamily="50" charset="-128"/>
                <a:ea typeface="メイリオ" panose="020B0604030504040204" pitchFamily="50" charset="-128"/>
              </a:rPr>
              <a:t>/</a:t>
            </a:r>
            <a:br>
              <a:rPr lang="en-US" altLang="ja-JP"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ﾌﾟﾛｸﾞﾗﾑ</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設計</a:t>
            </a:r>
            <a:br>
              <a:rPr lang="ja-JP" altLang="en-US" sz="1200" b="0" dirty="0">
                <a:effectLst/>
                <a:latin typeface="メイリオ" panose="020B0604030504040204" pitchFamily="50" charset="-128"/>
                <a:ea typeface="メイリオ" panose="020B0604030504040204" pitchFamily="50" charset="-128"/>
              </a:rPr>
            </a:br>
            <a:r>
              <a:rPr lang="en-US" altLang="ja-JP" sz="1200" b="0" dirty="0">
                <a:effectLst/>
                <a:latin typeface="メイリオ" panose="020B0604030504040204" pitchFamily="50" charset="-128"/>
                <a:ea typeface="メイリオ" panose="020B0604030504040204" pitchFamily="50" charset="-128"/>
              </a:rPr>
              <a:t>(ID/PD)</a:t>
            </a:r>
            <a:endParaRPr lang="ja-JP" altLang="en-US" sz="1200" b="0" dirty="0">
              <a:effectLst/>
              <a:latin typeface="メイリオ" panose="020B0604030504040204" pitchFamily="50" charset="-128"/>
              <a:ea typeface="メイリオ" panose="020B0604030504040204" pitchFamily="50" charset="-128"/>
            </a:endParaRPr>
          </a:p>
        </p:txBody>
      </p:sp>
      <p:sp>
        <p:nvSpPr>
          <p:cNvPr id="46" name="Rectangle 4"/>
          <p:cNvSpPr>
            <a:spLocks noChangeArrowheads="1"/>
          </p:cNvSpPr>
          <p:nvPr/>
        </p:nvSpPr>
        <p:spPr bwMode="auto">
          <a:xfrm>
            <a:off x="3046250" y="5845120"/>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p>
            <a:pPr defTabSz="884238">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ｺｰﾃﾞｨﾝｸﾞ</a:t>
            </a:r>
            <a:r>
              <a:rPr lang="en-US" altLang="ja-JP" sz="1200" b="0" dirty="0">
                <a:effectLst/>
                <a:latin typeface="メイリオ" panose="020B0604030504040204" pitchFamily="50" charset="-128"/>
                <a:ea typeface="メイリオ" panose="020B0604030504040204" pitchFamily="50" charset="-128"/>
              </a:rPr>
              <a:t>/</a:t>
            </a:r>
            <a:br>
              <a:rPr lang="en-US" altLang="ja-JP"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単体試験</a:t>
            </a:r>
          </a:p>
          <a:p>
            <a:pPr defTabSz="884238">
              <a:lnSpc>
                <a:spcPct val="110000"/>
              </a:lnSpc>
              <a:spcBef>
                <a:spcPct val="30000"/>
              </a:spcBef>
              <a:buClrTx/>
              <a:buFontTx/>
              <a:buNone/>
            </a:pPr>
            <a:r>
              <a:rPr lang="en-US" altLang="ja-JP" sz="1200" b="0" dirty="0">
                <a:effectLst/>
                <a:latin typeface="メイリオ" panose="020B0604030504040204" pitchFamily="50" charset="-128"/>
                <a:ea typeface="メイリオ" panose="020B0604030504040204" pitchFamily="50" charset="-128"/>
              </a:rPr>
              <a:t>(C/UT)</a:t>
            </a:r>
            <a:endParaRPr lang="ja-JP" altLang="en-US" sz="1200" b="0" dirty="0">
              <a:effectLst/>
              <a:latin typeface="メイリオ" panose="020B0604030504040204" pitchFamily="50" charset="-128"/>
              <a:ea typeface="メイリオ" panose="020B0604030504040204" pitchFamily="50" charset="-128"/>
            </a:endParaRPr>
          </a:p>
        </p:txBody>
      </p:sp>
      <p:sp>
        <p:nvSpPr>
          <p:cNvPr id="47" name="Rectangle 9"/>
          <p:cNvSpPr>
            <a:spLocks noChangeArrowheads="1"/>
          </p:cNvSpPr>
          <p:nvPr/>
        </p:nvSpPr>
        <p:spPr bwMode="auto">
          <a:xfrm>
            <a:off x="685800" y="4495800"/>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p>
            <a:pPr algn="ctr" defTabSz="884238">
              <a:lnSpc>
                <a:spcPct val="110000"/>
              </a:lnSpc>
              <a:spcBef>
                <a:spcPct val="30000"/>
              </a:spcBef>
            </a:pPr>
            <a:r>
              <a:rPr kumimoji="1" lang="ja-JP" altLang="en-US" sz="1200" dirty="0">
                <a:latin typeface="メイリオ" panose="020B0604030504040204" pitchFamily="50" charset="-128"/>
                <a:ea typeface="メイリオ" panose="020B0604030504040204" pitchFamily="50" charset="-128"/>
              </a:rPr>
              <a:t>システム</a:t>
            </a:r>
          </a:p>
          <a:p>
            <a:pPr algn="ctr" defTabSz="884238">
              <a:lnSpc>
                <a:spcPct val="110000"/>
              </a:lnSpc>
              <a:spcBef>
                <a:spcPct val="30000"/>
              </a:spcBef>
            </a:pPr>
            <a:r>
              <a:rPr kumimoji="1" lang="ja-JP" altLang="en-US" sz="1200" dirty="0">
                <a:latin typeface="メイリオ" panose="020B0604030504040204" pitchFamily="50" charset="-128"/>
                <a:ea typeface="メイリオ" panose="020B0604030504040204" pitchFamily="50" charset="-128"/>
              </a:rPr>
              <a:t>全体計画</a:t>
            </a:r>
          </a:p>
          <a:p>
            <a:pPr algn="ctr" defTabSz="884238">
              <a:lnSpc>
                <a:spcPct val="110000"/>
              </a:lnSpc>
              <a:spcBef>
                <a:spcPct val="30000"/>
              </a:spcBef>
            </a:pPr>
            <a:r>
              <a:rPr kumimoji="1" lang="en-US" altLang="ja-JP" sz="1200" dirty="0">
                <a:latin typeface="メイリオ" panose="020B0604030504040204" pitchFamily="50" charset="-128"/>
                <a:ea typeface="メイリオ" panose="020B0604030504040204" pitchFamily="50" charset="-128"/>
              </a:rPr>
              <a:t>(SP)</a:t>
            </a:r>
            <a:endParaRPr kumimoji="1" lang="ja-JP" altLang="en-US" sz="1200" dirty="0">
              <a:latin typeface="メイリオ" panose="020B0604030504040204" pitchFamily="50" charset="-128"/>
              <a:ea typeface="メイリオ" panose="020B0604030504040204" pitchFamily="50" charset="-128"/>
            </a:endParaRPr>
          </a:p>
        </p:txBody>
      </p:sp>
      <p:cxnSp>
        <p:nvCxnSpPr>
          <p:cNvPr id="48" name="直線矢印コネクタ 47"/>
          <p:cNvCxnSpPr/>
          <p:nvPr/>
        </p:nvCxnSpPr>
        <p:spPr>
          <a:xfrm flipV="1">
            <a:off x="1474788" y="4608602"/>
            <a:ext cx="3947462" cy="115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V="1">
            <a:off x="2283005" y="5083798"/>
            <a:ext cx="2357711" cy="6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3043238" y="5554136"/>
            <a:ext cx="807550" cy="6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6">
            <a:extLst>
              <a:ext uri="{FF2B5EF4-FFF2-40B4-BE49-F238E27FC236}">
                <a16:creationId xmlns:a16="http://schemas.microsoft.com/office/drawing/2014/main" id="{3D3CFF73-5A28-99AD-851F-D7EEBFA44842}"/>
              </a:ext>
            </a:extLst>
          </p:cNvPr>
          <p:cNvSpPr>
            <a:spLocks noChangeArrowheads="1"/>
          </p:cNvSpPr>
          <p:nvPr/>
        </p:nvSpPr>
        <p:spPr bwMode="auto">
          <a:xfrm>
            <a:off x="3838250" y="3053927"/>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結合</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6" name="Rectangle 7">
            <a:extLst>
              <a:ext uri="{FF2B5EF4-FFF2-40B4-BE49-F238E27FC236}">
                <a16:creationId xmlns:a16="http://schemas.microsoft.com/office/drawing/2014/main" id="{509B86C4-B750-5EA9-632B-ED236E0B5520}"/>
              </a:ext>
            </a:extLst>
          </p:cNvPr>
          <p:cNvSpPr>
            <a:spLocks noChangeArrowheads="1"/>
          </p:cNvSpPr>
          <p:nvPr/>
        </p:nvSpPr>
        <p:spPr bwMode="auto">
          <a:xfrm>
            <a:off x="4630250" y="2601377"/>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総合</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7" name="Rectangle 8">
            <a:extLst>
              <a:ext uri="{FF2B5EF4-FFF2-40B4-BE49-F238E27FC236}">
                <a16:creationId xmlns:a16="http://schemas.microsoft.com/office/drawing/2014/main" id="{B4BC2101-3FEB-D233-69DC-E47C961DB4EF}"/>
              </a:ext>
            </a:extLst>
          </p:cNvPr>
          <p:cNvSpPr>
            <a:spLocks noChangeArrowheads="1"/>
          </p:cNvSpPr>
          <p:nvPr/>
        </p:nvSpPr>
        <p:spPr bwMode="auto">
          <a:xfrm>
            <a:off x="5422250" y="2153814"/>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p>
            <a:pPr algn="ctr" defTabSz="884238">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運用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8" name="Rectangle 10">
            <a:extLst>
              <a:ext uri="{FF2B5EF4-FFF2-40B4-BE49-F238E27FC236}">
                <a16:creationId xmlns:a16="http://schemas.microsoft.com/office/drawing/2014/main" id="{3FB95A7D-3300-1903-BE80-2EF7BF55ECC0}"/>
              </a:ext>
            </a:extLst>
          </p:cNvPr>
          <p:cNvSpPr>
            <a:spLocks noChangeArrowheads="1"/>
          </p:cNvSpPr>
          <p:nvPr/>
        </p:nvSpPr>
        <p:spPr bwMode="auto">
          <a:xfrm>
            <a:off x="1474788" y="2601377"/>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外部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設計</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9" name="Rectangle 11">
            <a:extLst>
              <a:ext uri="{FF2B5EF4-FFF2-40B4-BE49-F238E27FC236}">
                <a16:creationId xmlns:a16="http://schemas.microsoft.com/office/drawing/2014/main" id="{E3E557BC-B70F-0402-1753-85EC303475D1}"/>
              </a:ext>
            </a:extLst>
          </p:cNvPr>
          <p:cNvSpPr>
            <a:spLocks noChangeArrowheads="1"/>
          </p:cNvSpPr>
          <p:nvPr/>
        </p:nvSpPr>
        <p:spPr bwMode="auto">
          <a:xfrm>
            <a:off x="2254250" y="3053815"/>
            <a:ext cx="792000" cy="900112"/>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内部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設計</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10" name="Rectangle 4">
            <a:extLst>
              <a:ext uri="{FF2B5EF4-FFF2-40B4-BE49-F238E27FC236}">
                <a16:creationId xmlns:a16="http://schemas.microsoft.com/office/drawing/2014/main" id="{1925CB30-B3A0-66F6-1DE5-3C86A3D4552E}"/>
              </a:ext>
            </a:extLst>
          </p:cNvPr>
          <p:cNvSpPr>
            <a:spLocks noChangeArrowheads="1"/>
          </p:cNvSpPr>
          <p:nvPr/>
        </p:nvSpPr>
        <p:spPr bwMode="auto">
          <a:xfrm>
            <a:off x="3046250" y="3503022"/>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p>
            <a:pPr defTabSz="884238">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ｺｰﾃﾞｨﾝｸﾞ</a:t>
            </a:r>
            <a:br>
              <a:rPr lang="en-US" altLang="ja-JP"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単体試験</a:t>
            </a:r>
          </a:p>
          <a:p>
            <a:pPr defTabSz="884238">
              <a:lnSpc>
                <a:spcPct val="110000"/>
              </a:lnSpc>
              <a:spcBef>
                <a:spcPct val="30000"/>
              </a:spcBef>
              <a:buClrTx/>
              <a:buFontTx/>
              <a:buNone/>
            </a:pPr>
            <a:endParaRPr lang="ja-JP" altLang="en-US" sz="1200" b="0" dirty="0">
              <a:effectLst/>
              <a:latin typeface="メイリオ" panose="020B0604030504040204" pitchFamily="50" charset="-128"/>
              <a:ea typeface="メイリオ" panose="020B0604030504040204" pitchFamily="50" charset="-128"/>
            </a:endParaRPr>
          </a:p>
        </p:txBody>
      </p:sp>
      <p:sp>
        <p:nvSpPr>
          <p:cNvPr id="11" name="Rectangle 9">
            <a:extLst>
              <a:ext uri="{FF2B5EF4-FFF2-40B4-BE49-F238E27FC236}">
                <a16:creationId xmlns:a16="http://schemas.microsoft.com/office/drawing/2014/main" id="{F903B03B-A593-06F9-80CF-864BF694B197}"/>
              </a:ext>
            </a:extLst>
          </p:cNvPr>
          <p:cNvSpPr>
            <a:spLocks noChangeArrowheads="1"/>
          </p:cNvSpPr>
          <p:nvPr/>
        </p:nvSpPr>
        <p:spPr bwMode="auto">
          <a:xfrm>
            <a:off x="685800" y="2153702"/>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p>
            <a:pPr algn="ctr" defTabSz="884238">
              <a:lnSpc>
                <a:spcPct val="110000"/>
              </a:lnSpc>
              <a:spcBef>
                <a:spcPct val="30000"/>
              </a:spcBef>
            </a:pPr>
            <a:r>
              <a:rPr lang="ja-JP" altLang="en-US" sz="1200" dirty="0">
                <a:latin typeface="メイリオ" panose="020B0604030504040204" pitchFamily="50" charset="-128"/>
                <a:ea typeface="メイリオ" panose="020B0604030504040204" pitchFamily="50" charset="-128"/>
              </a:rPr>
              <a:t>要件定義</a:t>
            </a:r>
            <a:endParaRPr kumimoji="1" lang="ja-JP" altLang="en-US" sz="1200" dirty="0">
              <a:latin typeface="メイリオ" panose="020B0604030504040204" pitchFamily="50" charset="-128"/>
              <a:ea typeface="メイリオ" panose="020B0604030504040204" pitchFamily="50" charset="-128"/>
            </a:endParaRPr>
          </a:p>
          <a:p>
            <a:pPr algn="ctr" defTabSz="884238">
              <a:lnSpc>
                <a:spcPct val="110000"/>
              </a:lnSpc>
              <a:spcBef>
                <a:spcPct val="30000"/>
              </a:spcBef>
            </a:pPr>
            <a:endParaRPr kumimoji="1" lang="ja-JP" altLang="en-US" sz="1200" dirty="0">
              <a:latin typeface="メイリオ" panose="020B0604030504040204" pitchFamily="50" charset="-128"/>
              <a:ea typeface="メイリオ" panose="020B0604030504040204" pitchFamily="50" charset="-128"/>
            </a:endParaRPr>
          </a:p>
        </p:txBody>
      </p:sp>
      <p:sp>
        <p:nvSpPr>
          <p:cNvPr id="12" name="曲折矢印 14">
            <a:extLst>
              <a:ext uri="{FF2B5EF4-FFF2-40B4-BE49-F238E27FC236}">
                <a16:creationId xmlns:a16="http://schemas.microsoft.com/office/drawing/2014/main" id="{2384412F-2683-45D1-EF94-65A4B9EDA39A}"/>
              </a:ext>
            </a:extLst>
          </p:cNvPr>
          <p:cNvSpPr/>
          <p:nvPr/>
        </p:nvSpPr>
        <p:spPr>
          <a:xfrm rot="5400000">
            <a:off x="1550418" y="2193717"/>
            <a:ext cx="344320" cy="471000"/>
          </a:xfrm>
          <a:prstGeom prst="bentArrow">
            <a:avLst>
              <a:gd name="adj1" fmla="val 25000"/>
              <a:gd name="adj2" fmla="val 21245"/>
              <a:gd name="adj3" fmla="val 3471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曲折矢印 15">
            <a:extLst>
              <a:ext uri="{FF2B5EF4-FFF2-40B4-BE49-F238E27FC236}">
                <a16:creationId xmlns:a16="http://schemas.microsoft.com/office/drawing/2014/main" id="{E80555F1-3435-3E63-35BD-159BC4E9EF68}"/>
              </a:ext>
            </a:extLst>
          </p:cNvPr>
          <p:cNvSpPr/>
          <p:nvPr/>
        </p:nvSpPr>
        <p:spPr>
          <a:xfrm rot="5400000">
            <a:off x="2325022" y="2663282"/>
            <a:ext cx="344320" cy="471000"/>
          </a:xfrm>
          <a:prstGeom prst="bentArrow">
            <a:avLst>
              <a:gd name="adj1" fmla="val 25000"/>
              <a:gd name="adj2" fmla="val 21245"/>
              <a:gd name="adj3" fmla="val 3471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曲折矢印 16">
            <a:extLst>
              <a:ext uri="{FF2B5EF4-FFF2-40B4-BE49-F238E27FC236}">
                <a16:creationId xmlns:a16="http://schemas.microsoft.com/office/drawing/2014/main" id="{6F7E915A-0F87-7C11-CB94-005EBDE2E3B1}"/>
              </a:ext>
            </a:extLst>
          </p:cNvPr>
          <p:cNvSpPr/>
          <p:nvPr/>
        </p:nvSpPr>
        <p:spPr>
          <a:xfrm rot="5400000">
            <a:off x="3119116" y="3081825"/>
            <a:ext cx="344320" cy="471000"/>
          </a:xfrm>
          <a:prstGeom prst="bentArrow">
            <a:avLst>
              <a:gd name="adj1" fmla="val 25000"/>
              <a:gd name="adj2" fmla="val 21245"/>
              <a:gd name="adj3" fmla="val 3471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Rectangle 6">
            <a:extLst>
              <a:ext uri="{FF2B5EF4-FFF2-40B4-BE49-F238E27FC236}">
                <a16:creationId xmlns:a16="http://schemas.microsoft.com/office/drawing/2014/main" id="{39B54ABA-8B17-7A8A-FD6E-15AB778A73B7}"/>
              </a:ext>
            </a:extLst>
          </p:cNvPr>
          <p:cNvSpPr>
            <a:spLocks noChangeArrowheads="1"/>
          </p:cNvSpPr>
          <p:nvPr/>
        </p:nvSpPr>
        <p:spPr bwMode="auto">
          <a:xfrm>
            <a:off x="3835238" y="5388741"/>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結合</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16" name="Rectangle 7">
            <a:extLst>
              <a:ext uri="{FF2B5EF4-FFF2-40B4-BE49-F238E27FC236}">
                <a16:creationId xmlns:a16="http://schemas.microsoft.com/office/drawing/2014/main" id="{D92976BD-AF83-ED33-9DD9-3FB0AE2C244C}"/>
              </a:ext>
            </a:extLst>
          </p:cNvPr>
          <p:cNvSpPr>
            <a:spLocks noChangeArrowheads="1"/>
          </p:cNvSpPr>
          <p:nvPr/>
        </p:nvSpPr>
        <p:spPr bwMode="auto">
          <a:xfrm>
            <a:off x="4627238" y="4936191"/>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総合</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17" name="Rectangle 8">
            <a:extLst>
              <a:ext uri="{FF2B5EF4-FFF2-40B4-BE49-F238E27FC236}">
                <a16:creationId xmlns:a16="http://schemas.microsoft.com/office/drawing/2014/main" id="{2B926C2A-5302-2A41-B624-60E103FA57A5}"/>
              </a:ext>
            </a:extLst>
          </p:cNvPr>
          <p:cNvSpPr>
            <a:spLocks noChangeArrowheads="1"/>
          </p:cNvSpPr>
          <p:nvPr/>
        </p:nvSpPr>
        <p:spPr bwMode="auto">
          <a:xfrm>
            <a:off x="5419238" y="4488628"/>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021" tIns="10443" rIns="87021" bIns="45251" anchor="ctr"/>
          <a:lstStyle/>
          <a:p>
            <a:pPr algn="ctr" defTabSz="884238">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運用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試験</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30" name="Rectangle 10">
            <a:extLst>
              <a:ext uri="{FF2B5EF4-FFF2-40B4-BE49-F238E27FC236}">
                <a16:creationId xmlns:a16="http://schemas.microsoft.com/office/drawing/2014/main" id="{D114B9A6-D57E-D55A-0855-41B85CAA17AC}"/>
              </a:ext>
            </a:extLst>
          </p:cNvPr>
          <p:cNvSpPr>
            <a:spLocks noChangeArrowheads="1"/>
          </p:cNvSpPr>
          <p:nvPr/>
        </p:nvSpPr>
        <p:spPr bwMode="auto">
          <a:xfrm>
            <a:off x="1471776" y="4936191"/>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外部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設計</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31" name="Rectangle 11">
            <a:extLst>
              <a:ext uri="{FF2B5EF4-FFF2-40B4-BE49-F238E27FC236}">
                <a16:creationId xmlns:a16="http://schemas.microsoft.com/office/drawing/2014/main" id="{C78BE1AF-24B9-8F2A-DB25-1B2B864B5016}"/>
              </a:ext>
            </a:extLst>
          </p:cNvPr>
          <p:cNvSpPr>
            <a:spLocks noChangeArrowheads="1"/>
          </p:cNvSpPr>
          <p:nvPr/>
        </p:nvSpPr>
        <p:spPr bwMode="auto">
          <a:xfrm>
            <a:off x="2251238" y="5388629"/>
            <a:ext cx="792000" cy="900112"/>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lvl1pPr algn="l" defTabSz="884238">
              <a:spcBef>
                <a:spcPct val="0"/>
              </a:spcBef>
              <a:defRPr kumimoji="1" sz="2400">
                <a:solidFill>
                  <a:schemeClr val="tx1"/>
                </a:solidFill>
                <a:latin typeface="Times New Roman" pitchFamily="18" charset="0"/>
                <a:ea typeface="ＭＳ Ｐゴシック" pitchFamily="50" charset="-128"/>
              </a:defRPr>
            </a:lvl1pPr>
            <a:lvl2pPr marL="441325" algn="l" defTabSz="884238">
              <a:spcBef>
                <a:spcPct val="0"/>
              </a:spcBef>
              <a:defRPr kumimoji="1" sz="2400">
                <a:solidFill>
                  <a:schemeClr val="tx1"/>
                </a:solidFill>
                <a:latin typeface="Times New Roman" pitchFamily="18" charset="0"/>
                <a:ea typeface="ＭＳ Ｐゴシック" pitchFamily="50" charset="-128"/>
              </a:defRPr>
            </a:lvl2pPr>
            <a:lvl3pPr marL="884238" algn="l" defTabSz="884238">
              <a:spcBef>
                <a:spcPct val="0"/>
              </a:spcBef>
              <a:defRPr kumimoji="1" sz="2400">
                <a:solidFill>
                  <a:schemeClr val="tx1"/>
                </a:solidFill>
                <a:latin typeface="Times New Roman" pitchFamily="18" charset="0"/>
                <a:ea typeface="ＭＳ Ｐゴシック" pitchFamily="50" charset="-128"/>
              </a:defRPr>
            </a:lvl3pPr>
            <a:lvl4pPr marL="1327150" algn="l" defTabSz="884238">
              <a:spcBef>
                <a:spcPct val="0"/>
              </a:spcBef>
              <a:defRPr kumimoji="1" sz="2400">
                <a:solidFill>
                  <a:schemeClr val="tx1"/>
                </a:solidFill>
                <a:latin typeface="Times New Roman" pitchFamily="18" charset="0"/>
                <a:ea typeface="ＭＳ Ｐゴシック" pitchFamily="50" charset="-128"/>
              </a:defRPr>
            </a:lvl4pPr>
            <a:lvl5pPr marL="1768475" algn="l" defTabSz="884238">
              <a:spcBef>
                <a:spcPct val="0"/>
              </a:spcBef>
              <a:defRPr kumimoji="1" sz="2400">
                <a:solidFill>
                  <a:schemeClr val="tx1"/>
                </a:solidFill>
                <a:latin typeface="Times New Roman" pitchFamily="18" charset="0"/>
                <a:ea typeface="ＭＳ Ｐゴシック" pitchFamily="50" charset="-128"/>
              </a:defRPr>
            </a:lvl5pPr>
            <a:lvl6pPr marL="22256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6pPr>
            <a:lvl7pPr marL="26828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7pPr>
            <a:lvl8pPr marL="31400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8pPr>
            <a:lvl9pPr marL="3597275" defTabSz="884238" fontAlgn="base">
              <a:spcBef>
                <a:spcPct val="0"/>
              </a:spcBef>
              <a:spcAft>
                <a:spcPct val="0"/>
              </a:spcAft>
              <a:defRPr kumimoji="1" sz="2400">
                <a:solidFill>
                  <a:schemeClr val="tx1"/>
                </a:solidFill>
                <a:latin typeface="Times New Roman" pitchFamily="18" charset="0"/>
                <a:ea typeface="ＭＳ Ｐゴシック" pitchFamily="50" charset="-128"/>
              </a:defRPr>
            </a:lvl9pPr>
          </a:lstStyle>
          <a:p>
            <a:pPr algn="ctr">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内部</a:t>
            </a:r>
            <a:br>
              <a:rPr lang="ja-JP" altLang="en-US"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設計</a:t>
            </a:r>
            <a:br>
              <a:rPr lang="ja-JP" altLang="en-US" sz="1200" b="0" dirty="0">
                <a:effectLst/>
                <a:latin typeface="メイリオ" panose="020B0604030504040204" pitchFamily="50" charset="-128"/>
                <a:ea typeface="メイリオ" panose="020B0604030504040204" pitchFamily="50" charset="-128"/>
              </a:rPr>
            </a:br>
            <a:endParaRPr lang="ja-JP" altLang="en-US" sz="1200" b="0" dirty="0">
              <a:effectLst/>
              <a:latin typeface="メイリオ" panose="020B0604030504040204" pitchFamily="50" charset="-128"/>
              <a:ea typeface="メイリオ" panose="020B0604030504040204" pitchFamily="50" charset="-128"/>
            </a:endParaRPr>
          </a:p>
        </p:txBody>
      </p:sp>
      <p:sp>
        <p:nvSpPr>
          <p:cNvPr id="32" name="Rectangle 4">
            <a:extLst>
              <a:ext uri="{FF2B5EF4-FFF2-40B4-BE49-F238E27FC236}">
                <a16:creationId xmlns:a16="http://schemas.microsoft.com/office/drawing/2014/main" id="{34CC031E-F12D-DD1E-93F2-01053D85E9F2}"/>
              </a:ext>
            </a:extLst>
          </p:cNvPr>
          <p:cNvSpPr>
            <a:spLocks noChangeArrowheads="1"/>
          </p:cNvSpPr>
          <p:nvPr/>
        </p:nvSpPr>
        <p:spPr bwMode="auto">
          <a:xfrm>
            <a:off x="3043238" y="5837836"/>
            <a:ext cx="792000" cy="900000"/>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p>
            <a:pPr defTabSz="884238">
              <a:lnSpc>
                <a:spcPct val="110000"/>
              </a:lnSpc>
              <a:spcBef>
                <a:spcPct val="30000"/>
              </a:spcBef>
              <a:buClrTx/>
              <a:buFontTx/>
              <a:buNone/>
            </a:pPr>
            <a:r>
              <a:rPr lang="ja-JP" altLang="en-US" sz="1200" b="0" dirty="0">
                <a:effectLst/>
                <a:latin typeface="メイリオ" panose="020B0604030504040204" pitchFamily="50" charset="-128"/>
                <a:ea typeface="メイリオ" panose="020B0604030504040204" pitchFamily="50" charset="-128"/>
              </a:rPr>
              <a:t>ｺｰﾃﾞｨﾝｸﾞ</a:t>
            </a:r>
            <a:br>
              <a:rPr lang="en-US" altLang="ja-JP" sz="1200" b="0" dirty="0">
                <a:effectLst/>
                <a:latin typeface="メイリオ" panose="020B0604030504040204" pitchFamily="50" charset="-128"/>
                <a:ea typeface="メイリオ" panose="020B0604030504040204" pitchFamily="50" charset="-128"/>
              </a:rPr>
            </a:br>
            <a:r>
              <a:rPr lang="ja-JP" altLang="en-US" sz="1200" b="0" dirty="0">
                <a:effectLst/>
                <a:latin typeface="メイリオ" panose="020B0604030504040204" pitchFamily="50" charset="-128"/>
                <a:ea typeface="メイリオ" panose="020B0604030504040204" pitchFamily="50" charset="-128"/>
              </a:rPr>
              <a:t>単体試験</a:t>
            </a:r>
          </a:p>
          <a:p>
            <a:pPr defTabSz="884238">
              <a:lnSpc>
                <a:spcPct val="110000"/>
              </a:lnSpc>
              <a:spcBef>
                <a:spcPct val="30000"/>
              </a:spcBef>
              <a:buClrTx/>
              <a:buFontTx/>
              <a:buNone/>
            </a:pPr>
            <a:endParaRPr lang="ja-JP" altLang="en-US" sz="1200" b="0" dirty="0">
              <a:effectLst/>
              <a:latin typeface="メイリオ" panose="020B0604030504040204" pitchFamily="50" charset="-128"/>
              <a:ea typeface="メイリオ" panose="020B0604030504040204" pitchFamily="50" charset="-128"/>
            </a:endParaRPr>
          </a:p>
        </p:txBody>
      </p:sp>
      <p:sp>
        <p:nvSpPr>
          <p:cNvPr id="33" name="Rectangle 9">
            <a:extLst>
              <a:ext uri="{FF2B5EF4-FFF2-40B4-BE49-F238E27FC236}">
                <a16:creationId xmlns:a16="http://schemas.microsoft.com/office/drawing/2014/main" id="{3EE9F169-084B-8B1B-9A9F-CFDB35E59220}"/>
              </a:ext>
            </a:extLst>
          </p:cNvPr>
          <p:cNvSpPr>
            <a:spLocks noChangeArrowheads="1"/>
          </p:cNvSpPr>
          <p:nvPr/>
        </p:nvSpPr>
        <p:spPr bwMode="auto">
          <a:xfrm>
            <a:off x="682788" y="4488516"/>
            <a:ext cx="792000" cy="900113"/>
          </a:xfrm>
          <a:prstGeom prst="rect">
            <a:avLst/>
          </a:prstGeom>
          <a:solidFill>
            <a:srgbClr val="EAEAEA"/>
          </a:solidFill>
          <a:ln w="9525" algn="ctr">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7021" tIns="10443" rIns="87021" bIns="45251" anchor="ctr"/>
          <a:lstStyle/>
          <a:p>
            <a:pPr algn="ctr" defTabSz="884238">
              <a:lnSpc>
                <a:spcPct val="110000"/>
              </a:lnSpc>
              <a:spcBef>
                <a:spcPct val="30000"/>
              </a:spcBef>
            </a:pPr>
            <a:r>
              <a:rPr lang="ja-JP" altLang="en-US" sz="1200" dirty="0">
                <a:latin typeface="メイリオ" panose="020B0604030504040204" pitchFamily="50" charset="-128"/>
                <a:ea typeface="メイリオ" panose="020B0604030504040204" pitchFamily="50" charset="-128"/>
              </a:rPr>
              <a:t>要件定義</a:t>
            </a:r>
            <a:endParaRPr kumimoji="1" lang="ja-JP" altLang="en-US" sz="1200" dirty="0">
              <a:latin typeface="メイリオ" panose="020B0604030504040204" pitchFamily="50" charset="-128"/>
              <a:ea typeface="メイリオ" panose="020B0604030504040204" pitchFamily="50" charset="-128"/>
            </a:endParaRPr>
          </a:p>
          <a:p>
            <a:pPr algn="ctr" defTabSz="884238">
              <a:lnSpc>
                <a:spcPct val="110000"/>
              </a:lnSpc>
              <a:spcBef>
                <a:spcPct val="30000"/>
              </a:spcBef>
            </a:pP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3373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実際の開発業務とシステム開発演習の大まかな違い</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大まかな共通点と違い</a:t>
            </a:r>
            <a:endParaRPr kumimoji="1" lang="en-US" altLang="ja-JP" dirty="0"/>
          </a:p>
          <a:p>
            <a:pPr lvl="1"/>
            <a:r>
              <a:rPr kumimoji="1" lang="ja-JP" altLang="en-US" dirty="0"/>
              <a:t>共通点</a:t>
            </a:r>
            <a:endParaRPr kumimoji="1" lang="en-US" altLang="ja-JP" dirty="0"/>
          </a:p>
          <a:p>
            <a:pPr lvl="2"/>
            <a:r>
              <a:rPr lang="ja-JP" altLang="en-US" dirty="0"/>
              <a:t>目的と進め方</a:t>
            </a:r>
            <a:endParaRPr lang="en-US" altLang="ja-JP" dirty="0"/>
          </a:p>
          <a:p>
            <a:pPr lvl="3"/>
            <a:r>
              <a:rPr lang="ja-JP" altLang="en-US" dirty="0"/>
              <a:t>プロセスを意識した開発</a:t>
            </a:r>
            <a:endParaRPr lang="en-US" altLang="ja-JP" dirty="0"/>
          </a:p>
          <a:p>
            <a:pPr lvl="3"/>
            <a:r>
              <a:rPr lang="ja-JP" altLang="en-US" dirty="0"/>
              <a:t>品質</a:t>
            </a:r>
            <a:r>
              <a:rPr lang="en-US" altLang="ja-JP" dirty="0"/>
              <a:t>(Q)</a:t>
            </a:r>
            <a:r>
              <a:rPr lang="ja-JP" altLang="en-US" dirty="0"/>
              <a:t>・コスト</a:t>
            </a:r>
            <a:r>
              <a:rPr lang="en-US" altLang="ja-JP" dirty="0"/>
              <a:t>(C)</a:t>
            </a:r>
            <a:r>
              <a:rPr lang="ja-JP" altLang="en-US" dirty="0"/>
              <a:t>・納期</a:t>
            </a:r>
            <a:r>
              <a:rPr lang="en-US" altLang="ja-JP" dirty="0"/>
              <a:t>(D)</a:t>
            </a:r>
            <a:r>
              <a:rPr lang="ja-JP" altLang="en-US" dirty="0"/>
              <a:t>のバランスを意識</a:t>
            </a:r>
            <a:endParaRPr lang="en-US" altLang="ja-JP" dirty="0"/>
          </a:p>
          <a:p>
            <a:pPr lvl="3"/>
            <a:r>
              <a:rPr lang="ja-JP" altLang="en-US" dirty="0"/>
              <a:t>各工程ごと適切に目標を設定し、レビューや試験により評価</a:t>
            </a:r>
            <a:endParaRPr kumimoji="1" lang="en-US" altLang="ja-JP" dirty="0"/>
          </a:p>
          <a:p>
            <a:pPr lvl="1"/>
            <a:r>
              <a:rPr lang="ja-JP" altLang="en-US" dirty="0"/>
              <a:t>違い</a:t>
            </a:r>
            <a:endParaRPr lang="en-US" altLang="ja-JP" dirty="0"/>
          </a:p>
          <a:p>
            <a:pPr lvl="2"/>
            <a:r>
              <a:rPr kumimoji="1" lang="ja-JP" altLang="en-US" dirty="0"/>
              <a:t>システム開発演習は研修向けにチューニング</a:t>
            </a:r>
            <a:endParaRPr kumimoji="1" lang="en-US" altLang="ja-JP" dirty="0"/>
          </a:p>
          <a:p>
            <a:pPr lvl="3"/>
            <a:r>
              <a:rPr lang="ja-JP" altLang="en-US" dirty="0"/>
              <a:t>ドキュメントが研修向けの書式</a:t>
            </a:r>
            <a:endParaRPr lang="en-US" altLang="ja-JP" dirty="0"/>
          </a:p>
          <a:p>
            <a:pPr lvl="3"/>
            <a:r>
              <a:rPr lang="ja-JP" altLang="en-US" dirty="0"/>
              <a:t>一部のドキュメントが完成済だったり、穴埋め</a:t>
            </a:r>
            <a:endParaRPr lang="en-US" altLang="ja-JP" dirty="0"/>
          </a:p>
          <a:p>
            <a:pPr lvl="3"/>
            <a:r>
              <a:rPr lang="ja-JP" altLang="en-US" dirty="0"/>
              <a:t>レビュー対象が一部の機能</a:t>
            </a:r>
            <a:endParaRPr lang="en-US" altLang="ja-JP" dirty="0"/>
          </a:p>
          <a:p>
            <a:pPr lvl="3"/>
            <a:r>
              <a:rPr lang="ja-JP" altLang="en-US" dirty="0"/>
              <a:t>一部の工程を省略（運用試験）</a:t>
            </a:r>
            <a:endParaRPr lang="en-US" altLang="ja-JP" dirty="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4</a:t>
            </a:fld>
            <a:endParaRPr lang="en-US" altLang="ja-JP"/>
          </a:p>
        </p:txBody>
      </p:sp>
    </p:spTree>
    <p:extLst>
      <p:ext uri="{BB962C8B-B14F-4D97-AF65-F5344CB8AC3E}">
        <p14:creationId xmlns:p14="http://schemas.microsoft.com/office/powerpoint/2010/main" val="25711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各工程</a:t>
            </a:r>
            <a:r>
              <a:rPr kumimoji="1" lang="ja-JP" altLang="en-US" sz="2400" dirty="0"/>
              <a:t>の違い</a:t>
            </a:r>
          </a:p>
        </p:txBody>
      </p:sp>
      <p:sp>
        <p:nvSpPr>
          <p:cNvPr id="3" name="コンテンツ プレースホルダー 2"/>
          <p:cNvSpPr>
            <a:spLocks noGrp="1"/>
          </p:cNvSpPr>
          <p:nvPr>
            <p:ph idx="1"/>
          </p:nvPr>
        </p:nvSpPr>
        <p:spPr/>
        <p:txBody>
          <a:bodyPr/>
          <a:lstStyle/>
          <a:p>
            <a:r>
              <a:rPr lang="ja-JP" altLang="en-US" dirty="0"/>
              <a:t>要件定義</a:t>
            </a:r>
            <a:endParaRPr lang="en-US" altLang="ja-JP" dirty="0"/>
          </a:p>
          <a:p>
            <a:pPr lvl="1"/>
            <a:r>
              <a:rPr kumimoji="1" lang="ja-JP" altLang="en-US" dirty="0"/>
              <a:t>共通点</a:t>
            </a:r>
            <a:endParaRPr lang="en-US" altLang="ja-JP" dirty="0"/>
          </a:p>
          <a:p>
            <a:pPr lvl="2"/>
            <a:r>
              <a:rPr kumimoji="1" lang="ja-JP" altLang="en-US" dirty="0"/>
              <a:t>目的と進め方</a:t>
            </a:r>
            <a:endParaRPr kumimoji="1" lang="en-US" altLang="ja-JP" dirty="0"/>
          </a:p>
          <a:p>
            <a:pPr lvl="3"/>
            <a:r>
              <a:rPr lang="ja-JP" altLang="en-US" dirty="0"/>
              <a:t>お客様の要求条件を受けて、開発側として業務や方式などを検討、検討内容をシステム要件として定義し、お客様と合意する</a:t>
            </a:r>
            <a:endParaRPr lang="en-US" altLang="ja-JP" dirty="0"/>
          </a:p>
          <a:p>
            <a:pPr lvl="3"/>
            <a:endParaRPr kumimoji="1" lang="en-US" altLang="ja-JP" dirty="0"/>
          </a:p>
          <a:p>
            <a:pPr lvl="1"/>
            <a:r>
              <a:rPr lang="ja-JP" altLang="en-US" dirty="0"/>
              <a:t>違い</a:t>
            </a:r>
            <a:endParaRPr lang="en-US" altLang="ja-JP" dirty="0"/>
          </a:p>
          <a:p>
            <a:pPr lvl="2"/>
            <a:r>
              <a:rPr lang="ja-JP" altLang="en-US" dirty="0"/>
              <a:t>研修向けにチューニング</a:t>
            </a:r>
            <a:endParaRPr lang="en-US" altLang="ja-JP" dirty="0"/>
          </a:p>
          <a:p>
            <a:pPr lvl="3"/>
            <a:r>
              <a:rPr lang="ja-JP" altLang="en-US" dirty="0"/>
              <a:t>講師がお客様役を担当</a:t>
            </a:r>
            <a:endParaRPr lang="en-US" altLang="ja-JP" dirty="0"/>
          </a:p>
          <a:p>
            <a:pPr lvl="3"/>
            <a:r>
              <a:rPr lang="ja-JP" altLang="en-US" dirty="0"/>
              <a:t>ドキュメントが研修向けの書式</a:t>
            </a:r>
            <a:endParaRPr kumimoji="1" lang="en-US" altLang="ja-JP" dirty="0"/>
          </a:p>
          <a:p>
            <a:pPr lvl="3"/>
            <a:r>
              <a:rPr kumimoji="1" lang="ja-JP" altLang="en-US" dirty="0"/>
              <a:t>完成済のものを提供</a:t>
            </a:r>
            <a:br>
              <a:rPr lang="en-US" altLang="ja-JP" dirty="0"/>
            </a:br>
            <a:r>
              <a:rPr lang="ja-JP" altLang="en-US" dirty="0"/>
              <a:t>（</a:t>
            </a:r>
            <a:r>
              <a:rPr kumimoji="1" lang="ja-JP" altLang="en-US" dirty="0"/>
              <a:t>プロジェクト計画書</a:t>
            </a:r>
            <a:r>
              <a:rPr lang="ja-JP" altLang="en-US" dirty="0"/>
              <a:t>、</a:t>
            </a:r>
            <a:r>
              <a:rPr lang="en-US" altLang="ja-JP" dirty="0"/>
              <a:t>WBS</a:t>
            </a:r>
            <a:r>
              <a:rPr lang="ja-JP" altLang="en-US" dirty="0" err="1"/>
              <a:t>、</a:t>
            </a:r>
            <a:r>
              <a:rPr lang="ja-JP" altLang="en-US" dirty="0"/>
              <a:t>目標設定シートのみ作成）</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5</a:t>
            </a:fld>
            <a:endParaRPr lang="en-US" altLang="ja-JP"/>
          </a:p>
        </p:txBody>
      </p:sp>
    </p:spTree>
    <p:extLst>
      <p:ext uri="{BB962C8B-B14F-4D97-AF65-F5344CB8AC3E}">
        <p14:creationId xmlns:p14="http://schemas.microsoft.com/office/powerpoint/2010/main" val="289412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各工程</a:t>
            </a:r>
            <a:r>
              <a:rPr kumimoji="1" lang="ja-JP" altLang="en-US" sz="2400" dirty="0"/>
              <a:t>の</a:t>
            </a:r>
            <a:r>
              <a:rPr lang="ja-JP" altLang="en-US" sz="2400" dirty="0"/>
              <a:t>違い：外部設計</a:t>
            </a:r>
            <a:r>
              <a:rPr lang="en-US" altLang="ja-JP" sz="2400" dirty="0"/>
              <a:t>(ED)</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外部設計</a:t>
            </a:r>
            <a:r>
              <a:rPr lang="en-US" altLang="ja-JP" dirty="0"/>
              <a:t>(ED)</a:t>
            </a:r>
          </a:p>
          <a:p>
            <a:pPr lvl="1"/>
            <a:r>
              <a:rPr kumimoji="1" lang="ja-JP" altLang="en-US" dirty="0"/>
              <a:t>共通点</a:t>
            </a:r>
            <a:endParaRPr lang="en-US" altLang="ja-JP" dirty="0"/>
          </a:p>
          <a:p>
            <a:pPr lvl="2"/>
            <a:r>
              <a:rPr kumimoji="1" lang="ja-JP" altLang="en-US" dirty="0"/>
              <a:t>目的と進め方</a:t>
            </a:r>
            <a:endParaRPr kumimoji="1" lang="en-US" altLang="ja-JP" dirty="0"/>
          </a:p>
          <a:p>
            <a:pPr lvl="3"/>
            <a:r>
              <a:rPr lang="ja-JP" altLang="en-US" dirty="0"/>
              <a:t>要件定義でのお客様との合意内容を満足する機能や画面などをより具体的に設計すると共に、お客様の予算などを勘案しながら現実解を見出す</a:t>
            </a:r>
            <a:endParaRPr kumimoji="1" lang="en-US" altLang="ja-JP" dirty="0"/>
          </a:p>
          <a:p>
            <a:pPr lvl="1"/>
            <a:r>
              <a:rPr lang="ja-JP" altLang="en-US" dirty="0"/>
              <a:t>違い</a:t>
            </a:r>
            <a:endParaRPr lang="en-US" altLang="ja-JP" dirty="0"/>
          </a:p>
          <a:p>
            <a:pPr lvl="2"/>
            <a:r>
              <a:rPr lang="ja-JP" altLang="en-US" dirty="0"/>
              <a:t>研修向けにチューニング</a:t>
            </a:r>
            <a:endParaRPr lang="en-US" altLang="ja-JP" dirty="0"/>
          </a:p>
          <a:p>
            <a:pPr lvl="3"/>
            <a:r>
              <a:rPr lang="ja-JP" altLang="en-US" dirty="0"/>
              <a:t>講師がお客様役を担当</a:t>
            </a:r>
            <a:endParaRPr lang="en-US" altLang="ja-JP" dirty="0"/>
          </a:p>
          <a:p>
            <a:pPr lvl="3"/>
            <a:r>
              <a:rPr lang="ja-JP" altLang="en-US" dirty="0"/>
              <a:t>ドキュメントが研修向けの書式</a:t>
            </a:r>
            <a:endParaRPr kumimoji="1" lang="en-US" altLang="ja-JP" dirty="0"/>
          </a:p>
          <a:p>
            <a:pPr lvl="3"/>
            <a:r>
              <a:rPr kumimoji="1" lang="ja-JP" altLang="en-US" dirty="0"/>
              <a:t>一部のドキュメントが完成済だったり穴埋め</a:t>
            </a:r>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6</a:t>
            </a:fld>
            <a:endParaRPr lang="en-US" altLang="ja-JP"/>
          </a:p>
        </p:txBody>
      </p:sp>
    </p:spTree>
    <p:extLst>
      <p:ext uri="{BB962C8B-B14F-4D97-AF65-F5344CB8AC3E}">
        <p14:creationId xmlns:p14="http://schemas.microsoft.com/office/powerpoint/2010/main" val="4029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各工程</a:t>
            </a:r>
            <a:r>
              <a:rPr kumimoji="1" lang="ja-JP" altLang="en-US" sz="2400" dirty="0"/>
              <a:t>の</a:t>
            </a:r>
            <a:r>
              <a:rPr lang="ja-JP" altLang="en-US" sz="2400" dirty="0"/>
              <a:t>違い：内部設計</a:t>
            </a:r>
            <a:r>
              <a:rPr lang="en-US" altLang="ja-JP" sz="2400" dirty="0"/>
              <a:t>(ID)</a:t>
            </a:r>
            <a:r>
              <a:rPr lang="ja-JP" altLang="en-US" sz="2400" dirty="0" err="1"/>
              <a:t>、</a:t>
            </a:r>
            <a:r>
              <a:rPr lang="ja-JP" altLang="en-US" sz="2400" dirty="0"/>
              <a:t>プログラム設計</a:t>
            </a:r>
            <a:r>
              <a:rPr lang="en-US" altLang="ja-JP" sz="2400" dirty="0"/>
              <a:t>(PD)</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内部設計</a:t>
            </a:r>
            <a:r>
              <a:rPr lang="en-US" altLang="ja-JP" dirty="0"/>
              <a:t>(ID)</a:t>
            </a:r>
            <a:r>
              <a:rPr lang="ja-JP" altLang="en-US" dirty="0" err="1"/>
              <a:t>、</a:t>
            </a:r>
            <a:r>
              <a:rPr lang="ja-JP" altLang="en-US" dirty="0"/>
              <a:t>プログラム設計</a:t>
            </a:r>
            <a:r>
              <a:rPr lang="en-US" altLang="ja-JP" dirty="0"/>
              <a:t>(PD)</a:t>
            </a:r>
          </a:p>
          <a:p>
            <a:pPr lvl="1"/>
            <a:r>
              <a:rPr kumimoji="1" lang="ja-JP" altLang="en-US" dirty="0"/>
              <a:t>共通点</a:t>
            </a:r>
            <a:endParaRPr lang="en-US" altLang="ja-JP" dirty="0"/>
          </a:p>
          <a:p>
            <a:pPr lvl="2"/>
            <a:r>
              <a:rPr kumimoji="1" lang="ja-JP" altLang="en-US" dirty="0"/>
              <a:t>目的と進め方</a:t>
            </a:r>
            <a:endParaRPr kumimoji="1" lang="en-US" altLang="ja-JP" dirty="0"/>
          </a:p>
          <a:p>
            <a:pPr lvl="3"/>
            <a:r>
              <a:rPr lang="ja-JP" altLang="en-US" dirty="0"/>
              <a:t>外部設計で明確化したシステム動作、方式、外部インタフェースについて、システムのつくりとしてどのように実現するかを決定する</a:t>
            </a:r>
            <a:endParaRPr lang="en-US" altLang="ja-JP" dirty="0"/>
          </a:p>
          <a:p>
            <a:pPr lvl="3"/>
            <a:endParaRPr kumimoji="1" lang="en-US" altLang="ja-JP" dirty="0"/>
          </a:p>
          <a:p>
            <a:pPr lvl="1"/>
            <a:r>
              <a:rPr lang="ja-JP" altLang="en-US" dirty="0"/>
              <a:t>違い</a:t>
            </a:r>
            <a:endParaRPr lang="en-US" altLang="ja-JP" dirty="0"/>
          </a:p>
          <a:p>
            <a:pPr lvl="2"/>
            <a:r>
              <a:rPr lang="ja-JP" altLang="en-US" dirty="0"/>
              <a:t>研修向けにチューニング</a:t>
            </a:r>
            <a:endParaRPr lang="en-US" altLang="ja-JP" dirty="0"/>
          </a:p>
          <a:p>
            <a:pPr lvl="3"/>
            <a:r>
              <a:rPr lang="ja-JP" altLang="en-US" dirty="0"/>
              <a:t>講師が上司役（レビューワ）を担当</a:t>
            </a:r>
            <a:endParaRPr lang="en-US" altLang="ja-JP" dirty="0"/>
          </a:p>
          <a:p>
            <a:pPr lvl="3"/>
            <a:r>
              <a:rPr lang="ja-JP" altLang="en-US" dirty="0"/>
              <a:t>ドキュメントが研修向けの書式</a:t>
            </a:r>
            <a:endParaRPr kumimoji="1" lang="en-US" altLang="ja-JP" dirty="0"/>
          </a:p>
          <a:p>
            <a:pPr lvl="3"/>
            <a:r>
              <a:rPr lang="ja-JP" altLang="en-US" dirty="0"/>
              <a:t>レビュー対象が一部の機能のみ</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7</a:t>
            </a:fld>
            <a:endParaRPr lang="en-US" altLang="ja-JP"/>
          </a:p>
        </p:txBody>
      </p:sp>
    </p:spTree>
    <p:extLst>
      <p:ext uri="{BB962C8B-B14F-4D97-AF65-F5344CB8AC3E}">
        <p14:creationId xmlns:p14="http://schemas.microsoft.com/office/powerpoint/2010/main" val="183835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各工程</a:t>
            </a:r>
            <a:r>
              <a:rPr kumimoji="1" lang="ja-JP" altLang="en-US" sz="2400" dirty="0"/>
              <a:t>の</a:t>
            </a:r>
            <a:r>
              <a:rPr lang="ja-JP" altLang="en-US" sz="2400" dirty="0"/>
              <a:t>違い：コーディング</a:t>
            </a:r>
            <a:r>
              <a:rPr lang="en-US" altLang="ja-JP" sz="2400" dirty="0"/>
              <a:t>(C)</a:t>
            </a:r>
            <a:r>
              <a:rPr lang="ja-JP" altLang="en-US" sz="2400" dirty="0"/>
              <a:t>／単体試験</a:t>
            </a:r>
            <a:r>
              <a:rPr lang="en-US" altLang="ja-JP" sz="2400" dirty="0"/>
              <a:t>(UT)</a:t>
            </a:r>
            <a:endParaRPr kumimoji="1" lang="ja-JP" altLang="en-US" sz="2400" dirty="0"/>
          </a:p>
        </p:txBody>
      </p:sp>
      <p:sp>
        <p:nvSpPr>
          <p:cNvPr id="3" name="コンテンツ プレースホルダー 2"/>
          <p:cNvSpPr>
            <a:spLocks noGrp="1"/>
          </p:cNvSpPr>
          <p:nvPr>
            <p:ph idx="1"/>
          </p:nvPr>
        </p:nvSpPr>
        <p:spPr/>
        <p:txBody>
          <a:bodyPr/>
          <a:lstStyle/>
          <a:p>
            <a:r>
              <a:rPr lang="ja-JP" altLang="en-US" dirty="0"/>
              <a:t>コーディング</a:t>
            </a:r>
            <a:r>
              <a:rPr lang="en-US" altLang="ja-JP" dirty="0"/>
              <a:t>(C)</a:t>
            </a:r>
          </a:p>
          <a:p>
            <a:pPr lvl="1"/>
            <a:r>
              <a:rPr kumimoji="1" lang="ja-JP" altLang="en-US" dirty="0"/>
              <a:t>共通点</a:t>
            </a:r>
            <a:endParaRPr lang="en-US" altLang="ja-JP" dirty="0"/>
          </a:p>
          <a:p>
            <a:pPr lvl="2"/>
            <a:r>
              <a:rPr kumimoji="1" lang="ja-JP" altLang="en-US" dirty="0"/>
              <a:t>目的と進め方</a:t>
            </a:r>
            <a:endParaRPr kumimoji="1" lang="en-US" altLang="ja-JP" dirty="0"/>
          </a:p>
          <a:p>
            <a:pPr lvl="3"/>
            <a:r>
              <a:rPr lang="ja-JP" altLang="en-US" dirty="0"/>
              <a:t>内部設計、プログラム設計に基づきソースコードを作成する</a:t>
            </a:r>
            <a:endParaRPr lang="en-US" altLang="ja-JP" dirty="0"/>
          </a:p>
          <a:p>
            <a:pPr lvl="3"/>
            <a:r>
              <a:rPr lang="ja-JP" altLang="en-US" dirty="0"/>
              <a:t>作成したクラスに対するメソッドの動作確認を行う</a:t>
            </a:r>
            <a:endParaRPr kumimoji="1" lang="en-US" altLang="ja-JP" dirty="0"/>
          </a:p>
          <a:p>
            <a:pPr lvl="1"/>
            <a:r>
              <a:rPr lang="ja-JP" altLang="en-US" dirty="0"/>
              <a:t>違い</a:t>
            </a:r>
            <a:endParaRPr lang="en-US" altLang="ja-JP" dirty="0"/>
          </a:p>
          <a:p>
            <a:pPr lvl="2"/>
            <a:r>
              <a:rPr lang="ja-JP" altLang="en-US" dirty="0"/>
              <a:t>研修向けにチューニング</a:t>
            </a:r>
            <a:endParaRPr lang="en-US" altLang="ja-JP" dirty="0"/>
          </a:p>
          <a:p>
            <a:pPr lvl="3"/>
            <a:r>
              <a:rPr lang="ja-JP" altLang="en-US" dirty="0"/>
              <a:t>講師が上司役（レビューワ）を担当</a:t>
            </a:r>
            <a:endParaRPr lang="en-US" altLang="ja-JP" dirty="0"/>
          </a:p>
          <a:p>
            <a:pPr lvl="3"/>
            <a:r>
              <a:rPr lang="ja-JP" altLang="en-US" dirty="0"/>
              <a:t>ドキュメントが研修向けの書式</a:t>
            </a:r>
          </a:p>
          <a:p>
            <a:pPr lvl="3"/>
            <a:r>
              <a:rPr lang="ja-JP" altLang="en-US" dirty="0"/>
              <a:t>レビュー対象が一部の機能のみ</a:t>
            </a:r>
            <a:endParaRPr lang="en-US" altLang="ja-JP" dirty="0"/>
          </a:p>
          <a:p>
            <a:pPr lvl="3"/>
            <a:r>
              <a:rPr lang="ja-JP" altLang="en-US" dirty="0"/>
              <a:t>研修用に用意されたソース管理システム（</a:t>
            </a:r>
            <a:r>
              <a:rPr lang="en-US" altLang="ja-JP" dirty="0"/>
              <a:t>GitHub</a:t>
            </a:r>
            <a:r>
              <a:rPr lang="ja-JP" altLang="en-US" dirty="0"/>
              <a:t>）を使用</a:t>
            </a:r>
            <a:endParaRPr lang="en-US" altLang="ja-JP" dirty="0"/>
          </a:p>
          <a:p>
            <a:pPr lvl="3"/>
            <a:r>
              <a:rPr lang="ja-JP" altLang="en-US" dirty="0"/>
              <a:t>研修用に用意された</a:t>
            </a:r>
            <a:r>
              <a:rPr lang="en-US" altLang="ja-JP" dirty="0"/>
              <a:t>Eclipse</a:t>
            </a:r>
            <a:r>
              <a:rPr lang="ja-JP" altLang="en-US" dirty="0"/>
              <a:t>プロジェクトを使用</a:t>
            </a:r>
            <a:endParaRPr lang="en-US" altLang="ja-JP" dirty="0"/>
          </a:p>
        </p:txBody>
      </p:sp>
      <p:sp>
        <p:nvSpPr>
          <p:cNvPr id="4" name="スライド番号プレースホルダー 3"/>
          <p:cNvSpPr>
            <a:spLocks noGrp="1"/>
          </p:cNvSpPr>
          <p:nvPr>
            <p:ph type="sldNum" sz="quarter" idx="10"/>
          </p:nvPr>
        </p:nvSpPr>
        <p:spPr/>
        <p:txBody>
          <a:bodyPr/>
          <a:lstStyle/>
          <a:p>
            <a:pPr>
              <a:defRPr/>
            </a:pPr>
            <a:fld id="{FEA41162-D8D6-444A-8E1D-80AC7FF1BB07}" type="slidenum">
              <a:rPr lang="en-US" altLang="ja-JP" smtClean="0"/>
              <a:pPr>
                <a:defRPr/>
              </a:pPr>
              <a:t>8</a:t>
            </a:fld>
            <a:endParaRPr lang="en-US" altLang="ja-JP"/>
          </a:p>
        </p:txBody>
      </p:sp>
    </p:spTree>
    <p:extLst>
      <p:ext uri="{BB962C8B-B14F-4D97-AF65-F5344CB8AC3E}">
        <p14:creationId xmlns:p14="http://schemas.microsoft.com/office/powerpoint/2010/main" val="1574703963"/>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3911</TotalTime>
  <Words>1080</Words>
  <Application>Microsoft Office PowerPoint</Application>
  <PresentationFormat>画面に合わせる (4:3)</PresentationFormat>
  <Paragraphs>156</Paragraphs>
  <Slides>13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Meiryo UI</vt:lpstr>
      <vt:lpstr>ＭＳ Ｐゴシック</vt:lpstr>
      <vt:lpstr>メイリオ</vt:lpstr>
      <vt:lpstr>Arial</vt:lpstr>
      <vt:lpstr>標準デザイン</vt:lpstr>
      <vt:lpstr>PowerPoint プレゼンテーション</vt:lpstr>
      <vt:lpstr>本書の目的</vt:lpstr>
      <vt:lpstr>システム開発プロセスについて</vt:lpstr>
      <vt:lpstr>V字モデル</vt:lpstr>
      <vt:lpstr>実際の開発業務とシステム開発演習の大まかな違い</vt:lpstr>
      <vt:lpstr>各工程の違い</vt:lpstr>
      <vt:lpstr>各工程の違い：外部設計(ED)</vt:lpstr>
      <vt:lpstr>各工程の違い：内部設計(ID)、プログラム設計(PD)</vt:lpstr>
      <vt:lpstr>各工程の違い：コーディング(C)／単体試験(UT)</vt:lpstr>
      <vt:lpstr>各工程の違い：結合試験(IT)</vt:lpstr>
      <vt:lpstr>各工程の違い：総合試験(PT)</vt:lpstr>
      <vt:lpstr>各工程の違い：運用試験(OT)</vt:lpstr>
      <vt:lpstr>さいごに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島本 佳幸</dc:creator>
  <cp:lastModifiedBy>壮一郎 瓜生</cp:lastModifiedBy>
  <cp:revision>135</cp:revision>
  <cp:lastPrinted>2020-04-27T09:56:00Z</cp:lastPrinted>
  <dcterms:created xsi:type="dcterms:W3CDTF">1601-01-01T00:00:00Z</dcterms:created>
  <dcterms:modified xsi:type="dcterms:W3CDTF">2024-08-31T11:46:09Z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