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ebp" ContentType="image/webp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30.jpg" ContentType="image/jpeg"/>
  <Override PartName="/ppt/media/image31.jpg" ContentType="image/jpeg"/>
  <Override PartName="/ppt/media/image32.jpg" ContentType="image/jpeg"/>
  <Override PartName="/ppt/media/image33.jpg" ContentType="image/jpeg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3"/>
  </p:notesMasterIdLst>
  <p:sldIdLst>
    <p:sldId id="256" r:id="rId2"/>
    <p:sldId id="298" r:id="rId3"/>
    <p:sldId id="304" r:id="rId4"/>
    <p:sldId id="299" r:id="rId5"/>
    <p:sldId id="305" r:id="rId6"/>
    <p:sldId id="333" r:id="rId7"/>
    <p:sldId id="330" r:id="rId8"/>
    <p:sldId id="303" r:id="rId9"/>
    <p:sldId id="295" r:id="rId10"/>
    <p:sldId id="306" r:id="rId11"/>
    <p:sldId id="297" r:id="rId12"/>
    <p:sldId id="307" r:id="rId13"/>
    <p:sldId id="273" r:id="rId14"/>
    <p:sldId id="328" r:id="rId15"/>
    <p:sldId id="327" r:id="rId16"/>
    <p:sldId id="332" r:id="rId17"/>
    <p:sldId id="326" r:id="rId18"/>
    <p:sldId id="329" r:id="rId19"/>
    <p:sldId id="331" r:id="rId20"/>
    <p:sldId id="302" r:id="rId21"/>
    <p:sldId id="296" r:id="rId22"/>
  </p:sldIdLst>
  <p:sldSz cx="9144000" cy="5143500" type="screen16x9"/>
  <p:notesSz cx="6858000" cy="9144000"/>
  <p:embeddedFontLst>
    <p:embeddedFont>
      <p:font typeface="Source Sans Pro" panose="02020500000000000000" charset="0"/>
      <p:regular r:id="rId24"/>
      <p:bold r:id="rId25"/>
      <p:italic r:id="rId26"/>
      <p:boldItalic r:id="rId27"/>
    </p:embeddedFont>
    <p:embeddedFont>
      <p:font typeface="Roboto" panose="02020500000000000000" charset="0"/>
      <p:regular r:id="rId28"/>
      <p:bold r:id="rId29"/>
      <p:italic r:id="rId30"/>
      <p:boldItalic r:id="rId31"/>
    </p:embeddedFont>
    <p:embeddedFont>
      <p:font typeface="微軟正黑體" panose="020B0604030504040204" pitchFamily="34" charset="-120"/>
      <p:regular r:id="rId32"/>
      <p:bold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蘇家妍" initials="蘇家妍" lastIdx="1" clrIdx="0">
    <p:extLst>
      <p:ext uri="{19B8F6BF-5375-455C-9EA6-DF929625EA0E}">
        <p15:presenceInfo xmlns:p15="http://schemas.microsoft.com/office/powerpoint/2012/main" userId="蘇家妍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8E80"/>
    <a:srgbClr val="1597B1"/>
    <a:srgbClr val="F05768"/>
    <a:srgbClr val="00808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A5DAE6-B8D4-463A-B770-F933C0DAACDE}">
  <a:tblStyle styleId="{C1A5DAE6-B8D4-463A-B770-F933C0DAAC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FA8A82-7B4D-46C1-9610-C9956C4077D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5256" autoAdjust="0"/>
  </p:normalViewPr>
  <p:slideViewPr>
    <p:cSldViewPr snapToGrid="0">
      <p:cViewPr varScale="1">
        <p:scale>
          <a:sx n="87" d="100"/>
          <a:sy n="87" d="100"/>
        </p:scale>
        <p:origin x="620" y="-2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91FACD-046F-4256-ACD9-5C97AEAE7B9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CD75FFF-5635-4346-BFA5-2A434D4A3E21}">
      <dgm:prSet phldrT="[文字]" custT="1"/>
      <dgm:spPr/>
      <dgm:t>
        <a:bodyPr/>
        <a:lstStyle/>
        <a:p>
          <a:pPr marR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</a:pPr>
          <a:r>
            <a:rPr lang="zh-TW" altLang="en-US"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小夫發案時即 成為發案者</a:t>
          </a:r>
          <a:endParaRPr lang="en-US" altLang="zh-TW" sz="1400" b="0" i="0" u="none" strike="noStrike" cap="none" dirty="0">
            <a:solidFill>
              <a:schemeClr val="bg1"/>
            </a:solidFill>
            <a:latin typeface="Arial"/>
            <a:ea typeface="Arial"/>
            <a:cs typeface="Arial"/>
            <a:sym typeface="Arial"/>
          </a:endParaRPr>
        </a:p>
        <a:p>
          <a:pPr marR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</a:pPr>
          <a:endParaRPr lang="en-US" altLang="zh-TW" sz="1400" b="0" i="0" u="none" strike="noStrike" cap="none" dirty="0">
            <a:solidFill>
              <a:schemeClr val="bg1"/>
            </a:solidFill>
            <a:latin typeface="Arial"/>
            <a:ea typeface="Arial"/>
            <a:cs typeface="Arial"/>
            <a:sym typeface="Arial"/>
          </a:endParaRPr>
        </a:p>
        <a:p>
          <a:pPr marR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</a:pPr>
          <a:r>
            <a:rPr lang="zh-TW" altLang="en-US"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由靜香投遞履歷成為接案者</a:t>
          </a:r>
        </a:p>
      </dgm:t>
    </dgm:pt>
    <dgm:pt modelId="{BE53BB6E-24EA-4C2A-B115-BA18CDC88530}" type="parTrans" cxnId="{FFF54845-A1AB-4A52-BE7C-4F489F056CE1}">
      <dgm:prSet/>
      <dgm:spPr/>
      <dgm:t>
        <a:bodyPr/>
        <a:lstStyle/>
        <a:p>
          <a:endParaRPr lang="zh-TW" altLang="en-US"/>
        </a:p>
      </dgm:t>
    </dgm:pt>
    <dgm:pt modelId="{E3D5BC82-CC6E-40DE-B738-90C9EB6855D5}" type="sibTrans" cxnId="{FFF54845-A1AB-4A52-BE7C-4F489F056CE1}">
      <dgm:prSet/>
      <dgm:spPr/>
      <dgm:t>
        <a:bodyPr/>
        <a:lstStyle/>
        <a:p>
          <a:endParaRPr lang="zh-TW" altLang="en-US"/>
        </a:p>
      </dgm:t>
    </dgm:pt>
    <dgm:pt modelId="{DAD6C759-0F63-43C9-AD51-D97E7A31F1FD}">
      <dgm:prSet custT="1"/>
      <dgm:spPr/>
      <dgm:t>
        <a:bodyPr/>
        <a:lstStyle/>
        <a:p>
          <a:pPr algn="l"/>
          <a:r>
            <a:rPr lang="en-US" sz="1400" b="0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A</a:t>
          </a:r>
          <a:r>
            <a:rPr lang="zh-TW" sz="1400" b="0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夢收到靜香委託後便成為接案者</a:t>
          </a:r>
          <a:endParaRPr lang="en-US" altLang="zh-TW" sz="1400" b="0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  <a:p>
          <a:pPr algn="l"/>
          <a:r>
            <a:rPr lang="en-US" sz="1400" b="0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A</a:t>
          </a:r>
          <a:r>
            <a:rPr lang="zh-TW" sz="1400" b="0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夢可再發包成為發案者</a:t>
          </a:r>
          <a:endParaRPr lang="en-US" altLang="zh-TW" sz="1400" b="0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AEB1E6FD-D243-4343-A3BF-ED9A779B2DBC}" type="parTrans" cxnId="{CC1E277A-347E-4F94-A2C4-44E0BAA061F0}">
      <dgm:prSet/>
      <dgm:spPr/>
      <dgm:t>
        <a:bodyPr/>
        <a:lstStyle/>
        <a:p>
          <a:endParaRPr lang="zh-TW" altLang="en-US"/>
        </a:p>
      </dgm:t>
    </dgm:pt>
    <dgm:pt modelId="{1E6ED481-328F-4F4D-A28B-051D57DA4259}" type="sibTrans" cxnId="{CC1E277A-347E-4F94-A2C4-44E0BAA061F0}">
      <dgm:prSet/>
      <dgm:spPr/>
      <dgm:t>
        <a:bodyPr/>
        <a:lstStyle/>
        <a:p>
          <a:endParaRPr lang="zh-TW" altLang="en-US"/>
        </a:p>
      </dgm:t>
    </dgm:pt>
    <dgm:pt modelId="{C295E294-E1C5-4100-9647-DCBA9B733B56}">
      <dgm:prSet custT="1"/>
      <dgm:spPr/>
      <dgm:t>
        <a:bodyPr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300" b="0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靜香成為接案者也可另外發案</a:t>
          </a:r>
          <a:endParaRPr lang="en-US" altLang="zh-TW" sz="1300" b="0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300" b="0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委託</a:t>
          </a:r>
          <a:r>
            <a:rPr lang="en-US" sz="1300" b="0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A</a:t>
          </a:r>
          <a:r>
            <a:rPr lang="zh-TW" sz="1300" b="0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夢後靜香即成為發案者</a:t>
          </a:r>
          <a:r>
            <a:rPr lang="en-US" sz="1300" b="0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(</a:t>
          </a:r>
          <a:r>
            <a:rPr lang="zh-TW" sz="1300" b="0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委託者</a:t>
          </a:r>
          <a:r>
            <a:rPr lang="en-US" sz="1300" b="0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)</a:t>
          </a:r>
          <a:endParaRPr lang="en-US" altLang="zh-TW" sz="1300" b="0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3DF0F70C-F5B9-4E0A-A362-EDE026DAF119}" type="sibTrans" cxnId="{87CDBE1D-79C5-4FAA-9592-2CFBE91280BC}">
      <dgm:prSet/>
      <dgm:spPr/>
      <dgm:t>
        <a:bodyPr/>
        <a:lstStyle/>
        <a:p>
          <a:endParaRPr lang="zh-TW" altLang="en-US"/>
        </a:p>
      </dgm:t>
    </dgm:pt>
    <dgm:pt modelId="{1FB69C4D-7D6A-44BD-925D-EF33C74F1965}" type="parTrans" cxnId="{87CDBE1D-79C5-4FAA-9592-2CFBE91280BC}">
      <dgm:prSet/>
      <dgm:spPr/>
      <dgm:t>
        <a:bodyPr/>
        <a:lstStyle/>
        <a:p>
          <a:endParaRPr lang="zh-TW" altLang="en-US"/>
        </a:p>
      </dgm:t>
    </dgm:pt>
    <dgm:pt modelId="{16391481-AC73-4767-85CE-6134C5A87E01}" type="pres">
      <dgm:prSet presAssocID="{0A91FACD-046F-4256-ACD9-5C97AEAE7B9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DCD7D0B-BA94-4082-891B-DD0B0AABC849}" type="pres">
      <dgm:prSet presAssocID="{7CD75FFF-5635-4346-BFA5-2A434D4A3E2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32EA35B-045D-4592-9B9B-A79B931AE58B}" type="pres">
      <dgm:prSet presAssocID="{E3D5BC82-CC6E-40DE-B738-90C9EB6855D5}" presName="sibTrans" presStyleLbl="sibTrans2D1" presStyleIdx="0" presStyleCnt="3"/>
      <dgm:spPr/>
      <dgm:t>
        <a:bodyPr/>
        <a:lstStyle/>
        <a:p>
          <a:endParaRPr lang="zh-TW" altLang="en-US"/>
        </a:p>
      </dgm:t>
    </dgm:pt>
    <dgm:pt modelId="{CC4F632B-BD56-4530-B161-8A5F9EAA8FB5}" type="pres">
      <dgm:prSet presAssocID="{E3D5BC82-CC6E-40DE-B738-90C9EB6855D5}" presName="connectorText" presStyleLbl="sibTrans2D1" presStyleIdx="0" presStyleCnt="3"/>
      <dgm:spPr/>
      <dgm:t>
        <a:bodyPr/>
        <a:lstStyle/>
        <a:p>
          <a:endParaRPr lang="zh-TW" altLang="en-US"/>
        </a:p>
      </dgm:t>
    </dgm:pt>
    <dgm:pt modelId="{FBB76143-D77C-4189-8E4F-DB4C2B09BF38}" type="pres">
      <dgm:prSet presAssocID="{C295E294-E1C5-4100-9647-DCBA9B733B5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EB14638-17C6-4C69-9349-7B83FC591F5A}" type="pres">
      <dgm:prSet presAssocID="{3DF0F70C-F5B9-4E0A-A362-EDE026DAF119}" presName="sibTrans" presStyleLbl="sibTrans2D1" presStyleIdx="1" presStyleCnt="3"/>
      <dgm:spPr/>
      <dgm:t>
        <a:bodyPr/>
        <a:lstStyle/>
        <a:p>
          <a:endParaRPr lang="zh-TW" altLang="en-US"/>
        </a:p>
      </dgm:t>
    </dgm:pt>
    <dgm:pt modelId="{DD8AD17D-16A2-41B2-B767-E01738F3A0E8}" type="pres">
      <dgm:prSet presAssocID="{3DF0F70C-F5B9-4E0A-A362-EDE026DAF119}" presName="connectorText" presStyleLbl="sibTrans2D1" presStyleIdx="1" presStyleCnt="3"/>
      <dgm:spPr/>
      <dgm:t>
        <a:bodyPr/>
        <a:lstStyle/>
        <a:p>
          <a:endParaRPr lang="zh-TW" altLang="en-US"/>
        </a:p>
      </dgm:t>
    </dgm:pt>
    <dgm:pt modelId="{84CDE5D5-B479-4B43-B9AA-D83DEDFC9F6A}" type="pres">
      <dgm:prSet presAssocID="{DAD6C759-0F63-43C9-AD51-D97E7A31F1F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1D6B1ED-564A-4C10-8CDD-7F703081D83E}" type="pres">
      <dgm:prSet presAssocID="{1E6ED481-328F-4F4D-A28B-051D57DA4259}" presName="sibTrans" presStyleLbl="sibTrans2D1" presStyleIdx="2" presStyleCnt="3"/>
      <dgm:spPr/>
      <dgm:t>
        <a:bodyPr/>
        <a:lstStyle/>
        <a:p>
          <a:endParaRPr lang="zh-TW" altLang="en-US"/>
        </a:p>
      </dgm:t>
    </dgm:pt>
    <dgm:pt modelId="{963DB105-D1C0-4721-85C4-18570AD1B524}" type="pres">
      <dgm:prSet presAssocID="{1E6ED481-328F-4F4D-A28B-051D57DA4259}" presName="connectorText" presStyleLbl="sibTrans2D1" presStyleIdx="2" presStyleCnt="3"/>
      <dgm:spPr/>
      <dgm:t>
        <a:bodyPr/>
        <a:lstStyle/>
        <a:p>
          <a:endParaRPr lang="zh-TW" altLang="en-US"/>
        </a:p>
      </dgm:t>
    </dgm:pt>
  </dgm:ptLst>
  <dgm:cxnLst>
    <dgm:cxn modelId="{63C62EE0-8031-4EE4-98AE-B4AD71ABA0A6}" type="presOf" srcId="{1E6ED481-328F-4F4D-A28B-051D57DA4259}" destId="{963DB105-D1C0-4721-85C4-18570AD1B524}" srcOrd="1" destOrd="0" presId="urn:microsoft.com/office/officeart/2005/8/layout/cycle2"/>
    <dgm:cxn modelId="{24D7962F-B998-4E23-AC93-0158469BF341}" type="presOf" srcId="{3DF0F70C-F5B9-4E0A-A362-EDE026DAF119}" destId="{6EB14638-17C6-4C69-9349-7B83FC591F5A}" srcOrd="0" destOrd="0" presId="urn:microsoft.com/office/officeart/2005/8/layout/cycle2"/>
    <dgm:cxn modelId="{92A2DBF7-7025-4D54-AF65-719C509DFB63}" type="presOf" srcId="{E3D5BC82-CC6E-40DE-B738-90C9EB6855D5}" destId="{C32EA35B-045D-4592-9B9B-A79B931AE58B}" srcOrd="0" destOrd="0" presId="urn:microsoft.com/office/officeart/2005/8/layout/cycle2"/>
    <dgm:cxn modelId="{FFF54845-A1AB-4A52-BE7C-4F489F056CE1}" srcId="{0A91FACD-046F-4256-ACD9-5C97AEAE7B9A}" destId="{7CD75FFF-5635-4346-BFA5-2A434D4A3E21}" srcOrd="0" destOrd="0" parTransId="{BE53BB6E-24EA-4C2A-B115-BA18CDC88530}" sibTransId="{E3D5BC82-CC6E-40DE-B738-90C9EB6855D5}"/>
    <dgm:cxn modelId="{C9D46C10-74CA-473A-8266-7C880AB97762}" type="presOf" srcId="{7CD75FFF-5635-4346-BFA5-2A434D4A3E21}" destId="{ADCD7D0B-BA94-4082-891B-DD0B0AABC849}" srcOrd="0" destOrd="0" presId="urn:microsoft.com/office/officeart/2005/8/layout/cycle2"/>
    <dgm:cxn modelId="{FD563537-5042-4542-AFF0-5B066FBD6385}" type="presOf" srcId="{E3D5BC82-CC6E-40DE-B738-90C9EB6855D5}" destId="{CC4F632B-BD56-4530-B161-8A5F9EAA8FB5}" srcOrd="1" destOrd="0" presId="urn:microsoft.com/office/officeart/2005/8/layout/cycle2"/>
    <dgm:cxn modelId="{87CDBE1D-79C5-4FAA-9592-2CFBE91280BC}" srcId="{0A91FACD-046F-4256-ACD9-5C97AEAE7B9A}" destId="{C295E294-E1C5-4100-9647-DCBA9B733B56}" srcOrd="1" destOrd="0" parTransId="{1FB69C4D-7D6A-44BD-925D-EF33C74F1965}" sibTransId="{3DF0F70C-F5B9-4E0A-A362-EDE026DAF119}"/>
    <dgm:cxn modelId="{CF00DC17-BF4E-4265-A437-30BA8B9D822F}" type="presOf" srcId="{0A91FACD-046F-4256-ACD9-5C97AEAE7B9A}" destId="{16391481-AC73-4767-85CE-6134C5A87E01}" srcOrd="0" destOrd="0" presId="urn:microsoft.com/office/officeart/2005/8/layout/cycle2"/>
    <dgm:cxn modelId="{39D3FF1B-1109-4239-B8A0-660F0E83D69D}" type="presOf" srcId="{DAD6C759-0F63-43C9-AD51-D97E7A31F1FD}" destId="{84CDE5D5-B479-4B43-B9AA-D83DEDFC9F6A}" srcOrd="0" destOrd="0" presId="urn:microsoft.com/office/officeart/2005/8/layout/cycle2"/>
    <dgm:cxn modelId="{434CAE63-F3CA-4DEC-8835-4C6D363A2166}" type="presOf" srcId="{1E6ED481-328F-4F4D-A28B-051D57DA4259}" destId="{D1D6B1ED-564A-4C10-8CDD-7F703081D83E}" srcOrd="0" destOrd="0" presId="urn:microsoft.com/office/officeart/2005/8/layout/cycle2"/>
    <dgm:cxn modelId="{06BDE4AA-FADE-4066-A81D-95E82663F7AB}" type="presOf" srcId="{C295E294-E1C5-4100-9647-DCBA9B733B56}" destId="{FBB76143-D77C-4189-8E4F-DB4C2B09BF38}" srcOrd="0" destOrd="0" presId="urn:microsoft.com/office/officeart/2005/8/layout/cycle2"/>
    <dgm:cxn modelId="{CC1E277A-347E-4F94-A2C4-44E0BAA061F0}" srcId="{0A91FACD-046F-4256-ACD9-5C97AEAE7B9A}" destId="{DAD6C759-0F63-43C9-AD51-D97E7A31F1FD}" srcOrd="2" destOrd="0" parTransId="{AEB1E6FD-D243-4343-A3BF-ED9A779B2DBC}" sibTransId="{1E6ED481-328F-4F4D-A28B-051D57DA4259}"/>
    <dgm:cxn modelId="{6E0AAE42-4AB5-4C78-986E-C842B6163995}" type="presOf" srcId="{3DF0F70C-F5B9-4E0A-A362-EDE026DAF119}" destId="{DD8AD17D-16A2-41B2-B767-E01738F3A0E8}" srcOrd="1" destOrd="0" presId="urn:microsoft.com/office/officeart/2005/8/layout/cycle2"/>
    <dgm:cxn modelId="{A701BC00-6E6F-4D10-9CC1-9660AFB3567C}" type="presParOf" srcId="{16391481-AC73-4767-85CE-6134C5A87E01}" destId="{ADCD7D0B-BA94-4082-891B-DD0B0AABC849}" srcOrd="0" destOrd="0" presId="urn:microsoft.com/office/officeart/2005/8/layout/cycle2"/>
    <dgm:cxn modelId="{281EAC89-308D-4CC5-81A1-C011185E1F45}" type="presParOf" srcId="{16391481-AC73-4767-85CE-6134C5A87E01}" destId="{C32EA35B-045D-4592-9B9B-A79B931AE58B}" srcOrd="1" destOrd="0" presId="urn:microsoft.com/office/officeart/2005/8/layout/cycle2"/>
    <dgm:cxn modelId="{6F9FF38D-67BF-4594-9998-67D136C8E959}" type="presParOf" srcId="{C32EA35B-045D-4592-9B9B-A79B931AE58B}" destId="{CC4F632B-BD56-4530-B161-8A5F9EAA8FB5}" srcOrd="0" destOrd="0" presId="urn:microsoft.com/office/officeart/2005/8/layout/cycle2"/>
    <dgm:cxn modelId="{5C2CDBEC-2C9D-4808-B2D3-CEBBD16236E7}" type="presParOf" srcId="{16391481-AC73-4767-85CE-6134C5A87E01}" destId="{FBB76143-D77C-4189-8E4F-DB4C2B09BF38}" srcOrd="2" destOrd="0" presId="urn:microsoft.com/office/officeart/2005/8/layout/cycle2"/>
    <dgm:cxn modelId="{80BE45E3-CE1F-4D8B-A545-D9455FBCC94C}" type="presParOf" srcId="{16391481-AC73-4767-85CE-6134C5A87E01}" destId="{6EB14638-17C6-4C69-9349-7B83FC591F5A}" srcOrd="3" destOrd="0" presId="urn:microsoft.com/office/officeart/2005/8/layout/cycle2"/>
    <dgm:cxn modelId="{023296C7-A44F-41F7-8A5E-DFCEC6D352E9}" type="presParOf" srcId="{6EB14638-17C6-4C69-9349-7B83FC591F5A}" destId="{DD8AD17D-16A2-41B2-B767-E01738F3A0E8}" srcOrd="0" destOrd="0" presId="urn:microsoft.com/office/officeart/2005/8/layout/cycle2"/>
    <dgm:cxn modelId="{858A14F8-9F22-477A-A193-6E5E903D40DA}" type="presParOf" srcId="{16391481-AC73-4767-85CE-6134C5A87E01}" destId="{84CDE5D5-B479-4B43-B9AA-D83DEDFC9F6A}" srcOrd="4" destOrd="0" presId="urn:microsoft.com/office/officeart/2005/8/layout/cycle2"/>
    <dgm:cxn modelId="{7F9A92B7-6908-40A7-B685-B47669CF76D1}" type="presParOf" srcId="{16391481-AC73-4767-85CE-6134C5A87E01}" destId="{D1D6B1ED-564A-4C10-8CDD-7F703081D83E}" srcOrd="5" destOrd="0" presId="urn:microsoft.com/office/officeart/2005/8/layout/cycle2"/>
    <dgm:cxn modelId="{0EAA24B2-DCC1-4FBC-9A3B-9D876D6DE792}" type="presParOf" srcId="{D1D6B1ED-564A-4C10-8CDD-7F703081D83E}" destId="{963DB105-D1C0-4721-85C4-18570AD1B52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D7D0B-BA94-4082-891B-DD0B0AABC849}">
      <dsp:nvSpPr>
        <dsp:cNvPr id="0" name=""/>
        <dsp:cNvSpPr/>
      </dsp:nvSpPr>
      <dsp:spPr>
        <a:xfrm>
          <a:off x="2165449" y="606"/>
          <a:ext cx="1765101" cy="17651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R="0" lvl="0" algn="l" defTabSz="622300" rtl="0">
            <a:lnSpc>
              <a:spcPct val="100000"/>
            </a:lnSpc>
            <a:spcBef>
              <a:spcPct val="0"/>
            </a:spcBef>
            <a:spcAft>
              <a:spcPts val="0"/>
            </a:spcAft>
            <a:buClr>
              <a:srgbClr val="000000"/>
            </a:buClr>
            <a:buFont typeface="Arial"/>
          </a:pPr>
          <a:r>
            <a:rPr lang="zh-TW" altLang="en-US" sz="1400" b="0" i="0" u="none" strike="noStrike" kern="1200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小夫發案時即 成為發案者</a:t>
          </a:r>
          <a:endParaRPr lang="en-US" altLang="zh-TW" sz="1400" b="0" i="0" u="none" strike="noStrike" kern="1200" cap="none" dirty="0">
            <a:solidFill>
              <a:schemeClr val="bg1"/>
            </a:solidFill>
            <a:latin typeface="Arial"/>
            <a:ea typeface="Arial"/>
            <a:cs typeface="Arial"/>
            <a:sym typeface="Arial"/>
          </a:endParaRPr>
        </a:p>
        <a:p>
          <a:pPr marR="0" lvl="0" algn="l" defTabSz="622300" rtl="0">
            <a:lnSpc>
              <a:spcPct val="100000"/>
            </a:lnSpc>
            <a:spcBef>
              <a:spcPct val="0"/>
            </a:spcBef>
            <a:spcAft>
              <a:spcPts val="0"/>
            </a:spcAft>
            <a:buClr>
              <a:srgbClr val="000000"/>
            </a:buClr>
            <a:buFont typeface="Arial"/>
          </a:pPr>
          <a:endParaRPr lang="en-US" altLang="zh-TW" sz="1400" b="0" i="0" u="none" strike="noStrike" kern="1200" cap="none" dirty="0">
            <a:solidFill>
              <a:schemeClr val="bg1"/>
            </a:solidFill>
            <a:latin typeface="Arial"/>
            <a:ea typeface="Arial"/>
            <a:cs typeface="Arial"/>
            <a:sym typeface="Arial"/>
          </a:endParaRPr>
        </a:p>
        <a:p>
          <a:pPr marR="0" lvl="0" algn="l" defTabSz="622300" rtl="0">
            <a:lnSpc>
              <a:spcPct val="100000"/>
            </a:lnSpc>
            <a:spcBef>
              <a:spcPct val="0"/>
            </a:spcBef>
            <a:spcAft>
              <a:spcPts val="0"/>
            </a:spcAft>
            <a:buClr>
              <a:srgbClr val="000000"/>
            </a:buClr>
            <a:buFont typeface="Arial"/>
          </a:pPr>
          <a:r>
            <a:rPr lang="zh-TW" altLang="en-US" sz="1400" b="0" i="0" u="none" strike="noStrike" kern="1200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由靜香投遞履歷成為接案者</a:t>
          </a:r>
        </a:p>
      </dsp:txBody>
      <dsp:txXfrm>
        <a:off x="2423942" y="259099"/>
        <a:ext cx="1248115" cy="1248115"/>
      </dsp:txXfrm>
    </dsp:sp>
    <dsp:sp modelId="{C32EA35B-045D-4592-9B9B-A79B931AE58B}">
      <dsp:nvSpPr>
        <dsp:cNvPr id="0" name=""/>
        <dsp:cNvSpPr/>
      </dsp:nvSpPr>
      <dsp:spPr>
        <a:xfrm rot="3600000">
          <a:off x="3469294" y="1722603"/>
          <a:ext cx="470660" cy="5957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700" kern="1200"/>
        </a:p>
      </dsp:txBody>
      <dsp:txXfrm>
        <a:off x="3504594" y="1780606"/>
        <a:ext cx="329462" cy="357433"/>
      </dsp:txXfrm>
    </dsp:sp>
    <dsp:sp modelId="{FBB76143-D77C-4189-8E4F-DB4C2B09BF38}">
      <dsp:nvSpPr>
        <dsp:cNvPr id="0" name=""/>
        <dsp:cNvSpPr/>
      </dsp:nvSpPr>
      <dsp:spPr>
        <a:xfrm>
          <a:off x="3492018" y="2298292"/>
          <a:ext cx="1765101" cy="17651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300" b="0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靜香成為接案者也可另外發案</a:t>
          </a:r>
          <a:endParaRPr lang="en-US" altLang="zh-TW" sz="1300" b="0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300" b="0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委託</a:t>
          </a:r>
          <a:r>
            <a:rPr lang="en-US" sz="1300" b="0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A</a:t>
          </a:r>
          <a:r>
            <a:rPr lang="zh-TW" sz="1300" b="0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夢後靜香即成為發案者</a:t>
          </a:r>
          <a:r>
            <a:rPr lang="en-US" sz="1300" b="0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(</a:t>
          </a:r>
          <a:r>
            <a:rPr lang="zh-TW" sz="1300" b="0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委託者</a:t>
          </a:r>
          <a:r>
            <a:rPr lang="en-US" sz="1300" b="0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)</a:t>
          </a:r>
          <a:endParaRPr lang="en-US" altLang="zh-TW" sz="1300" b="0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3750511" y="2556785"/>
        <a:ext cx="1248115" cy="1248115"/>
      </dsp:txXfrm>
    </dsp:sp>
    <dsp:sp modelId="{6EB14638-17C6-4C69-9349-7B83FC591F5A}">
      <dsp:nvSpPr>
        <dsp:cNvPr id="0" name=""/>
        <dsp:cNvSpPr/>
      </dsp:nvSpPr>
      <dsp:spPr>
        <a:xfrm rot="10800000">
          <a:off x="2825990" y="2882982"/>
          <a:ext cx="470660" cy="5957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700" kern="1200"/>
        </a:p>
      </dsp:txBody>
      <dsp:txXfrm rot="10800000">
        <a:off x="2967188" y="3002126"/>
        <a:ext cx="329462" cy="357433"/>
      </dsp:txXfrm>
    </dsp:sp>
    <dsp:sp modelId="{84CDE5D5-B479-4B43-B9AA-D83DEDFC9F6A}">
      <dsp:nvSpPr>
        <dsp:cNvPr id="0" name=""/>
        <dsp:cNvSpPr/>
      </dsp:nvSpPr>
      <dsp:spPr>
        <a:xfrm>
          <a:off x="838879" y="2298292"/>
          <a:ext cx="1765101" cy="17651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A</a:t>
          </a:r>
          <a:r>
            <a:rPr lang="zh-TW" sz="1400" b="0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夢收到靜香委託後便成為接案者</a:t>
          </a:r>
          <a:endParaRPr lang="en-US" altLang="zh-TW" sz="1400" b="0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A</a:t>
          </a:r>
          <a:r>
            <a:rPr lang="zh-TW" sz="1400" b="0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夢可再發包成為發案者</a:t>
          </a:r>
          <a:endParaRPr lang="en-US" altLang="zh-TW" sz="1400" b="0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1097372" y="2556785"/>
        <a:ext cx="1248115" cy="1248115"/>
      </dsp:txXfrm>
    </dsp:sp>
    <dsp:sp modelId="{D1D6B1ED-564A-4C10-8CDD-7F703081D83E}">
      <dsp:nvSpPr>
        <dsp:cNvPr id="0" name=""/>
        <dsp:cNvSpPr/>
      </dsp:nvSpPr>
      <dsp:spPr>
        <a:xfrm rot="18000000">
          <a:off x="2142724" y="1745675"/>
          <a:ext cx="470660" cy="5957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700" kern="1200"/>
        </a:p>
      </dsp:txBody>
      <dsp:txXfrm>
        <a:off x="2178024" y="1925960"/>
        <a:ext cx="329462" cy="357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各位長官，大家好！</a:t>
            </a:r>
            <a:endParaRPr lang="zh-TW" altLang="en-US" sz="1100" b="0" dirty="0">
              <a:effectLst/>
            </a:endParaRPr>
          </a:p>
          <a:p>
            <a:pPr marL="1397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我是資展國際</a:t>
            </a:r>
            <a:r>
              <a:rPr lang="en-US" altLang="zh-TW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MSIT150</a:t>
            </a:r>
            <a:r>
              <a:rPr lang="zh-TW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這一屆第三組的組長湯采榛，</a:t>
            </a:r>
            <a:endParaRPr lang="zh-TW" altLang="en-US" sz="1100" b="0" dirty="0">
              <a:effectLst/>
            </a:endParaRPr>
          </a:p>
          <a:p>
            <a:pPr marL="1397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我們的專題網頁名稱叫</a:t>
            </a:r>
            <a:r>
              <a:rPr lang="en-US" altLang="zh-TW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WantWant</a:t>
            </a:r>
            <a:r>
              <a:rPr lang="zh-TW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，是一個提供職缺媒合暨溝通的平台。</a:t>
            </a:r>
            <a:endParaRPr lang="zh-TW" altLang="en-US" sz="1100" b="0" dirty="0">
              <a:effectLst/>
            </a:endParaRPr>
          </a:p>
          <a:p>
            <a:pPr marL="1397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以下是我們小組成員，總共六位。</a:t>
            </a:r>
            <a:endParaRPr lang="zh-TW" altLang="en-US" sz="1100" b="0" dirty="0">
              <a:effectLst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最後，功能介紹與成果展示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2618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首先，介紹的是于捷負責的會員系統</a:t>
            </a:r>
            <a:r>
              <a:rPr lang="en-US" altLang="zh-TW" dirty="0"/>
              <a:t>~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接下來要介紹的是政嶽負責的商品</a:t>
            </a:r>
            <a:r>
              <a:rPr lang="en-US" altLang="zh-TW" dirty="0"/>
              <a:t>/</a:t>
            </a:r>
            <a:r>
              <a:rPr lang="zh-TW" altLang="en-US" dirty="0"/>
              <a:t>訂單</a:t>
            </a:r>
            <a:r>
              <a:rPr lang="en-US" altLang="zh-TW" dirty="0"/>
              <a:t>/</a:t>
            </a:r>
            <a:r>
              <a:rPr lang="zh-TW" altLang="en-US" dirty="0"/>
              <a:t>繳費管理系統和課程及班級管理系統，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(</a:t>
            </a:r>
            <a:r>
              <a:rPr lang="zh-TW" altLang="en-US" dirty="0"/>
              <a:t>登學生</a:t>
            </a:r>
            <a:r>
              <a:rPr lang="en-US" altLang="zh-TW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進入右上角的課程選購，可以看到我們的課程商品頁面。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TW" dirty="0"/>
              <a:t>(</a:t>
            </a:r>
            <a:r>
              <a:rPr lang="zh-TW" altLang="en-US" dirty="0"/>
              <a:t>登</a:t>
            </a:r>
            <a:r>
              <a:rPr lang="en-US" altLang="zh-TW" dirty="0"/>
              <a:t>Admin)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後臺這邊，對應的是我們課程清單，那我們的商品是以中小學課後輔導班為主，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所以依照年度分為上下學期，那這邊中間橘色亮燈代表他們每週上課的時間，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這邊是使用</a:t>
            </a:r>
            <a:r>
              <a:rPr lang="en-US" altLang="zh-TW" dirty="0"/>
              <a:t>Ajax</a:t>
            </a:r>
            <a:r>
              <a:rPr lang="zh-TW" altLang="en-US" dirty="0"/>
              <a:t>技術，後台人員可以即時更改授課時間、圖片、上下架。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TW" dirty="0"/>
              <a:t>(</a:t>
            </a:r>
            <a:r>
              <a:rPr lang="zh-TW" altLang="en-US" dirty="0"/>
              <a:t>登學生</a:t>
            </a:r>
            <a:r>
              <a:rPr lang="en-US" altLang="zh-TW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那前台這邊就可以看到剛才那筆課程資訊。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TW" dirty="0"/>
              <a:t>(</a:t>
            </a:r>
            <a:r>
              <a:rPr lang="zh-TW" altLang="en-US" dirty="0"/>
              <a:t>登</a:t>
            </a:r>
            <a:r>
              <a:rPr lang="en-US" altLang="zh-TW" dirty="0"/>
              <a:t>Admin)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那我這邊示範建立新商品，一鍵輸入後按</a:t>
            </a:r>
            <a:r>
              <a:rPr lang="en-US" altLang="zh-TW" dirty="0"/>
              <a:t>create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建立後進到班級頁面，有一筆對應的課程被建立出來，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那這邊也是使用</a:t>
            </a:r>
            <a:r>
              <a:rPr lang="en-US" altLang="zh-TW" dirty="0"/>
              <a:t>ajax</a:t>
            </a:r>
            <a:r>
              <a:rPr lang="zh-TW" altLang="en-US" dirty="0"/>
              <a:t>技術，可以即時更改授課教室等資料，那這邊可以看到目前報名人數為</a:t>
            </a:r>
            <a:r>
              <a:rPr lang="en-US" altLang="zh-TW" dirty="0"/>
              <a:t>0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到商品列表更新為上架。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TW" dirty="0"/>
              <a:t>(</a:t>
            </a:r>
            <a:r>
              <a:rPr lang="zh-TW" altLang="en-US" dirty="0"/>
              <a:t>登學生</a:t>
            </a:r>
            <a:r>
              <a:rPr lang="en-US" altLang="zh-TW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dirty="0"/>
              <a:t>那前台這邊我們可以透過條件篩選</a:t>
            </a:r>
            <a:r>
              <a:rPr lang="en-US" altLang="zh-TW" dirty="0"/>
              <a:t>(</a:t>
            </a:r>
            <a:r>
              <a:rPr lang="zh-TW" altLang="en-US" dirty="0"/>
              <a:t>高中</a:t>
            </a:r>
            <a:r>
              <a:rPr lang="en-US" altLang="zh-TW" dirty="0"/>
              <a:t>/</a:t>
            </a:r>
            <a:r>
              <a:rPr lang="zh-TW" altLang="en-US" dirty="0"/>
              <a:t>英文</a:t>
            </a:r>
            <a:r>
              <a:rPr lang="en-US" altLang="zh-TW" dirty="0"/>
              <a:t>)</a:t>
            </a:r>
            <a:r>
              <a:rPr lang="zh-TW" altLang="en-US" dirty="0"/>
              <a:t>，點擊加入購物車，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dirty="0"/>
              <a:t>已經加入過購物車的商品再點一次會提醒已經在購物車了，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dirty="0"/>
              <a:t>購物車的資訊這邊統一存在</a:t>
            </a:r>
            <a:r>
              <a:rPr lang="en-US" altLang="zh-TW" dirty="0"/>
              <a:t>session</a:t>
            </a:r>
            <a:r>
              <a:rPr lang="zh-TW" altLang="en-US" dirty="0"/>
              <a:t>中，重新整理後，他還是會在，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dirty="0"/>
              <a:t>點擊</a:t>
            </a:r>
            <a:r>
              <a:rPr lang="en-US" altLang="zh-TW" dirty="0"/>
              <a:t>Buy Now</a:t>
            </a:r>
            <a:r>
              <a:rPr lang="zh-TW" altLang="en-US" dirty="0"/>
              <a:t>，進入再次確認購買的頁面這邊，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dirty="0"/>
              <a:t>有全選的按鈕和取消全選的按鈕，那也可以逐一移除商品或還原，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dirty="0"/>
              <a:t>選擇衝刺那筆下單可以進到綠界的畫面，那這邊就不特別演示操作過程。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TW" b="0" i="0" dirty="0">
                <a:solidFill>
                  <a:srgbClr val="4F566B"/>
                </a:solidFill>
                <a:effectLst/>
                <a:latin typeface="Roboto" panose="020B0604020202020204" pitchFamily="2" charset="0"/>
              </a:rPr>
              <a:t>(</a:t>
            </a:r>
            <a:r>
              <a:rPr lang="zh-TW" altLang="en-US" b="0" i="0" dirty="0">
                <a:solidFill>
                  <a:srgbClr val="4F566B"/>
                </a:solidFill>
                <a:effectLst/>
                <a:latin typeface="Roboto" panose="020B0604020202020204" pitchFamily="2" charset="0"/>
              </a:rPr>
              <a:t>測試卡號 </a:t>
            </a:r>
            <a:r>
              <a:rPr lang="en-US" altLang="zh-TW" b="0" i="0" dirty="0">
                <a:solidFill>
                  <a:srgbClr val="4F566B"/>
                </a:solidFill>
                <a:effectLst/>
                <a:latin typeface="Roboto" panose="020B0604020202020204" pitchFamily="2" charset="0"/>
              </a:rPr>
              <a:t>: 4311-9522-2222-2222</a:t>
            </a:r>
            <a:r>
              <a:rPr lang="zh-TW" altLang="en-US" b="0" i="0" dirty="0">
                <a:solidFill>
                  <a:srgbClr val="4F566B"/>
                </a:solidFill>
                <a:effectLst/>
                <a:latin typeface="Roboto" panose="020B0604020202020204" pitchFamily="2" charset="0"/>
              </a:rPr>
              <a:t>，安全碼 </a:t>
            </a:r>
            <a:r>
              <a:rPr lang="en-US" altLang="zh-TW" b="0" i="0" dirty="0">
                <a:solidFill>
                  <a:srgbClr val="4F566B"/>
                </a:solidFill>
                <a:effectLst/>
                <a:latin typeface="Roboto" panose="020B0604020202020204" pitchFamily="2" charset="0"/>
              </a:rPr>
              <a:t>: 222</a:t>
            </a:r>
            <a:r>
              <a:rPr lang="zh-TW" altLang="en-US" b="0" i="0" dirty="0">
                <a:solidFill>
                  <a:srgbClr val="4F566B"/>
                </a:solidFill>
                <a:effectLst/>
                <a:latin typeface="Roboto" panose="020B0604020202020204" pitchFamily="2" charset="0"/>
              </a:rPr>
              <a:t>，有效期限：</a:t>
            </a:r>
            <a:r>
              <a:rPr lang="en-US" altLang="zh-TW" b="0" i="0" dirty="0">
                <a:solidFill>
                  <a:srgbClr val="4F566B"/>
                </a:solidFill>
                <a:effectLst/>
                <a:latin typeface="Roboto" panose="020B0604020202020204" pitchFamily="2" charset="0"/>
              </a:rPr>
              <a:t>12/25)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dirty="0"/>
              <a:t>那這邊結帳過的課程就會放在下方「已擁有的課程」，避免讓重複選購的問題。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TW" dirty="0"/>
              <a:t>(</a:t>
            </a:r>
            <a:r>
              <a:rPr lang="zh-TW" altLang="en-US" dirty="0"/>
              <a:t>登</a:t>
            </a:r>
            <a:r>
              <a:rPr lang="en-US" altLang="zh-TW" dirty="0"/>
              <a:t>Admin)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dirty="0"/>
              <a:t>只要有購買過，首頁這邊就會有購買紀錄資訊。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dirty="0"/>
              <a:t>那後台管理系統也可以在訂單和訂單名細頁面查看到交易紀錄，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dirty="0"/>
              <a:t>有結帳的才會顯示已購買，並可以排課。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TW" dirty="0"/>
              <a:t>(</a:t>
            </a:r>
            <a:r>
              <a:rPr lang="zh-TW" altLang="en-US" dirty="0"/>
              <a:t>登學生</a:t>
            </a:r>
            <a:r>
              <a:rPr lang="en-US" altLang="zh-TW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dirty="0"/>
              <a:t>有排課的項目會顯示在學生首頁的班級資訊。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3525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再來介紹文萱報告的首頁快速選單功能和成績系統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57553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再來這邊是我負責的功能，有前台找工作詳細資訊、會員專區有關發工作的相關功能。</a:t>
            </a:r>
            <a:r>
              <a:rPr lang="zh-TW" altLang="en-US" dirty="0"/>
              <a:t/>
            </a:r>
            <a:br>
              <a:rPr lang="zh-TW" alt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1432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在來這邊介紹勵騏的功能，有出勤點名系統和雙向訊息系統。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(</a:t>
            </a:r>
            <a:r>
              <a:rPr lang="zh-TW" altLang="en-US" dirty="0"/>
              <a:t>登入</a:t>
            </a:r>
            <a:r>
              <a:rPr lang="en-US" altLang="zh-TW" dirty="0"/>
              <a:t>Admin)</a:t>
            </a:r>
            <a:endParaRPr lang="zh-TW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今天導師可以拿著平板到教室點名，到輸入出缺勤，選擇班級</a:t>
            </a:r>
            <a:r>
              <a:rPr lang="en-US" altLang="zh-TW" dirty="0"/>
              <a:t>CH12011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假設今天第一個學生缺席，點選後送出。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TW" dirty="0"/>
              <a:t>(</a:t>
            </a:r>
            <a:r>
              <a:rPr lang="zh-TW" altLang="en-US" dirty="0"/>
              <a:t>登入家長</a:t>
            </a:r>
            <a:r>
              <a:rPr lang="en-US" altLang="zh-TW" dirty="0"/>
              <a:t>)</a:t>
            </a:r>
            <a:endParaRPr lang="zh-TW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到家長頁面，可以看到出缺勤紀錄，假如家長需要請假，可以到傳送訊息的地方，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選擇對應的導師一鍵輸入送出。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(</a:t>
            </a:r>
            <a:r>
              <a:rPr lang="zh-TW" altLang="en-US" dirty="0"/>
              <a:t>登入導師</a:t>
            </a:r>
            <a:r>
              <a:rPr lang="en-US" altLang="zh-TW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可以查看訊息並回覆，並進到出缺勤的地方做狀態更改。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透過</a:t>
            </a:r>
            <a:r>
              <a:rPr lang="en-US" altLang="zh-TW" dirty="0"/>
              <a:t>ajax</a:t>
            </a:r>
            <a:r>
              <a:rPr lang="zh-TW" altLang="en-US" dirty="0"/>
              <a:t>直接更改，那這邊還有加一個模糊搜尋的功能。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TW" dirty="0"/>
              <a:t>(</a:t>
            </a:r>
            <a:r>
              <a:rPr lang="zh-TW" altLang="en-US" dirty="0"/>
              <a:t>登入家長</a:t>
            </a:r>
            <a:r>
              <a:rPr lang="en-US" altLang="zh-TW" dirty="0"/>
              <a:t>)</a:t>
            </a:r>
            <a:endParaRPr lang="zh-TW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就會看到狀態已經做更改，還有接收導師的訊息。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(</a:t>
            </a:r>
            <a:r>
              <a:rPr lang="zh-TW" altLang="en-US" dirty="0"/>
              <a:t>登入學生</a:t>
            </a:r>
            <a:r>
              <a:rPr lang="en-US" altLang="zh-TW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學生也可以看到自己的出缺勤狀態。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03100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最後是丞哲的活動系統、財務系統，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(</a:t>
            </a:r>
            <a:r>
              <a:rPr lang="zh-TW" altLang="en-US" dirty="0"/>
              <a:t>登</a:t>
            </a:r>
            <a:r>
              <a:rPr lang="en-US" altLang="zh-TW" dirty="0"/>
              <a:t>admin)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財務系統是提供使用者一個方便閱覽的圖表，可以總覽當學期的損益，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也可以看一個區間的損益折線圖，那這邊紀錄的部分，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如果是已經有存在的資料會是</a:t>
            </a:r>
            <a:r>
              <a:rPr lang="en-US" altLang="zh-TW" dirty="0"/>
              <a:t>update</a:t>
            </a:r>
            <a:r>
              <a:rPr lang="zh-TW" altLang="en-US" dirty="0"/>
              <a:t>功能，如果是不存在的資料會是</a:t>
            </a:r>
            <a:r>
              <a:rPr lang="en-US" altLang="zh-TW" dirty="0"/>
              <a:t>insert</a:t>
            </a:r>
            <a:r>
              <a:rPr lang="zh-TW" altLang="en-US" dirty="0"/>
              <a:t>功能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(</a:t>
            </a:r>
            <a:r>
              <a:rPr lang="zh-TW" altLang="en-US" dirty="0"/>
              <a:t>登</a:t>
            </a:r>
            <a:r>
              <a:rPr lang="en-US" altLang="zh-TW" dirty="0"/>
              <a:t>admin)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再來我們也提供建立活動的功能，讓補習班可以額外舉辦聖誕趴等活動給學生參加，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這邊新增後送出，我們可以在活動管理查看，也可以在月曆上顯示行程，這邊是使用</a:t>
            </a:r>
            <a:r>
              <a:rPr lang="en-US" altLang="zh-TW" dirty="0"/>
              <a:t>full </a:t>
            </a:r>
            <a:r>
              <a:rPr lang="en-US" altLang="zh-TW" dirty="0" err="1"/>
              <a:t>caneder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下架後也會把前面的行事曆資料同步下架。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那我們也可以更改內容，例如新增</a:t>
            </a:r>
            <a:r>
              <a:rPr lang="en-US" altLang="zh-TW" dirty="0"/>
              <a:t>google</a:t>
            </a:r>
            <a:r>
              <a:rPr lang="zh-TW" altLang="en-US" dirty="0"/>
              <a:t> </a:t>
            </a:r>
            <a:r>
              <a:rPr lang="en-US" altLang="zh-TW" dirty="0"/>
              <a:t>map</a:t>
            </a:r>
            <a:r>
              <a:rPr lang="zh-TW" altLang="en-US" dirty="0"/>
              <a:t>地圖。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(</a:t>
            </a:r>
            <a:r>
              <a:rPr lang="zh-TW" altLang="en-US" dirty="0"/>
              <a:t>登入學生</a:t>
            </a:r>
            <a:r>
              <a:rPr lang="en-US" altLang="zh-TW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我們可以在查看活動這邊查看詳細資訊擊報名，也可以事後取消報名。</a:t>
            </a:r>
          </a:p>
        </p:txBody>
      </p:sp>
    </p:spTree>
    <p:extLst>
      <p:ext uri="{BB962C8B-B14F-4D97-AF65-F5344CB8AC3E}">
        <p14:creationId xmlns:p14="http://schemas.microsoft.com/office/powerpoint/2010/main" val="132662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再來這邊是我負責的功能，有前台找工作詳細資訊、會員專區有關發工作的相關功能。</a:t>
            </a:r>
            <a:r>
              <a:rPr lang="zh-TW" altLang="en-US" dirty="0"/>
              <a:t/>
            </a:r>
            <a:br>
              <a:rPr lang="zh-TW" alt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4577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那我們組的報告到此結束，謝謝各位長官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!</a:t>
            </a:r>
            <a:endParaRPr lang="zh-TW" altLang="en-US" sz="11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035986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sz="11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92039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zh-TW" altLang="en-US" dirty="0"/>
              <a:t>今天的說明會依據目錄所列的項目，</a:t>
            </a:r>
            <a:endParaRPr lang="en-US" altLang="zh-TW" dirty="0"/>
          </a:p>
          <a:p>
            <a:pPr marL="139700" indent="0">
              <a:buNone/>
            </a:pPr>
            <a:r>
              <a:rPr lang="zh-TW" altLang="en-US" dirty="0"/>
              <a:t>帶到專題背景、架構、分工，</a:t>
            </a:r>
            <a:endParaRPr lang="en-US" altLang="zh-TW" dirty="0"/>
          </a:p>
          <a:p>
            <a:pPr marL="139700" indent="0">
              <a:buNone/>
            </a:pPr>
            <a:r>
              <a:rPr lang="zh-TW" altLang="en-US" dirty="0"/>
              <a:t>那最後重點會放在我們的功能介紹與成果演示。</a:t>
            </a:r>
          </a:p>
        </p:txBody>
      </p:sp>
    </p:spTree>
    <p:extLst>
      <p:ext uri="{BB962C8B-B14F-4D97-AF65-F5344CB8AC3E}">
        <p14:creationId xmlns:p14="http://schemas.microsoft.com/office/powerpoint/2010/main" val="3941370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首先是專題背景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543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zh-TW" altLang="en-US" dirty="0"/>
              <a:t>關於</a:t>
            </a:r>
            <a:r>
              <a:rPr lang="en-US" altLang="zh-TW" dirty="0" err="1"/>
              <a:t>WantWant</a:t>
            </a:r>
            <a:r>
              <a:rPr lang="zh-TW" altLang="en-US" dirty="0"/>
              <a:t>，我們的設計理念是</a:t>
            </a:r>
            <a:r>
              <a:rPr lang="en-US" altLang="zh-TW" dirty="0"/>
              <a:t>…(</a:t>
            </a:r>
            <a:r>
              <a:rPr lang="zh-TW" altLang="en-US" dirty="0"/>
              <a:t>唸</a:t>
            </a:r>
            <a:r>
              <a:rPr lang="en-US" altLang="zh-TW" dirty="0"/>
              <a:t>PPT)</a:t>
            </a:r>
            <a:r>
              <a:rPr lang="zh-TW" altLang="en-US" dirty="0"/>
              <a:t>，使用者類型總共有會員，包含</a:t>
            </a:r>
            <a:r>
              <a:rPr lang="en-US" altLang="zh-TW" dirty="0"/>
              <a:t>…(</a:t>
            </a:r>
            <a:r>
              <a:rPr lang="zh-TW" altLang="en-US" dirty="0"/>
              <a:t>唸過去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3549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再來，網站架構與使用技術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2838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be55d3c83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be55d3c836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這個是我們網站實做專題網站所使用的技術，有分</a:t>
            </a:r>
            <a:r>
              <a:rPr lang="en-US" altLang="zh-TW" dirty="0"/>
              <a:t>…(</a:t>
            </a:r>
            <a:r>
              <a:rPr lang="zh-TW" altLang="en-US" dirty="0"/>
              <a:t>唸一遍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3636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依據前張架構圖所列的功能，我們的資料庫架構如這頁所示，共</a:t>
            </a:r>
            <a:r>
              <a:rPr lang="en-US" altLang="zh-TW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22</a:t>
            </a:r>
            <a:r>
              <a:rPr lang="zh-TW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個</a:t>
            </a:r>
            <a:r>
              <a:rPr lang="en-US" altLang="zh-TW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table</a:t>
            </a:r>
            <a:r>
              <a:rPr lang="zh-TW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5166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再來是小組分工與報告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2619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be55d3c836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be55d3c836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dirty="0"/>
              <a:t>這個是我們小組分工及接下來要跟各位報告的項目總覽，我的部分是負責發案工作、前端美化和規劃統籌。</a:t>
            </a:r>
          </a:p>
        </p:txBody>
      </p:sp>
    </p:spTree>
    <p:extLst>
      <p:ext uri="{BB962C8B-B14F-4D97-AF65-F5344CB8AC3E}">
        <p14:creationId xmlns:p14="http://schemas.microsoft.com/office/powerpoint/2010/main" val="2696580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8250" y="0"/>
            <a:ext cx="9152400" cy="5143500"/>
          </a:xfrm>
          <a:prstGeom prst="frame">
            <a:avLst>
              <a:gd name="adj1" fmla="val 241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54325" y="2449025"/>
            <a:ext cx="70353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teal" userDrawn="1">
  <p:cSld name="TITLE_1">
    <p:bg>
      <p:bgPr>
        <a:solidFill>
          <a:schemeClr val="accen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8250" y="0"/>
            <a:ext cx="9152400" cy="5143500"/>
          </a:xfrm>
          <a:prstGeom prst="frame">
            <a:avLst>
              <a:gd name="adj1" fmla="val 241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665225" y="1513525"/>
            <a:ext cx="588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132602" y="998975"/>
            <a:ext cx="8878800" cy="40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7"/>
          <p:cNvGrpSpPr/>
          <p:nvPr/>
        </p:nvGrpSpPr>
        <p:grpSpPr>
          <a:xfrm>
            <a:off x="132394" y="126350"/>
            <a:ext cx="8878501" cy="972488"/>
            <a:chOff x="180850" y="168450"/>
            <a:chExt cx="8781900" cy="1296650"/>
          </a:xfrm>
        </p:grpSpPr>
        <p:sp>
          <p:nvSpPr>
            <p:cNvPr id="41" name="Google Shape;41;p7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7"/>
            <p:cNvSpPr/>
            <p:nvPr/>
          </p:nvSpPr>
          <p:spPr>
            <a:xfrm rot="5400000">
              <a:off x="904149" y="1053500"/>
              <a:ext cx="442800" cy="3804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7"/>
            <p:cNvSpPr/>
            <p:nvPr/>
          </p:nvSpPr>
          <p:spPr>
            <a:xfrm>
              <a:off x="328185" y="341583"/>
              <a:ext cx="8487000" cy="627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832475" y="126338"/>
            <a:ext cx="7951800" cy="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4566" y="256200"/>
            <a:ext cx="484693" cy="4846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132602" y="998975"/>
            <a:ext cx="8878800" cy="40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9"/>
          <p:cNvGrpSpPr/>
          <p:nvPr/>
        </p:nvGrpSpPr>
        <p:grpSpPr>
          <a:xfrm>
            <a:off x="132394" y="126350"/>
            <a:ext cx="8878501" cy="972488"/>
            <a:chOff x="180850" y="168450"/>
            <a:chExt cx="8781900" cy="1296650"/>
          </a:xfrm>
        </p:grpSpPr>
        <p:sp>
          <p:nvSpPr>
            <p:cNvPr id="62" name="Google Shape;62;p9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9"/>
            <p:cNvSpPr/>
            <p:nvPr/>
          </p:nvSpPr>
          <p:spPr>
            <a:xfrm rot="5400000">
              <a:off x="904149" y="1053500"/>
              <a:ext cx="442800" cy="3804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328185" y="341583"/>
              <a:ext cx="8487000" cy="627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832475" y="126338"/>
            <a:ext cx="7951800" cy="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4566" y="256200"/>
            <a:ext cx="484693" cy="4846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-8250" y="0"/>
            <a:ext cx="9152400" cy="5143500"/>
          </a:xfrm>
          <a:prstGeom prst="frame">
            <a:avLst>
              <a:gd name="adj1" fmla="val 241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solidFill>
          <a:schemeClr val="dk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/>
          <p:nvPr/>
        </p:nvSpPr>
        <p:spPr>
          <a:xfrm>
            <a:off x="0" y="0"/>
            <a:ext cx="9160500" cy="5143500"/>
          </a:xfrm>
          <a:prstGeom prst="frame">
            <a:avLst>
              <a:gd name="adj1" fmla="val 241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433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80050" y="205988"/>
            <a:ext cx="7383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80050" y="1200157"/>
            <a:ext cx="7383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▪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▫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100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buNone/>
              <a:def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buNone/>
              <a:def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buNone/>
              <a:def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buNone/>
              <a:def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buNone/>
              <a:def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buNone/>
              <a:def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buNone/>
              <a:def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buNone/>
              <a:def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7" r:id="rId5"/>
    <p:sldLayoutId id="2147483662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28.png"/><Relationship Id="rId7" Type="http://schemas.openxmlformats.org/officeDocument/2006/relationships/image" Target="../media/image3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4.png"/><Relationship Id="rId21" Type="http://schemas.openxmlformats.org/officeDocument/2006/relationships/image" Target="../media/image2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24" Type="http://schemas.openxmlformats.org/officeDocument/2006/relationships/image" Target="../media/image24.png"/><Relationship Id="rId5" Type="http://schemas.openxmlformats.org/officeDocument/2006/relationships/image" Target="../media/image6.webp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6.svg"/><Relationship Id="rId22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ctrTitle"/>
          </p:nvPr>
        </p:nvSpPr>
        <p:spPr>
          <a:xfrm>
            <a:off x="762195" y="3515843"/>
            <a:ext cx="3881724" cy="64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dirty="0">
                <a:solidFill>
                  <a:srgbClr val="FD8E80"/>
                </a:solidFill>
              </a:rPr>
              <a:t>MSIT150</a:t>
            </a:r>
            <a:r>
              <a:rPr lang="zh-TW" altLang="en-US" sz="2400" dirty="0">
                <a:solidFill>
                  <a:srgbClr val="FD8E80"/>
                </a:solidFill>
              </a:rPr>
              <a:t>第三組</a:t>
            </a:r>
            <a:endParaRPr lang="zh-TW" altLang="en-US" sz="2800" dirty="0">
              <a:solidFill>
                <a:srgbClr val="FD8E80"/>
              </a:solidFill>
            </a:endParaRPr>
          </a:p>
        </p:txBody>
      </p:sp>
      <p:sp>
        <p:nvSpPr>
          <p:cNvPr id="4" name="Google Shape;87;p15">
            <a:extLst>
              <a:ext uri="{FF2B5EF4-FFF2-40B4-BE49-F238E27FC236}">
                <a16:creationId xmlns:a16="http://schemas.microsoft.com/office/drawing/2014/main" id="{4A5CB3C3-4244-2062-75EF-23C76DA3BAE2}"/>
              </a:ext>
            </a:extLst>
          </p:cNvPr>
          <p:cNvSpPr txBox="1">
            <a:spLocks/>
          </p:cNvSpPr>
          <p:nvPr/>
        </p:nvSpPr>
        <p:spPr>
          <a:xfrm>
            <a:off x="131966" y="1014441"/>
            <a:ext cx="5108249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altLang="zh-TW" sz="7200" dirty="0" err="1"/>
              <a:t>WantWant</a:t>
            </a: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3200" dirty="0">
                <a:solidFill>
                  <a:srgbClr val="1597B1"/>
                </a:solidFill>
              </a:rPr>
              <a:t>職缺媒合平台</a:t>
            </a:r>
            <a:endParaRPr lang="zh-TW" altLang="en-US" sz="6000" dirty="0">
              <a:solidFill>
                <a:srgbClr val="1597B1"/>
              </a:solidFill>
            </a:endParaRPr>
          </a:p>
        </p:txBody>
      </p:sp>
      <p:sp>
        <p:nvSpPr>
          <p:cNvPr id="5" name="Google Shape;87;p15">
            <a:extLst>
              <a:ext uri="{FF2B5EF4-FFF2-40B4-BE49-F238E27FC236}">
                <a16:creationId xmlns:a16="http://schemas.microsoft.com/office/drawing/2014/main" id="{D203F6FB-677D-DA6D-4D8E-947255B4795B}"/>
              </a:ext>
            </a:extLst>
          </p:cNvPr>
          <p:cNvSpPr txBox="1">
            <a:spLocks/>
          </p:cNvSpPr>
          <p:nvPr/>
        </p:nvSpPr>
        <p:spPr>
          <a:xfrm>
            <a:off x="762194" y="3958592"/>
            <a:ext cx="5038531" cy="70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zh-TW" altLang="en-US" sz="1800" dirty="0">
                <a:solidFill>
                  <a:schemeClr val="tx2">
                    <a:lumMod val="50000"/>
                  </a:schemeClr>
                </a:solidFill>
              </a:rPr>
              <a:t>組長：湯采榛　組員：冉光瑄、洪于捷、蔡佩璇</a:t>
            </a:r>
            <a:r>
              <a:rPr lang="en-US" altLang="zh-TW" sz="1800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altLang="zh-TW" sz="18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altLang="zh-TW" sz="1800" dirty="0">
                <a:solidFill>
                  <a:schemeClr val="tx2">
                    <a:lumMod val="50000"/>
                  </a:schemeClr>
                </a:solidFill>
              </a:rPr>
              <a:t>		</a:t>
            </a:r>
            <a:r>
              <a:rPr lang="zh-TW" altLang="en-US" sz="1800" dirty="0">
                <a:solidFill>
                  <a:schemeClr val="tx2">
                    <a:lumMod val="50000"/>
                  </a:schemeClr>
                </a:solidFill>
              </a:rPr>
              <a:t>　　潘承譽、張詠勛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283" y="1021045"/>
            <a:ext cx="2879841" cy="2866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>
            <a:extLst>
              <a:ext uri="{FF2B5EF4-FFF2-40B4-BE49-F238E27FC236}">
                <a16:creationId xmlns:a16="http://schemas.microsoft.com/office/drawing/2014/main" id="{63F911B9-0758-2AA5-6E1D-93AA1BDB5252}"/>
              </a:ext>
            </a:extLst>
          </p:cNvPr>
          <p:cNvSpPr txBox="1">
            <a:spLocks/>
          </p:cNvSpPr>
          <p:nvPr/>
        </p:nvSpPr>
        <p:spPr>
          <a:xfrm>
            <a:off x="581334" y="1991850"/>
            <a:ext cx="6649975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altLang="zh-TW" dirty="0">
                <a:solidFill>
                  <a:schemeClr val="accent5"/>
                </a:solidFill>
              </a:rPr>
              <a:t>03</a:t>
            </a:r>
            <a:r>
              <a:rPr lang="zh-TW" altLang="en-US" dirty="0">
                <a:solidFill>
                  <a:schemeClr val="accent5"/>
                </a:solidFill>
              </a:rPr>
              <a:t>   </a:t>
            </a:r>
            <a:r>
              <a:rPr kumimoji="0" lang="zh-TW" altLang="en-US" sz="5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"/>
                <a:sym typeface="Source Sans Pro"/>
              </a:rPr>
              <a:t>小組分工與報告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60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pic>
        <p:nvPicPr>
          <p:cNvPr id="523" name="Google Shape;523;p4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237854" y="1176100"/>
            <a:ext cx="1193811" cy="1563724"/>
          </a:xfrm>
          <a:prstGeom prst="ellipse">
            <a:avLst/>
          </a:prstGeom>
          <a:noFill/>
          <a:ln>
            <a:noFill/>
          </a:ln>
        </p:spPr>
      </p:pic>
      <p:sp>
        <p:nvSpPr>
          <p:cNvPr id="524" name="Google Shape;524;p47"/>
          <p:cNvSpPr txBox="1"/>
          <p:nvPr/>
        </p:nvSpPr>
        <p:spPr>
          <a:xfrm>
            <a:off x="4395766" y="1349390"/>
            <a:ext cx="1696776" cy="16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組員：冉光瑄</a:t>
            </a:r>
            <a:endParaRPr sz="2000" dirty="0">
              <a:solidFill>
                <a:srgbClr val="F0576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25" name="Google Shape;525;p47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301" y="1252274"/>
            <a:ext cx="1384246" cy="1522671"/>
          </a:xfrm>
          <a:prstGeom prst="ellipse">
            <a:avLst/>
          </a:prstGeom>
          <a:noFill/>
          <a:ln>
            <a:noFill/>
          </a:ln>
        </p:spPr>
      </p:pic>
      <p:sp>
        <p:nvSpPr>
          <p:cNvPr id="529" name="Google Shape;529;p47"/>
          <p:cNvSpPr txBox="1">
            <a:spLocks noGrp="1"/>
          </p:cNvSpPr>
          <p:nvPr>
            <p:ph type="title"/>
          </p:nvPr>
        </p:nvSpPr>
        <p:spPr>
          <a:xfrm>
            <a:off x="832475" y="126338"/>
            <a:ext cx="7951800" cy="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TW" altLang="en-US" dirty="0"/>
              <a:t>組員分工與報告</a:t>
            </a:r>
            <a:endParaRPr dirty="0"/>
          </a:p>
        </p:txBody>
      </p:sp>
      <p:pic>
        <p:nvPicPr>
          <p:cNvPr id="2" name="Google Shape;525;p47">
            <a:extLst>
              <a:ext uri="{FF2B5EF4-FFF2-40B4-BE49-F238E27FC236}">
                <a16:creationId xmlns:a16="http://schemas.microsoft.com/office/drawing/2014/main" id="{5B8B3C50-9DAD-8863-8008-5604A063B227}"/>
              </a:ext>
            </a:extLst>
          </p:cNvPr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43" y="1168045"/>
            <a:ext cx="1249195" cy="1606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" name="Google Shape;524;p47">
            <a:extLst>
              <a:ext uri="{FF2B5EF4-FFF2-40B4-BE49-F238E27FC236}">
                <a16:creationId xmlns:a16="http://schemas.microsoft.com/office/drawing/2014/main" id="{92089363-0B1E-7647-0651-698166653576}"/>
              </a:ext>
            </a:extLst>
          </p:cNvPr>
          <p:cNvSpPr txBox="1"/>
          <p:nvPr/>
        </p:nvSpPr>
        <p:spPr>
          <a:xfrm>
            <a:off x="1601671" y="1346191"/>
            <a:ext cx="1696776" cy="16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組長：湯采榛</a:t>
            </a:r>
            <a:endParaRPr sz="2000" dirty="0">
              <a:solidFill>
                <a:srgbClr val="F0576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Google Shape;524;p47">
            <a:extLst>
              <a:ext uri="{FF2B5EF4-FFF2-40B4-BE49-F238E27FC236}">
                <a16:creationId xmlns:a16="http://schemas.microsoft.com/office/drawing/2014/main" id="{0D90F941-B526-3149-5C72-0FB5B0208B24}"/>
              </a:ext>
            </a:extLst>
          </p:cNvPr>
          <p:cNvSpPr txBox="1"/>
          <p:nvPr/>
        </p:nvSpPr>
        <p:spPr>
          <a:xfrm>
            <a:off x="7407310" y="1286060"/>
            <a:ext cx="1696776" cy="16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組員：洪于捷</a:t>
            </a:r>
            <a:endParaRPr sz="2000" dirty="0">
              <a:solidFill>
                <a:srgbClr val="F0576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75B7C26-5269-F118-C472-2D5676CFDF2C}"/>
              </a:ext>
            </a:extLst>
          </p:cNvPr>
          <p:cNvSpPr txBox="1"/>
          <p:nvPr/>
        </p:nvSpPr>
        <p:spPr>
          <a:xfrm>
            <a:off x="1706025" y="1671273"/>
            <a:ext cx="16967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</a:rPr>
              <a:t>找工作詳細頁面</a:t>
            </a:r>
            <a:endParaRPr lang="en-US" altLang="zh-TW" b="1" dirty="0">
              <a:solidFill>
                <a:schemeClr val="bg1">
                  <a:lumMod val="50000"/>
                </a:schemeClr>
              </a:solidFill>
            </a:endParaRP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</a:rPr>
              <a:t>發案工作相關</a:t>
            </a:r>
            <a:endParaRPr lang="en-US" altLang="zh-TW" b="1" dirty="0">
              <a:solidFill>
                <a:schemeClr val="bg1">
                  <a:lumMod val="50000"/>
                </a:schemeClr>
              </a:solidFill>
            </a:endParaRP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</a:rPr>
              <a:t>前後端美化</a:t>
            </a:r>
            <a:endParaRPr lang="en-US" altLang="zh-TW" b="1" dirty="0">
              <a:solidFill>
                <a:schemeClr val="bg1">
                  <a:lumMod val="50000"/>
                </a:schemeClr>
              </a:solidFill>
            </a:endParaRP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</a:rPr>
              <a:t>規劃統籌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E0F9EBA-5127-00FB-868C-D420B0BE37B9}"/>
              </a:ext>
            </a:extLst>
          </p:cNvPr>
          <p:cNvSpPr txBox="1"/>
          <p:nvPr/>
        </p:nvSpPr>
        <p:spPr>
          <a:xfrm>
            <a:off x="4497627" y="1653138"/>
            <a:ext cx="16967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</a:rPr>
              <a:t>找專家詳細頁面</a:t>
            </a:r>
            <a:endParaRPr lang="en-US" altLang="zh-TW" b="1" dirty="0">
              <a:solidFill>
                <a:schemeClr val="bg1">
                  <a:lumMod val="50000"/>
                </a:schemeClr>
              </a:solidFill>
            </a:endParaRP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</a:rPr>
              <a:t>專家成案管理</a:t>
            </a:r>
            <a:endParaRPr lang="en-US" altLang="zh-TW" b="1" dirty="0">
              <a:solidFill>
                <a:schemeClr val="bg1">
                  <a:lumMod val="50000"/>
                </a:schemeClr>
              </a:solidFill>
            </a:endParaRP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</a:rPr>
              <a:t>專家評分管理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E23A357-3C81-2006-EBCB-8867433E376D}"/>
              </a:ext>
            </a:extLst>
          </p:cNvPr>
          <p:cNvSpPr txBox="1"/>
          <p:nvPr/>
        </p:nvSpPr>
        <p:spPr>
          <a:xfrm>
            <a:off x="7448955" y="1597567"/>
            <a:ext cx="1602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</a:rPr>
              <a:t>會員註冊登入</a:t>
            </a:r>
            <a:endParaRPr lang="en-US" altLang="zh-TW" b="1" dirty="0">
              <a:solidFill>
                <a:schemeClr val="bg1">
                  <a:lumMod val="50000"/>
                </a:schemeClr>
              </a:solidFill>
            </a:endParaRP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</a:rPr>
              <a:t>找專家搜尋頁</a:t>
            </a:r>
            <a:endParaRPr lang="en-US" altLang="zh-TW" b="1" dirty="0">
              <a:solidFill>
                <a:schemeClr val="bg1">
                  <a:lumMod val="50000"/>
                </a:schemeClr>
              </a:solidFill>
            </a:endParaRP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</a:rPr>
              <a:t>專家履歷管理</a:t>
            </a:r>
            <a:endParaRPr lang="en-US" altLang="zh-TW" b="1" dirty="0">
              <a:solidFill>
                <a:schemeClr val="bg1">
                  <a:lumMod val="50000"/>
                </a:schemeClr>
              </a:solidFill>
            </a:endParaRP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</a:rPr>
              <a:t>會員專區功能列</a:t>
            </a:r>
          </a:p>
        </p:txBody>
      </p:sp>
      <p:pic>
        <p:nvPicPr>
          <p:cNvPr id="19" name="Google Shape;521;p47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3239755" y="3023924"/>
            <a:ext cx="1237295" cy="1649727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1" name="Google Shape;527;p47"/>
          <p:cNvPicPr preferRelativeResize="0"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6" y="3035306"/>
            <a:ext cx="1626962" cy="1626962"/>
          </a:xfrm>
          <a:prstGeom prst="ellipse">
            <a:avLst/>
          </a:prstGeom>
          <a:noFill/>
          <a:ln>
            <a:noFill/>
          </a:ln>
        </p:spPr>
      </p:pic>
      <p:sp>
        <p:nvSpPr>
          <p:cNvPr id="22" name="Google Shape;524;p47">
            <a:extLst>
              <a:ext uri="{FF2B5EF4-FFF2-40B4-BE49-F238E27FC236}">
                <a16:creationId xmlns:a16="http://schemas.microsoft.com/office/drawing/2014/main" id="{CB9253F6-E283-CEE2-CC2A-9CDCB7645270}"/>
              </a:ext>
            </a:extLst>
          </p:cNvPr>
          <p:cNvSpPr txBox="1"/>
          <p:nvPr/>
        </p:nvSpPr>
        <p:spPr>
          <a:xfrm>
            <a:off x="1563541" y="3342350"/>
            <a:ext cx="1734906" cy="43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組員：蔡佩璇</a:t>
            </a:r>
            <a:endParaRPr sz="2000" dirty="0">
              <a:solidFill>
                <a:srgbClr val="F0576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1458D43-B974-9100-E772-EE5C8CC3734E}"/>
              </a:ext>
            </a:extLst>
          </p:cNvPr>
          <p:cNvSpPr txBox="1"/>
          <p:nvPr/>
        </p:nvSpPr>
        <p:spPr>
          <a:xfrm>
            <a:off x="1821500" y="3653857"/>
            <a:ext cx="14700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</a:rPr>
              <a:t>討論區 </a:t>
            </a:r>
            <a:endParaRPr lang="en-US" altLang="zh-TW" b="1" dirty="0">
              <a:solidFill>
                <a:schemeClr val="bg1">
                  <a:lumMod val="50000"/>
                </a:schemeClr>
              </a:solidFill>
            </a:endParaRP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</a:rPr>
              <a:t>一對一聊天室</a:t>
            </a:r>
            <a:endParaRPr lang="en-US" altLang="zh-TW" b="1" dirty="0">
              <a:solidFill>
                <a:schemeClr val="bg1">
                  <a:lumMod val="50000"/>
                </a:schemeClr>
              </a:solidFill>
            </a:endParaRP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</a:rPr>
              <a:t>發布文章管理</a:t>
            </a:r>
          </a:p>
        </p:txBody>
      </p:sp>
      <p:pic>
        <p:nvPicPr>
          <p:cNvPr id="27" name="Google Shape;521;p47"/>
          <p:cNvPicPr preferRelativeResize="0"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974" y="3023924"/>
            <a:ext cx="1283121" cy="1649727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" name="Google Shape;522;p47"/>
          <p:cNvSpPr txBox="1"/>
          <p:nvPr/>
        </p:nvSpPr>
        <p:spPr>
          <a:xfrm>
            <a:off x="7477219" y="3282609"/>
            <a:ext cx="1489200" cy="378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組員：張詠勛</a:t>
            </a:r>
            <a:endParaRPr sz="1800" dirty="0">
              <a:solidFill>
                <a:srgbClr val="F0576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E88C96A-98F8-19BA-27B1-CF60F0F98E36}"/>
              </a:ext>
            </a:extLst>
          </p:cNvPr>
          <p:cNvSpPr txBox="1"/>
          <p:nvPr/>
        </p:nvSpPr>
        <p:spPr>
          <a:xfrm>
            <a:off x="7407310" y="3594116"/>
            <a:ext cx="1619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</a:rPr>
              <a:t>找工作搜尋頁</a:t>
            </a:r>
            <a:endParaRPr lang="en-US" altLang="zh-TW" b="1" dirty="0">
              <a:solidFill>
                <a:schemeClr val="bg1">
                  <a:lumMod val="50000"/>
                </a:schemeClr>
              </a:solidFill>
            </a:endParaRP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</a:rPr>
              <a:t>求職履歷管理</a:t>
            </a:r>
            <a:endParaRPr lang="en-US" altLang="zh-TW" b="1" dirty="0">
              <a:solidFill>
                <a:schemeClr val="bg1">
                  <a:lumMod val="50000"/>
                </a:schemeClr>
              </a:solidFill>
            </a:endParaRP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</a:rPr>
              <a:t>應徵、收藏工作</a:t>
            </a:r>
            <a:endParaRPr lang="en-US" altLang="zh-TW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Google Shape;522;p47"/>
          <p:cNvSpPr txBox="1"/>
          <p:nvPr/>
        </p:nvSpPr>
        <p:spPr>
          <a:xfrm>
            <a:off x="4542560" y="3343486"/>
            <a:ext cx="1489200" cy="378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組員：潘承譽</a:t>
            </a:r>
            <a:endParaRPr sz="1800" dirty="0">
              <a:solidFill>
                <a:srgbClr val="F0576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E88C96A-98F8-19BA-27B1-CF60F0F98E36}"/>
              </a:ext>
            </a:extLst>
          </p:cNvPr>
          <p:cNvSpPr txBox="1"/>
          <p:nvPr/>
        </p:nvSpPr>
        <p:spPr>
          <a:xfrm>
            <a:off x="4668189" y="3622493"/>
            <a:ext cx="1619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</a:rPr>
              <a:t>購物商城</a:t>
            </a:r>
            <a:endParaRPr lang="en-US" altLang="zh-TW" b="1" dirty="0">
              <a:solidFill>
                <a:schemeClr val="bg1">
                  <a:lumMod val="50000"/>
                </a:schemeClr>
              </a:solidFill>
            </a:endParaRP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</a:rPr>
              <a:t>商品上架</a:t>
            </a:r>
            <a:endParaRPr lang="en-US" altLang="zh-TW" b="1" dirty="0">
              <a:solidFill>
                <a:schemeClr val="bg1">
                  <a:lumMod val="50000"/>
                </a:schemeClr>
              </a:solidFill>
            </a:endParaRP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</a:rPr>
              <a:t>商品管理</a:t>
            </a:r>
            <a:endParaRPr lang="en-US" altLang="zh-TW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46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C65FFF2B-ECF5-2191-86F5-23FE90226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334" y="1991850"/>
            <a:ext cx="7631488" cy="1159800"/>
          </a:xfrm>
        </p:spPr>
        <p:txBody>
          <a:bodyPr/>
          <a:lstStyle/>
          <a:p>
            <a:r>
              <a:rPr lang="en-US" altLang="zh-TW" dirty="0">
                <a:solidFill>
                  <a:schemeClr val="accent5"/>
                </a:solidFill>
              </a:rPr>
              <a:t>04</a:t>
            </a:r>
            <a:r>
              <a:rPr lang="zh-TW" altLang="en-US" dirty="0">
                <a:solidFill>
                  <a:schemeClr val="accent5"/>
                </a:solidFill>
              </a:rPr>
              <a:t>   </a:t>
            </a:r>
            <a:r>
              <a:rPr lang="zh-TW" altLang="en-US" sz="5400" dirty="0">
                <a:solidFill>
                  <a:schemeClr val="bg1"/>
                </a:solidFill>
              </a:rPr>
              <a:t>功能介紹與成果演示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81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6" name="Google Shape;228;p32">
            <a:extLst>
              <a:ext uri="{FF2B5EF4-FFF2-40B4-BE49-F238E27FC236}">
                <a16:creationId xmlns:a16="http://schemas.microsoft.com/office/drawing/2014/main" id="{53915324-2A19-0A83-6A09-E6685F1A1CB7}"/>
              </a:ext>
            </a:extLst>
          </p:cNvPr>
          <p:cNvSpPr txBox="1">
            <a:spLocks/>
          </p:cNvSpPr>
          <p:nvPr/>
        </p:nvSpPr>
        <p:spPr>
          <a:xfrm>
            <a:off x="998109" y="3235414"/>
            <a:ext cx="2137304" cy="758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zh-TW" altLang="en-US" dirty="0">
                <a:solidFill>
                  <a:schemeClr val="accent4"/>
                </a:solidFill>
              </a:rPr>
              <a:t>組員  洪于捷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淚滴形 16">
            <a:extLst>
              <a:ext uri="{FF2B5EF4-FFF2-40B4-BE49-F238E27FC236}">
                <a16:creationId xmlns:a16="http://schemas.microsoft.com/office/drawing/2014/main" id="{2C9BFB6B-86F8-5F49-4EB2-20EFC8D779DC}"/>
              </a:ext>
            </a:extLst>
          </p:cNvPr>
          <p:cNvSpPr/>
          <p:nvPr/>
        </p:nvSpPr>
        <p:spPr>
          <a:xfrm rot="1317510">
            <a:off x="3404219" y="1290843"/>
            <a:ext cx="258025" cy="260369"/>
          </a:xfrm>
          <a:prstGeom prst="teardrop">
            <a:avLst>
              <a:gd name="adj" fmla="val 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5B87A2F-0ED9-40B5-8C47-A187344D3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914" y="1157681"/>
            <a:ext cx="1610826" cy="177190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EBFD91A-62FA-A56D-0664-F11E099CC5F3}"/>
              </a:ext>
            </a:extLst>
          </p:cNvPr>
          <p:cNvSpPr txBox="1"/>
          <p:nvPr/>
        </p:nvSpPr>
        <p:spPr>
          <a:xfrm>
            <a:off x="3796589" y="1157681"/>
            <a:ext cx="4795614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zh-TW" altLang="en-US" sz="3200" b="1" i="0" u="none" strike="noStrike" dirty="0">
                <a:solidFill>
                  <a:srgbClr val="F05768"/>
                </a:solidFill>
                <a:effectLst/>
                <a:latin typeface="Arial" panose="020B0604020202020204" pitchFamily="34" charset="0"/>
              </a:rPr>
              <a:t>會員</a:t>
            </a:r>
            <a:r>
              <a:rPr lang="zh-TW" altLang="en-US" sz="3200" b="1" dirty="0">
                <a:solidFill>
                  <a:srgbClr val="F05768"/>
                </a:solidFill>
                <a:latin typeface="Arial" panose="020B0604020202020204" pitchFamily="34" charset="0"/>
              </a:rPr>
              <a:t>系統</a:t>
            </a:r>
            <a:endParaRPr lang="en-US" altLang="zh-TW" sz="3200" b="1" dirty="0">
              <a:solidFill>
                <a:srgbClr val="F05768"/>
              </a:solidFill>
              <a:latin typeface="Arial" panose="020B0604020202020204" pitchFamily="34" charset="0"/>
            </a:endParaRPr>
          </a:p>
          <a:p>
            <a:r>
              <a:rPr lang="zh-TW" altLang="en-US" sz="180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前台</a:t>
            </a:r>
            <a:r>
              <a:rPr lang="zh-TW" altLang="en-US" sz="1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：註冊、登入、</a:t>
            </a:r>
            <a:r>
              <a:rPr lang="zh-TW" altLang="en-US" sz="180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登出流程</a:t>
            </a:r>
            <a:endParaRPr lang="en-US" altLang="zh-TW" sz="1800" i="0" u="none" strike="noStrike" dirty="0"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r>
              <a:rPr lang="zh-TW" altLang="en-US" sz="1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會員專區：</a:t>
            </a:r>
            <a:r>
              <a:rPr lang="zh-TW" altLang="en-US" sz="180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註冊人員、登入登出</a:t>
            </a:r>
            <a:endParaRPr lang="en-US" altLang="zh-TW" sz="1800" i="0" u="none" strike="noStrike" dirty="0"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endParaRPr lang="zh-TW" altLang="en-US" sz="18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zh-TW" altLang="en-US" sz="3200" b="1" i="0" u="none" strike="noStrike" dirty="0">
                <a:solidFill>
                  <a:srgbClr val="F05768"/>
                </a:solidFill>
                <a:effectLst/>
                <a:latin typeface="Arial" panose="020B0604020202020204" pitchFamily="34" charset="0"/>
              </a:rPr>
              <a:t>專家相關</a:t>
            </a:r>
            <a:endParaRPr lang="en-US" altLang="zh-TW" sz="3200" b="1" i="0" u="none" strike="noStrike" dirty="0">
              <a:solidFill>
                <a:srgbClr val="F05768"/>
              </a:solidFill>
              <a:effectLst/>
              <a:latin typeface="Arial" panose="020B0604020202020204" pitchFamily="34" charset="0"/>
            </a:endParaRPr>
          </a:p>
          <a:p>
            <a:r>
              <a:rPr lang="zh-TW" altLang="en-US" sz="180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前台</a:t>
            </a:r>
            <a:r>
              <a:rPr lang="zh-TW" altLang="en-US" sz="1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：找專家搜尋頁</a:t>
            </a:r>
            <a:r>
              <a:rPr lang="en-US" altLang="zh-TW" sz="1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zh-TW" altLang="en-US" sz="1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搜尋、排序、置頂</a:t>
            </a:r>
            <a:r>
              <a:rPr lang="en-US" altLang="zh-TW" sz="1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zh-TW" altLang="en-US" sz="1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會員專區：專家履歷管理</a:t>
            </a:r>
            <a:r>
              <a:rPr lang="en-US" altLang="zh-TW" sz="1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zh-TW" altLang="en-US" sz="1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新增、刪除</a:t>
            </a:r>
            <a:r>
              <a:rPr lang="en-US" altLang="zh-TW" sz="1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8" name="淚滴形 7">
            <a:extLst>
              <a:ext uri="{FF2B5EF4-FFF2-40B4-BE49-F238E27FC236}">
                <a16:creationId xmlns:a16="http://schemas.microsoft.com/office/drawing/2014/main" id="{2C9BFB6B-86F8-5F49-4EB2-20EFC8D779DC}"/>
              </a:ext>
            </a:extLst>
          </p:cNvPr>
          <p:cNvSpPr/>
          <p:nvPr/>
        </p:nvSpPr>
        <p:spPr>
          <a:xfrm rot="1317510">
            <a:off x="3451731" y="2701456"/>
            <a:ext cx="258025" cy="260369"/>
          </a:xfrm>
          <a:prstGeom prst="teardrop">
            <a:avLst>
              <a:gd name="adj" fmla="val 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30201D8-1137-A8E2-AC25-FB03B0146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076" y="1235166"/>
            <a:ext cx="1650846" cy="2162375"/>
          </a:xfrm>
          <a:prstGeom prst="rect">
            <a:avLst/>
          </a:prstGeom>
        </p:spPr>
      </p:pic>
      <p:sp>
        <p:nvSpPr>
          <p:cNvPr id="259" name="Google Shape;259;p3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6" name="Google Shape;228;p32">
            <a:extLst>
              <a:ext uri="{FF2B5EF4-FFF2-40B4-BE49-F238E27FC236}">
                <a16:creationId xmlns:a16="http://schemas.microsoft.com/office/drawing/2014/main" id="{4A374CA9-B4A4-EACF-7B1C-44C8C0DA3511}"/>
              </a:ext>
            </a:extLst>
          </p:cNvPr>
          <p:cNvSpPr txBox="1">
            <a:spLocks/>
          </p:cNvSpPr>
          <p:nvPr/>
        </p:nvSpPr>
        <p:spPr>
          <a:xfrm>
            <a:off x="968848" y="3498761"/>
            <a:ext cx="2137304" cy="758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zh-TW" altLang="en-US" dirty="0">
                <a:solidFill>
                  <a:schemeClr val="accent4"/>
                </a:solidFill>
              </a:rPr>
              <a:t>組員  冉光瑄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DCC913B-5937-9846-B9D1-459C86B256E7}"/>
              </a:ext>
            </a:extLst>
          </p:cNvPr>
          <p:cNvSpPr txBox="1"/>
          <p:nvPr/>
        </p:nvSpPr>
        <p:spPr>
          <a:xfrm>
            <a:off x="3978642" y="1235166"/>
            <a:ext cx="458031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zh-TW" altLang="en-US" sz="3200" b="1" dirty="0">
                <a:solidFill>
                  <a:srgbClr val="F05768"/>
                </a:solidFill>
                <a:latin typeface="Arial" panose="020B0604020202020204" pitchFamily="34" charset="0"/>
              </a:rPr>
              <a:t>找專家相關</a:t>
            </a:r>
            <a:endParaRPr lang="en-US" altLang="zh-TW" sz="3200" b="1" dirty="0">
              <a:solidFill>
                <a:srgbClr val="F05768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zh-TW" altLang="en-US" sz="200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前台：</a:t>
            </a:r>
            <a:endParaRPr lang="en-US" altLang="zh-TW" sz="2000" i="0" u="none" strike="noStrike" dirty="0"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zh-TW" altLang="en-US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專家詳細資訊、委託單</a:t>
            </a:r>
            <a:r>
              <a:rPr lang="en-US" altLang="zh-TW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zh-TW" altLang="en-US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新增</a:t>
            </a:r>
            <a:r>
              <a:rPr lang="en-US" altLang="zh-TW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)</a:t>
            </a:r>
          </a:p>
          <a:p>
            <a:pPr rtl="0">
              <a:spcBef>
                <a:spcPts val="0"/>
              </a:spcBef>
              <a:spcAft>
                <a:spcPts val="600"/>
              </a:spcAft>
            </a:pPr>
            <a:endParaRPr lang="en-US" altLang="zh-TW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zh-TW" altLang="en-US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會員專區：</a:t>
            </a:r>
            <a:endParaRPr lang="en-US" altLang="zh-TW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zh-TW" altLang="en-US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專家成案紀錄</a:t>
            </a:r>
            <a:r>
              <a:rPr lang="en-US" altLang="zh-TW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zh-TW" altLang="en-US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查詢、修改、新增</a:t>
            </a:r>
            <a:r>
              <a:rPr lang="en-US" altLang="zh-TW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)</a:t>
            </a:r>
          </a:p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zh-TW" altLang="en-US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評價管理</a:t>
            </a:r>
            <a:r>
              <a:rPr lang="en-US" altLang="zh-TW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zh-TW" altLang="en-US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新增、查詢</a:t>
            </a:r>
            <a:r>
              <a:rPr lang="en-US" altLang="zh-TW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)</a:t>
            </a:r>
            <a:endParaRPr lang="zh-TW" altLang="en-US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7" name="淚滴形 6">
            <a:extLst>
              <a:ext uri="{FF2B5EF4-FFF2-40B4-BE49-F238E27FC236}">
                <a16:creationId xmlns:a16="http://schemas.microsoft.com/office/drawing/2014/main" id="{2C9BFB6B-86F8-5F49-4EB2-20EFC8D779DC}"/>
              </a:ext>
            </a:extLst>
          </p:cNvPr>
          <p:cNvSpPr/>
          <p:nvPr/>
        </p:nvSpPr>
        <p:spPr>
          <a:xfrm rot="1317510">
            <a:off x="3602705" y="1403995"/>
            <a:ext cx="258025" cy="260369"/>
          </a:xfrm>
          <a:prstGeom prst="teardrop">
            <a:avLst>
              <a:gd name="adj" fmla="val 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15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59D7FA5-4826-1C41-C68F-2F8E72ECB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79" y="1292608"/>
            <a:ext cx="2033442" cy="2033442"/>
          </a:xfrm>
          <a:prstGeom prst="rect">
            <a:avLst/>
          </a:prstGeom>
        </p:spPr>
      </p:pic>
      <p:sp>
        <p:nvSpPr>
          <p:cNvPr id="259" name="Google Shape;259;p3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DCC913B-5937-9846-B9D1-459C86B256E7}"/>
              </a:ext>
            </a:extLst>
          </p:cNvPr>
          <p:cNvSpPr txBox="1"/>
          <p:nvPr/>
        </p:nvSpPr>
        <p:spPr>
          <a:xfrm>
            <a:off x="4297650" y="1133776"/>
            <a:ext cx="4008564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zh-TW" altLang="en-US" sz="3200" b="1" dirty="0">
                <a:solidFill>
                  <a:srgbClr val="F05768"/>
                </a:solidFill>
                <a:latin typeface="Arial" panose="020B0604020202020204" pitchFamily="34" charset="0"/>
              </a:rPr>
              <a:t>討論區</a:t>
            </a:r>
            <a:endParaRPr lang="en-US" altLang="zh-TW" sz="3200" b="1" dirty="0">
              <a:solidFill>
                <a:srgbClr val="F05768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kumimoji="0" lang="zh-TW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前台：討論區</a:t>
            </a:r>
            <a:r>
              <a:rPr kumimoji="0" lang="en-US" altLang="zh-TW" sz="200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(</a:t>
            </a:r>
            <a:r>
              <a:rPr kumimoji="0" lang="zh-TW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新增、回覆</a:t>
            </a:r>
            <a:r>
              <a:rPr kumimoji="0" lang="en-US" altLang="zh-TW" sz="200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)</a:t>
            </a:r>
          </a:p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zh-TW" altLang="en-US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會員專區：發布文章管理</a:t>
            </a:r>
            <a:r>
              <a:rPr lang="en-US" altLang="zh-TW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zh-TW" altLang="en-US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新增、修改、刪除</a:t>
            </a:r>
            <a:r>
              <a:rPr lang="en-US" altLang="zh-TW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)</a:t>
            </a:r>
          </a:p>
          <a:p>
            <a:pPr rtl="0">
              <a:spcBef>
                <a:spcPts val="0"/>
              </a:spcBef>
              <a:spcAft>
                <a:spcPts val="600"/>
              </a:spcAft>
            </a:pPr>
            <a:endParaRPr lang="zh-TW" altLang="en-US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zh-TW" altLang="en-US" sz="3200" b="1" dirty="0">
                <a:solidFill>
                  <a:srgbClr val="F05768"/>
                </a:solidFill>
                <a:latin typeface="Arial" panose="020B0604020202020204" pitchFamily="34" charset="0"/>
              </a:rPr>
              <a:t>一對一聊天系統</a:t>
            </a:r>
            <a:endParaRPr lang="en-US" altLang="zh-TW" sz="3200" b="1" dirty="0">
              <a:solidFill>
                <a:srgbClr val="F05768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zh-TW" altLang="en-US" sz="200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前台：一對一即時聊天</a:t>
            </a:r>
            <a:endParaRPr lang="en-US" altLang="zh-TW" sz="2000" i="0" u="none" strike="noStrike" dirty="0"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Google Shape;228;p32">
            <a:extLst>
              <a:ext uri="{FF2B5EF4-FFF2-40B4-BE49-F238E27FC236}">
                <a16:creationId xmlns:a16="http://schemas.microsoft.com/office/drawing/2014/main" id="{4BB6BEC1-D4E2-C012-0E1B-330A7DD74DF1}"/>
              </a:ext>
            </a:extLst>
          </p:cNvPr>
          <p:cNvSpPr txBox="1">
            <a:spLocks/>
          </p:cNvSpPr>
          <p:nvPr/>
        </p:nvSpPr>
        <p:spPr>
          <a:xfrm>
            <a:off x="968848" y="3498761"/>
            <a:ext cx="2137304" cy="758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zh-TW" altLang="en-US" dirty="0">
                <a:solidFill>
                  <a:schemeClr val="accent4"/>
                </a:solidFill>
              </a:rPr>
              <a:t>組員  蔡佩璇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" name="淚滴形 5">
            <a:extLst>
              <a:ext uri="{FF2B5EF4-FFF2-40B4-BE49-F238E27FC236}">
                <a16:creationId xmlns:a16="http://schemas.microsoft.com/office/drawing/2014/main" id="{2C9BFB6B-86F8-5F49-4EB2-20EFC8D779DC}"/>
              </a:ext>
            </a:extLst>
          </p:cNvPr>
          <p:cNvSpPr/>
          <p:nvPr/>
        </p:nvSpPr>
        <p:spPr>
          <a:xfrm rot="1317510">
            <a:off x="3921116" y="1349547"/>
            <a:ext cx="258025" cy="260369"/>
          </a:xfrm>
          <a:prstGeom prst="teardrop">
            <a:avLst>
              <a:gd name="adj" fmla="val 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淚滴形 6">
            <a:extLst>
              <a:ext uri="{FF2B5EF4-FFF2-40B4-BE49-F238E27FC236}">
                <a16:creationId xmlns:a16="http://schemas.microsoft.com/office/drawing/2014/main" id="{1C2B435B-6CF3-4681-A367-2937CDC67D6F}"/>
              </a:ext>
            </a:extLst>
          </p:cNvPr>
          <p:cNvSpPr/>
          <p:nvPr/>
        </p:nvSpPr>
        <p:spPr>
          <a:xfrm rot="1317510">
            <a:off x="3948372" y="3305198"/>
            <a:ext cx="258025" cy="260369"/>
          </a:xfrm>
          <a:prstGeom prst="teardrop">
            <a:avLst>
              <a:gd name="adj" fmla="val 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68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3EE5EA64-B8D7-96BA-3A04-DE246B79C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011" y="1229735"/>
            <a:ext cx="1689922" cy="2173827"/>
          </a:xfrm>
          <a:prstGeom prst="rect">
            <a:avLst/>
          </a:prstGeom>
        </p:spPr>
      </p:pic>
      <p:sp>
        <p:nvSpPr>
          <p:cNvPr id="259" name="Google Shape;259;p3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DCC913B-5937-9846-B9D1-459C86B256E7}"/>
              </a:ext>
            </a:extLst>
          </p:cNvPr>
          <p:cNvSpPr txBox="1"/>
          <p:nvPr/>
        </p:nvSpPr>
        <p:spPr>
          <a:xfrm>
            <a:off x="3959913" y="864672"/>
            <a:ext cx="4580312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zh-TW" altLang="en-US" sz="3200" b="1" dirty="0">
                <a:solidFill>
                  <a:srgbClr val="F05768"/>
                </a:solidFill>
                <a:latin typeface="Arial" panose="020B0604020202020204" pitchFamily="34" charset="0"/>
              </a:rPr>
              <a:t>發工作相關</a:t>
            </a:r>
            <a:endParaRPr lang="en-US" altLang="zh-TW" sz="3200" b="1" dirty="0">
              <a:solidFill>
                <a:srgbClr val="F05768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zh-TW" altLang="en-US" sz="200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前台：</a:t>
            </a:r>
            <a:endParaRPr lang="en-US" altLang="zh-TW" sz="2000" i="0" u="none" strike="noStrike" dirty="0"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zh-TW" altLang="en-US" sz="200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找工作詳細資訊</a:t>
            </a:r>
            <a:endParaRPr lang="en-US" altLang="zh-TW" sz="2000" i="0" u="none" strike="noStrike" dirty="0"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600"/>
              </a:spcAft>
            </a:pPr>
            <a:endParaRPr lang="en-US" altLang="zh-TW" sz="2000" i="0" u="none" strike="noStrike" dirty="0"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</a:pPr>
            <a:r>
              <a:rPr lang="zh-TW" altLang="en-US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會員專區：</a:t>
            </a:r>
            <a:endParaRPr lang="en-US" altLang="zh-TW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</a:pPr>
            <a:r>
              <a:rPr lang="zh-TW" altLang="en-US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發案管理</a:t>
            </a:r>
            <a:r>
              <a:rPr lang="en-US" altLang="zh-TW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zh-TW" altLang="en-US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新增、刪除、修改</a:t>
            </a:r>
            <a:r>
              <a:rPr lang="en-US" altLang="zh-TW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)</a:t>
            </a:r>
          </a:p>
          <a:p>
            <a:pPr rtl="0">
              <a:spcBef>
                <a:spcPts val="0"/>
              </a:spcBef>
            </a:pPr>
            <a:r>
              <a:rPr lang="zh-TW" altLang="en-US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案件上下架、錄取紀錄</a:t>
            </a:r>
            <a:endParaRPr lang="en-US" altLang="zh-TW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</a:pPr>
            <a:endParaRPr lang="en-US" altLang="zh-TW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zh-TW" altLang="en-US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網站管理員後台：</a:t>
            </a:r>
            <a:endParaRPr lang="en-US" altLang="zh-TW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zh-TW" altLang="en-US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報表分析</a:t>
            </a:r>
            <a:endParaRPr lang="en-US" altLang="zh-TW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Google Shape;228;p32">
            <a:extLst>
              <a:ext uri="{FF2B5EF4-FFF2-40B4-BE49-F238E27FC236}">
                <a16:creationId xmlns:a16="http://schemas.microsoft.com/office/drawing/2014/main" id="{37E98674-B51C-6E45-1C59-C2724724EFE8}"/>
              </a:ext>
            </a:extLst>
          </p:cNvPr>
          <p:cNvSpPr txBox="1">
            <a:spLocks/>
          </p:cNvSpPr>
          <p:nvPr/>
        </p:nvSpPr>
        <p:spPr>
          <a:xfrm>
            <a:off x="968848" y="3498761"/>
            <a:ext cx="2137304" cy="758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zh-TW" altLang="en-US" dirty="0">
                <a:solidFill>
                  <a:schemeClr val="accent4"/>
                </a:solidFill>
              </a:rPr>
              <a:t>組長  湯采榛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" name="淚滴形 5">
            <a:extLst>
              <a:ext uri="{FF2B5EF4-FFF2-40B4-BE49-F238E27FC236}">
                <a16:creationId xmlns:a16="http://schemas.microsoft.com/office/drawing/2014/main" id="{2C9BFB6B-86F8-5F49-4EB2-20EFC8D779DC}"/>
              </a:ext>
            </a:extLst>
          </p:cNvPr>
          <p:cNvSpPr/>
          <p:nvPr/>
        </p:nvSpPr>
        <p:spPr>
          <a:xfrm rot="1317510">
            <a:off x="3618682" y="1010956"/>
            <a:ext cx="258025" cy="260369"/>
          </a:xfrm>
          <a:prstGeom prst="teardrop">
            <a:avLst>
              <a:gd name="adj" fmla="val 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70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B5BDFF9-9637-03E3-F67A-AB500C5CB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606" y="1099763"/>
            <a:ext cx="1605093" cy="2063692"/>
          </a:xfrm>
          <a:prstGeom prst="rect">
            <a:avLst/>
          </a:prstGeom>
        </p:spPr>
      </p:pic>
      <p:sp>
        <p:nvSpPr>
          <p:cNvPr id="259" name="Google Shape;259;p3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DCC913B-5937-9846-B9D1-459C86B256E7}"/>
              </a:ext>
            </a:extLst>
          </p:cNvPr>
          <p:cNvSpPr txBox="1"/>
          <p:nvPr/>
        </p:nvSpPr>
        <p:spPr>
          <a:xfrm>
            <a:off x="3781958" y="1339680"/>
            <a:ext cx="4724716" cy="281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zh-TW" altLang="en-US" sz="3200" b="1" dirty="0">
                <a:solidFill>
                  <a:srgbClr val="F05768"/>
                </a:solidFill>
                <a:latin typeface="Arial" panose="020B0604020202020204" pitchFamily="34" charset="0"/>
              </a:rPr>
              <a:t>找工作相關</a:t>
            </a:r>
            <a:endParaRPr lang="en-US" altLang="zh-TW" sz="3200" b="1" dirty="0">
              <a:solidFill>
                <a:srgbClr val="F05768"/>
              </a:solidFill>
              <a:latin typeface="Arial" panose="020B0604020202020204" pitchFamily="34" charset="0"/>
            </a:endParaRPr>
          </a:p>
          <a:p>
            <a:r>
              <a:rPr lang="zh-TW" altLang="en-US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前台：</a:t>
            </a:r>
            <a:endParaRPr lang="en-US" altLang="zh-TW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zh-TW" altLang="en-US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找工作搜尋頁</a:t>
            </a:r>
            <a:r>
              <a:rPr lang="en-US" altLang="zh-TW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zh-TW" altLang="en-US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搜尋、排序、置頂</a:t>
            </a:r>
            <a:r>
              <a:rPr lang="en-US" altLang="zh-TW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zh-TW" altLang="en-US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投遞履歷</a:t>
            </a:r>
            <a:endParaRPr lang="en-US" altLang="zh-TW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endParaRPr lang="en-US" altLang="zh-TW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會員專區：</a:t>
            </a:r>
            <a:endParaRPr lang="en-US" altLang="zh-TW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求職履歷管理</a:t>
            </a:r>
            <a:r>
              <a:rPr lang="en-US" altLang="zh-TW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zh-TW" altLang="en-US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新增、刪除、修改</a:t>
            </a:r>
            <a:r>
              <a:rPr lang="en-US" altLang="zh-TW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收藏工作、應徵紀錄 </a:t>
            </a:r>
            <a:endParaRPr lang="en-US" altLang="zh-TW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Google Shape;228;p32">
            <a:extLst>
              <a:ext uri="{FF2B5EF4-FFF2-40B4-BE49-F238E27FC236}">
                <a16:creationId xmlns:a16="http://schemas.microsoft.com/office/drawing/2014/main" id="{91130D51-3DC5-3D16-7D52-29E263EBC839}"/>
              </a:ext>
            </a:extLst>
          </p:cNvPr>
          <p:cNvSpPr txBox="1">
            <a:spLocks/>
          </p:cNvSpPr>
          <p:nvPr/>
        </p:nvSpPr>
        <p:spPr>
          <a:xfrm>
            <a:off x="954218" y="3264674"/>
            <a:ext cx="2137304" cy="758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zh-TW" altLang="en-US" dirty="0">
                <a:solidFill>
                  <a:schemeClr val="accent4"/>
                </a:solidFill>
              </a:rPr>
              <a:t>組員  張詠勛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" name="淚滴形 5">
            <a:extLst>
              <a:ext uri="{FF2B5EF4-FFF2-40B4-BE49-F238E27FC236}">
                <a16:creationId xmlns:a16="http://schemas.microsoft.com/office/drawing/2014/main" id="{2C9BFB6B-86F8-5F49-4EB2-20EFC8D779DC}"/>
              </a:ext>
            </a:extLst>
          </p:cNvPr>
          <p:cNvSpPr/>
          <p:nvPr/>
        </p:nvSpPr>
        <p:spPr>
          <a:xfrm rot="1317510">
            <a:off x="3353012" y="1449938"/>
            <a:ext cx="258025" cy="260369"/>
          </a:xfrm>
          <a:prstGeom prst="teardrop">
            <a:avLst>
              <a:gd name="adj" fmla="val 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95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4FE362-A29A-9BBD-17E1-EA712B8D1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418" y="1271451"/>
            <a:ext cx="1553296" cy="2071062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7DCC913B-5937-9846-B9D1-459C86B256E7}"/>
              </a:ext>
            </a:extLst>
          </p:cNvPr>
          <p:cNvSpPr txBox="1"/>
          <p:nvPr/>
        </p:nvSpPr>
        <p:spPr>
          <a:xfrm>
            <a:off x="4019205" y="1062034"/>
            <a:ext cx="3642582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endParaRPr lang="zh-TW" altLang="en-US" sz="3200" b="1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zh-TW" altLang="en-US" sz="3200" b="1" dirty="0">
                <a:solidFill>
                  <a:srgbClr val="F05768"/>
                </a:solidFill>
                <a:latin typeface="Arial" panose="020B0604020202020204" pitchFamily="34" charset="0"/>
              </a:rPr>
              <a:t>商城系統</a:t>
            </a:r>
          </a:p>
          <a:p>
            <a:r>
              <a:rPr lang="zh-TW" altLang="en-US" sz="1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會員專區：</a:t>
            </a:r>
            <a:endParaRPr lang="en-US" altLang="zh-TW" sz="18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zh-TW" altLang="en-US" sz="1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置頂方案、訂單分類及查詢、紅利點數、訂單結帳</a:t>
            </a:r>
            <a:endParaRPr lang="en-US" altLang="zh-TW" sz="18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endParaRPr lang="en-US" altLang="zh-TW" sz="18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zh-TW" altLang="en-US" sz="1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網站管理員後台：</a:t>
            </a:r>
            <a:endParaRPr lang="en-US" altLang="zh-TW" sz="18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zh-TW" altLang="en-US" sz="1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商品查詢、上下架、刪除、修改、垃圾桶、匯出訂單</a:t>
            </a:r>
            <a:endParaRPr lang="en-US" altLang="zh-TW" sz="18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6" name="Google Shape;228;p32">
            <a:extLst>
              <a:ext uri="{FF2B5EF4-FFF2-40B4-BE49-F238E27FC236}">
                <a16:creationId xmlns:a16="http://schemas.microsoft.com/office/drawing/2014/main" id="{53915324-2A19-0A83-6A09-E6685F1A1CB7}"/>
              </a:ext>
            </a:extLst>
          </p:cNvPr>
          <p:cNvSpPr txBox="1">
            <a:spLocks/>
          </p:cNvSpPr>
          <p:nvPr/>
        </p:nvSpPr>
        <p:spPr>
          <a:xfrm>
            <a:off x="968848" y="3498761"/>
            <a:ext cx="2137304" cy="758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zh-TW" altLang="en-US" dirty="0">
                <a:solidFill>
                  <a:schemeClr val="accent4"/>
                </a:solidFill>
              </a:rPr>
              <a:t>組員  潘承譽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" name="淚滴形 1">
            <a:extLst>
              <a:ext uri="{FF2B5EF4-FFF2-40B4-BE49-F238E27FC236}">
                <a16:creationId xmlns:a16="http://schemas.microsoft.com/office/drawing/2014/main" id="{E1A60263-1B38-55BC-CACA-10F6256DF625}"/>
              </a:ext>
            </a:extLst>
          </p:cNvPr>
          <p:cNvSpPr/>
          <p:nvPr/>
        </p:nvSpPr>
        <p:spPr>
          <a:xfrm rot="1317510">
            <a:off x="3721859" y="1568464"/>
            <a:ext cx="258025" cy="260369"/>
          </a:xfrm>
          <a:prstGeom prst="teardrop">
            <a:avLst>
              <a:gd name="adj" fmla="val 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56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3EE5EA64-B8D7-96BA-3A04-DE246B79C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011" y="1229735"/>
            <a:ext cx="1689922" cy="2173827"/>
          </a:xfrm>
          <a:prstGeom prst="rect">
            <a:avLst/>
          </a:prstGeom>
        </p:spPr>
      </p:pic>
      <p:sp>
        <p:nvSpPr>
          <p:cNvPr id="259" name="Google Shape;259;p3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DCC913B-5937-9846-B9D1-459C86B256E7}"/>
              </a:ext>
            </a:extLst>
          </p:cNvPr>
          <p:cNvSpPr txBox="1"/>
          <p:nvPr/>
        </p:nvSpPr>
        <p:spPr>
          <a:xfrm>
            <a:off x="3959913" y="864672"/>
            <a:ext cx="4580312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zh-TW" altLang="en-US" sz="3200" b="1" dirty="0">
                <a:solidFill>
                  <a:srgbClr val="F05768"/>
                </a:solidFill>
                <a:latin typeface="Arial" panose="020B0604020202020204" pitchFamily="34" charset="0"/>
              </a:rPr>
              <a:t>發工作相關</a:t>
            </a:r>
            <a:endParaRPr lang="en-US" altLang="zh-TW" sz="3200" b="1" dirty="0">
              <a:solidFill>
                <a:srgbClr val="F05768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zh-TW" altLang="en-US" sz="200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前台：</a:t>
            </a:r>
            <a:endParaRPr lang="en-US" altLang="zh-TW" sz="2000" i="0" u="none" strike="noStrike" dirty="0"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zh-TW" altLang="en-US" sz="200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找工作詳細資訊</a:t>
            </a:r>
            <a:endParaRPr lang="en-US" altLang="zh-TW" sz="2000" i="0" u="none" strike="noStrike" dirty="0"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600"/>
              </a:spcAft>
            </a:pPr>
            <a:endParaRPr lang="en-US" altLang="zh-TW" sz="2000" i="0" u="none" strike="noStrike" dirty="0"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</a:pPr>
            <a:r>
              <a:rPr lang="zh-TW" altLang="en-US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會員專區：</a:t>
            </a:r>
            <a:endParaRPr lang="en-US" altLang="zh-TW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</a:pPr>
            <a:r>
              <a:rPr lang="zh-TW" altLang="en-US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發案管理</a:t>
            </a:r>
            <a:r>
              <a:rPr lang="en-US" altLang="zh-TW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zh-TW" altLang="en-US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新增、刪除、修改</a:t>
            </a:r>
            <a:r>
              <a:rPr lang="en-US" altLang="zh-TW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)</a:t>
            </a:r>
          </a:p>
          <a:p>
            <a:pPr rtl="0">
              <a:spcBef>
                <a:spcPts val="0"/>
              </a:spcBef>
            </a:pPr>
            <a:r>
              <a:rPr lang="zh-TW" altLang="en-US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案件上下架、錄取紀錄</a:t>
            </a:r>
            <a:endParaRPr lang="en-US" altLang="zh-TW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</a:pPr>
            <a:endParaRPr lang="en-US" altLang="zh-TW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zh-TW" altLang="en-US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網站管理員後台：</a:t>
            </a:r>
            <a:endParaRPr lang="en-US" altLang="zh-TW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zh-TW" altLang="en-US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報表分析</a:t>
            </a:r>
            <a:endParaRPr lang="en-US" altLang="zh-TW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Google Shape;228;p32">
            <a:extLst>
              <a:ext uri="{FF2B5EF4-FFF2-40B4-BE49-F238E27FC236}">
                <a16:creationId xmlns:a16="http://schemas.microsoft.com/office/drawing/2014/main" id="{37E98674-B51C-6E45-1C59-C2724724EFE8}"/>
              </a:ext>
            </a:extLst>
          </p:cNvPr>
          <p:cNvSpPr txBox="1">
            <a:spLocks/>
          </p:cNvSpPr>
          <p:nvPr/>
        </p:nvSpPr>
        <p:spPr>
          <a:xfrm>
            <a:off x="968848" y="3498761"/>
            <a:ext cx="2137304" cy="758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zh-TW" altLang="en-US" dirty="0">
                <a:solidFill>
                  <a:schemeClr val="accent4"/>
                </a:solidFill>
              </a:rPr>
              <a:t>組長  湯采榛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" name="淚滴形 5">
            <a:extLst>
              <a:ext uri="{FF2B5EF4-FFF2-40B4-BE49-F238E27FC236}">
                <a16:creationId xmlns:a16="http://schemas.microsoft.com/office/drawing/2014/main" id="{2C9BFB6B-86F8-5F49-4EB2-20EFC8D779DC}"/>
              </a:ext>
            </a:extLst>
          </p:cNvPr>
          <p:cNvSpPr/>
          <p:nvPr/>
        </p:nvSpPr>
        <p:spPr>
          <a:xfrm rot="1317510">
            <a:off x="3618682" y="1010956"/>
            <a:ext cx="258025" cy="260369"/>
          </a:xfrm>
          <a:prstGeom prst="teardrop">
            <a:avLst>
              <a:gd name="adj" fmla="val 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30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F00905-946E-10E4-C834-CEEFD2A9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BC9ED1-2543-F080-224D-0E5751ECB1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grpSp>
        <p:nvGrpSpPr>
          <p:cNvPr id="3" name="Google Shape;1134;p51">
            <a:extLst>
              <a:ext uri="{FF2B5EF4-FFF2-40B4-BE49-F238E27FC236}">
                <a16:creationId xmlns:a16="http://schemas.microsoft.com/office/drawing/2014/main" id="{E01B186B-65E5-8327-BCB6-3706762CD95B}"/>
              </a:ext>
            </a:extLst>
          </p:cNvPr>
          <p:cNvGrpSpPr/>
          <p:nvPr/>
        </p:nvGrpSpPr>
        <p:grpSpPr>
          <a:xfrm>
            <a:off x="677651" y="1443406"/>
            <a:ext cx="344326" cy="309104"/>
            <a:chOff x="10914544" y="4407150"/>
            <a:chExt cx="720170" cy="681687"/>
          </a:xfrm>
        </p:grpSpPr>
        <p:sp>
          <p:nvSpPr>
            <p:cNvPr id="4" name="Google Shape;1135;p51">
              <a:extLst>
                <a:ext uri="{FF2B5EF4-FFF2-40B4-BE49-F238E27FC236}">
                  <a16:creationId xmlns:a16="http://schemas.microsoft.com/office/drawing/2014/main" id="{A366CE27-0EA8-41CC-CA06-AFC208388532}"/>
                </a:ext>
              </a:extLst>
            </p:cNvPr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136;p51">
              <a:extLst>
                <a:ext uri="{FF2B5EF4-FFF2-40B4-BE49-F238E27FC236}">
                  <a16:creationId xmlns:a16="http://schemas.microsoft.com/office/drawing/2014/main" id="{ACDE2084-4505-8751-0734-6449B00B8428}"/>
                </a:ext>
              </a:extLst>
            </p:cNvPr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137;p51">
              <a:extLst>
                <a:ext uri="{FF2B5EF4-FFF2-40B4-BE49-F238E27FC236}">
                  <a16:creationId xmlns:a16="http://schemas.microsoft.com/office/drawing/2014/main" id="{B4FB9119-6017-12B0-02C9-4859BBBC2981}"/>
                </a:ext>
              </a:extLst>
            </p:cNvPr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138;p51">
              <a:extLst>
                <a:ext uri="{FF2B5EF4-FFF2-40B4-BE49-F238E27FC236}">
                  <a16:creationId xmlns:a16="http://schemas.microsoft.com/office/drawing/2014/main" id="{77599F14-FF8D-B713-84B5-5BBA24704C6D}"/>
                </a:ext>
              </a:extLst>
            </p:cNvPr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oogle Shape;1134;p51">
            <a:extLst>
              <a:ext uri="{FF2B5EF4-FFF2-40B4-BE49-F238E27FC236}">
                <a16:creationId xmlns:a16="http://schemas.microsoft.com/office/drawing/2014/main" id="{D15B97C1-CA01-EF13-06DB-8FDD5E7DD910}"/>
              </a:ext>
            </a:extLst>
          </p:cNvPr>
          <p:cNvGrpSpPr/>
          <p:nvPr/>
        </p:nvGrpSpPr>
        <p:grpSpPr>
          <a:xfrm>
            <a:off x="677651" y="2273505"/>
            <a:ext cx="344326" cy="309104"/>
            <a:chOff x="10914544" y="4407150"/>
            <a:chExt cx="720170" cy="681687"/>
          </a:xfrm>
        </p:grpSpPr>
        <p:sp>
          <p:nvSpPr>
            <p:cNvPr id="21" name="Google Shape;1135;p51">
              <a:extLst>
                <a:ext uri="{FF2B5EF4-FFF2-40B4-BE49-F238E27FC236}">
                  <a16:creationId xmlns:a16="http://schemas.microsoft.com/office/drawing/2014/main" id="{73D08E9F-5712-4DA7-72D8-8EE5A8C7C4AE}"/>
                </a:ext>
              </a:extLst>
            </p:cNvPr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136;p51">
              <a:extLst>
                <a:ext uri="{FF2B5EF4-FFF2-40B4-BE49-F238E27FC236}">
                  <a16:creationId xmlns:a16="http://schemas.microsoft.com/office/drawing/2014/main" id="{9A6D9B4F-A85E-2D7D-315C-561BD95B3DC8}"/>
                </a:ext>
              </a:extLst>
            </p:cNvPr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137;p51">
              <a:extLst>
                <a:ext uri="{FF2B5EF4-FFF2-40B4-BE49-F238E27FC236}">
                  <a16:creationId xmlns:a16="http://schemas.microsoft.com/office/drawing/2014/main" id="{C93237F9-AF22-0808-FB5D-FAAE025C45B4}"/>
                </a:ext>
              </a:extLst>
            </p:cNvPr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138;p51">
              <a:extLst>
                <a:ext uri="{FF2B5EF4-FFF2-40B4-BE49-F238E27FC236}">
                  <a16:creationId xmlns:a16="http://schemas.microsoft.com/office/drawing/2014/main" id="{6A2B5CB1-437B-0F33-5B3D-D55EA76105F2}"/>
                </a:ext>
              </a:extLst>
            </p:cNvPr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" name="Google Shape;1134;p51">
            <a:extLst>
              <a:ext uri="{FF2B5EF4-FFF2-40B4-BE49-F238E27FC236}">
                <a16:creationId xmlns:a16="http://schemas.microsoft.com/office/drawing/2014/main" id="{103FA8BF-9552-354C-56F0-C9D4A1D6A93E}"/>
              </a:ext>
            </a:extLst>
          </p:cNvPr>
          <p:cNvGrpSpPr/>
          <p:nvPr/>
        </p:nvGrpSpPr>
        <p:grpSpPr>
          <a:xfrm>
            <a:off x="686565" y="3188690"/>
            <a:ext cx="344332" cy="309104"/>
            <a:chOff x="10914544" y="4407150"/>
            <a:chExt cx="720183" cy="681687"/>
          </a:xfrm>
        </p:grpSpPr>
        <p:sp>
          <p:nvSpPr>
            <p:cNvPr id="26" name="Google Shape;1135;p51">
              <a:extLst>
                <a:ext uri="{FF2B5EF4-FFF2-40B4-BE49-F238E27FC236}">
                  <a16:creationId xmlns:a16="http://schemas.microsoft.com/office/drawing/2014/main" id="{8825E440-F44E-75CC-AB47-3AA427FE92F3}"/>
                </a:ext>
              </a:extLst>
            </p:cNvPr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136;p51">
              <a:extLst>
                <a:ext uri="{FF2B5EF4-FFF2-40B4-BE49-F238E27FC236}">
                  <a16:creationId xmlns:a16="http://schemas.microsoft.com/office/drawing/2014/main" id="{E1C6B11A-9664-665F-99E1-52BFA069F223}"/>
                </a:ext>
              </a:extLst>
            </p:cNvPr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137;p51">
              <a:extLst>
                <a:ext uri="{FF2B5EF4-FFF2-40B4-BE49-F238E27FC236}">
                  <a16:creationId xmlns:a16="http://schemas.microsoft.com/office/drawing/2014/main" id="{DF46DA1A-D3EF-C337-774A-7FA41154C1C6}"/>
                </a:ext>
              </a:extLst>
            </p:cNvPr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138;p51">
              <a:extLst>
                <a:ext uri="{FF2B5EF4-FFF2-40B4-BE49-F238E27FC236}">
                  <a16:creationId xmlns:a16="http://schemas.microsoft.com/office/drawing/2014/main" id="{907369A9-9D00-5AAB-A277-45773EC5DE04}"/>
                </a:ext>
              </a:extLst>
            </p:cNvPr>
            <p:cNvSpPr/>
            <p:nvPr/>
          </p:nvSpPr>
          <p:spPr>
            <a:xfrm>
              <a:off x="11222820" y="4407150"/>
              <a:ext cx="411907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" name="Google Shape;1134;p51">
            <a:extLst>
              <a:ext uri="{FF2B5EF4-FFF2-40B4-BE49-F238E27FC236}">
                <a16:creationId xmlns:a16="http://schemas.microsoft.com/office/drawing/2014/main" id="{9091A77F-5CE1-CDBA-78B4-AE398F1EC160}"/>
              </a:ext>
            </a:extLst>
          </p:cNvPr>
          <p:cNvGrpSpPr/>
          <p:nvPr/>
        </p:nvGrpSpPr>
        <p:grpSpPr>
          <a:xfrm>
            <a:off x="691817" y="4057732"/>
            <a:ext cx="344326" cy="309104"/>
            <a:chOff x="10914544" y="4407150"/>
            <a:chExt cx="720170" cy="681687"/>
          </a:xfrm>
        </p:grpSpPr>
        <p:sp>
          <p:nvSpPr>
            <p:cNvPr id="31" name="Google Shape;1135;p51">
              <a:extLst>
                <a:ext uri="{FF2B5EF4-FFF2-40B4-BE49-F238E27FC236}">
                  <a16:creationId xmlns:a16="http://schemas.microsoft.com/office/drawing/2014/main" id="{DA254EB0-3E5C-4735-A441-9FE999CCEED1}"/>
                </a:ext>
              </a:extLst>
            </p:cNvPr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136;p51">
              <a:extLst>
                <a:ext uri="{FF2B5EF4-FFF2-40B4-BE49-F238E27FC236}">
                  <a16:creationId xmlns:a16="http://schemas.microsoft.com/office/drawing/2014/main" id="{35988B1F-321F-EE25-7D58-E60367759ACB}"/>
                </a:ext>
              </a:extLst>
            </p:cNvPr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137;p51">
              <a:extLst>
                <a:ext uri="{FF2B5EF4-FFF2-40B4-BE49-F238E27FC236}">
                  <a16:creationId xmlns:a16="http://schemas.microsoft.com/office/drawing/2014/main" id="{F8288A5C-16F4-1134-6281-EF2393FCFA0B}"/>
                </a:ext>
              </a:extLst>
            </p:cNvPr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138;p51">
              <a:extLst>
                <a:ext uri="{FF2B5EF4-FFF2-40B4-BE49-F238E27FC236}">
                  <a16:creationId xmlns:a16="http://schemas.microsoft.com/office/drawing/2014/main" id="{D26D450B-D6DE-EA86-AC32-DE6AC889CF89}"/>
                </a:ext>
              </a:extLst>
            </p:cNvPr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D0C365E3-7F10-CFBC-7D8F-D3F900F0A552}"/>
              </a:ext>
            </a:extLst>
          </p:cNvPr>
          <p:cNvSpPr txBox="1"/>
          <p:nvPr/>
        </p:nvSpPr>
        <p:spPr>
          <a:xfrm>
            <a:off x="1238445" y="1341473"/>
            <a:ext cx="365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>
                <a:solidFill>
                  <a:schemeClr val="tx2">
                    <a:lumMod val="50000"/>
                  </a:schemeClr>
                </a:solidFill>
              </a:rPr>
              <a:t>01</a:t>
            </a:r>
            <a:r>
              <a:rPr lang="zh-TW" altLang="en-US" sz="2800" b="1" dirty="0">
                <a:solidFill>
                  <a:schemeClr val="tx2">
                    <a:lumMod val="50000"/>
                  </a:schemeClr>
                </a:solidFill>
              </a:rPr>
              <a:t>　專題背景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D7C12B7-9C93-0C47-8CE8-D7A4FCF2B709}"/>
              </a:ext>
            </a:extLst>
          </p:cNvPr>
          <p:cNvSpPr txBox="1"/>
          <p:nvPr/>
        </p:nvSpPr>
        <p:spPr>
          <a:xfrm>
            <a:off x="1238445" y="2141545"/>
            <a:ext cx="401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>
                <a:solidFill>
                  <a:schemeClr val="tx2">
                    <a:lumMod val="50000"/>
                  </a:schemeClr>
                </a:solidFill>
              </a:rPr>
              <a:t>02</a:t>
            </a:r>
            <a:r>
              <a:rPr lang="zh-TW" altLang="en-US" sz="2800" b="1" dirty="0">
                <a:solidFill>
                  <a:schemeClr val="tx2">
                    <a:lumMod val="50000"/>
                  </a:schemeClr>
                </a:solidFill>
              </a:rPr>
              <a:t>　網站架構與使用技術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DC26E440-FD18-1915-C1DD-0214755C3B6D}"/>
              </a:ext>
            </a:extLst>
          </p:cNvPr>
          <p:cNvSpPr txBox="1"/>
          <p:nvPr/>
        </p:nvSpPr>
        <p:spPr>
          <a:xfrm>
            <a:off x="1238445" y="3002366"/>
            <a:ext cx="365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TW" sz="1800" b="1" i="0" u="none" strike="noStrike" kern="0" cap="none" spc="0" normalizeH="0" baseline="0" noProof="0" dirty="0">
                <a:ln>
                  <a:noFill/>
                </a:ln>
                <a:solidFill>
                  <a:srgbClr val="EFEFEF">
                    <a:lumMod val="5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03</a:t>
            </a:r>
            <a:r>
              <a:rPr kumimoji="0" lang="zh-TW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EFEFEF">
                    <a:lumMod val="5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　</a:t>
            </a:r>
            <a:r>
              <a:rPr lang="zh-TW" altLang="en-US" sz="2800" b="1" dirty="0">
                <a:solidFill>
                  <a:schemeClr val="tx2">
                    <a:lumMod val="50000"/>
                  </a:schemeClr>
                </a:solidFill>
              </a:rPr>
              <a:t>小組分工與報告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80B9A1F2-0200-5FFF-6759-A7D3CEEBE5E5}"/>
              </a:ext>
            </a:extLst>
          </p:cNvPr>
          <p:cNvSpPr txBox="1"/>
          <p:nvPr/>
        </p:nvSpPr>
        <p:spPr>
          <a:xfrm>
            <a:off x="1238445" y="3885205"/>
            <a:ext cx="4261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TW" sz="1800" b="1" i="0" u="none" strike="noStrike" kern="0" cap="none" spc="0" normalizeH="0" baseline="0" noProof="0" dirty="0">
                <a:ln>
                  <a:noFill/>
                </a:ln>
                <a:solidFill>
                  <a:srgbClr val="EFEFEF">
                    <a:lumMod val="5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04</a:t>
            </a:r>
            <a:r>
              <a:rPr kumimoji="0" lang="zh-TW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EFEFEF">
                    <a:lumMod val="5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　功能介紹與</a:t>
            </a:r>
            <a:r>
              <a:rPr lang="zh-TW" altLang="en-US" sz="2800" b="1" dirty="0">
                <a:solidFill>
                  <a:schemeClr val="tx2">
                    <a:lumMod val="50000"/>
                  </a:schemeClr>
                </a:solidFill>
              </a:rPr>
              <a:t>成果演示</a:t>
            </a:r>
          </a:p>
        </p:txBody>
      </p:sp>
    </p:spTree>
    <p:extLst>
      <p:ext uri="{BB962C8B-B14F-4D97-AF65-F5344CB8AC3E}">
        <p14:creationId xmlns:p14="http://schemas.microsoft.com/office/powerpoint/2010/main" val="137841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7;p15">
            <a:extLst>
              <a:ext uri="{FF2B5EF4-FFF2-40B4-BE49-F238E27FC236}">
                <a16:creationId xmlns:a16="http://schemas.microsoft.com/office/drawing/2014/main" id="{4A5CB3C3-4244-2062-75EF-23C76DA3BAE2}"/>
              </a:ext>
            </a:extLst>
          </p:cNvPr>
          <p:cNvSpPr txBox="1">
            <a:spLocks/>
          </p:cNvSpPr>
          <p:nvPr/>
        </p:nvSpPr>
        <p:spPr>
          <a:xfrm>
            <a:off x="357905" y="550519"/>
            <a:ext cx="5151056" cy="794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zh-TW" altLang="en-US" sz="5400" dirty="0"/>
              <a:t>特別感謝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CC156DEB-52D7-D8AC-8BCF-0CAE9FACF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517" y="1318531"/>
            <a:ext cx="2606981" cy="25950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文字版面配置區 3">
            <a:extLst>
              <a:ext uri="{FF2B5EF4-FFF2-40B4-BE49-F238E27FC236}">
                <a16:creationId xmlns:a16="http://schemas.microsoft.com/office/drawing/2014/main" id="{AE731210-64D6-BD63-1377-E199BEF215E9}"/>
              </a:ext>
            </a:extLst>
          </p:cNvPr>
          <p:cNvSpPr txBox="1">
            <a:spLocks/>
          </p:cNvSpPr>
          <p:nvPr/>
        </p:nvSpPr>
        <p:spPr>
          <a:xfrm>
            <a:off x="509443" y="1556666"/>
            <a:ext cx="5080074" cy="252296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1600"/>
            <a:r>
              <a:rPr lang="zh-TW" altLang="en-US" sz="2800" b="1" dirty="0">
                <a:solidFill>
                  <a:schemeClr val="tx2">
                    <a:lumMod val="50000"/>
                  </a:schemeClr>
                </a:solidFill>
              </a:rPr>
              <a:t>張佑晨 老師　紀宜昕 老師</a:t>
            </a:r>
          </a:p>
          <a:p>
            <a:pPr marL="101600"/>
            <a:r>
              <a:rPr lang="zh-TW" altLang="en-US" sz="2800" b="1" dirty="0">
                <a:solidFill>
                  <a:schemeClr val="tx2">
                    <a:lumMod val="50000"/>
                  </a:schemeClr>
                </a:solidFill>
              </a:rPr>
              <a:t>錢曉明 老師　蔡捷雲 老師　張至寧 老師　陳智揚 老師</a:t>
            </a:r>
            <a:endParaRPr lang="en-US" altLang="zh-TW" sz="2800" b="1" dirty="0">
              <a:solidFill>
                <a:schemeClr val="tx2">
                  <a:lumMod val="50000"/>
                </a:schemeClr>
              </a:solidFill>
            </a:endParaRPr>
          </a:p>
          <a:p>
            <a:pPr marL="101600"/>
            <a:r>
              <a:rPr lang="zh-TW" altLang="en-US" sz="2800" b="1" dirty="0">
                <a:solidFill>
                  <a:schemeClr val="tx2">
                    <a:lumMod val="50000"/>
                  </a:schemeClr>
                </a:solidFill>
              </a:rPr>
              <a:t>王孝弘 老師　王寧疆 老師　王芳芳 導師　及資展全體人員</a:t>
            </a:r>
            <a:endParaRPr lang="en-US" altLang="zh-TW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87;p15">
            <a:extLst>
              <a:ext uri="{FF2B5EF4-FFF2-40B4-BE49-F238E27FC236}">
                <a16:creationId xmlns:a16="http://schemas.microsoft.com/office/drawing/2014/main" id="{CCC66D34-7F1D-F936-DC64-941DCA42839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15779" y="3918297"/>
            <a:ext cx="4435308" cy="8144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solidFill>
                  <a:schemeClr val="accent4"/>
                </a:solidFill>
              </a:rPr>
              <a:t>謝謝各位老師的指導</a:t>
            </a:r>
          </a:p>
        </p:txBody>
      </p:sp>
    </p:spTree>
    <p:extLst>
      <p:ext uri="{BB962C8B-B14F-4D97-AF65-F5344CB8AC3E}">
        <p14:creationId xmlns:p14="http://schemas.microsoft.com/office/powerpoint/2010/main" val="119876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7;p15">
            <a:extLst>
              <a:ext uri="{FF2B5EF4-FFF2-40B4-BE49-F238E27FC236}">
                <a16:creationId xmlns:a16="http://schemas.microsoft.com/office/drawing/2014/main" id="{4A5CB3C3-4244-2062-75EF-23C76DA3BAE2}"/>
              </a:ext>
            </a:extLst>
          </p:cNvPr>
          <p:cNvSpPr txBox="1">
            <a:spLocks/>
          </p:cNvSpPr>
          <p:nvPr/>
        </p:nvSpPr>
        <p:spPr>
          <a:xfrm>
            <a:off x="140786" y="2084683"/>
            <a:ext cx="5151056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zh-TW" altLang="en-US" sz="7200" dirty="0"/>
              <a:t>感謝聆聽</a:t>
            </a:r>
            <a:endParaRPr lang="zh-TW" altLang="en-US" sz="6000" dirty="0">
              <a:solidFill>
                <a:schemeClr val="bg1"/>
              </a:solidFill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CC156DEB-52D7-D8AC-8BCF-0CAE9FACF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227" y="1367072"/>
            <a:ext cx="2606981" cy="25950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2020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4">
            <a:extLst>
              <a:ext uri="{FF2B5EF4-FFF2-40B4-BE49-F238E27FC236}">
                <a16:creationId xmlns:a16="http://schemas.microsoft.com/office/drawing/2014/main" id="{10353DF8-02B1-590E-0CE4-59B3A7479D15}"/>
              </a:ext>
            </a:extLst>
          </p:cNvPr>
          <p:cNvSpPr txBox="1">
            <a:spLocks/>
          </p:cNvSpPr>
          <p:nvPr/>
        </p:nvSpPr>
        <p:spPr>
          <a:xfrm>
            <a:off x="581334" y="1991850"/>
            <a:ext cx="6649975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altLang="zh-TW" dirty="0">
                <a:solidFill>
                  <a:schemeClr val="accent5"/>
                </a:solidFill>
              </a:rPr>
              <a:t>01</a:t>
            </a:r>
            <a:r>
              <a:rPr lang="zh-TW" altLang="en-US" dirty="0">
                <a:solidFill>
                  <a:schemeClr val="accent5"/>
                </a:solidFill>
              </a:rPr>
              <a:t>   </a:t>
            </a:r>
            <a:r>
              <a:rPr lang="zh-TW" altLang="en-US" sz="5400" dirty="0">
                <a:solidFill>
                  <a:schemeClr val="bg1"/>
                </a:solidFill>
              </a:rPr>
              <a:t>專題背景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0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F00905-946E-10E4-C834-CEEFD2A9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關於</a:t>
            </a:r>
            <a:r>
              <a:rPr lang="en-US" altLang="zh-TW" dirty="0" err="1"/>
              <a:t>WantWant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BC9ED1-2543-F080-224D-0E5751ECB1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EF59E9C-08DB-7D00-588E-E33CFDA5AE34}"/>
              </a:ext>
            </a:extLst>
          </p:cNvPr>
          <p:cNvSpPr txBox="1"/>
          <p:nvPr/>
        </p:nvSpPr>
        <p:spPr>
          <a:xfrm>
            <a:off x="3965927" y="1552923"/>
            <a:ext cx="47504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94615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800" b="1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設計理念：</a:t>
            </a:r>
            <a:endParaRPr lang="en-US" altLang="zh-TW" sz="1800" b="1" i="0" u="none" strike="noStrike" dirty="0">
              <a:solidFill>
                <a:schemeClr val="tx2">
                  <a:lumMod val="50000"/>
                </a:schemeClr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R="94615" algn="just" fontAlgn="base">
              <a:lnSpc>
                <a:spcPct val="150000"/>
              </a:lnSpc>
            </a:pPr>
            <a:r>
              <a:rPr lang="zh-TW" altLang="en-US" sz="1800" b="1" dirty="0">
                <a:solidFill>
                  <a:schemeClr val="tx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擁有「接案」及「委託」雙向功能，提供更多元化的工作機會。同時</a:t>
            </a:r>
            <a:r>
              <a:rPr lang="zh-TW" altLang="en-US" sz="1800" b="1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提供管理工作及履歷、聊天室等網站功能</a:t>
            </a:r>
            <a:endParaRPr lang="en-US" altLang="zh-TW" sz="1800" b="1" i="0" u="none" strike="noStrike" dirty="0">
              <a:solidFill>
                <a:schemeClr val="tx2">
                  <a:lumMod val="50000"/>
                </a:schemeClr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11" name="Google Shape;1066;p51">
            <a:extLst>
              <a:ext uri="{FF2B5EF4-FFF2-40B4-BE49-F238E27FC236}">
                <a16:creationId xmlns:a16="http://schemas.microsoft.com/office/drawing/2014/main" id="{60853E74-FF9A-1BF7-D2C8-ACAA71628B91}"/>
              </a:ext>
            </a:extLst>
          </p:cNvPr>
          <p:cNvGrpSpPr/>
          <p:nvPr/>
        </p:nvGrpSpPr>
        <p:grpSpPr>
          <a:xfrm>
            <a:off x="3546947" y="1307195"/>
            <a:ext cx="460705" cy="491455"/>
            <a:chOff x="7638277" y="937343"/>
            <a:chExt cx="744273" cy="793950"/>
          </a:xfrm>
        </p:grpSpPr>
        <p:sp>
          <p:nvSpPr>
            <p:cNvPr id="12" name="Google Shape;1067;p51">
              <a:extLst>
                <a:ext uri="{FF2B5EF4-FFF2-40B4-BE49-F238E27FC236}">
                  <a16:creationId xmlns:a16="http://schemas.microsoft.com/office/drawing/2014/main" id="{D9D09604-28F7-3D4B-8CA5-3DBB067E4067}"/>
                </a:ext>
              </a:extLst>
            </p:cNvPr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068;p51">
              <a:extLst>
                <a:ext uri="{FF2B5EF4-FFF2-40B4-BE49-F238E27FC236}">
                  <a16:creationId xmlns:a16="http://schemas.microsoft.com/office/drawing/2014/main" id="{A6113F8B-32DF-B056-B57A-9C86D2F99F4F}"/>
                </a:ext>
              </a:extLst>
            </p:cNvPr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069;p51">
              <a:extLst>
                <a:ext uri="{FF2B5EF4-FFF2-40B4-BE49-F238E27FC236}">
                  <a16:creationId xmlns:a16="http://schemas.microsoft.com/office/drawing/2014/main" id="{FD5C1A8A-2159-3613-B8F4-2F51CF04BE2B}"/>
                </a:ext>
              </a:extLst>
            </p:cNvPr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070;p51">
              <a:extLst>
                <a:ext uri="{FF2B5EF4-FFF2-40B4-BE49-F238E27FC236}">
                  <a16:creationId xmlns:a16="http://schemas.microsoft.com/office/drawing/2014/main" id="{270BDB11-F7A8-5C85-47DD-67FACF8F7CE8}"/>
                </a:ext>
              </a:extLst>
            </p:cNvPr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" name="Google Shape;1071;p51">
              <a:extLst>
                <a:ext uri="{FF2B5EF4-FFF2-40B4-BE49-F238E27FC236}">
                  <a16:creationId xmlns:a16="http://schemas.microsoft.com/office/drawing/2014/main" id="{6463C154-700E-E8F8-DEE9-0CC1616CA8F1}"/>
                </a:ext>
              </a:extLst>
            </p:cNvPr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7" name="Google Shape;1072;p51">
                <a:extLst>
                  <a:ext uri="{FF2B5EF4-FFF2-40B4-BE49-F238E27FC236}">
                    <a16:creationId xmlns:a16="http://schemas.microsoft.com/office/drawing/2014/main" id="{5883D10B-04FC-3590-A786-8FEC6B9A36AA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073;p51">
                <a:extLst>
                  <a:ext uri="{FF2B5EF4-FFF2-40B4-BE49-F238E27FC236}">
                    <a16:creationId xmlns:a16="http://schemas.microsoft.com/office/drawing/2014/main" id="{F2C53A61-4804-4101-EF4C-609DDAB4CEE4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074;p51">
                <a:extLst>
                  <a:ext uri="{FF2B5EF4-FFF2-40B4-BE49-F238E27FC236}">
                    <a16:creationId xmlns:a16="http://schemas.microsoft.com/office/drawing/2014/main" id="{51418189-B758-4A10-289D-32C727A1348F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075;p51">
                <a:extLst>
                  <a:ext uri="{FF2B5EF4-FFF2-40B4-BE49-F238E27FC236}">
                    <a16:creationId xmlns:a16="http://schemas.microsoft.com/office/drawing/2014/main" id="{63ED3CE8-47F0-E656-6F47-0B2607AA6411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076;p51">
                <a:extLst>
                  <a:ext uri="{FF2B5EF4-FFF2-40B4-BE49-F238E27FC236}">
                    <a16:creationId xmlns:a16="http://schemas.microsoft.com/office/drawing/2014/main" id="{5520C3AC-98FD-E9BD-94D8-960F8C4FAEF6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077;p51">
                <a:extLst>
                  <a:ext uri="{FF2B5EF4-FFF2-40B4-BE49-F238E27FC236}">
                    <a16:creationId xmlns:a16="http://schemas.microsoft.com/office/drawing/2014/main" id="{D5F549B0-966E-9399-085E-B82CF367BFC3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078;p51">
                <a:extLst>
                  <a:ext uri="{FF2B5EF4-FFF2-40B4-BE49-F238E27FC236}">
                    <a16:creationId xmlns:a16="http://schemas.microsoft.com/office/drawing/2014/main" id="{C71A3126-637E-7CBE-07AF-489EF90D91F4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079;p51">
                <a:extLst>
                  <a:ext uri="{FF2B5EF4-FFF2-40B4-BE49-F238E27FC236}">
                    <a16:creationId xmlns:a16="http://schemas.microsoft.com/office/drawing/2014/main" id="{E9161BE8-238C-6A12-CF8E-5C14A67F6175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080;p51">
                <a:extLst>
                  <a:ext uri="{FF2B5EF4-FFF2-40B4-BE49-F238E27FC236}">
                    <a16:creationId xmlns:a16="http://schemas.microsoft.com/office/drawing/2014/main" id="{072ACCB5-6D3C-EDCF-D297-7DDB421CC4F7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081;p51">
                <a:extLst>
                  <a:ext uri="{FF2B5EF4-FFF2-40B4-BE49-F238E27FC236}">
                    <a16:creationId xmlns:a16="http://schemas.microsoft.com/office/drawing/2014/main" id="{6BF524DF-0D33-9369-6FB6-DF7B8FD08DDA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7" name="圖片 26">
            <a:extLst>
              <a:ext uri="{FF2B5EF4-FFF2-40B4-BE49-F238E27FC236}">
                <a16:creationId xmlns:a16="http://schemas.microsoft.com/office/drawing/2014/main" id="{63FBE867-9A48-D033-35B3-EE41950A4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96" y="1455331"/>
            <a:ext cx="2606981" cy="25950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9AACCD1C-8039-C369-8BEA-0C8B5C7DBA42}"/>
              </a:ext>
            </a:extLst>
          </p:cNvPr>
          <p:cNvSpPr txBox="1"/>
          <p:nvPr/>
        </p:nvSpPr>
        <p:spPr>
          <a:xfrm>
            <a:off x="3965927" y="3478157"/>
            <a:ext cx="4750434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94615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800" b="1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使用者：</a:t>
            </a:r>
            <a:endParaRPr lang="en-US" altLang="zh-TW" sz="1800" b="1" i="0" u="none" strike="noStrike" dirty="0">
              <a:solidFill>
                <a:schemeClr val="tx2">
                  <a:lumMod val="50000"/>
                </a:schemeClr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R="94615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800" b="1" dirty="0">
                <a:solidFill>
                  <a:schemeClr val="tx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會員</a:t>
            </a:r>
            <a:r>
              <a:rPr lang="en-US" altLang="zh-TW" sz="1800" b="1" dirty="0">
                <a:solidFill>
                  <a:schemeClr val="tx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1800" b="1" dirty="0">
                <a:solidFill>
                  <a:schemeClr val="tx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可同時為接案者、發案者、專家</a:t>
            </a:r>
            <a:r>
              <a:rPr lang="en-US" altLang="zh-TW" sz="1800" b="1" dirty="0">
                <a:solidFill>
                  <a:schemeClr val="tx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en-US" sz="1800" b="1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、網站管理員</a:t>
            </a:r>
            <a:endParaRPr lang="en-US" altLang="zh-TW" sz="1800" b="1" i="0" u="none" strike="noStrike" dirty="0">
              <a:solidFill>
                <a:schemeClr val="tx2">
                  <a:lumMod val="50000"/>
                </a:schemeClr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4" name="Google Shape;1066;p51">
            <a:extLst>
              <a:ext uri="{FF2B5EF4-FFF2-40B4-BE49-F238E27FC236}">
                <a16:creationId xmlns:a16="http://schemas.microsoft.com/office/drawing/2014/main" id="{70E1AB00-6D18-B803-1403-75603AF11E83}"/>
              </a:ext>
            </a:extLst>
          </p:cNvPr>
          <p:cNvGrpSpPr/>
          <p:nvPr/>
        </p:nvGrpSpPr>
        <p:grpSpPr>
          <a:xfrm>
            <a:off x="3546947" y="3232429"/>
            <a:ext cx="460705" cy="491455"/>
            <a:chOff x="7638277" y="937343"/>
            <a:chExt cx="744273" cy="793950"/>
          </a:xfrm>
        </p:grpSpPr>
        <p:sp>
          <p:nvSpPr>
            <p:cNvPr id="6" name="Google Shape;1067;p51">
              <a:extLst>
                <a:ext uri="{FF2B5EF4-FFF2-40B4-BE49-F238E27FC236}">
                  <a16:creationId xmlns:a16="http://schemas.microsoft.com/office/drawing/2014/main" id="{D9D4D0F1-F2DA-A7F2-A81B-6F1E5BD0B5C0}"/>
                </a:ext>
              </a:extLst>
            </p:cNvPr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068;p51">
              <a:extLst>
                <a:ext uri="{FF2B5EF4-FFF2-40B4-BE49-F238E27FC236}">
                  <a16:creationId xmlns:a16="http://schemas.microsoft.com/office/drawing/2014/main" id="{F1015FA9-CD79-9F18-A8DF-97DBFC3F5306}"/>
                </a:ext>
              </a:extLst>
            </p:cNvPr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069;p51">
              <a:extLst>
                <a:ext uri="{FF2B5EF4-FFF2-40B4-BE49-F238E27FC236}">
                  <a16:creationId xmlns:a16="http://schemas.microsoft.com/office/drawing/2014/main" id="{2323CAB4-4BB4-5512-9C0B-028CBB53B688}"/>
                </a:ext>
              </a:extLst>
            </p:cNvPr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070;p51">
              <a:extLst>
                <a:ext uri="{FF2B5EF4-FFF2-40B4-BE49-F238E27FC236}">
                  <a16:creationId xmlns:a16="http://schemas.microsoft.com/office/drawing/2014/main" id="{12870338-EC3F-66AF-926C-63B8763D7D3B}"/>
                </a:ext>
              </a:extLst>
            </p:cNvPr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" name="Google Shape;1071;p51">
              <a:extLst>
                <a:ext uri="{FF2B5EF4-FFF2-40B4-BE49-F238E27FC236}">
                  <a16:creationId xmlns:a16="http://schemas.microsoft.com/office/drawing/2014/main" id="{B0FC228E-5D37-9EF3-5515-509790531B22}"/>
                </a:ext>
              </a:extLst>
            </p:cNvPr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29" name="Google Shape;1072;p51">
                <a:extLst>
                  <a:ext uri="{FF2B5EF4-FFF2-40B4-BE49-F238E27FC236}">
                    <a16:creationId xmlns:a16="http://schemas.microsoft.com/office/drawing/2014/main" id="{86A2B4F4-E92D-924E-D04B-203D9BE25CAD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073;p51">
                <a:extLst>
                  <a:ext uri="{FF2B5EF4-FFF2-40B4-BE49-F238E27FC236}">
                    <a16:creationId xmlns:a16="http://schemas.microsoft.com/office/drawing/2014/main" id="{563B4DB3-0851-EA54-881D-5CB3870EA9AE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074;p51">
                <a:extLst>
                  <a:ext uri="{FF2B5EF4-FFF2-40B4-BE49-F238E27FC236}">
                    <a16:creationId xmlns:a16="http://schemas.microsoft.com/office/drawing/2014/main" id="{40AC508B-E4FE-EF9C-5247-6D85E3840AB3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075;p51">
                <a:extLst>
                  <a:ext uri="{FF2B5EF4-FFF2-40B4-BE49-F238E27FC236}">
                    <a16:creationId xmlns:a16="http://schemas.microsoft.com/office/drawing/2014/main" id="{4A4C1A90-FA45-D693-3DCC-0D84817ABA06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076;p51">
                <a:extLst>
                  <a:ext uri="{FF2B5EF4-FFF2-40B4-BE49-F238E27FC236}">
                    <a16:creationId xmlns:a16="http://schemas.microsoft.com/office/drawing/2014/main" id="{5494138C-FAA5-42AB-C5C0-5C25914F113E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077;p51">
                <a:extLst>
                  <a:ext uri="{FF2B5EF4-FFF2-40B4-BE49-F238E27FC236}">
                    <a16:creationId xmlns:a16="http://schemas.microsoft.com/office/drawing/2014/main" id="{8EEBECB2-BE25-377F-0D3D-EC0CA770FFD8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078;p51">
                <a:extLst>
                  <a:ext uri="{FF2B5EF4-FFF2-40B4-BE49-F238E27FC236}">
                    <a16:creationId xmlns:a16="http://schemas.microsoft.com/office/drawing/2014/main" id="{B1983D90-5C23-0BE8-93B2-A156B0EFFFA3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1079;p51">
                <a:extLst>
                  <a:ext uri="{FF2B5EF4-FFF2-40B4-BE49-F238E27FC236}">
                    <a16:creationId xmlns:a16="http://schemas.microsoft.com/office/drawing/2014/main" id="{D10CCA20-3A71-DAB7-DD70-8E576E7B93B2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1080;p51">
                <a:extLst>
                  <a:ext uri="{FF2B5EF4-FFF2-40B4-BE49-F238E27FC236}">
                    <a16:creationId xmlns:a16="http://schemas.microsoft.com/office/drawing/2014/main" id="{8728B572-AAE8-C841-B303-8E7F992CC08B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1081;p51">
                <a:extLst>
                  <a:ext uri="{FF2B5EF4-FFF2-40B4-BE49-F238E27FC236}">
                    <a16:creationId xmlns:a16="http://schemas.microsoft.com/office/drawing/2014/main" id="{8843F32A-20A0-E2EB-9A09-CC30597EE9D3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371932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>
            <a:extLst>
              <a:ext uri="{FF2B5EF4-FFF2-40B4-BE49-F238E27FC236}">
                <a16:creationId xmlns:a16="http://schemas.microsoft.com/office/drawing/2014/main" id="{5E3A7D25-2531-F173-B3EC-077D69BB5AD8}"/>
              </a:ext>
            </a:extLst>
          </p:cNvPr>
          <p:cNvSpPr txBox="1">
            <a:spLocks/>
          </p:cNvSpPr>
          <p:nvPr/>
        </p:nvSpPr>
        <p:spPr>
          <a:xfrm>
            <a:off x="581334" y="1991850"/>
            <a:ext cx="7573451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altLang="zh-TW" dirty="0">
                <a:solidFill>
                  <a:schemeClr val="accent5"/>
                </a:solidFill>
              </a:rPr>
              <a:t>02</a:t>
            </a:r>
            <a:r>
              <a:rPr lang="zh-TW" altLang="en-US" dirty="0">
                <a:solidFill>
                  <a:schemeClr val="accent5"/>
                </a:solidFill>
              </a:rPr>
              <a:t>   </a:t>
            </a:r>
            <a:r>
              <a:rPr kumimoji="0" lang="zh-TW" altLang="en-US" sz="5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"/>
                <a:sym typeface="Source Sans Pro"/>
              </a:rPr>
              <a:t>網站架構與使用技術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53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25" y="1162127"/>
            <a:ext cx="81271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62FCD-880D-4C83-B2E6-C9DAC525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網站角色說明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F880DB1-2CA6-4F52-B705-4ADDBAC5DA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BF589EF6-1E6F-42E4-B258-07F760B5AC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1344153"/>
              </p:ext>
            </p:extLst>
          </p:nvPr>
        </p:nvGraphicFramePr>
        <p:xfrm>
          <a:off x="-246916" y="95429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想法泡泡: 雲朵 7">
            <a:extLst>
              <a:ext uri="{FF2B5EF4-FFF2-40B4-BE49-F238E27FC236}">
                <a16:creationId xmlns:a16="http://schemas.microsoft.com/office/drawing/2014/main" id="{3DB568DD-E14A-4D20-88FC-28FC176B5E18}"/>
              </a:ext>
            </a:extLst>
          </p:cNvPr>
          <p:cNvSpPr/>
          <p:nvPr/>
        </p:nvSpPr>
        <p:spPr>
          <a:xfrm rot="4823633">
            <a:off x="5138161" y="1158284"/>
            <a:ext cx="3704756" cy="3483622"/>
          </a:xfrm>
          <a:prstGeom prst="cloudCallout">
            <a:avLst/>
          </a:prstGeom>
          <a:noFill/>
          <a:ln>
            <a:solidFill>
              <a:srgbClr val="FD8E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17FE0D7-157B-4B49-B9EA-D6172F990CBC}"/>
              </a:ext>
            </a:extLst>
          </p:cNvPr>
          <p:cNvSpPr txBox="1"/>
          <p:nvPr/>
        </p:nvSpPr>
        <p:spPr>
          <a:xfrm>
            <a:off x="5810615" y="1585342"/>
            <a:ext cx="235344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zh-TW" altLang="en-US" dirty="0">
                <a:solidFill>
                  <a:schemeClr val="tx2">
                    <a:lumMod val="50000"/>
                  </a:schemeClr>
                </a:solidFill>
              </a:rPr>
              <a:t>成為會員後即可使用發案及接案雙向功能</a:t>
            </a:r>
            <a:endParaRPr lang="en-US" altLang="zh-TW" dirty="0">
              <a:solidFill>
                <a:schemeClr val="tx2">
                  <a:lumMod val="50000"/>
                </a:schemeClr>
              </a:solidFill>
            </a:endParaRPr>
          </a:p>
          <a:p>
            <a:pPr marL="176213" indent="-176213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endParaRPr lang="en-US" altLang="zh-TW" dirty="0">
              <a:solidFill>
                <a:schemeClr val="tx2">
                  <a:lumMod val="50000"/>
                </a:schemeClr>
              </a:solidFill>
            </a:endParaRPr>
          </a:p>
          <a:p>
            <a:pPr marL="176213" indent="-176213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zh-TW" altLang="en-US" dirty="0">
                <a:solidFill>
                  <a:schemeClr val="tx2">
                    <a:lumMod val="50000"/>
                  </a:schemeClr>
                </a:solidFill>
              </a:rPr>
              <a:t>若有一技之長的會員也可新增專家履歷成為專家</a:t>
            </a:r>
            <a:endParaRPr lang="en-US" altLang="zh-TW" dirty="0">
              <a:solidFill>
                <a:schemeClr val="tx2">
                  <a:lumMod val="50000"/>
                </a:schemeClr>
              </a:solidFill>
            </a:endParaRPr>
          </a:p>
          <a:p>
            <a:pPr marL="176213" indent="-176213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endParaRPr lang="en-US" altLang="zh-TW" dirty="0">
              <a:solidFill>
                <a:schemeClr val="tx2">
                  <a:lumMod val="50000"/>
                </a:schemeClr>
              </a:solidFill>
            </a:endParaRPr>
          </a:p>
          <a:p>
            <a:pPr marL="176213" indent="-176213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zh-TW" altLang="en-US" dirty="0">
                <a:solidFill>
                  <a:schemeClr val="tx2">
                    <a:lumMod val="50000"/>
                  </a:schemeClr>
                </a:solidFill>
              </a:rPr>
              <a:t>會員可同時為發案者、接案者，並具備專家身分</a:t>
            </a:r>
            <a:endParaRPr lang="en-US" altLang="zh-TW" dirty="0">
              <a:solidFill>
                <a:schemeClr val="tx2">
                  <a:lumMod val="50000"/>
                </a:schemeClr>
              </a:solidFill>
            </a:endParaRPr>
          </a:p>
          <a:p>
            <a:pPr marL="176213" indent="-176213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endParaRPr lang="en-US" altLang="zh-TW" dirty="0">
              <a:solidFill>
                <a:schemeClr val="tx2">
                  <a:lumMod val="50000"/>
                </a:schemeClr>
              </a:solidFill>
            </a:endParaRPr>
          </a:p>
          <a:p>
            <a:pPr marL="176213" indent="-176213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zh-TW" altLang="en-US" dirty="0">
                <a:solidFill>
                  <a:schemeClr val="tx2">
                    <a:lumMod val="50000"/>
                  </a:schemeClr>
                </a:solidFill>
              </a:rPr>
              <a:t>在發案及接案同時，可使用聊天室即時溝通</a:t>
            </a:r>
            <a:endParaRPr lang="en-US" altLang="zh-TW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45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37" name="Google Shape;437;p44"/>
          <p:cNvSpPr/>
          <p:nvPr/>
        </p:nvSpPr>
        <p:spPr>
          <a:xfrm>
            <a:off x="481575" y="1320643"/>
            <a:ext cx="4015500" cy="15846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8" name="Google Shape;438;p44"/>
          <p:cNvSpPr/>
          <p:nvPr/>
        </p:nvSpPr>
        <p:spPr>
          <a:xfrm>
            <a:off x="4663128" y="1320643"/>
            <a:ext cx="4015500" cy="15846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9" name="Google Shape;439;p44"/>
          <p:cNvSpPr/>
          <p:nvPr/>
        </p:nvSpPr>
        <p:spPr>
          <a:xfrm>
            <a:off x="481575" y="3079143"/>
            <a:ext cx="4015500" cy="15846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0" name="Google Shape;440;p44"/>
          <p:cNvSpPr/>
          <p:nvPr/>
        </p:nvSpPr>
        <p:spPr>
          <a:xfrm>
            <a:off x="4663128" y="3079143"/>
            <a:ext cx="4015500" cy="15846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1" name="Google Shape;441;p44"/>
          <p:cNvSpPr/>
          <p:nvPr/>
        </p:nvSpPr>
        <p:spPr>
          <a:xfrm>
            <a:off x="3285625" y="1695632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44"/>
          <p:cNvSpPr/>
          <p:nvPr/>
        </p:nvSpPr>
        <p:spPr>
          <a:xfrm rot="5400000">
            <a:off x="3459879" y="1695632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44"/>
          <p:cNvSpPr/>
          <p:nvPr/>
        </p:nvSpPr>
        <p:spPr>
          <a:xfrm rot="10800000">
            <a:off x="3459879" y="1871248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44"/>
          <p:cNvSpPr/>
          <p:nvPr/>
        </p:nvSpPr>
        <p:spPr>
          <a:xfrm rot="-5400000">
            <a:off x="3285625" y="1871248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44"/>
          <p:cNvSpPr txBox="1">
            <a:spLocks noGrp="1"/>
          </p:cNvSpPr>
          <p:nvPr>
            <p:ph type="title"/>
          </p:nvPr>
        </p:nvSpPr>
        <p:spPr>
          <a:xfrm>
            <a:off x="832475" y="126338"/>
            <a:ext cx="7951800" cy="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使用技術</a:t>
            </a:r>
            <a:endParaRPr dirty="0"/>
          </a:p>
        </p:txBody>
      </p:sp>
      <p:sp>
        <p:nvSpPr>
          <p:cNvPr id="2" name="Google Shape;87;p15">
            <a:extLst>
              <a:ext uri="{FF2B5EF4-FFF2-40B4-BE49-F238E27FC236}">
                <a16:creationId xmlns:a16="http://schemas.microsoft.com/office/drawing/2014/main" id="{50B9FF85-F0A4-4C09-D954-08FD4C7FF101}"/>
              </a:ext>
            </a:extLst>
          </p:cNvPr>
          <p:cNvSpPr txBox="1">
            <a:spLocks/>
          </p:cNvSpPr>
          <p:nvPr/>
        </p:nvSpPr>
        <p:spPr>
          <a:xfrm>
            <a:off x="4671328" y="2219145"/>
            <a:ext cx="949093" cy="772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zh-TW" altLang="en-US" sz="1800" dirty="0">
                <a:solidFill>
                  <a:schemeClr val="bg1"/>
                </a:solidFill>
              </a:rPr>
              <a:t>後端</a:t>
            </a:r>
            <a:endParaRPr lang="en-US" altLang="zh-TW" sz="1800" dirty="0">
              <a:solidFill>
                <a:schemeClr val="bg1"/>
              </a:solidFill>
            </a:endParaRPr>
          </a:p>
          <a:p>
            <a:r>
              <a:rPr lang="zh-TW" altLang="en-US" sz="1800" dirty="0">
                <a:solidFill>
                  <a:schemeClr val="bg1"/>
                </a:solidFill>
              </a:rPr>
              <a:t>框架</a:t>
            </a:r>
          </a:p>
        </p:txBody>
      </p:sp>
      <p:sp>
        <p:nvSpPr>
          <p:cNvPr id="4" name="Google Shape;87;p15">
            <a:extLst>
              <a:ext uri="{FF2B5EF4-FFF2-40B4-BE49-F238E27FC236}">
                <a16:creationId xmlns:a16="http://schemas.microsoft.com/office/drawing/2014/main" id="{30CA6EB2-A560-E6AD-0EF3-6A0BBB73CB27}"/>
              </a:ext>
            </a:extLst>
          </p:cNvPr>
          <p:cNvSpPr txBox="1">
            <a:spLocks/>
          </p:cNvSpPr>
          <p:nvPr/>
        </p:nvSpPr>
        <p:spPr>
          <a:xfrm>
            <a:off x="4694544" y="3100188"/>
            <a:ext cx="672121" cy="70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zh-TW" altLang="en-US" sz="1800" dirty="0">
                <a:solidFill>
                  <a:schemeClr val="bg1"/>
                </a:solidFill>
              </a:rPr>
              <a:t>套件</a:t>
            </a:r>
            <a:endParaRPr lang="en-US" altLang="zh-TW" sz="1800" dirty="0">
              <a:solidFill>
                <a:schemeClr val="bg1"/>
              </a:solidFill>
            </a:endParaRPr>
          </a:p>
          <a:p>
            <a:r>
              <a:rPr lang="zh-TW" altLang="en-US" sz="1800" dirty="0">
                <a:solidFill>
                  <a:schemeClr val="bg1"/>
                </a:solidFill>
              </a:rPr>
              <a:t>工具</a:t>
            </a:r>
            <a:endParaRPr lang="en-US" altLang="zh-TW" sz="1800" dirty="0">
              <a:solidFill>
                <a:schemeClr val="bg1"/>
              </a:solidFill>
            </a:endParaRPr>
          </a:p>
        </p:txBody>
      </p:sp>
      <p:sp>
        <p:nvSpPr>
          <p:cNvPr id="5" name="Google Shape;87;p15">
            <a:extLst>
              <a:ext uri="{FF2B5EF4-FFF2-40B4-BE49-F238E27FC236}">
                <a16:creationId xmlns:a16="http://schemas.microsoft.com/office/drawing/2014/main" id="{C55F654F-87B4-4DD4-932F-4EA2F744077A}"/>
              </a:ext>
            </a:extLst>
          </p:cNvPr>
          <p:cNvSpPr txBox="1">
            <a:spLocks/>
          </p:cNvSpPr>
          <p:nvPr/>
        </p:nvSpPr>
        <p:spPr>
          <a:xfrm>
            <a:off x="3285624" y="3100188"/>
            <a:ext cx="1195249" cy="101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r"/>
            <a:r>
              <a:rPr lang="zh-TW" altLang="en-US" sz="1800" dirty="0">
                <a:solidFill>
                  <a:schemeClr val="bg1"/>
                </a:solidFill>
              </a:rPr>
              <a:t>版本控制</a:t>
            </a:r>
            <a:endParaRPr lang="en-US" altLang="zh-TW" sz="1800" dirty="0">
              <a:solidFill>
                <a:schemeClr val="bg1"/>
              </a:solidFill>
            </a:endParaRPr>
          </a:p>
          <a:p>
            <a:pPr algn="r"/>
            <a:r>
              <a:rPr lang="zh-TW" altLang="en-US" sz="1800" dirty="0">
                <a:solidFill>
                  <a:schemeClr val="bg1"/>
                </a:solidFill>
              </a:rPr>
              <a:t>資料庫</a:t>
            </a:r>
            <a:endParaRPr lang="en-US" altLang="zh-TW" sz="1800" dirty="0">
              <a:solidFill>
                <a:schemeClr val="bg1"/>
              </a:solidFill>
            </a:endParaRPr>
          </a:p>
        </p:txBody>
      </p:sp>
      <p:sp>
        <p:nvSpPr>
          <p:cNvPr id="6" name="Google Shape;87;p15">
            <a:extLst>
              <a:ext uri="{FF2B5EF4-FFF2-40B4-BE49-F238E27FC236}">
                <a16:creationId xmlns:a16="http://schemas.microsoft.com/office/drawing/2014/main" id="{0E89C5BB-F930-83E7-A2F0-AA25E7069261}"/>
              </a:ext>
            </a:extLst>
          </p:cNvPr>
          <p:cNvSpPr txBox="1">
            <a:spLocks/>
          </p:cNvSpPr>
          <p:nvPr/>
        </p:nvSpPr>
        <p:spPr>
          <a:xfrm>
            <a:off x="3325042" y="2219145"/>
            <a:ext cx="1180234" cy="68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r"/>
            <a:r>
              <a:rPr lang="zh-TW" altLang="en-US" sz="1800" dirty="0">
                <a:solidFill>
                  <a:schemeClr val="bg1"/>
                </a:solidFill>
              </a:rPr>
              <a:t>前端</a:t>
            </a:r>
            <a:endParaRPr lang="en-US" altLang="zh-TW" sz="1800" dirty="0">
              <a:solidFill>
                <a:schemeClr val="bg1"/>
              </a:solidFill>
            </a:endParaRPr>
          </a:p>
          <a:p>
            <a:pPr algn="r"/>
            <a:r>
              <a:rPr lang="zh-TW" altLang="en-US" sz="1800" dirty="0">
                <a:solidFill>
                  <a:schemeClr val="bg1"/>
                </a:solidFill>
              </a:rPr>
              <a:t>伺服器</a:t>
            </a:r>
            <a:endParaRPr lang="en-US" altLang="zh-TW" sz="1800" dirty="0">
              <a:solidFill>
                <a:schemeClr val="bg1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40355F5-8C60-44D6-8908-F182E198A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778" y="1571746"/>
            <a:ext cx="370702" cy="52286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C7E3592-4FFF-5DDF-D6D2-BE87B87E4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60" y="1565711"/>
            <a:ext cx="522863" cy="52286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6E7F334-8A47-EAF0-5954-14F87F75E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6461" y="1571745"/>
            <a:ext cx="522864" cy="52286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2E84E55-1515-6C95-892F-002BD2E427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3402" y="2270935"/>
            <a:ext cx="513005" cy="41982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28B7C33-8B33-E920-B688-DD258A4E9D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5370" y="1616254"/>
            <a:ext cx="748551" cy="35907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6A29C2EB-70D6-D0D3-EFF3-26FD6A775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038" y="2441053"/>
            <a:ext cx="922948" cy="22533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E4C4AAEF-CA8D-0A6C-2AB2-E278571D05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27382" y="3635275"/>
            <a:ext cx="940333" cy="76167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CB482BE4-9F2C-26C9-48EC-452CF3E18C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0692" y="3367146"/>
            <a:ext cx="1212789" cy="682193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C3AAB0E6-4DEB-E868-BE29-5BCFA65E2A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0716" y="4043794"/>
            <a:ext cx="1475276" cy="580275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D4242F49-3F94-8EB6-57A4-1A063FD0FDB8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01125" y="4269081"/>
            <a:ext cx="1229255" cy="296841"/>
          </a:xfrm>
          <a:prstGeom prst="rect">
            <a:avLst/>
          </a:prstGeom>
        </p:spPr>
      </p:pic>
      <p:pic>
        <p:nvPicPr>
          <p:cNvPr id="27" name="圖形 26">
            <a:extLst>
              <a:ext uri="{FF2B5EF4-FFF2-40B4-BE49-F238E27FC236}">
                <a16:creationId xmlns:a16="http://schemas.microsoft.com/office/drawing/2014/main" id="{D3683E70-3535-46E2-FFCB-099754B135A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6140199" y="4270558"/>
            <a:ext cx="1070361" cy="311685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87316D0F-1E6C-F160-8D7A-67168C91B37D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1395"/>
          <a:stretch/>
        </p:blipFill>
        <p:spPr>
          <a:xfrm>
            <a:off x="7296492" y="3032777"/>
            <a:ext cx="646633" cy="777760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C1532EDC-AAB5-591E-D5AF-7D9C9785762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40840" y="3950355"/>
            <a:ext cx="1626232" cy="266702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ADFE2E03-56FE-A194-0189-021EAD178FAF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67290" y="3068024"/>
            <a:ext cx="1163970" cy="646650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3C62716B-585D-5724-7B87-FB84113F3B2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768465" y="4025461"/>
            <a:ext cx="1266397" cy="534022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8051315E-9281-EF4A-E986-D8856008B6A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885375" y="2268509"/>
            <a:ext cx="484306" cy="484306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94DE90C9-40B6-4372-B847-1CB996EE1507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11416" t="15246" r="17563" b="10510"/>
          <a:stretch/>
        </p:blipFill>
        <p:spPr>
          <a:xfrm>
            <a:off x="6467608" y="2134395"/>
            <a:ext cx="791017" cy="826907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FDD44F76-6147-456F-BF99-241465728FB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20152" y="1489383"/>
            <a:ext cx="877782" cy="877782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B96839E7-6A82-4ED2-8154-BA77564403C3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21769" r="19599"/>
          <a:stretch/>
        </p:blipFill>
        <p:spPr>
          <a:xfrm>
            <a:off x="7990389" y="3184471"/>
            <a:ext cx="646633" cy="579004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BC34C468-52A3-4A45-B085-B8EB12B247E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847508" y="3277482"/>
            <a:ext cx="798276" cy="798276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D5AF11DA-3AB9-4D9F-8229-7B6C43E353A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793210" y="3629830"/>
            <a:ext cx="1266397" cy="246947"/>
          </a:xfrm>
          <a:prstGeom prst="rect">
            <a:avLst/>
          </a:prstGeom>
        </p:spPr>
      </p:pic>
      <p:pic>
        <p:nvPicPr>
          <p:cNvPr id="1026" name="Picture 2" descr="https://cdn.discordapp.com/attachments/1117004890309410832/1148826896600154172/tinymce-logo-7DBD530A95-seeklogo.com.png">
            <a:extLst>
              <a:ext uri="{FF2B5EF4-FFF2-40B4-BE49-F238E27FC236}">
                <a16:creationId xmlns:a16="http://schemas.microsoft.com/office/drawing/2014/main" id="{A0ADCA2F-A91B-40B2-9B1F-C45BC38B0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709" y="3860548"/>
            <a:ext cx="916368" cy="30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A5C3ACB1-1F2D-4C44-9E78-62CC96010D0A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8825" t="20490" r="9758" b="16631"/>
          <a:stretch/>
        </p:blipFill>
        <p:spPr>
          <a:xfrm>
            <a:off x="6707318" y="1473976"/>
            <a:ext cx="1906505" cy="73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9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5A5E4AD-3434-D93A-8FD9-21ACFE68F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46" y="921715"/>
            <a:ext cx="8350629" cy="407969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DF00905-946E-10E4-C834-CEEFD2A9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資料庫結構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BC9ED1-2543-F080-224D-0E5751ECB1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accent1"/>
                </a:solidFill>
              </a:rPr>
              <a:t>9</a:t>
            </a:fld>
            <a:endParaRPr lang="e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73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nedick template">
  <a:themeElements>
    <a:clrScheme name="自訂 5">
      <a:dk1>
        <a:srgbClr val="EFEFEF"/>
      </a:dk1>
      <a:lt1>
        <a:srgbClr val="FFFFFF"/>
      </a:lt1>
      <a:dk2>
        <a:srgbClr val="CFD5E0"/>
      </a:dk2>
      <a:lt2>
        <a:srgbClr val="EFEFEF"/>
      </a:lt2>
      <a:accent1>
        <a:srgbClr val="1597B1"/>
      </a:accent1>
      <a:accent2>
        <a:srgbClr val="DDDDDD"/>
      </a:accent2>
      <a:accent3>
        <a:srgbClr val="F05768"/>
      </a:accent3>
      <a:accent4>
        <a:srgbClr val="FD8E80"/>
      </a:accent4>
      <a:accent5>
        <a:srgbClr val="2F3848"/>
      </a:accent5>
      <a:accent6>
        <a:srgbClr val="6A717C"/>
      </a:accent6>
      <a:hlink>
        <a:srgbClr val="0097A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訂 5">
    <a:dk1>
      <a:srgbClr val="EFEFEF"/>
    </a:dk1>
    <a:lt1>
      <a:srgbClr val="FFFFFF"/>
    </a:lt1>
    <a:dk2>
      <a:srgbClr val="CFD5E0"/>
    </a:dk2>
    <a:lt2>
      <a:srgbClr val="EFEFEF"/>
    </a:lt2>
    <a:accent1>
      <a:srgbClr val="1597B1"/>
    </a:accent1>
    <a:accent2>
      <a:srgbClr val="DDDDDD"/>
    </a:accent2>
    <a:accent3>
      <a:srgbClr val="F05768"/>
    </a:accent3>
    <a:accent4>
      <a:srgbClr val="FD8E80"/>
    </a:accent4>
    <a:accent5>
      <a:srgbClr val="2F3848"/>
    </a:accent5>
    <a:accent6>
      <a:srgbClr val="6A717C"/>
    </a:accent6>
    <a:hlink>
      <a:srgbClr val="0097A3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3436</TotalTime>
  <Words>1587</Words>
  <Application>Microsoft Office PowerPoint</Application>
  <PresentationFormat>如螢幕大小 (16:9)</PresentationFormat>
  <Paragraphs>248</Paragraphs>
  <Slides>21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新細明體</vt:lpstr>
      <vt:lpstr>Arial</vt:lpstr>
      <vt:lpstr>Source Sans Pro</vt:lpstr>
      <vt:lpstr>Roboto</vt:lpstr>
      <vt:lpstr>Wingdings</vt:lpstr>
      <vt:lpstr>微軟正黑體</vt:lpstr>
      <vt:lpstr>Calibri</vt:lpstr>
      <vt:lpstr>Benedick template</vt:lpstr>
      <vt:lpstr>MSIT150第三組</vt:lpstr>
      <vt:lpstr>目錄</vt:lpstr>
      <vt:lpstr>PowerPoint 簡報</vt:lpstr>
      <vt:lpstr>關於WantWant</vt:lpstr>
      <vt:lpstr>PowerPoint 簡報</vt:lpstr>
      <vt:lpstr>PowerPoint 簡報</vt:lpstr>
      <vt:lpstr>網站角色說明</vt:lpstr>
      <vt:lpstr>使用技術</vt:lpstr>
      <vt:lpstr>資料庫結構</vt:lpstr>
      <vt:lpstr>PowerPoint 簡報</vt:lpstr>
      <vt:lpstr>組員分工與報告</vt:lpstr>
      <vt:lpstr>04   功能介紹與成果演示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謝謝各位老師的指導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蘇家妍</dc:creator>
  <cp:lastModifiedBy>hp</cp:lastModifiedBy>
  <cp:revision>204</cp:revision>
  <dcterms:modified xsi:type="dcterms:W3CDTF">2023-09-06T20:22:59Z</dcterms:modified>
</cp:coreProperties>
</file>