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a642c19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a642c19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a9002936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a9002936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a2672087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a2672087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acf2ea65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acf2ea65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a2672087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a2672087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ad8ef6ec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ad8ef6e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a2672087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a2672087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a2672087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a267208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a267208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a267208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a2672087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a267208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a267208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a267208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a2672087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a2672087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a2672087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a2672087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a2672087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a2672087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a2672087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a2672087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acf2ea65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acf2ea65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vision.eng.au.dk/plant-seedlings-dataset/" TargetMode="External"/><Relationship Id="rId4" Type="http://schemas.openxmlformats.org/officeDocument/2006/relationships/hyperlink" Target="https://scikit-learn.org/stable/modules/generated/sklearn.metrics.ConfusionMatrixDisplay.html#sklearn.metrics.ConfusionMatrixDisplay" TargetMode="External"/><Relationship Id="rId5" Type="http://schemas.openxmlformats.org/officeDocument/2006/relationships/hyperlink" Target="https://python-pillow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 Seedlings Classification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Matthew Chan &amp; Usaid Malik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that Actually True?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297975"/>
            <a:ext cx="431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on All data (imbalanced set)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confusion matrix say?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training on the most present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Ignoring least present data in testing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what is the real best model?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4703950" y="4098775"/>
            <a:ext cx="402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 9: Confusion Matrix of best model on all data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407" y="682375"/>
            <a:ext cx="408069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Best Model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52375" y="1372200"/>
            <a:ext cx="325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</a:t>
            </a:r>
            <a:r>
              <a:rPr lang="en">
                <a:solidFill>
                  <a:srgbClr val="B7B7B7"/>
                </a:solidFill>
              </a:rPr>
              <a:t>60.37% 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Feature Transforms, </a:t>
            </a:r>
            <a:r>
              <a:rPr lang="en">
                <a:solidFill>
                  <a:srgbClr val="CCCCCC"/>
                </a:solidFill>
              </a:rPr>
              <a:t>50 x 50</a:t>
            </a:r>
            <a:r>
              <a:rPr lang="en"/>
              <a:t>, inverse regularization strength of </a:t>
            </a:r>
            <a:r>
              <a:rPr lang="en">
                <a:solidFill>
                  <a:srgbClr val="B7B7B7"/>
                </a:solidFill>
              </a:rPr>
              <a:t>.001</a:t>
            </a:r>
            <a:endParaRPr>
              <a:solidFill>
                <a:srgbClr val="B7B7B7"/>
              </a:solidFill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AVG Precision: 0.603</a:t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AVG Recall: 0.602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175" y="588250"/>
            <a:ext cx="4288950" cy="36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4607175" y="4242725"/>
            <a:ext cx="428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 10: Confusion matrix for best model on undersampled 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2891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45700" y="1264625"/>
            <a:ext cx="4055700" cy="44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Dimensions as </a:t>
            </a:r>
            <a:r>
              <a:rPr lang="en">
                <a:solidFill>
                  <a:srgbClr val="B7B7B7"/>
                </a:solidFill>
              </a:rPr>
              <a:t>36 x 36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Hidden Layers Combos: </a:t>
            </a:r>
            <a:r>
              <a:rPr lang="en">
                <a:solidFill>
                  <a:srgbClr val="B7B7B7"/>
                </a:solidFill>
              </a:rPr>
              <a:t>[100], [100, 50], [100, 50, 30], [200, 100, 50, 30]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Activation Functions: </a:t>
            </a:r>
            <a:r>
              <a:rPr lang="en">
                <a:solidFill>
                  <a:srgbClr val="B7B7B7"/>
                </a:solidFill>
              </a:rPr>
              <a:t>RELU, tanh, Logistic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L2 Regularization with regularization strengths of  </a:t>
            </a:r>
            <a:r>
              <a:rPr lang="en">
                <a:solidFill>
                  <a:srgbClr val="B7B7B7"/>
                </a:solidFill>
              </a:rPr>
              <a:t>[0.0000001, 0.00001, 0.001, 0.01, 0.1, 1, 10, 100, 10000, and 1000000]  </a:t>
            </a:r>
            <a:endParaRPr>
              <a:solidFill>
                <a:srgbClr val="B7B7B7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5276400" y="4292050"/>
            <a:ext cx="372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 11: Graphs of accuracies versus regularization strengths for some models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758" y="2408975"/>
            <a:ext cx="2454092" cy="17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1425" y="671750"/>
            <a:ext cx="2454100" cy="16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Model?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87900" y="1315725"/>
            <a:ext cx="3617100" cy="3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Best Accuracy: </a:t>
            </a:r>
            <a:r>
              <a:rPr lang="en" sz="1900">
                <a:solidFill>
                  <a:srgbClr val="B7B7B7"/>
                </a:solidFill>
              </a:rPr>
              <a:t>83.83% </a:t>
            </a:r>
            <a:r>
              <a:rPr lang="en" sz="1900"/>
              <a:t>(Trained on All Data)</a:t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Model: </a:t>
            </a:r>
            <a:r>
              <a:rPr lang="en" sz="1900">
                <a:solidFill>
                  <a:srgbClr val="B7B7B7"/>
                </a:solidFill>
              </a:rPr>
              <a:t>tanh</a:t>
            </a:r>
            <a:r>
              <a:rPr lang="en" sz="1900"/>
              <a:t>, </a:t>
            </a:r>
            <a:r>
              <a:rPr lang="en" sz="1900">
                <a:solidFill>
                  <a:srgbClr val="B7B7B7"/>
                </a:solidFill>
              </a:rPr>
              <a:t>[100]</a:t>
            </a:r>
            <a:r>
              <a:rPr lang="en" sz="1900"/>
              <a:t>,  regularization strength: </a:t>
            </a:r>
            <a:r>
              <a:rPr lang="en" sz="1900">
                <a:solidFill>
                  <a:srgbClr val="B7B7B7"/>
                </a:solidFill>
              </a:rPr>
              <a:t>10</a:t>
            </a:r>
            <a:endParaRPr sz="1900">
              <a:solidFill>
                <a:srgbClr val="B7B7B7"/>
              </a:solidFill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Best Accuracy: </a:t>
            </a:r>
            <a:r>
              <a:rPr lang="en" sz="1900">
                <a:solidFill>
                  <a:srgbClr val="B7B7B7"/>
                </a:solidFill>
              </a:rPr>
              <a:t>72.41% </a:t>
            </a:r>
            <a:r>
              <a:rPr lang="en" sz="1900"/>
              <a:t>(Undersampled)</a:t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Model: </a:t>
            </a:r>
            <a:r>
              <a:rPr lang="en" sz="1900">
                <a:solidFill>
                  <a:srgbClr val="B7B7B7"/>
                </a:solidFill>
              </a:rPr>
              <a:t>RELU</a:t>
            </a:r>
            <a:r>
              <a:rPr lang="en" sz="1900"/>
              <a:t>, </a:t>
            </a:r>
            <a:r>
              <a:rPr lang="en" sz="1900">
                <a:solidFill>
                  <a:srgbClr val="B7B7B7"/>
                </a:solidFill>
              </a:rPr>
              <a:t>[200,100,50,30] </a:t>
            </a:r>
            <a:r>
              <a:rPr lang="en" sz="1900"/>
              <a:t>regularization strength: </a:t>
            </a:r>
            <a:r>
              <a:rPr lang="en" sz="1900">
                <a:solidFill>
                  <a:srgbClr val="B7B7B7"/>
                </a:solidFill>
              </a:rPr>
              <a:t>1</a:t>
            </a:r>
            <a:endParaRPr sz="1900">
              <a:solidFill>
                <a:srgbClr val="B7B7B7"/>
              </a:solidFill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AVG Precision: 0.702</a:t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AVG Recall: 0.69</a:t>
            </a:r>
            <a:endParaRPr sz="19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B7B7B7"/>
              </a:solidFill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350" y="748875"/>
            <a:ext cx="4278700" cy="36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4322400" y="4394625"/>
            <a:ext cx="427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 12: Confusion matrix for the best model on undersampling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87900" y="1489825"/>
            <a:ext cx="3131700" cy="3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Dimensions as </a:t>
            </a:r>
            <a:r>
              <a:rPr lang="en">
                <a:solidFill>
                  <a:srgbClr val="B7B7B7"/>
                </a:solidFill>
              </a:rPr>
              <a:t>36 x 36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functions: </a:t>
            </a:r>
            <a:r>
              <a:rPr lang="en">
                <a:solidFill>
                  <a:srgbClr val="B7B7B7"/>
                </a:solidFill>
              </a:rPr>
              <a:t>Linear, Radial basis, Polynomial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L2 Regularization with regularization strengths of  </a:t>
            </a:r>
            <a:r>
              <a:rPr lang="en">
                <a:solidFill>
                  <a:srgbClr val="B7B7B7"/>
                </a:solidFill>
              </a:rPr>
              <a:t>[0.0000001, 0.00001, 0.001, 0.01, 0.1, 1, 10, 100, 10000, and 1000000]  </a:t>
            </a:r>
            <a:endParaRPr>
              <a:solidFill>
                <a:srgbClr val="B7B7B7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4667313" y="4129275"/>
            <a:ext cx="33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Figure 13: SVM RBF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Kernel Visualization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150" y="754075"/>
            <a:ext cx="4235625" cy="33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Model?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87900" y="1489825"/>
            <a:ext cx="2767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Accuracy: </a:t>
            </a:r>
            <a:r>
              <a:rPr lang="en">
                <a:solidFill>
                  <a:srgbClr val="B7B7B7"/>
                </a:solidFill>
              </a:rPr>
              <a:t>81</a:t>
            </a:r>
            <a:r>
              <a:rPr lang="en">
                <a:solidFill>
                  <a:srgbClr val="B7B7B7"/>
                </a:solidFill>
              </a:rPr>
              <a:t>.5%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Model: RBF kernel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325" y="458025"/>
            <a:ext cx="4518775" cy="378313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4237325" y="4346075"/>
            <a:ext cx="451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 12: Confusion matrix for the best model on RBF kernel with C = 1000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87900" y="1315250"/>
            <a:ext cx="454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Neural Networks unsampled Relu [200, 100, 50, 30] Accuracy of 72.41%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 on fully sampled (biased) data leads to misleading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Overfitted data on higher feature transforms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Changes in pixel sizes led to minimal accuracy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 more data (had to undersample)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data as squares (No need for resizing)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Trying different transforms and layers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87900" y="1489825"/>
            <a:ext cx="8011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https://vision.eng.au.dk/plant-seedlings-dataset/</a:t>
            </a:r>
            <a:endParaRPr sz="12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https://scikit-learn.org/stable/modules/generated/sklearn.metrics.ConfusionMatrixDisplay.html#sklearn.metrics.ConfusionMatrixDisplay</a:t>
            </a:r>
            <a:endParaRPr sz="12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https://python-pillow.org/</a:t>
            </a:r>
            <a:endParaRPr sz="12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https://matplotlib.org/stable/index.html</a:t>
            </a:r>
            <a:endParaRPr sz="1200" u="sng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u="sng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report and slides MeiNa Xie, Winnie Zheng</a:t>
            </a:r>
            <a:endParaRPr u="sng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222175" y="1324400"/>
            <a:ext cx="350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from Aarhus University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over </a:t>
            </a:r>
            <a:r>
              <a:rPr lang="en">
                <a:solidFill>
                  <a:srgbClr val="CCCCCC"/>
                </a:solidFill>
              </a:rPr>
              <a:t>3000</a:t>
            </a:r>
            <a:r>
              <a:rPr lang="en"/>
              <a:t> images and </a:t>
            </a:r>
            <a:r>
              <a:rPr lang="en">
                <a:solidFill>
                  <a:srgbClr val="B7B7B7"/>
                </a:solidFill>
              </a:rPr>
              <a:t>12</a:t>
            </a:r>
            <a:r>
              <a:rPr lang="en"/>
              <a:t> different species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set trained on was Segmented Version. 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</a:t>
            </a:r>
            <a:r>
              <a:rPr lang="en">
                <a:solidFill>
                  <a:srgbClr val="CCCCCC"/>
                </a:solidFill>
              </a:rPr>
              <a:t>80%</a:t>
            </a:r>
            <a:r>
              <a:rPr lang="en"/>
              <a:t> for training data </a:t>
            </a:r>
            <a:r>
              <a:rPr lang="en">
                <a:solidFill>
                  <a:srgbClr val="CCCCCC"/>
                </a:solidFill>
              </a:rPr>
              <a:t>20%</a:t>
            </a:r>
            <a:r>
              <a:rPr lang="en"/>
              <a:t> for testing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475" y="131350"/>
            <a:ext cx="5059124" cy="46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3932463" y="4740800"/>
            <a:ext cx="47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 1: All plant species in data set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111175" y="197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Segmented vs. Unsegmented Data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625" y="883700"/>
            <a:ext cx="1698675" cy="346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725" y="815750"/>
            <a:ext cx="3685475" cy="36854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600886" y="4167725"/>
            <a:ext cx="512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 2: Left: Segmented Maize Plant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Right: Unsegmented Maize plant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44975" y="1444750"/>
            <a:ext cx="3190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used was Segmented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Easier to train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Unsegmented data set presented many uncontrollable variables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95425" y="1307125"/>
            <a:ext cx="361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Initially unlabeled.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RGB Values placed into numpy array using </a:t>
            </a:r>
            <a:r>
              <a:rPr lang="en">
                <a:solidFill>
                  <a:srgbClr val="B7B7B7"/>
                </a:solidFill>
              </a:rPr>
              <a:t>Pillows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Encoded from</a:t>
            </a:r>
            <a:r>
              <a:rPr lang="en">
                <a:solidFill>
                  <a:srgbClr val="B7B7B7"/>
                </a:solidFill>
              </a:rPr>
              <a:t> 0 - 11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Initially data unbalanced, was made symmetric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images same size, resized before placing</a:t>
            </a:r>
            <a:endParaRPr/>
          </a:p>
        </p:txBody>
      </p:sp>
      <p:pic>
        <p:nvPicPr>
          <p:cNvPr id="88" name="Google Shape;88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575" y="787700"/>
            <a:ext cx="4910400" cy="332868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4064575" y="4116375"/>
            <a:ext cx="33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 3: </a:t>
            </a:r>
            <a:r>
              <a:rPr lang="en">
                <a:solidFill>
                  <a:schemeClr val="dk1"/>
                </a:solidFill>
              </a:rPr>
              <a:t>Initial Data Distribution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143075" y="-195325"/>
            <a:ext cx="2730600" cy="15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Undersampling</a:t>
            </a:r>
            <a:endParaRPr/>
          </a:p>
        </p:txBody>
      </p:sp>
      <p:pic>
        <p:nvPicPr>
          <p:cNvPr id="95" name="Google Shape;95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700" y="612075"/>
            <a:ext cx="5501975" cy="37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3109700" y="4435650"/>
            <a:ext cx="47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 4: All data after undersampling (250 each)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66400" y="670700"/>
            <a:ext cx="3597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Resizing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850" y="670700"/>
            <a:ext cx="2978000" cy="29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7050" y="670700"/>
            <a:ext cx="1805425" cy="40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3837150" y="3757475"/>
            <a:ext cx="33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 5: Up: Resized Image to 36 x 36 pixels Right: original image in data set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500650" y="1605000"/>
            <a:ext cx="2788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Images weren’t same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dimensions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Images resized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Allowed all images to have same dimensions and features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Result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47425" y="1383925"/>
            <a:ext cx="360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Accuracy Throughout All Models?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About </a:t>
            </a:r>
            <a:r>
              <a:rPr lang="en">
                <a:solidFill>
                  <a:srgbClr val="B7B7B7"/>
                </a:solidFill>
              </a:rPr>
              <a:t>80%</a:t>
            </a:r>
            <a:r>
              <a:rPr lang="en"/>
              <a:t> (Misleading)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Explained Later…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725" y="596600"/>
            <a:ext cx="4646363" cy="36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4109725" y="4347625"/>
            <a:ext cx="46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6: Images of Chickweeds from sample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87575"/>
            <a:ext cx="36771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With: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transforms:</a:t>
            </a:r>
            <a:r>
              <a:rPr lang="en"/>
              <a:t> </a:t>
            </a:r>
            <a:r>
              <a:rPr lang="en">
                <a:solidFill>
                  <a:srgbClr val="999999"/>
                </a:solidFill>
              </a:rPr>
              <a:t>Squared, Cubed, and None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Dimensions: </a:t>
            </a:r>
            <a:r>
              <a:rPr lang="en">
                <a:solidFill>
                  <a:srgbClr val="B7B7B7"/>
                </a:solidFill>
              </a:rPr>
              <a:t>36 x 36, 50 x 50, 128 x 128</a:t>
            </a:r>
            <a:r>
              <a:rPr lang="en"/>
              <a:t> pixels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L2/L1 Regularization with Inverse regularization strengths of </a:t>
            </a:r>
            <a:r>
              <a:rPr lang="en">
                <a:solidFill>
                  <a:srgbClr val="999999"/>
                </a:solidFill>
              </a:rPr>
              <a:t> [0.0000001, 0.00001, 0.001, 0.01, 0.1, 1, 10, 100, 10000, and 1000000] </a:t>
            </a:r>
            <a:r>
              <a:rPr lang="en"/>
              <a:t> </a:t>
            </a:r>
            <a:endParaRPr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4283275" y="4418525"/>
            <a:ext cx="454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 7: Graphs of some models against C values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100" y="2759087"/>
            <a:ext cx="2140750" cy="16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3276" y="966350"/>
            <a:ext cx="2222200" cy="16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2275" y="964400"/>
            <a:ext cx="2222200" cy="16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Best Model?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87900" y="1489825"/>
            <a:ext cx="3299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Accuracy: </a:t>
            </a:r>
            <a:r>
              <a:rPr lang="en">
                <a:solidFill>
                  <a:srgbClr val="B7B7B7"/>
                </a:solidFill>
              </a:rPr>
              <a:t>70.76%</a:t>
            </a:r>
            <a:r>
              <a:rPr lang="en"/>
              <a:t> (Trained on All Data)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Model: Inverse regularization of </a:t>
            </a:r>
            <a:r>
              <a:rPr lang="en">
                <a:solidFill>
                  <a:srgbClr val="CCCCCC"/>
                </a:solidFill>
              </a:rPr>
              <a:t>1e-5</a:t>
            </a:r>
            <a:r>
              <a:rPr lang="en"/>
              <a:t>, No feature transforms, </a:t>
            </a:r>
            <a:r>
              <a:rPr lang="en">
                <a:solidFill>
                  <a:srgbClr val="B7B7B7"/>
                </a:solidFill>
              </a:rPr>
              <a:t>128 x 128</a:t>
            </a:r>
            <a:r>
              <a:rPr lang="en"/>
              <a:t> pixels.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700" y="773013"/>
            <a:ext cx="4801825" cy="359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4118700" y="4419200"/>
            <a:ext cx="46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 8: Graph of Best model against C values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