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8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6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846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34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8250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39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43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9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8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0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0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1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7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8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EFA5-AF36-454D-86C2-53D4A0E055B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5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AD6B-F034-4DE7-BF0A-613140077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91F70-EA30-4BB2-991E-D87407CD49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Scripting Language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Client Side Language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Its Not Java</a:t>
            </a:r>
          </a:p>
        </p:txBody>
      </p:sp>
    </p:spTree>
    <p:extLst>
      <p:ext uri="{BB962C8B-B14F-4D97-AF65-F5344CB8AC3E}">
        <p14:creationId xmlns:p14="http://schemas.microsoft.com/office/powerpoint/2010/main" val="43844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A1C49-D981-4FF0-8A78-A80D34E0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Comparison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E9724F2-F7BC-4500-AC10-46CB93142B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053345"/>
              </p:ext>
            </p:extLst>
          </p:nvPr>
        </p:nvGraphicFramePr>
        <p:xfrm>
          <a:off x="905522" y="1825624"/>
          <a:ext cx="8709851" cy="4351340"/>
        </p:xfrm>
        <a:graphic>
          <a:graphicData uri="http://schemas.openxmlformats.org/drawingml/2006/table">
            <a:tbl>
              <a:tblPr/>
              <a:tblGrid>
                <a:gridCol w="1160264">
                  <a:extLst>
                    <a:ext uri="{9D8B030D-6E8A-4147-A177-3AD203B41FA5}">
                      <a16:colId xmlns:a16="http://schemas.microsoft.com/office/drawing/2014/main" val="146213507"/>
                    </a:ext>
                  </a:extLst>
                </a:gridCol>
                <a:gridCol w="2516529">
                  <a:extLst>
                    <a:ext uri="{9D8B030D-6E8A-4147-A177-3AD203B41FA5}">
                      <a16:colId xmlns:a16="http://schemas.microsoft.com/office/drawing/2014/main" val="1720345544"/>
                    </a:ext>
                  </a:extLst>
                </a:gridCol>
                <a:gridCol w="2516529">
                  <a:extLst>
                    <a:ext uri="{9D8B030D-6E8A-4147-A177-3AD203B41FA5}">
                      <a16:colId xmlns:a16="http://schemas.microsoft.com/office/drawing/2014/main" val="3603270254"/>
                    </a:ext>
                  </a:extLst>
                </a:gridCol>
                <a:gridCol w="2516529">
                  <a:extLst>
                    <a:ext uri="{9D8B030D-6E8A-4147-A177-3AD203B41FA5}">
                      <a16:colId xmlns:a16="http://schemas.microsoft.com/office/drawing/2014/main" val="1603566404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Operator</a:t>
                      </a:r>
                    </a:p>
                  </a:txBody>
                  <a:tcPr marL="111004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Comparing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Returns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293875"/>
                  </a:ext>
                </a:extLst>
              </a:tr>
              <a:tr h="310810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==</a:t>
                      </a:r>
                    </a:p>
                  </a:txBody>
                  <a:tcPr marL="111004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equal to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x == 8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false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805573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x == 5</a:t>
                      </a:r>
                    </a:p>
                  </a:txBody>
                  <a:tcPr marL="111004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true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253430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x == "5"</a:t>
                      </a:r>
                    </a:p>
                  </a:txBody>
                  <a:tcPr marL="111004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true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30326"/>
                  </a:ext>
                </a:extLst>
              </a:tr>
              <a:tr h="310810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===</a:t>
                      </a:r>
                    </a:p>
                  </a:txBody>
                  <a:tcPr marL="111004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equal value and equal type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x === 5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true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643307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x === "5"</a:t>
                      </a:r>
                    </a:p>
                  </a:txBody>
                  <a:tcPr marL="111004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false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6291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!=</a:t>
                      </a:r>
                    </a:p>
                  </a:txBody>
                  <a:tcPr marL="111004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not equal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x != 8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true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499081"/>
                  </a:ext>
                </a:extLst>
              </a:tr>
              <a:tr h="310810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!==</a:t>
                      </a:r>
                    </a:p>
                  </a:txBody>
                  <a:tcPr marL="111004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not equal value or not equal type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x !== 5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false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087100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x !== "5"</a:t>
                      </a:r>
                    </a:p>
                  </a:txBody>
                  <a:tcPr marL="111004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true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330519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x !== 8</a:t>
                      </a:r>
                    </a:p>
                  </a:txBody>
                  <a:tcPr marL="111004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true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79788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&gt;</a:t>
                      </a:r>
                    </a:p>
                  </a:txBody>
                  <a:tcPr marL="111004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greater than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x &gt; 8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false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62312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&lt;</a:t>
                      </a:r>
                    </a:p>
                  </a:txBody>
                  <a:tcPr marL="111004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less than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x &lt; 8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true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8309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&gt;=</a:t>
                      </a:r>
                    </a:p>
                  </a:txBody>
                  <a:tcPr marL="111004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greater than or equal to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x &gt;= 8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false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38325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&lt;=</a:t>
                      </a:r>
                    </a:p>
                  </a:txBody>
                  <a:tcPr marL="111004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less than or equal to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x &lt;= 8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true</a:t>
                      </a:r>
                    </a:p>
                  </a:txBody>
                  <a:tcPr marL="55502" marR="55502" marT="55502" marB="555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419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33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9398-A5A9-444C-B1D2-877CAFA0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Conditional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6D250-6797-487E-8925-26906AB48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If Else</a:t>
            </a:r>
          </a:p>
          <a:p>
            <a:pPr marL="457200" lvl="1" indent="0">
              <a:buNone/>
            </a:pPr>
            <a:r>
              <a:rPr lang="en-US" dirty="0"/>
              <a:t>if (condition) {</a:t>
            </a:r>
          </a:p>
          <a:p>
            <a:pPr marL="457200" lvl="1" indent="0">
              <a:buNone/>
            </a:pPr>
            <a:r>
              <a:rPr lang="en-US" dirty="0"/>
              <a:t>  //  block of code to be executed if the condition is true</a:t>
            </a:r>
          </a:p>
          <a:p>
            <a:pPr marL="457200" lvl="1" indent="0">
              <a:buNone/>
            </a:pPr>
            <a:r>
              <a:rPr lang="en-US" dirty="0"/>
              <a:t>} else {</a:t>
            </a:r>
          </a:p>
          <a:p>
            <a:pPr marL="457200" lvl="1" indent="0">
              <a:buNone/>
            </a:pPr>
            <a:r>
              <a:rPr lang="en-US" dirty="0"/>
              <a:t>  //  block of code to be executed if the condition is false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Switch</a:t>
            </a:r>
          </a:p>
          <a:p>
            <a:pPr marL="457200" lvl="1" indent="0">
              <a:buNone/>
            </a:pPr>
            <a:r>
              <a:rPr lang="en-US" dirty="0"/>
              <a:t>switch(expression) {</a:t>
            </a:r>
          </a:p>
          <a:p>
            <a:pPr marL="457200" lvl="1" indent="0">
              <a:buNone/>
            </a:pPr>
            <a:r>
              <a:rPr lang="en-US" dirty="0"/>
              <a:t>  case x:</a:t>
            </a:r>
          </a:p>
          <a:p>
            <a:pPr marL="457200" lvl="1" indent="0">
              <a:buNone/>
            </a:pPr>
            <a:r>
              <a:rPr lang="en-US" dirty="0"/>
              <a:t>    // code block</a:t>
            </a:r>
          </a:p>
          <a:p>
            <a:pPr marL="457200" lvl="1" indent="0">
              <a:buNone/>
            </a:pPr>
            <a:r>
              <a:rPr lang="en-US" dirty="0"/>
              <a:t>    break;</a:t>
            </a:r>
          </a:p>
          <a:p>
            <a:pPr marL="457200" lvl="1" indent="0">
              <a:buNone/>
            </a:pPr>
            <a:r>
              <a:rPr lang="en-US" dirty="0"/>
              <a:t>  case y:</a:t>
            </a:r>
          </a:p>
          <a:p>
            <a:pPr marL="457200" lvl="1" indent="0">
              <a:buNone/>
            </a:pPr>
            <a:r>
              <a:rPr lang="en-US" dirty="0"/>
              <a:t>    // code block</a:t>
            </a:r>
          </a:p>
          <a:p>
            <a:pPr marL="457200" lvl="1" indent="0">
              <a:buNone/>
            </a:pPr>
            <a:r>
              <a:rPr lang="en-US" dirty="0"/>
              <a:t>    break;</a:t>
            </a:r>
          </a:p>
          <a:p>
            <a:pPr marL="457200" lvl="1" indent="0">
              <a:buNone/>
            </a:pPr>
            <a:r>
              <a:rPr lang="en-US" dirty="0"/>
              <a:t>  default:</a:t>
            </a:r>
          </a:p>
          <a:p>
            <a:pPr marL="457200" lvl="1" indent="0">
              <a:buNone/>
            </a:pPr>
            <a:r>
              <a:rPr lang="en-US" dirty="0"/>
              <a:t>    // code block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733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B0B5-E8F2-434B-B179-A739C83D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Loops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C1C2-8BAB-4BC5-A03E-24FADB3C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  <a:p>
            <a:pPr marL="457200" lvl="1" indent="0">
              <a:buNone/>
            </a:pPr>
            <a:r>
              <a:rPr lang="en-US" dirty="0"/>
              <a:t>const cars = ["BMW", "Volvo", "Saab", "Ford", "Fiat", "Audi"];</a:t>
            </a:r>
          </a:p>
          <a:p>
            <a:pPr marL="457200" lvl="1" indent="0">
              <a:buNone/>
            </a:pPr>
            <a:r>
              <a:rPr lang="en-US" dirty="0"/>
              <a:t>let text = "";</a:t>
            </a:r>
          </a:p>
          <a:p>
            <a:pPr marL="457200" lvl="1" indent="0">
              <a:buNone/>
            </a:pPr>
            <a:r>
              <a:rPr lang="en-US" dirty="0"/>
              <a:t>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cars.length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457200" lvl="1" indent="0">
              <a:buNone/>
            </a:pPr>
            <a:r>
              <a:rPr lang="en-US" dirty="0"/>
              <a:t>  text += cars[</a:t>
            </a:r>
            <a:r>
              <a:rPr lang="en-US" dirty="0" err="1"/>
              <a:t>i</a:t>
            </a:r>
            <a:r>
              <a:rPr lang="en-US" dirty="0"/>
              <a:t>] +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803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6312-C9CA-41EE-B15E-A11D4E4D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34E3-2062-4F1B-8CFD-BA6FAD5B9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</a:t>
            </a:r>
          </a:p>
          <a:p>
            <a:r>
              <a:rPr lang="en-US" dirty="0"/>
              <a:t>For of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Do while</a:t>
            </a:r>
          </a:p>
          <a:p>
            <a:r>
              <a:rPr lang="en-US" dirty="0"/>
              <a:t>Break statement</a:t>
            </a:r>
          </a:p>
          <a:p>
            <a:r>
              <a:rPr lang="en-US" dirty="0"/>
              <a:t>Continue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34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890F-86DB-4A14-B03D-3C6A547D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0E5D8-D09F-41E9-9516-48C28A7BF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Strings to Numbers : Number()</a:t>
            </a:r>
          </a:p>
          <a:p>
            <a:r>
              <a:rPr lang="en-US" dirty="0"/>
              <a:t>Converting Numbers to Strings : String()</a:t>
            </a:r>
          </a:p>
          <a:p>
            <a:r>
              <a:rPr lang="en-US" dirty="0"/>
              <a:t>Converting Dates to Numbers : Number()</a:t>
            </a:r>
          </a:p>
          <a:p>
            <a:r>
              <a:rPr lang="en-US" dirty="0"/>
              <a:t>Converting Booleans to Numbers : Number()</a:t>
            </a:r>
          </a:p>
          <a:p>
            <a:r>
              <a:rPr lang="en-US" dirty="0"/>
              <a:t>Converting Numbers to Booleans : Boolean()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75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E8E3-0DD5-42BB-B0F5-A72B9A7F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7FBA-5631-45B1-A485-1076CD52D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Throw, and Try...Catch...Finally</a:t>
            </a:r>
          </a:p>
          <a:p>
            <a:pPr marL="457200" lvl="1" indent="0">
              <a:buNone/>
            </a:pPr>
            <a:r>
              <a:rPr lang="en-US" dirty="0"/>
              <a:t>try { </a:t>
            </a:r>
          </a:p>
          <a:p>
            <a:pPr marL="457200" lvl="1" indent="0">
              <a:buNone/>
            </a:pPr>
            <a:r>
              <a:rPr lang="en-US" dirty="0"/>
              <a:t>    if(x == "")  throw "empty";</a:t>
            </a:r>
          </a:p>
          <a:p>
            <a:pPr marL="457200" lvl="1" indent="0">
              <a:buNone/>
            </a:pPr>
            <a:r>
              <a:rPr lang="en-US" dirty="0"/>
              <a:t>    if(</a:t>
            </a:r>
            <a:r>
              <a:rPr lang="en-US" dirty="0" err="1"/>
              <a:t>isNaN</a:t>
            </a:r>
            <a:r>
              <a:rPr lang="en-US" dirty="0"/>
              <a:t>(x)) throw "not a number";</a:t>
            </a:r>
          </a:p>
          <a:p>
            <a:pPr marL="457200" lvl="1" indent="0">
              <a:buNone/>
            </a:pPr>
            <a:r>
              <a:rPr lang="en-US" dirty="0"/>
              <a:t>    x = Number(x);</a:t>
            </a:r>
          </a:p>
          <a:p>
            <a:pPr marL="457200" lvl="1" indent="0">
              <a:buNone/>
            </a:pPr>
            <a:r>
              <a:rPr lang="en-US" dirty="0"/>
              <a:t>    if(x &lt; 5)  throw "too low";</a:t>
            </a:r>
          </a:p>
          <a:p>
            <a:pPr marL="457200" lvl="1" indent="0">
              <a:buNone/>
            </a:pPr>
            <a:r>
              <a:rPr lang="en-US" dirty="0"/>
              <a:t>    if(x &gt; 10)   throw "too high";</a:t>
            </a:r>
          </a:p>
          <a:p>
            <a:pPr marL="457200" lvl="1" indent="0">
              <a:buNone/>
            </a:pPr>
            <a:r>
              <a:rPr lang="en-US" dirty="0"/>
              <a:t>     }</a:t>
            </a:r>
          </a:p>
          <a:p>
            <a:pPr marL="457200" lvl="1" indent="0">
              <a:buNone/>
            </a:pPr>
            <a:r>
              <a:rPr lang="en-US" dirty="0"/>
              <a:t>  catch(err) {  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message.innerHTML</a:t>
            </a:r>
            <a:r>
              <a:rPr lang="en-US" dirty="0"/>
              <a:t> = "Input is " + err;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16027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C36B-95D9-47C1-8BF5-4389A318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76944-38CF-49F8-98C8-50A1AF50D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scope</a:t>
            </a:r>
          </a:p>
          <a:p>
            <a:r>
              <a:rPr lang="en-US" dirty="0"/>
              <a:t>Function scope</a:t>
            </a:r>
          </a:p>
          <a:p>
            <a:r>
              <a:rPr lang="en-US" dirty="0"/>
              <a:t>Global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40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4192-CA1A-4174-9F37-8798E409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 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60D9A-E60E-441A-88BD-105F18056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 is a developer's dream, because you can:</a:t>
            </a:r>
          </a:p>
          <a:p>
            <a:pPr lvl="1"/>
            <a:r>
              <a:rPr lang="en-US" dirty="0"/>
              <a:t>Read data from a web server - after the page has loaded</a:t>
            </a:r>
          </a:p>
          <a:p>
            <a:pPr lvl="1"/>
            <a:r>
              <a:rPr lang="en-US" dirty="0"/>
              <a:t>Update a web page without reloading the page</a:t>
            </a:r>
          </a:p>
          <a:p>
            <a:pPr lvl="1"/>
            <a:r>
              <a:rPr lang="en-US" dirty="0"/>
              <a:t>Send data to a web server - in the background</a:t>
            </a:r>
          </a:p>
          <a:p>
            <a:pPr marL="457200" lvl="1" indent="0">
              <a:buNone/>
            </a:pPr>
            <a:r>
              <a:rPr lang="en-US" dirty="0"/>
              <a:t>function </a:t>
            </a:r>
            <a:r>
              <a:rPr lang="en-US" dirty="0" err="1"/>
              <a:t>loadDoc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const </a:t>
            </a:r>
            <a:r>
              <a:rPr lang="en-US" dirty="0" err="1"/>
              <a:t>xhttp</a:t>
            </a:r>
            <a:r>
              <a:rPr lang="en-US" dirty="0"/>
              <a:t> = new </a:t>
            </a:r>
            <a:r>
              <a:rPr lang="en-US" dirty="0" err="1"/>
              <a:t>XMLHttpRequest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xhttp.onload</a:t>
            </a:r>
            <a:r>
              <a:rPr lang="en-US" dirty="0"/>
              <a:t> = function()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 </a:t>
            </a:r>
            <a:r>
              <a:rPr lang="en-US" dirty="0" err="1"/>
              <a:t>this.responseText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xhttp.open</a:t>
            </a:r>
            <a:r>
              <a:rPr lang="en-US" dirty="0"/>
              <a:t>("GET", "ajax_info.txt", true);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xhttp.send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31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C441-A6A6-4986-9607-F7D0137C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E09FB-C675-41A7-B28E-22DA30B88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console.log() Method</a:t>
            </a:r>
          </a:p>
          <a:p>
            <a:r>
              <a:rPr lang="en-US" dirty="0"/>
              <a:t>Setting Breakpoints</a:t>
            </a:r>
          </a:p>
          <a:p>
            <a:r>
              <a:rPr lang="en-US" dirty="0"/>
              <a:t>The debugger Keyword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218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2A60-D0CB-4959-AAA5-BB2164AD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Style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8736-A43D-42C2-99C5-99DCEDBC2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use </a:t>
            </a:r>
            <a:r>
              <a:rPr lang="en-US" b="1" dirty="0"/>
              <a:t>camelCase</a:t>
            </a:r>
            <a:r>
              <a:rPr lang="en-US" dirty="0"/>
              <a:t> for identifier names (variables and functions).</a:t>
            </a:r>
          </a:p>
          <a:p>
            <a:r>
              <a:rPr lang="en-US" dirty="0"/>
              <a:t>All names start with a </a:t>
            </a:r>
            <a:r>
              <a:rPr lang="en-US" b="1" dirty="0"/>
              <a:t>letter</a:t>
            </a:r>
            <a:r>
              <a:rPr lang="en-US" dirty="0"/>
              <a:t>.</a:t>
            </a:r>
          </a:p>
          <a:p>
            <a:r>
              <a:rPr lang="en-US" dirty="0"/>
              <a:t>Always put spaces around operators ( = + - * / ), and after commas:</a:t>
            </a:r>
          </a:p>
          <a:p>
            <a:r>
              <a:rPr lang="en-US" dirty="0"/>
              <a:t>Always use 2 spaces for indentation of code blocks</a:t>
            </a:r>
          </a:p>
          <a:p>
            <a:r>
              <a:rPr lang="en-US" dirty="0"/>
              <a:t>Always end a simple statement with a semicolon.</a:t>
            </a:r>
          </a:p>
          <a:p>
            <a:r>
              <a:rPr lang="en-US" dirty="0"/>
              <a:t>General rules for complex (compound) statements:</a:t>
            </a:r>
          </a:p>
          <a:p>
            <a:pPr lvl="1"/>
            <a:r>
              <a:rPr lang="en-US" dirty="0"/>
              <a:t>Put the opening bracket at the end of the first line.</a:t>
            </a:r>
          </a:p>
          <a:p>
            <a:pPr lvl="1"/>
            <a:r>
              <a:rPr lang="en-US" dirty="0"/>
              <a:t>Use one space before the opening bracket.</a:t>
            </a:r>
          </a:p>
          <a:p>
            <a:pPr lvl="1"/>
            <a:r>
              <a:rPr lang="en-US" dirty="0"/>
              <a:t>Put the closing bracket on a new line, without leading spaces.</a:t>
            </a:r>
          </a:p>
          <a:p>
            <a:pPr lvl="1"/>
            <a:r>
              <a:rPr lang="en-US" dirty="0"/>
              <a:t>Do not end a complex statement with a semicolon.</a:t>
            </a:r>
          </a:p>
          <a:p>
            <a:r>
              <a:rPr lang="en-US" dirty="0"/>
              <a:t>General rules for object definitions:</a:t>
            </a:r>
          </a:p>
          <a:p>
            <a:pPr lvl="1"/>
            <a:r>
              <a:rPr lang="en-US" dirty="0"/>
              <a:t>Place the opening bracket on the same line as the object name.</a:t>
            </a:r>
          </a:p>
          <a:p>
            <a:pPr lvl="1"/>
            <a:r>
              <a:rPr lang="en-US" dirty="0"/>
              <a:t>Use colon plus one space between each property and its value.</a:t>
            </a:r>
          </a:p>
          <a:p>
            <a:pPr lvl="1"/>
            <a:r>
              <a:rPr lang="en-US" dirty="0"/>
              <a:t>Use quotes around string values, not around numeric values.</a:t>
            </a:r>
          </a:p>
          <a:p>
            <a:pPr lvl="1"/>
            <a:r>
              <a:rPr lang="en-US" dirty="0"/>
              <a:t>Do not add a comma after the last property-value pair</a:t>
            </a:r>
          </a:p>
          <a:p>
            <a:pPr lvl="1"/>
            <a:r>
              <a:rPr lang="en-US" dirty="0"/>
              <a:t>Place the closing bracket on a new line, without leading spaces.</a:t>
            </a:r>
          </a:p>
          <a:p>
            <a:pPr lvl="1"/>
            <a:r>
              <a:rPr lang="en-US" dirty="0"/>
              <a:t>Always end an object definition with a semicolon.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1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7321-C44C-44DB-A274-93751C0B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JS can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88169-1021-487D-9908-8DBFA1778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HTML Content</a:t>
            </a:r>
          </a:p>
          <a:p>
            <a:r>
              <a:rPr lang="en-US" dirty="0"/>
              <a:t>Change Attribute</a:t>
            </a:r>
          </a:p>
          <a:p>
            <a:r>
              <a:rPr lang="en-US" dirty="0"/>
              <a:t>Change CSS Style</a:t>
            </a:r>
          </a:p>
          <a:p>
            <a:r>
              <a:rPr lang="en-US" dirty="0"/>
              <a:t>Show/Hide Elements </a:t>
            </a:r>
          </a:p>
          <a:p>
            <a:r>
              <a:rPr lang="en-US" dirty="0"/>
              <a:t>And a lot more</a:t>
            </a:r>
          </a:p>
        </p:txBody>
      </p:sp>
    </p:spTree>
    <p:extLst>
      <p:ext uri="{BB962C8B-B14F-4D97-AF65-F5344CB8AC3E}">
        <p14:creationId xmlns:p14="http://schemas.microsoft.com/office/powerpoint/2010/main" val="902874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2A86-4CE4-4FE5-8C8F-5791127C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4783-F385-466B-9F8D-5ED69FA6A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Minimize the use of global variables.</a:t>
            </a:r>
          </a:p>
          <a:p>
            <a:r>
              <a:rPr lang="en-US" dirty="0"/>
              <a:t>Local variables </a:t>
            </a:r>
            <a:r>
              <a:rPr lang="en-US" b="1" dirty="0"/>
              <a:t>must</a:t>
            </a:r>
            <a:r>
              <a:rPr lang="en-US" dirty="0"/>
              <a:t> be declared with the </a:t>
            </a:r>
            <a:r>
              <a:rPr lang="en-US" b="1" dirty="0"/>
              <a:t>var, let, const</a:t>
            </a:r>
            <a:r>
              <a:rPr lang="en-US" dirty="0"/>
              <a:t> keyword</a:t>
            </a:r>
          </a:p>
          <a:p>
            <a:r>
              <a:rPr lang="en-US" dirty="0"/>
              <a:t>Put all declarations at the top of each script or function</a:t>
            </a:r>
          </a:p>
          <a:p>
            <a:r>
              <a:rPr lang="en-US" dirty="0"/>
              <a:t>Initialize variables when you declare them.</a:t>
            </a:r>
          </a:p>
          <a:p>
            <a:r>
              <a:rPr lang="en-US" dirty="0"/>
              <a:t>Don't Use new Object()</a:t>
            </a:r>
          </a:p>
          <a:p>
            <a:pPr lvl="1"/>
            <a:r>
              <a:rPr lang="en-US" dirty="0"/>
              <a:t>Use "" instead of new String()</a:t>
            </a:r>
          </a:p>
          <a:p>
            <a:pPr lvl="1"/>
            <a:r>
              <a:rPr lang="en-US" dirty="0"/>
              <a:t>Use 0 instead of new Number()</a:t>
            </a:r>
          </a:p>
          <a:p>
            <a:pPr lvl="1"/>
            <a:r>
              <a:rPr lang="en-US" dirty="0"/>
              <a:t>Use false instead of new Boolean()</a:t>
            </a:r>
          </a:p>
          <a:p>
            <a:pPr lvl="1"/>
            <a:r>
              <a:rPr lang="en-US" dirty="0"/>
              <a:t>Use {} instead of new Object()</a:t>
            </a:r>
          </a:p>
          <a:p>
            <a:pPr lvl="1"/>
            <a:r>
              <a:rPr lang="en-US" dirty="0"/>
              <a:t>Use [] instead of new Array()</a:t>
            </a:r>
          </a:p>
          <a:p>
            <a:pPr lvl="1"/>
            <a:r>
              <a:rPr lang="en-US" dirty="0"/>
              <a:t>Use /()/ instead of new </a:t>
            </a:r>
            <a:r>
              <a:rPr lang="en-US" dirty="0" err="1"/>
              <a:t>RegExp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Use function (){} instead of new Function()</a:t>
            </a:r>
          </a:p>
        </p:txBody>
      </p:sp>
    </p:spTree>
    <p:extLst>
      <p:ext uri="{BB962C8B-B14F-4D97-AF65-F5344CB8AC3E}">
        <p14:creationId xmlns:p14="http://schemas.microsoft.com/office/powerpoint/2010/main" val="2233155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CF74-3340-40AD-8AB2-B455B84C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Common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3EE25-62F5-4A54-AB85-2385BDF07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uses an assignment operator (=), instead of a comparison operator (==) in an if statement</a:t>
            </a:r>
          </a:p>
          <a:p>
            <a:r>
              <a:rPr lang="en-US" dirty="0"/>
              <a:t>Expecting Loose Comparison</a:t>
            </a:r>
          </a:p>
          <a:p>
            <a:pPr marL="457200" lvl="1" indent="0">
              <a:buNone/>
            </a:pPr>
            <a:r>
              <a:rPr lang="en-US" dirty="0"/>
              <a:t>let x = 10;</a:t>
            </a:r>
            <a:br>
              <a:rPr lang="en-US" dirty="0"/>
            </a:br>
            <a:r>
              <a:rPr lang="en-US" dirty="0"/>
              <a:t>let y = "10";</a:t>
            </a:r>
            <a:br>
              <a:rPr lang="en-US" dirty="0"/>
            </a:br>
            <a:r>
              <a:rPr lang="en-US" dirty="0"/>
              <a:t>if (x == y)</a:t>
            </a:r>
          </a:p>
          <a:p>
            <a:r>
              <a:rPr lang="en-US" dirty="0"/>
              <a:t>Breaking a JavaScript String</a:t>
            </a:r>
          </a:p>
          <a:p>
            <a:r>
              <a:rPr lang="en-US" dirty="0"/>
              <a:t>Use of ; with return</a:t>
            </a:r>
          </a:p>
          <a:p>
            <a:r>
              <a:rPr lang="en-US" dirty="0"/>
              <a:t>Accessing Arrays with Named Indexes</a:t>
            </a:r>
          </a:p>
          <a:p>
            <a:r>
              <a:rPr lang="en-US" dirty="0"/>
              <a:t>Undefined is Not Null</a:t>
            </a:r>
            <a:br>
              <a:rPr lang="en-US" dirty="0"/>
            </a:br>
            <a:r>
              <a:rPr lang="en-US" dirty="0"/>
              <a:t>	if (</a:t>
            </a:r>
            <a:r>
              <a:rPr lang="en-US" dirty="0" err="1"/>
              <a:t>myObj</a:t>
            </a:r>
            <a:r>
              <a:rPr lang="en-US" dirty="0"/>
              <a:t> !== null &amp;&amp; </a:t>
            </a:r>
            <a:r>
              <a:rPr lang="en-US" dirty="0" err="1"/>
              <a:t>typeof</a:t>
            </a:r>
            <a:r>
              <a:rPr lang="en-US" dirty="0"/>
              <a:t> </a:t>
            </a:r>
            <a:r>
              <a:rPr lang="en-US" dirty="0" err="1"/>
              <a:t>myObj</a:t>
            </a:r>
            <a:r>
              <a:rPr lang="en-US" dirty="0"/>
              <a:t> !== "undefined")</a:t>
            </a:r>
          </a:p>
          <a:p>
            <a:pPr marL="0" indent="0">
              <a:buNone/>
            </a:pPr>
            <a:r>
              <a:rPr lang="en-US" dirty="0"/>
              <a:t>	if (</a:t>
            </a:r>
            <a:r>
              <a:rPr lang="en-US" dirty="0" err="1"/>
              <a:t>typeof</a:t>
            </a:r>
            <a:r>
              <a:rPr lang="en-US" dirty="0"/>
              <a:t> </a:t>
            </a:r>
            <a:r>
              <a:rPr lang="en-US" dirty="0" err="1"/>
              <a:t>myObj</a:t>
            </a:r>
            <a:r>
              <a:rPr lang="en-US" dirty="0"/>
              <a:t> !== "undefined" &amp;&amp; </a:t>
            </a:r>
            <a:r>
              <a:rPr lang="en-US" dirty="0" err="1"/>
              <a:t>myObj</a:t>
            </a:r>
            <a:r>
              <a:rPr lang="en-US" dirty="0"/>
              <a:t> !== null)</a:t>
            </a:r>
          </a:p>
        </p:txBody>
      </p:sp>
    </p:spTree>
    <p:extLst>
      <p:ext uri="{BB962C8B-B14F-4D97-AF65-F5344CB8AC3E}">
        <p14:creationId xmlns:p14="http://schemas.microsoft.com/office/powerpoint/2010/main" val="83130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A4D1-CBEC-4998-9B9D-1F2416AE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write JavaScript?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3C6EA-C5BC-40B3-88B1-A2CDCEB5F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Compiler required</a:t>
            </a:r>
          </a:p>
          <a:p>
            <a:r>
              <a:rPr lang="en-US" dirty="0"/>
              <a:t>Even we can use Notepad.</a:t>
            </a:r>
          </a:p>
          <a:p>
            <a:r>
              <a:rPr lang="en-US" dirty="0"/>
              <a:t>&lt;script&gt; Tag</a:t>
            </a:r>
          </a:p>
          <a:p>
            <a:r>
              <a:rPr lang="en-US" dirty="0"/>
              <a:t>External File Ref </a:t>
            </a:r>
          </a:p>
        </p:txBody>
      </p:sp>
    </p:spTree>
    <p:extLst>
      <p:ext uri="{BB962C8B-B14F-4D97-AF65-F5344CB8AC3E}">
        <p14:creationId xmlns:p14="http://schemas.microsoft.com/office/powerpoint/2010/main" val="201111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FDC8-6B55-4C7E-9217-EEB5D3F5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Functions/Attributes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E2091-2B99-4EA6-88F9-8174F7C7C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winfow.alert</a:t>
            </a:r>
            <a:r>
              <a:rPr lang="en-US" dirty="0"/>
              <a:t>()</a:t>
            </a:r>
          </a:p>
          <a:p>
            <a:r>
              <a:rPr lang="en-US" dirty="0" err="1"/>
              <a:t>window.confirm</a:t>
            </a:r>
            <a:r>
              <a:rPr lang="en-US" dirty="0"/>
              <a:t>()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(id)</a:t>
            </a:r>
          </a:p>
          <a:p>
            <a:r>
              <a:rPr lang="en-US" dirty="0" err="1"/>
              <a:t>document.write</a:t>
            </a:r>
            <a:r>
              <a:rPr lang="en-US" dirty="0"/>
              <a:t>()</a:t>
            </a:r>
          </a:p>
          <a:p>
            <a:r>
              <a:rPr lang="en-US" dirty="0"/>
              <a:t>console.log()</a:t>
            </a:r>
          </a:p>
          <a:p>
            <a:r>
              <a:rPr lang="en-US" dirty="0" err="1"/>
              <a:t>window.print</a:t>
            </a:r>
            <a:r>
              <a:rPr lang="en-US" dirty="0"/>
              <a:t>()</a:t>
            </a:r>
          </a:p>
          <a:p>
            <a:r>
              <a:rPr lang="en-US" dirty="0" err="1"/>
              <a:t>window.open</a:t>
            </a:r>
            <a:r>
              <a:rPr lang="en-US" dirty="0"/>
              <a:t>() </a:t>
            </a:r>
          </a:p>
          <a:p>
            <a:r>
              <a:rPr lang="en-US" dirty="0" err="1"/>
              <a:t>innerHTML</a:t>
            </a:r>
            <a:endParaRPr lang="en-US" dirty="0"/>
          </a:p>
          <a:p>
            <a:r>
              <a:rPr lang="en-US" dirty="0" err="1"/>
              <a:t>style.fontSize</a:t>
            </a:r>
            <a:endParaRPr lang="en-US" dirty="0"/>
          </a:p>
          <a:p>
            <a:r>
              <a:rPr lang="en-US" dirty="0" err="1"/>
              <a:t>style.display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7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08DB-2C56-4E33-AF49-ABC20F9E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Variable declaration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2258F-C43C-4B81-B1D6-0FF28E5E1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</a:t>
            </a:r>
          </a:p>
          <a:p>
            <a:r>
              <a:rPr lang="en-US" dirty="0"/>
              <a:t>Let</a:t>
            </a:r>
          </a:p>
          <a:p>
            <a:r>
              <a:rPr lang="en-US" dirty="0"/>
              <a:t>const </a:t>
            </a:r>
          </a:p>
        </p:txBody>
      </p:sp>
    </p:spTree>
    <p:extLst>
      <p:ext uri="{BB962C8B-B14F-4D97-AF65-F5344CB8AC3E}">
        <p14:creationId xmlns:p14="http://schemas.microsoft.com/office/powerpoint/2010/main" val="320075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FBFA-54C4-49B0-9C43-F3C935B6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Data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D668E-0B6F-4EF3-8A82-51B814493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Object </a:t>
            </a:r>
          </a:p>
        </p:txBody>
      </p:sp>
    </p:spTree>
    <p:extLst>
      <p:ext uri="{BB962C8B-B14F-4D97-AF65-F5344CB8AC3E}">
        <p14:creationId xmlns:p14="http://schemas.microsoft.com/office/powerpoint/2010/main" val="218258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7070-0F32-4589-B0F3-127BF220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67D51-DB53-4714-B3E6-5921D425C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  <a:p>
            <a:r>
              <a:rPr lang="en-US" dirty="0"/>
              <a:t>Function Calling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3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5500-8EC6-4CD2-9B39-E06C775B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Events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F73D2-AD8E-4E9F-8C3A-DDC96B474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OnClick</a:t>
            </a:r>
            <a:endParaRPr lang="en-US" dirty="0"/>
          </a:p>
          <a:p>
            <a:r>
              <a:rPr lang="en-US" dirty="0" err="1"/>
              <a:t>OnBlur</a:t>
            </a:r>
            <a:endParaRPr lang="en-US" dirty="0"/>
          </a:p>
          <a:p>
            <a:r>
              <a:rPr lang="en-US" dirty="0" err="1"/>
              <a:t>OnFocus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484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E53C-7BF9-473B-AC73-C4DEC6C0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Comparison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4AD80-7335-47BB-B39A-DE19D263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Comparison operators are used in logical statements to determine equality or difference between variables or values.</a:t>
            </a:r>
          </a:p>
          <a:p>
            <a:pPr marL="0" indent="0">
              <a:buNone/>
            </a:pPr>
            <a:r>
              <a:rPr lang="en-US" dirty="0"/>
              <a:t>Given that x = 5, the table below explains the comparison operators: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973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633</TotalTime>
  <Words>1067</Words>
  <Application>Microsoft Office PowerPoint</Application>
  <PresentationFormat>Widescreen</PresentationFormat>
  <Paragraphs>196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What is JavaScript?</vt:lpstr>
      <vt:lpstr>What JS can do?</vt:lpstr>
      <vt:lpstr>Where to write JavaScript?</vt:lpstr>
      <vt:lpstr>Commonly Used Functions/Attributes</vt:lpstr>
      <vt:lpstr>JS Variable declaration </vt:lpstr>
      <vt:lpstr>JS Data Types </vt:lpstr>
      <vt:lpstr>JS Functions </vt:lpstr>
      <vt:lpstr>JS Events </vt:lpstr>
      <vt:lpstr>JS Comparison </vt:lpstr>
      <vt:lpstr>JS Comparison </vt:lpstr>
      <vt:lpstr>JS Conditional Statements </vt:lpstr>
      <vt:lpstr>JS Loops </vt:lpstr>
      <vt:lpstr>JS Loops</vt:lpstr>
      <vt:lpstr>JavaScript Type Conversion</vt:lpstr>
      <vt:lpstr>JavaScript Errors</vt:lpstr>
      <vt:lpstr>JavaScript Scope</vt:lpstr>
      <vt:lpstr>AJAX Introduction</vt:lpstr>
      <vt:lpstr>JavaScript Debugging</vt:lpstr>
      <vt:lpstr>JavaScript Style Guide</vt:lpstr>
      <vt:lpstr>JavaScript Best Practices</vt:lpstr>
      <vt:lpstr>JavaScript Common Mistakes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JavaScript?</dc:title>
  <dc:creator>Abdul Majid</dc:creator>
  <cp:lastModifiedBy>Abdul Majid</cp:lastModifiedBy>
  <cp:revision>9</cp:revision>
  <dcterms:created xsi:type="dcterms:W3CDTF">2022-07-13T19:52:08Z</dcterms:created>
  <dcterms:modified xsi:type="dcterms:W3CDTF">2022-07-14T06:25:28Z</dcterms:modified>
</cp:coreProperties>
</file>