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71" r:id="rId15"/>
    <p:sldId id="272" r:id="rId16"/>
    <p:sldId id="273" r:id="rId17"/>
    <p:sldId id="274" r:id="rId18"/>
    <p:sldId id="275" r:id="rId19"/>
    <p:sldId id="267" r:id="rId20"/>
    <p:sldId id="268" r:id="rId21"/>
    <p:sldId id="26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e0fe38302_0_1: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96" name="Google Shape;196;g24e0fe38302_0_1: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362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50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650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02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480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056e1ebe4_0_4: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05" name="Google Shape;205;g29056e1ebe4_0_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190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8d07193d0e_0_36: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14" name="Google Shape;214;g28d07193d0e_0_36: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d07193d0e_0_41: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222" name="Google Shape;222;g28d07193d0e_0_41: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d07193cc7_2_36:notes"/>
          <p:cNvSpPr txBox="1">
            <a:spLocks noGrp="1"/>
          </p:cNvSpPr>
          <p:nvPr>
            <p:ph type="body" idx="1"/>
          </p:nvPr>
        </p:nvSpPr>
        <p:spPr>
          <a:xfrm>
            <a:off x="685800" y="4343394"/>
            <a:ext cx="5486400" cy="4114787"/>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32" name="Google Shape;132;g28d07193cc7_2_36:notes"/>
          <p:cNvSpPr>
            <a:spLocks noGrp="1" noRot="1" noChangeAspect="1"/>
          </p:cNvSpPr>
          <p:nvPr>
            <p:ph type="sldImg" idx="2"/>
          </p:nvPr>
        </p:nvSpPr>
        <p:spPr>
          <a:xfrm>
            <a:off x="-2315190" y="685798"/>
            <a:ext cx="11489016" cy="3428989"/>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8d07193d0e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8d07193d0e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8d07193d0e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d07193cc7_2_42:notes"/>
          <p:cNvSpPr txBox="1">
            <a:spLocks noGrp="1"/>
          </p:cNvSpPr>
          <p:nvPr>
            <p:ph type="body" idx="1"/>
          </p:nvPr>
        </p:nvSpPr>
        <p:spPr>
          <a:xfrm>
            <a:off x="685800" y="4343394"/>
            <a:ext cx="5486400" cy="4114787"/>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39" name="Google Shape;139;g28d07193cc7_2_42:notes"/>
          <p:cNvSpPr>
            <a:spLocks noGrp="1" noRot="1" noChangeAspect="1"/>
          </p:cNvSpPr>
          <p:nvPr>
            <p:ph type="sldImg" idx="2"/>
          </p:nvPr>
        </p:nvSpPr>
        <p:spPr>
          <a:xfrm>
            <a:off x="-2315190" y="685798"/>
            <a:ext cx="11489016" cy="3428989"/>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d07193d0e_0_3: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47" name="Google Shape;147;g28d07193d0e_0_3: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e01caf525_0_16: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54" name="Google Shape;154;g24e01caf525_0_16: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d07193d0e_0_8: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62" name="Google Shape;162;g28d07193d0e_0_8: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d07193d0e_0_13: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70" name="Google Shape;170;g28d07193d0e_0_13: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8d07193d0e_0_26: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79" name="Google Shape;179;g28d07193d0e_0_26: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d07193d0e_0_31:notes"/>
          <p:cNvSpPr txBox="1">
            <a:spLocks noGrp="1"/>
          </p:cNvSpPr>
          <p:nvPr>
            <p:ph type="body" idx="1"/>
          </p:nvPr>
        </p:nvSpPr>
        <p:spPr>
          <a:xfrm>
            <a:off x="685800" y="4343394"/>
            <a:ext cx="5486400" cy="4114800"/>
          </a:xfrm>
          <a:prstGeom prst="rect">
            <a:avLst/>
          </a:prstGeom>
        </p:spPr>
        <p:txBody>
          <a:bodyPr spcFirstLastPara="1" wrap="square" lIns="81400" tIns="81400" rIns="81400" bIns="81400" anchor="t" anchorCtr="0">
            <a:noAutofit/>
          </a:bodyPr>
          <a:lstStyle/>
          <a:p>
            <a:pPr marL="0" lvl="0" indent="0" algn="l" rtl="0">
              <a:spcBef>
                <a:spcPts val="0"/>
              </a:spcBef>
              <a:spcAft>
                <a:spcPts val="0"/>
              </a:spcAft>
              <a:buNone/>
            </a:pPr>
            <a:endParaRPr/>
          </a:p>
        </p:txBody>
      </p:sp>
      <p:sp>
        <p:nvSpPr>
          <p:cNvPr id="188" name="Google Shape;188;g28d07193d0e_0_31:notes"/>
          <p:cNvSpPr>
            <a:spLocks noGrp="1" noRot="1" noChangeAspect="1"/>
          </p:cNvSpPr>
          <p:nvPr>
            <p:ph type="sldImg" idx="2"/>
          </p:nvPr>
        </p:nvSpPr>
        <p:spPr>
          <a:xfrm>
            <a:off x="-2315190" y="685798"/>
            <a:ext cx="11489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92"/>
        <p:cNvGrpSpPr/>
        <p:nvPr/>
      </p:nvGrpSpPr>
      <p:grpSpPr>
        <a:xfrm>
          <a:off x="0" y="0"/>
          <a:ext cx="0" cy="0"/>
          <a:chOff x="0" y="0"/>
          <a:chExt cx="0" cy="0"/>
        </a:xfrm>
      </p:grpSpPr>
      <p:sp>
        <p:nvSpPr>
          <p:cNvPr id="93" name="Google Shape;9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14399"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09600" y="274320"/>
            <a:ext cx="10972800" cy="10972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09600" y="274320"/>
            <a:ext cx="10972800" cy="10972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609600" y="1577340"/>
            <a:ext cx="5303519"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17"/>
          <p:cNvSpPr txBox="1">
            <a:spLocks noGrp="1"/>
          </p:cNvSpPr>
          <p:nvPr>
            <p:ph type="body" idx="2"/>
          </p:nvPr>
        </p:nvSpPr>
        <p:spPr>
          <a:xfrm>
            <a:off x="6278879" y="1577340"/>
            <a:ext cx="5303519"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09600" y="274320"/>
            <a:ext cx="10972800" cy="10972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7">
            <a:alphaModFix/>
          </a:blip>
          <a:srcRect/>
          <a:stretch/>
        </p:blipFill>
        <p:spPr>
          <a:xfrm>
            <a:off x="0" y="0"/>
            <a:ext cx="227436" cy="2729234"/>
          </a:xfrm>
          <a:prstGeom prst="rect">
            <a:avLst/>
          </a:prstGeom>
          <a:noFill/>
          <a:ln>
            <a:noFill/>
          </a:ln>
        </p:spPr>
      </p:pic>
      <p:pic>
        <p:nvPicPr>
          <p:cNvPr id="86" name="Google Shape;86;p13"/>
          <p:cNvPicPr preferRelativeResize="0"/>
          <p:nvPr/>
        </p:nvPicPr>
        <p:blipFill rotWithShape="1">
          <a:blip r:embed="rId8">
            <a:alphaModFix/>
          </a:blip>
          <a:srcRect/>
          <a:stretch/>
        </p:blipFill>
        <p:spPr>
          <a:xfrm>
            <a:off x="533399" y="0"/>
            <a:ext cx="303248" cy="2164435"/>
          </a:xfrm>
          <a:prstGeom prst="rect">
            <a:avLst/>
          </a:prstGeom>
          <a:noFill/>
          <a:ln>
            <a:noFill/>
          </a:ln>
        </p:spPr>
      </p:pic>
      <p:sp>
        <p:nvSpPr>
          <p:cNvPr id="87" name="Google Shape;87;p13"/>
          <p:cNvSpPr txBox="1">
            <a:spLocks noGrp="1"/>
          </p:cNvSpPr>
          <p:nvPr>
            <p:ph type="title"/>
          </p:nvPr>
        </p:nvSpPr>
        <p:spPr>
          <a:xfrm>
            <a:off x="609600" y="274320"/>
            <a:ext cx="10972800" cy="10972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9" name="Google Shape;8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0" name="Google Shape;9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1" name="Google Shape;91;p1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hyperlink" Target="http://drive.google.com/file/d/15xB8FDRFW5BvLevI3pMkWDPd4SRn2JJ2/vie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8257406" y="2740265"/>
            <a:ext cx="3733500" cy="2331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br>
              <a:rPr lang="en-IN" sz="2400" b="1">
                <a:solidFill>
                  <a:srgbClr val="C00000"/>
                </a:solidFill>
                <a:latin typeface="Times New Roman"/>
                <a:ea typeface="Times New Roman"/>
                <a:cs typeface="Times New Roman"/>
                <a:sym typeface="Times New Roman"/>
              </a:rPr>
            </a:br>
            <a:endParaRPr sz="2400">
              <a:solidFill>
                <a:srgbClr val="C00000"/>
              </a:solidFill>
            </a:endParaRPr>
          </a:p>
        </p:txBody>
      </p:sp>
      <p:sp>
        <p:nvSpPr>
          <p:cNvPr id="125" name="Google Shape;125;p19"/>
          <p:cNvSpPr txBox="1"/>
          <p:nvPr/>
        </p:nvSpPr>
        <p:spPr>
          <a:xfrm>
            <a:off x="23075" y="1368624"/>
            <a:ext cx="12033600" cy="4692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0" u="sng" strike="noStrike" cap="none">
                <a:solidFill>
                  <a:srgbClr val="052358"/>
                </a:solidFill>
                <a:latin typeface="Times New Roman"/>
                <a:ea typeface="Times New Roman"/>
                <a:cs typeface="Times New Roman"/>
                <a:sym typeface="Times New Roman"/>
              </a:rPr>
              <a:t>Department of Computer Engineering</a:t>
            </a:r>
            <a:r>
              <a:rPr lang="en-IN" sz="2000" b="1" i="0" u="sng" strike="noStrike" cap="none">
                <a:solidFill>
                  <a:srgbClr val="052358"/>
                </a:solidFill>
                <a:latin typeface="Times New Roman"/>
                <a:ea typeface="Times New Roman"/>
                <a:cs typeface="Times New Roman"/>
                <a:sym typeface="Times New Roman"/>
              </a:rPr>
              <a:t> </a:t>
            </a:r>
            <a:endParaRPr sz="2000" b="1" i="0" u="sng" strike="noStrike" cap="none">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52358"/>
                </a:solidFill>
                <a:latin typeface="Times New Roman"/>
                <a:ea typeface="Times New Roman"/>
                <a:cs typeface="Times New Roman"/>
                <a:sym typeface="Times New Roman"/>
              </a:rPr>
              <a:t>Academic Year 202</a:t>
            </a:r>
            <a:r>
              <a:rPr lang="en-IN" sz="2000" b="1">
                <a:solidFill>
                  <a:srgbClr val="052358"/>
                </a:solidFill>
                <a:latin typeface="Times New Roman"/>
                <a:ea typeface="Times New Roman"/>
                <a:cs typeface="Times New Roman"/>
                <a:sym typeface="Times New Roman"/>
              </a:rPr>
              <a:t>3</a:t>
            </a:r>
            <a:r>
              <a:rPr lang="en-IN" sz="2000" b="1" i="0" u="none" strike="noStrike" cap="none">
                <a:solidFill>
                  <a:srgbClr val="052358"/>
                </a:solidFill>
                <a:latin typeface="Times New Roman"/>
                <a:ea typeface="Times New Roman"/>
                <a:cs typeface="Times New Roman"/>
                <a:sym typeface="Times New Roman"/>
              </a:rPr>
              <a:t>-2</a:t>
            </a:r>
            <a:r>
              <a:rPr lang="en-IN" sz="2000" b="1">
                <a:solidFill>
                  <a:srgbClr val="052358"/>
                </a:solidFill>
                <a:latin typeface="Times New Roman"/>
                <a:ea typeface="Times New Roman"/>
                <a:cs typeface="Times New Roman"/>
                <a:sym typeface="Times New Roman"/>
              </a:rPr>
              <a:t>4</a:t>
            </a:r>
            <a:r>
              <a:rPr lang="en-IN" sz="2000" b="1" i="0" u="none" strike="noStrike" cap="none">
                <a:solidFill>
                  <a:srgbClr val="052358"/>
                </a:solidFill>
                <a:latin typeface="Times New Roman"/>
                <a:ea typeface="Times New Roman"/>
                <a:cs typeface="Times New Roman"/>
                <a:sym typeface="Times New Roman"/>
              </a:rPr>
              <a:t> </a:t>
            </a:r>
            <a:endParaRPr sz="2000" b="1" i="0" u="none" strike="noStrike" cap="none">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IN" sz="2000" b="1">
                <a:solidFill>
                  <a:srgbClr val="052358"/>
                </a:solidFill>
                <a:latin typeface="Times New Roman"/>
                <a:ea typeface="Times New Roman"/>
                <a:cs typeface="Times New Roman"/>
                <a:sym typeface="Times New Roman"/>
              </a:rPr>
              <a:t>Natural Language Processing Mini Project</a:t>
            </a:r>
            <a:endParaRPr sz="2000" b="1">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r>
              <a:rPr lang="en-IN" sz="2500" b="1">
                <a:solidFill>
                  <a:srgbClr val="CC0000"/>
                </a:solidFill>
                <a:highlight>
                  <a:srgbClr val="FFFFFF"/>
                </a:highlight>
                <a:latin typeface="Times New Roman"/>
                <a:ea typeface="Times New Roman"/>
                <a:cs typeface="Times New Roman"/>
                <a:sym typeface="Times New Roman"/>
              </a:rPr>
              <a:t>Handwritten Hindi Recognition</a:t>
            </a:r>
            <a:endParaRPr sz="25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sng" strike="noStrike" cap="none">
                <a:solidFill>
                  <a:srgbClr val="000000"/>
                </a:solidFill>
                <a:latin typeface="Times New Roman"/>
                <a:ea typeface="Times New Roman"/>
                <a:cs typeface="Times New Roman"/>
                <a:sym typeface="Times New Roman"/>
              </a:rPr>
              <a:t>Group Members:</a:t>
            </a:r>
            <a:r>
              <a:rPr lang="en-IN" sz="1800" b="1" i="0" u="none" strike="noStrike" cap="none">
                <a:solidFill>
                  <a:srgbClr val="000000"/>
                </a:solidFill>
                <a:latin typeface="Times New Roman"/>
                <a:ea typeface="Times New Roman"/>
                <a:cs typeface="Times New Roman"/>
                <a:sym typeface="Times New Roman"/>
              </a:rPr>
              <a:t>      </a:t>
            </a: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a:latin typeface="Times New Roman"/>
                <a:ea typeface="Times New Roman"/>
                <a:cs typeface="Times New Roman"/>
                <a:sym typeface="Times New Roman"/>
              </a:rPr>
              <a:t>Usaid Khan</a:t>
            </a: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a:solidFill>
                  <a:srgbClr val="000000"/>
                </a:solidFill>
                <a:latin typeface="Times New Roman"/>
                <a:ea typeface="Times New Roman"/>
                <a:cs typeface="Times New Roman"/>
                <a:sym typeface="Times New Roman"/>
              </a:rPr>
              <a:t> </a:t>
            </a:r>
            <a:r>
              <a:rPr lang="en-IN" sz="1800" b="1">
                <a:latin typeface="Times New Roman"/>
                <a:ea typeface="Times New Roman"/>
                <a:cs typeface="Times New Roman"/>
                <a:sym typeface="Times New Roman"/>
              </a:rPr>
              <a:t>Manan Salia</a:t>
            </a:r>
            <a:endParaRPr sz="1800" b="1">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1800" b="1">
                <a:latin typeface="Times New Roman"/>
                <a:ea typeface="Times New Roman"/>
                <a:cs typeface="Times New Roman"/>
                <a:sym typeface="Times New Roman"/>
              </a:rPr>
              <a:t>Sahil Sahane</a:t>
            </a:r>
            <a:endParaRPr sz="1800" b="1">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IN" sz="2400" b="1" i="0" u="sng" strike="noStrike" cap="none">
                <a:solidFill>
                  <a:srgbClr val="000000"/>
                </a:solidFill>
                <a:latin typeface="Times New Roman"/>
                <a:ea typeface="Times New Roman"/>
                <a:cs typeface="Times New Roman"/>
                <a:sym typeface="Times New Roman"/>
              </a:rPr>
              <a:t>Supervisor:</a:t>
            </a:r>
            <a:endParaRPr sz="1400" b="0" i="0" u="sng" strike="noStrike" cap="none">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IN" sz="2000" b="1">
                <a:solidFill>
                  <a:srgbClr val="00000A"/>
                </a:solidFill>
                <a:latin typeface="Times New Roman"/>
                <a:ea typeface="Times New Roman"/>
                <a:cs typeface="Times New Roman"/>
                <a:sym typeface="Times New Roman"/>
              </a:rPr>
              <a:t>Prof. Abhijit Patil</a:t>
            </a:r>
            <a:endParaRPr sz="1700">
              <a:solidFill>
                <a:schemeClr val="dk1"/>
              </a:solidFill>
              <a:latin typeface="Times New Roman"/>
              <a:ea typeface="Times New Roman"/>
              <a:cs typeface="Times New Roman"/>
              <a:sym typeface="Times New Roman"/>
            </a:endParaRPr>
          </a:p>
          <a:p>
            <a:pPr marL="0" marR="0" lvl="0" indent="0" algn="ctr" rtl="0">
              <a:lnSpc>
                <a:spcPct val="100000"/>
              </a:lnSpc>
              <a:spcBef>
                <a:spcPts val="1000"/>
              </a:spcBef>
              <a:spcAft>
                <a:spcPts val="0"/>
              </a:spcAft>
              <a:buClr>
                <a:srgbClr val="000000"/>
              </a:buClr>
              <a:buSzPts val="2400"/>
              <a:buFont typeface="Arial"/>
              <a:buNone/>
            </a:pPr>
            <a:endParaRPr sz="2400" b="1">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052358"/>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6E3F0C"/>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IN" sz="1700" b="1" i="0" u="none" strike="noStrike" cap="none">
                <a:solidFill>
                  <a:srgbClr val="C00000"/>
                </a:solidFill>
                <a:latin typeface="Times New Roman"/>
                <a:ea typeface="Times New Roman"/>
                <a:cs typeface="Times New Roman"/>
                <a:sym typeface="Times New Roman"/>
              </a:rPr>
              <a:t>     						</a:t>
            </a:r>
            <a:r>
              <a:rPr lang="en-IN" sz="1700" b="0" i="0" u="none" strike="noStrike" cap="none">
                <a:solidFill>
                  <a:srgbClr val="000000"/>
                </a:solidFill>
                <a:latin typeface="Times New Roman"/>
                <a:ea typeface="Times New Roman"/>
                <a:cs typeface="Times New Roman"/>
                <a:sym typeface="Times New Roman"/>
              </a:rPr>
              <a:t>			               </a:t>
            </a:r>
            <a:endParaRPr sz="1100" b="0" i="0" u="none" strike="noStrike" cap="none">
              <a:solidFill>
                <a:srgbClr val="000000"/>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a:solidFill>
                <a:srgbClr val="C00000"/>
              </a:solidFill>
              <a:latin typeface="Times New Roman"/>
              <a:ea typeface="Times New Roman"/>
              <a:cs typeface="Times New Roman"/>
              <a:sym typeface="Times New Roman"/>
            </a:endParaRPr>
          </a:p>
        </p:txBody>
      </p:sp>
      <p:pic>
        <p:nvPicPr>
          <p:cNvPr id="126" name="Google Shape;126;p19"/>
          <p:cNvPicPr preferRelativeResize="0"/>
          <p:nvPr/>
        </p:nvPicPr>
        <p:blipFill rotWithShape="1">
          <a:blip r:embed="rId3">
            <a:alphaModFix/>
          </a:blip>
          <a:srcRect/>
          <a:stretch/>
        </p:blipFill>
        <p:spPr>
          <a:xfrm rot="5400000">
            <a:off x="4827478" y="1554363"/>
            <a:ext cx="478058" cy="10133014"/>
          </a:xfrm>
          <a:prstGeom prst="rect">
            <a:avLst/>
          </a:prstGeom>
          <a:noFill/>
          <a:ln>
            <a:noFill/>
          </a:ln>
        </p:spPr>
      </p:pic>
      <p:pic>
        <p:nvPicPr>
          <p:cNvPr id="127" name="Google Shape;127;p19"/>
          <p:cNvPicPr preferRelativeResize="0"/>
          <p:nvPr/>
        </p:nvPicPr>
        <p:blipFill rotWithShape="1">
          <a:blip r:embed="rId4">
            <a:alphaModFix/>
          </a:blip>
          <a:srcRect/>
          <a:stretch/>
        </p:blipFill>
        <p:spPr>
          <a:xfrm rot="5400000">
            <a:off x="10918453" y="5591295"/>
            <a:ext cx="478059" cy="2075006"/>
          </a:xfrm>
          <a:prstGeom prst="rect">
            <a:avLst/>
          </a:prstGeom>
          <a:noFill/>
          <a:ln>
            <a:noFill/>
          </a:ln>
        </p:spPr>
      </p:pic>
      <p:pic>
        <p:nvPicPr>
          <p:cNvPr id="128" name="Google Shape;128;p19"/>
          <p:cNvPicPr preferRelativeResize="0"/>
          <p:nvPr/>
        </p:nvPicPr>
        <p:blipFill rotWithShape="1">
          <a:blip r:embed="rId5">
            <a:alphaModFix/>
          </a:blip>
          <a:srcRect/>
          <a:stretch/>
        </p:blipFill>
        <p:spPr>
          <a:xfrm rot="5400000">
            <a:off x="188326" y="5872260"/>
            <a:ext cx="346081" cy="722729"/>
          </a:xfrm>
          <a:prstGeom prst="rect">
            <a:avLst/>
          </a:prstGeom>
          <a:noFill/>
          <a:ln>
            <a:noFill/>
          </a:ln>
        </p:spPr>
      </p:pic>
      <p:pic>
        <p:nvPicPr>
          <p:cNvPr id="129" name="Google Shape;129;p19"/>
          <p:cNvPicPr preferRelativeResize="0"/>
          <p:nvPr/>
        </p:nvPicPr>
        <p:blipFill rotWithShape="1">
          <a:blip r:embed="rId6">
            <a:alphaModFix/>
          </a:blip>
          <a:srcRect/>
          <a:stretch/>
        </p:blipFill>
        <p:spPr>
          <a:xfrm>
            <a:off x="152400" y="152400"/>
            <a:ext cx="11774925" cy="1385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014"/>
    </mc:Choice>
    <mc:Fallback xmlns="">
      <p:transition spd="slow" advTm="20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99" name="Google Shape;199;p28"/>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00" name="Google Shape;200;p28"/>
          <p:cNvSpPr txBox="1"/>
          <p:nvPr/>
        </p:nvSpPr>
        <p:spPr>
          <a:xfrm>
            <a:off x="4049250" y="1381475"/>
            <a:ext cx="40935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RESULTS</a:t>
            </a:r>
            <a:endParaRPr sz="2000">
              <a:latin typeface="Calibri"/>
              <a:ea typeface="Calibri"/>
              <a:cs typeface="Calibri"/>
              <a:sym typeface="Calibri"/>
            </a:endParaRPr>
          </a:p>
        </p:txBody>
      </p:sp>
      <p:pic>
        <p:nvPicPr>
          <p:cNvPr id="201" name="Google Shape;201;p28"/>
          <p:cNvPicPr preferRelativeResize="0"/>
          <p:nvPr/>
        </p:nvPicPr>
        <p:blipFill>
          <a:blip r:embed="rId4">
            <a:alphaModFix/>
          </a:blip>
          <a:stretch>
            <a:fillRect/>
          </a:stretch>
        </p:blipFill>
        <p:spPr>
          <a:xfrm>
            <a:off x="3313425" y="2231300"/>
            <a:ext cx="7919201" cy="3621176"/>
          </a:xfrm>
          <a:prstGeom prst="rect">
            <a:avLst/>
          </a:prstGeom>
          <a:noFill/>
          <a:ln>
            <a:noFill/>
          </a:ln>
        </p:spPr>
      </p:pic>
      <p:pic>
        <p:nvPicPr>
          <p:cNvPr id="202" name="Google Shape;202;p28"/>
          <p:cNvPicPr preferRelativeResize="0"/>
          <p:nvPr/>
        </p:nvPicPr>
        <p:blipFill>
          <a:blip r:embed="rId5">
            <a:alphaModFix/>
          </a:blip>
          <a:stretch>
            <a:fillRect/>
          </a:stretch>
        </p:blipFill>
        <p:spPr>
          <a:xfrm>
            <a:off x="1688100" y="3359853"/>
            <a:ext cx="3594875" cy="78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09" name="Google Shape;209;p29"/>
          <p:cNvSpPr txBox="1"/>
          <p:nvPr/>
        </p:nvSpPr>
        <p:spPr>
          <a:xfrm>
            <a:off x="4742688" y="1506650"/>
            <a:ext cx="40935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RESULTS</a:t>
            </a:r>
            <a:endParaRPr sz="2000">
              <a:latin typeface="Calibri"/>
              <a:ea typeface="Calibri"/>
              <a:cs typeface="Calibri"/>
              <a:sym typeface="Calibri"/>
            </a:endParaRPr>
          </a:p>
        </p:txBody>
      </p:sp>
      <p:pic>
        <p:nvPicPr>
          <p:cNvPr id="210" name="Google Shape;210;p29" title="VIDEO-2023-10-18-00-05-57.mp4">
            <a:hlinkClick r:id="rId4"/>
          </p:cNvPr>
          <p:cNvPicPr preferRelativeResize="0"/>
          <p:nvPr/>
        </p:nvPicPr>
        <p:blipFill>
          <a:blip r:embed="rId5">
            <a:alphaModFix/>
          </a:blip>
          <a:stretch>
            <a:fillRect/>
          </a:stretch>
        </p:blipFill>
        <p:spPr>
          <a:xfrm>
            <a:off x="2505700" y="1983875"/>
            <a:ext cx="8567484" cy="4569325"/>
          </a:xfrm>
          <a:prstGeom prst="rect">
            <a:avLst/>
          </a:prstGeom>
          <a:noFill/>
          <a:ln>
            <a:noFill/>
          </a:ln>
        </p:spPr>
      </p:pic>
      <p:pic>
        <p:nvPicPr>
          <p:cNvPr id="211" name="Google Shape;211;p29"/>
          <p:cNvPicPr preferRelativeResize="0"/>
          <p:nvPr/>
        </p:nvPicPr>
        <p:blipFill>
          <a:blip r:embed="rId6">
            <a:alphaModFix/>
          </a:blip>
          <a:stretch>
            <a:fillRect/>
          </a:stretch>
        </p:blipFill>
        <p:spPr>
          <a:xfrm>
            <a:off x="8836200" y="312574"/>
            <a:ext cx="2756450" cy="27794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09" name="Google Shape;209;p29"/>
          <p:cNvSpPr txBox="1"/>
          <p:nvPr/>
        </p:nvSpPr>
        <p:spPr>
          <a:xfrm>
            <a:off x="4276035" y="1353736"/>
            <a:ext cx="40935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dirty="0">
                <a:solidFill>
                  <a:srgbClr val="C00000"/>
                </a:solidFill>
                <a:latin typeface="Times New Roman"/>
                <a:ea typeface="Calibri"/>
                <a:cs typeface="Times New Roman"/>
                <a:sym typeface="Times New Roman"/>
              </a:rPr>
              <a:t>LITERATURE REVIEW</a:t>
            </a:r>
            <a:endParaRPr sz="2000" dirty="0">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0D904874-97F3-91CD-08F8-DDE990872A8D}"/>
              </a:ext>
            </a:extLst>
          </p:cNvPr>
          <p:cNvGraphicFramePr>
            <a:graphicFrameLocks noGrp="1"/>
          </p:cNvGraphicFramePr>
          <p:nvPr>
            <p:extLst>
              <p:ext uri="{D42A27DB-BD31-4B8C-83A1-F6EECF244321}">
                <p14:modId xmlns:p14="http://schemas.microsoft.com/office/powerpoint/2010/main" val="667437707"/>
              </p:ext>
            </p:extLst>
          </p:nvPr>
        </p:nvGraphicFramePr>
        <p:xfrm>
          <a:off x="1814285" y="1829205"/>
          <a:ext cx="9017000" cy="4942840"/>
        </p:xfrm>
        <a:graphic>
          <a:graphicData uri="http://schemas.openxmlformats.org/drawingml/2006/table">
            <a:tbl>
              <a:tblPr firstRow="1" bandRow="1">
                <a:tableStyleId>{2D5ABB26-0587-4C30-8999-92F81FD0307C}</a:tableStyleId>
              </a:tblPr>
              <a:tblGrid>
                <a:gridCol w="1803400">
                  <a:extLst>
                    <a:ext uri="{9D8B030D-6E8A-4147-A177-3AD203B41FA5}">
                      <a16:colId xmlns:a16="http://schemas.microsoft.com/office/drawing/2014/main" val="580966895"/>
                    </a:ext>
                  </a:extLst>
                </a:gridCol>
                <a:gridCol w="1803400">
                  <a:extLst>
                    <a:ext uri="{9D8B030D-6E8A-4147-A177-3AD203B41FA5}">
                      <a16:colId xmlns:a16="http://schemas.microsoft.com/office/drawing/2014/main" val="1254502992"/>
                    </a:ext>
                  </a:extLst>
                </a:gridCol>
                <a:gridCol w="1803400">
                  <a:extLst>
                    <a:ext uri="{9D8B030D-6E8A-4147-A177-3AD203B41FA5}">
                      <a16:colId xmlns:a16="http://schemas.microsoft.com/office/drawing/2014/main" val="3510320026"/>
                    </a:ext>
                  </a:extLst>
                </a:gridCol>
                <a:gridCol w="1803400">
                  <a:extLst>
                    <a:ext uri="{9D8B030D-6E8A-4147-A177-3AD203B41FA5}">
                      <a16:colId xmlns:a16="http://schemas.microsoft.com/office/drawing/2014/main" val="2909912489"/>
                    </a:ext>
                  </a:extLst>
                </a:gridCol>
                <a:gridCol w="1803400">
                  <a:extLst>
                    <a:ext uri="{9D8B030D-6E8A-4147-A177-3AD203B41FA5}">
                      <a16:colId xmlns:a16="http://schemas.microsoft.com/office/drawing/2014/main" val="132383885"/>
                    </a:ext>
                  </a:extLst>
                </a:gridCol>
              </a:tblGrid>
              <a:tr h="370840">
                <a:tc>
                  <a:txBody>
                    <a:bodyPr/>
                    <a:lstStyle/>
                    <a:p>
                      <a:pPr rtl="0" fontAlgn="t">
                        <a:spcBef>
                          <a:spcPts val="20"/>
                        </a:spcBef>
                        <a:spcAft>
                          <a:spcPts val="0"/>
                        </a:spcAft>
                      </a:pPr>
                      <a:r>
                        <a:rPr lang="en-IN" sz="1600" b="1" i="0" u="none" strike="noStrike" dirty="0">
                          <a:solidFill>
                            <a:srgbClr val="000000"/>
                          </a:solidFill>
                          <a:effectLst/>
                          <a:latin typeface="Times New Roman" panose="02020603050405020304" pitchFamily="18" charset="0"/>
                        </a:rPr>
                        <a:t>Paper</a:t>
                      </a:r>
                      <a:endParaRPr lang="en-IN"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20"/>
                        </a:spcBef>
                        <a:spcAft>
                          <a:spcPts val="0"/>
                        </a:spcAft>
                      </a:pPr>
                      <a:r>
                        <a:rPr lang="en-IN" sz="1600" b="1" i="0" u="none" strike="noStrike">
                          <a:solidFill>
                            <a:srgbClr val="000000"/>
                          </a:solidFill>
                          <a:effectLst/>
                          <a:latin typeface="Times New Roman" panose="02020603050405020304" pitchFamily="18" charset="0"/>
                        </a:rPr>
                        <a:t>Methodology</a:t>
                      </a:r>
                      <a:endParaRPr lang="en-IN"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t">
                        <a:spcBef>
                          <a:spcPts val="20"/>
                        </a:spcBef>
                        <a:spcAft>
                          <a:spcPts val="0"/>
                        </a:spcAft>
                      </a:pPr>
                      <a:r>
                        <a:rPr lang="en-IN" sz="1600" b="1" i="0" u="none" strike="noStrike">
                          <a:solidFill>
                            <a:srgbClr val="000000"/>
                          </a:solidFill>
                          <a:effectLst/>
                          <a:latin typeface="Times New Roman" panose="02020603050405020304" pitchFamily="18" charset="0"/>
                        </a:rPr>
                        <a:t>Advantages</a:t>
                      </a:r>
                      <a:endParaRPr lang="en-IN"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20"/>
                        </a:spcBef>
                        <a:spcAft>
                          <a:spcPts val="0"/>
                        </a:spcAft>
                      </a:pPr>
                      <a:r>
                        <a:rPr lang="en-IN" sz="1600" b="1" i="0" u="none" strike="noStrike">
                          <a:solidFill>
                            <a:srgbClr val="000000"/>
                          </a:solidFill>
                          <a:effectLst/>
                          <a:latin typeface="Times New Roman" panose="02020603050405020304" pitchFamily="18" charset="0"/>
                        </a:rPr>
                        <a:t>Limitations</a:t>
                      </a:r>
                      <a:endParaRPr lang="en-IN"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20"/>
                        </a:spcBef>
                        <a:spcAft>
                          <a:spcPts val="0"/>
                        </a:spcAft>
                      </a:pPr>
                      <a:r>
                        <a:rPr lang="en-IN" sz="1600" b="1" i="0" u="none" strike="noStrike">
                          <a:solidFill>
                            <a:srgbClr val="000000"/>
                          </a:solidFill>
                          <a:effectLst/>
                          <a:latin typeface="Times New Roman" panose="02020603050405020304" pitchFamily="18" charset="0"/>
                        </a:rPr>
                        <a:t>Results</a:t>
                      </a:r>
                      <a:endParaRPr lang="en-IN"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510442"/>
                  </a:ext>
                </a:extLst>
              </a:tr>
              <a:tr h="370840">
                <a:tc>
                  <a:txBody>
                    <a:bodyPr/>
                    <a:lstStyle/>
                    <a:p>
                      <a:pPr algn="just" rtl="0" fontAlgn="t">
                        <a:spcBef>
                          <a:spcPts val="0"/>
                        </a:spcBef>
                        <a:spcAft>
                          <a:spcPts val="0"/>
                        </a:spcAft>
                      </a:pPr>
                      <a:r>
                        <a:rPr lang="en-US" sz="1400" b="0" i="0" u="none" strike="noStrike" dirty="0">
                          <a:solidFill>
                            <a:srgbClr val="000000"/>
                          </a:solidFill>
                          <a:effectLst/>
                          <a:latin typeface="Times New Roman" panose="02020603050405020304" pitchFamily="18" charset="0"/>
                        </a:rPr>
                        <a:t>Segmentation of handwritten Hindi text</a:t>
                      </a:r>
                      <a:endParaRPr lang="en-US" sz="1800" dirty="0">
                        <a:effectLst/>
                      </a:endParaRPr>
                    </a:p>
                    <a:p>
                      <a:pPr fontAlgn="t"/>
                      <a:br>
                        <a:rPr lang="en-US" sz="1800" dirty="0">
                          <a:effectLst/>
                        </a:rPr>
                      </a:b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This paper centers on the segmentation technique employed for recognizing handwritten Hindi text. It commences with a discussion on the creation of the experimental database, followed by an exploration of the unique characteristics of the Hindi language. Subsequently, it provides an in-depth explanation of the segmentation technique utilized for segmenting handwritten Hindi text. </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br>
                        <a:rPr lang="en-US" sz="1800" dirty="0">
                          <a:effectLst/>
                        </a:rPr>
                      </a:br>
                      <a:r>
                        <a:rPr lang="en-US" sz="1400" b="1" i="0" u="none" strike="noStrike" dirty="0">
                          <a:solidFill>
                            <a:srgbClr val="000000"/>
                          </a:solidFill>
                          <a:effectLst/>
                          <a:latin typeface="Times New Roman" panose="02020603050405020304" pitchFamily="18" charset="0"/>
                        </a:rPr>
                        <a:t>1] New Segmentation Technique</a:t>
                      </a:r>
                      <a:endParaRPr lang="en-US" sz="1800" dirty="0">
                        <a:effectLst/>
                      </a:endParaRPr>
                    </a:p>
                    <a:p>
                      <a:pPr rtl="0" fontAlgn="t">
                        <a:spcBef>
                          <a:spcPts val="0"/>
                        </a:spcBef>
                        <a:spcAft>
                          <a:spcPts val="0"/>
                        </a:spcAft>
                      </a:pPr>
                      <a:br>
                        <a:rPr lang="en-US" sz="1800" dirty="0">
                          <a:effectLst/>
                        </a:rPr>
                      </a:br>
                      <a:r>
                        <a:rPr lang="en-US" sz="1400" b="1" i="0" u="none" strike="noStrike" dirty="0">
                          <a:solidFill>
                            <a:srgbClr val="000000"/>
                          </a:solidFill>
                          <a:effectLst/>
                          <a:latin typeface="Times New Roman" panose="02020603050405020304" pitchFamily="18" charset="0"/>
                        </a:rPr>
                        <a:t>2] Database Construction</a:t>
                      </a:r>
                      <a:endParaRPr lang="en-US" sz="1800" dirty="0">
                        <a:effectLst/>
                      </a:endParaRPr>
                    </a:p>
                    <a:p>
                      <a:pPr rtl="0" fontAlgn="t">
                        <a:spcBef>
                          <a:spcPts val="0"/>
                        </a:spcBef>
                        <a:spcAft>
                          <a:spcPts val="0"/>
                        </a:spcAft>
                      </a:pPr>
                      <a:br>
                        <a:rPr lang="en-US" sz="1800" dirty="0">
                          <a:effectLst/>
                        </a:rPr>
                      </a:br>
                      <a:r>
                        <a:rPr lang="en-US" sz="1400" b="1" i="0" u="none" strike="noStrike" dirty="0">
                          <a:solidFill>
                            <a:srgbClr val="000000"/>
                          </a:solidFill>
                          <a:effectLst/>
                          <a:latin typeface="Times New Roman" panose="02020603050405020304" pitchFamily="18" charset="0"/>
                        </a:rPr>
                        <a:t>3] Height of the consonant</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Times New Roman" panose="02020603050405020304" pitchFamily="18" charset="0"/>
                        </a:rPr>
                        <a:t>1] Lack of pre-processing</a:t>
                      </a:r>
                      <a:endParaRPr lang="en-US" sz="1800">
                        <a:effectLst/>
                      </a:endParaRPr>
                    </a:p>
                    <a:p>
                      <a:pPr rtl="0" fontAlgn="t">
                        <a:spcBef>
                          <a:spcPts val="0"/>
                        </a:spcBef>
                        <a:spcAft>
                          <a:spcPts val="0"/>
                        </a:spcAft>
                      </a:pPr>
                      <a:br>
                        <a:rPr lang="en-US" sz="1800">
                          <a:effectLst/>
                        </a:rPr>
                      </a:br>
                      <a:r>
                        <a:rPr lang="en-US" sz="1400" b="1" i="0" u="none" strike="noStrike">
                          <a:solidFill>
                            <a:srgbClr val="000000"/>
                          </a:solidFill>
                          <a:effectLst/>
                          <a:latin typeface="Times New Roman" panose="02020603050405020304" pitchFamily="18" charset="0"/>
                        </a:rPr>
                        <a:t>2] Limited discussion on error propagation</a:t>
                      </a:r>
                      <a:endParaRPr lang="en-US" sz="1800">
                        <a:effectLst/>
                      </a:endParaRPr>
                    </a:p>
                    <a:p>
                      <a:pPr rtl="0" fontAlgn="t">
                        <a:spcBef>
                          <a:spcPts val="0"/>
                        </a:spcBef>
                        <a:spcAft>
                          <a:spcPts val="0"/>
                        </a:spcAft>
                      </a:pPr>
                      <a:br>
                        <a:rPr lang="en-US" sz="1800">
                          <a:effectLst/>
                        </a:rPr>
                      </a:br>
                      <a:r>
                        <a:rPr lang="en-US" sz="1400" b="1" i="0" u="none" strike="noStrike">
                          <a:solidFill>
                            <a:srgbClr val="000000"/>
                          </a:solidFill>
                          <a:effectLst/>
                          <a:latin typeface="Times New Roman" panose="02020603050405020304" pitchFamily="18" charset="0"/>
                        </a:rPr>
                        <a:t>3] Limited generalizability</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document presents the results of the segmentation process. The accuracy of text line segmentation is 91.5%, word segmentation is 98.1%, consonant segmentation is 79.12%, ascender segmentation is 95.5%, and descender segmentation is 82.6%.</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6145676"/>
                  </a:ext>
                </a:extLst>
              </a:tr>
            </a:tbl>
          </a:graphicData>
        </a:graphic>
      </p:graphicFrame>
    </p:spTree>
    <p:extLst>
      <p:ext uri="{BB962C8B-B14F-4D97-AF65-F5344CB8AC3E}">
        <p14:creationId xmlns:p14="http://schemas.microsoft.com/office/powerpoint/2010/main" val="419937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09" name="Google Shape;209;p29"/>
          <p:cNvSpPr txBox="1"/>
          <p:nvPr/>
        </p:nvSpPr>
        <p:spPr>
          <a:xfrm>
            <a:off x="4742688" y="1506650"/>
            <a:ext cx="40935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endParaRPr sz="2000" dirty="0">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0DB47A68-76B0-4349-53B1-065B7C28A50D}"/>
              </a:ext>
            </a:extLst>
          </p:cNvPr>
          <p:cNvGraphicFramePr>
            <a:graphicFrameLocks noGrp="1"/>
          </p:cNvGraphicFramePr>
          <p:nvPr>
            <p:extLst>
              <p:ext uri="{D42A27DB-BD31-4B8C-83A1-F6EECF244321}">
                <p14:modId xmlns:p14="http://schemas.microsoft.com/office/powerpoint/2010/main" val="1937300978"/>
              </p:ext>
            </p:extLst>
          </p:nvPr>
        </p:nvGraphicFramePr>
        <p:xfrm>
          <a:off x="1317171" y="1506650"/>
          <a:ext cx="10461175" cy="4998720"/>
        </p:xfrm>
        <a:graphic>
          <a:graphicData uri="http://schemas.openxmlformats.org/drawingml/2006/table">
            <a:tbl>
              <a:tblPr firstRow="1" bandRow="1">
                <a:tableStyleId>{5C22544A-7EE6-4342-B048-85BDC9FD1C3A}</a:tableStyleId>
              </a:tblPr>
              <a:tblGrid>
                <a:gridCol w="2092235">
                  <a:extLst>
                    <a:ext uri="{9D8B030D-6E8A-4147-A177-3AD203B41FA5}">
                      <a16:colId xmlns:a16="http://schemas.microsoft.com/office/drawing/2014/main" val="2170405332"/>
                    </a:ext>
                  </a:extLst>
                </a:gridCol>
                <a:gridCol w="2092235">
                  <a:extLst>
                    <a:ext uri="{9D8B030D-6E8A-4147-A177-3AD203B41FA5}">
                      <a16:colId xmlns:a16="http://schemas.microsoft.com/office/drawing/2014/main" val="947025338"/>
                    </a:ext>
                  </a:extLst>
                </a:gridCol>
                <a:gridCol w="2092235">
                  <a:extLst>
                    <a:ext uri="{9D8B030D-6E8A-4147-A177-3AD203B41FA5}">
                      <a16:colId xmlns:a16="http://schemas.microsoft.com/office/drawing/2014/main" val="784139933"/>
                    </a:ext>
                  </a:extLst>
                </a:gridCol>
                <a:gridCol w="2092235">
                  <a:extLst>
                    <a:ext uri="{9D8B030D-6E8A-4147-A177-3AD203B41FA5}">
                      <a16:colId xmlns:a16="http://schemas.microsoft.com/office/drawing/2014/main" val="1756697348"/>
                    </a:ext>
                  </a:extLst>
                </a:gridCol>
                <a:gridCol w="2092235">
                  <a:extLst>
                    <a:ext uri="{9D8B030D-6E8A-4147-A177-3AD203B41FA5}">
                      <a16:colId xmlns:a16="http://schemas.microsoft.com/office/drawing/2014/main" val="3090826962"/>
                    </a:ext>
                  </a:extLst>
                </a:gridCol>
              </a:tblGrid>
              <a:tr h="370840">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1. Recognition of Offline Handwritten Hindi Text Using SVM</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20"/>
                        </a:spcBef>
                        <a:spcAft>
                          <a:spcPts val="0"/>
                        </a:spcAft>
                      </a:pPr>
                      <a:r>
                        <a:rPr lang="en-US" sz="1400" b="0" i="0" u="none" strike="noStrike">
                          <a:solidFill>
                            <a:srgbClr val="000000"/>
                          </a:solidFill>
                          <a:effectLst/>
                          <a:latin typeface="Times New Roman" panose="02020603050405020304" pitchFamily="18" charset="0"/>
                        </a:rPr>
                        <a:t>The paper proposes a segmentation-based approach for recognizing handwritten Hindi text. The text is segmented into lines, lines into words, and words into characters. Shape-based features are extracted from the characters and fed into an SVM classifier for recognition..</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proposed approach uses shape-based features, which have been found to be very useful for character recognition.</a:t>
                      </a:r>
                      <a:endParaRPr lang="en-US" sz="1800">
                        <a:effectLst/>
                      </a:endParaRPr>
                    </a:p>
                    <a:p>
                      <a:pPr rtl="0" fontAlgn="t">
                        <a:spcBef>
                          <a:spcPts val="0"/>
                        </a:spcBef>
                        <a:spcAft>
                          <a:spcPts val="0"/>
                        </a:spcAft>
                      </a:pPr>
                      <a:br>
                        <a:rPr lang="en-US" sz="1800">
                          <a:effectLst/>
                        </a:rPr>
                      </a:br>
                      <a:r>
                        <a:rPr lang="en-US" sz="1400" b="0" i="0" u="none" strike="noStrike">
                          <a:solidFill>
                            <a:srgbClr val="000000"/>
                          </a:solidFill>
                          <a:effectLst/>
                          <a:latin typeface="Times New Roman" panose="02020603050405020304" pitchFamily="18" charset="0"/>
                        </a:rPr>
                        <a:t>The SVM classifier used in the recognition process has shown promising results.</a:t>
                      </a:r>
                      <a:endParaRPr lang="en-US" sz="1800">
                        <a:effectLst/>
                      </a:endParaRPr>
                    </a:p>
                    <a:p>
                      <a:pPr rtl="0" fontAlgn="t">
                        <a:spcBef>
                          <a:spcPts val="0"/>
                        </a:spcBef>
                        <a:spcAft>
                          <a:spcPts val="0"/>
                        </a:spcAft>
                      </a:pPr>
                      <a:br>
                        <a:rPr lang="en-US" sz="1800">
                          <a:effectLst/>
                        </a:rPr>
                      </a:br>
                      <a:r>
                        <a:rPr lang="en-US" sz="1400" b="0" i="0" u="none" strike="noStrike">
                          <a:solidFill>
                            <a:srgbClr val="000000"/>
                          </a:solidFill>
                          <a:effectLst/>
                          <a:latin typeface="Times New Roman" panose="02020603050405020304" pitchFamily="18" charset="0"/>
                        </a:rPr>
                        <a:t>The segmentation-based approach allows for better handling of the different writing styles and shapes of characters in handwritten Hindi text.</a:t>
                      </a:r>
                      <a:endParaRPr lang="en-US" sz="1800">
                        <a:effectLst/>
                      </a:endParaRPr>
                    </a:p>
                    <a:p>
                      <a:pPr fontAlgn="t"/>
                      <a:br>
                        <a:rPr lang="en-US" sz="1800">
                          <a:effectLst/>
                        </a:rPr>
                      </a:br>
                      <a:br>
                        <a:rPr lang="en-US" sz="1800">
                          <a:effectLst/>
                        </a:rPr>
                      </a:br>
                      <a:br>
                        <a:rPr lang="en-US" sz="1800">
                          <a:effectLst/>
                        </a:rPr>
                      </a:br>
                      <a:br>
                        <a:rPr lang="en-US" sz="1800">
                          <a:effectLst/>
                        </a:rPr>
                      </a:b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Segmentation errors can affect the recognition rate, and the overall recognition rate is reduced due to these errors.</a:t>
                      </a:r>
                      <a:endParaRPr lang="en-US" sz="1800">
                        <a:effectLst/>
                      </a:endParaRPr>
                    </a:p>
                    <a:p>
                      <a:pPr rtl="0" fontAlgn="t">
                        <a:spcBef>
                          <a:spcPts val="0"/>
                        </a:spcBef>
                        <a:spcAft>
                          <a:spcPts val="0"/>
                        </a:spcAft>
                      </a:pPr>
                      <a:br>
                        <a:rPr lang="en-US" sz="1800">
                          <a:effectLst/>
                        </a:rPr>
                      </a:br>
                      <a:r>
                        <a:rPr lang="en-US" sz="1400" b="0" i="0" u="none" strike="noStrike">
                          <a:solidFill>
                            <a:srgbClr val="000000"/>
                          </a:solidFill>
                          <a:effectLst/>
                          <a:latin typeface="Times New Roman" panose="02020603050405020304" pitchFamily="18" charset="0"/>
                        </a:rPr>
                        <a:t>Similar-shaped characters can create confusion during recognition, leading to lower accuracy.</a:t>
                      </a:r>
                      <a:endParaRPr lang="en-US" sz="1800">
                        <a:effectLst/>
                      </a:endParaRPr>
                    </a:p>
                    <a:p>
                      <a:pPr rtl="0" fontAlgn="t">
                        <a:spcBef>
                          <a:spcPts val="0"/>
                        </a:spcBef>
                        <a:spcAft>
                          <a:spcPts val="0"/>
                        </a:spcAft>
                      </a:pPr>
                      <a:br>
                        <a:rPr lang="en-US" sz="1800">
                          <a:effectLst/>
                        </a:rPr>
                      </a:br>
                      <a:r>
                        <a:rPr lang="en-US" sz="1400" b="0" i="0" u="none" strike="noStrike">
                          <a:solidFill>
                            <a:srgbClr val="000000"/>
                          </a:solidFill>
                          <a:effectLst/>
                          <a:latin typeface="Times New Roman" panose="02020603050405020304" pitchFamily="18" charset="0"/>
                        </a:rPr>
                        <a:t>The paper mentions that there is no commercial OCR available for handwritten Hindi text, indicating that further improvements and research are needed in this area.</a:t>
                      </a:r>
                      <a:endParaRPr lang="en-US" sz="1800">
                        <a:effectLst/>
                      </a:endParaRPr>
                    </a:p>
                    <a:p>
                      <a:pPr fontAlgn="t"/>
                      <a:br>
                        <a:rPr lang="en-US" sz="1800">
                          <a:effectLst/>
                        </a:rPr>
                      </a:b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recognition rate obtained from correctly segmented characters is 89.6%, which is considered very promising. However, the overall recognition rate is lower due to segmentation errors. The paper also mentions that the obtained results cannot be directly compared with the literature work, as most of the existing work focuses on the recognition of isolated characters.</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7463584"/>
                  </a:ext>
                </a:extLst>
              </a:tr>
            </a:tbl>
          </a:graphicData>
        </a:graphic>
      </p:graphicFrame>
    </p:spTree>
    <p:extLst>
      <p:ext uri="{BB962C8B-B14F-4D97-AF65-F5344CB8AC3E}">
        <p14:creationId xmlns:p14="http://schemas.microsoft.com/office/powerpoint/2010/main" val="246945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graphicFrame>
        <p:nvGraphicFramePr>
          <p:cNvPr id="2" name="Table 1">
            <a:extLst>
              <a:ext uri="{FF2B5EF4-FFF2-40B4-BE49-F238E27FC236}">
                <a16:creationId xmlns:a16="http://schemas.microsoft.com/office/drawing/2014/main" id="{CB07735F-C72A-1081-5C4F-728E2C372E04}"/>
              </a:ext>
            </a:extLst>
          </p:cNvPr>
          <p:cNvGraphicFramePr>
            <a:graphicFrameLocks noGrp="1"/>
          </p:cNvGraphicFramePr>
          <p:nvPr>
            <p:extLst>
              <p:ext uri="{D42A27DB-BD31-4B8C-83A1-F6EECF244321}">
                <p14:modId xmlns:p14="http://schemas.microsoft.com/office/powerpoint/2010/main" val="2089730328"/>
              </p:ext>
            </p:extLst>
          </p:nvPr>
        </p:nvGraphicFramePr>
        <p:xfrm>
          <a:off x="1012372" y="1688496"/>
          <a:ext cx="10733315" cy="4785360"/>
        </p:xfrm>
        <a:graphic>
          <a:graphicData uri="http://schemas.openxmlformats.org/drawingml/2006/table">
            <a:tbl>
              <a:tblPr firstRow="1" bandRow="1">
                <a:tableStyleId>{5C22544A-7EE6-4342-B048-85BDC9FD1C3A}</a:tableStyleId>
              </a:tblPr>
              <a:tblGrid>
                <a:gridCol w="2146663">
                  <a:extLst>
                    <a:ext uri="{9D8B030D-6E8A-4147-A177-3AD203B41FA5}">
                      <a16:colId xmlns:a16="http://schemas.microsoft.com/office/drawing/2014/main" val="515085490"/>
                    </a:ext>
                  </a:extLst>
                </a:gridCol>
                <a:gridCol w="2146663">
                  <a:extLst>
                    <a:ext uri="{9D8B030D-6E8A-4147-A177-3AD203B41FA5}">
                      <a16:colId xmlns:a16="http://schemas.microsoft.com/office/drawing/2014/main" val="1023955678"/>
                    </a:ext>
                  </a:extLst>
                </a:gridCol>
                <a:gridCol w="2146663">
                  <a:extLst>
                    <a:ext uri="{9D8B030D-6E8A-4147-A177-3AD203B41FA5}">
                      <a16:colId xmlns:a16="http://schemas.microsoft.com/office/drawing/2014/main" val="4248665928"/>
                    </a:ext>
                  </a:extLst>
                </a:gridCol>
                <a:gridCol w="2146663">
                  <a:extLst>
                    <a:ext uri="{9D8B030D-6E8A-4147-A177-3AD203B41FA5}">
                      <a16:colId xmlns:a16="http://schemas.microsoft.com/office/drawing/2014/main" val="1813792927"/>
                    </a:ext>
                  </a:extLst>
                </a:gridCol>
                <a:gridCol w="2146663">
                  <a:extLst>
                    <a:ext uri="{9D8B030D-6E8A-4147-A177-3AD203B41FA5}">
                      <a16:colId xmlns:a16="http://schemas.microsoft.com/office/drawing/2014/main" val="979345769"/>
                    </a:ext>
                  </a:extLst>
                </a:gridCol>
              </a:tblGrid>
              <a:tr h="370840">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Document segmentation and language translation using tesseract-</a:t>
                      </a:r>
                      <a:r>
                        <a:rPr lang="en-IN" sz="1400" b="0" i="0" u="none" strike="noStrike" dirty="0" err="1">
                          <a:solidFill>
                            <a:srgbClr val="000000"/>
                          </a:solidFill>
                          <a:effectLst/>
                          <a:latin typeface="Times New Roman" panose="02020603050405020304" pitchFamily="18" charset="0"/>
                        </a:rPr>
                        <a:t>ocr</a:t>
                      </a:r>
                      <a:endParaRPr lang="en-IN"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methodology used in this document involves the use of Tesseract-OCR, Python-tesseract, and Googletrans to perform document segmentation and translation. The pre-processing phase includes operations such as de-skewing, de-noising, character enhancing, and histogram equalization. Pattern recognition techniques, both feature-based and featureless, are used for character recognition. The Tesseract-OCR library is used for optical character recognition, while Googletrans is used for language translation.</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proposed methodology offers several advantages. It allows for the efficient extraction of text from images and its translation into different languages. The use of Tesseract-OCR and Googletrans libraries simplifies the implementation process. The web application developed based on this methodology provides real-time translation of documents, making it convenient for users.</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One limitation of the proposed method is that the user has to manually provide the input language. However, efforts are being made to overcome this limitation by working on automatic language detection. Additionally, the segmentation process may face challenges when dealing with handwritten characters or when words are attached or overlapped.</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results of implementing this methodology include the successful extraction of text from images and its translation into the desired language. The web application developed based on this methodology allows users to browse any image and convert the text into the required language. The proposed method has the potential to make documents easily understandable and accessible in different languages.</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3071614"/>
                  </a:ext>
                </a:extLst>
              </a:tr>
            </a:tbl>
          </a:graphicData>
        </a:graphic>
      </p:graphicFrame>
    </p:spTree>
    <p:extLst>
      <p:ext uri="{BB962C8B-B14F-4D97-AF65-F5344CB8AC3E}">
        <p14:creationId xmlns:p14="http://schemas.microsoft.com/office/powerpoint/2010/main" val="272328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graphicFrame>
        <p:nvGraphicFramePr>
          <p:cNvPr id="2" name="Table 1">
            <a:extLst>
              <a:ext uri="{FF2B5EF4-FFF2-40B4-BE49-F238E27FC236}">
                <a16:creationId xmlns:a16="http://schemas.microsoft.com/office/drawing/2014/main" id="{A247124B-CE48-6F18-7B34-A4217622FCE7}"/>
              </a:ext>
            </a:extLst>
          </p:cNvPr>
          <p:cNvGraphicFramePr>
            <a:graphicFrameLocks noGrp="1"/>
          </p:cNvGraphicFramePr>
          <p:nvPr>
            <p:extLst>
              <p:ext uri="{D42A27DB-BD31-4B8C-83A1-F6EECF244321}">
                <p14:modId xmlns:p14="http://schemas.microsoft.com/office/powerpoint/2010/main" val="1433752667"/>
              </p:ext>
            </p:extLst>
          </p:nvPr>
        </p:nvGraphicFramePr>
        <p:xfrm>
          <a:off x="1001486" y="1620925"/>
          <a:ext cx="10635345" cy="5151120"/>
        </p:xfrm>
        <a:graphic>
          <a:graphicData uri="http://schemas.openxmlformats.org/drawingml/2006/table">
            <a:tbl>
              <a:tblPr firstRow="1" bandRow="1">
                <a:tableStyleId>{5C22544A-7EE6-4342-B048-85BDC9FD1C3A}</a:tableStyleId>
              </a:tblPr>
              <a:tblGrid>
                <a:gridCol w="2127069">
                  <a:extLst>
                    <a:ext uri="{9D8B030D-6E8A-4147-A177-3AD203B41FA5}">
                      <a16:colId xmlns:a16="http://schemas.microsoft.com/office/drawing/2014/main" val="1631067679"/>
                    </a:ext>
                  </a:extLst>
                </a:gridCol>
                <a:gridCol w="2127069">
                  <a:extLst>
                    <a:ext uri="{9D8B030D-6E8A-4147-A177-3AD203B41FA5}">
                      <a16:colId xmlns:a16="http://schemas.microsoft.com/office/drawing/2014/main" val="1330980677"/>
                    </a:ext>
                  </a:extLst>
                </a:gridCol>
                <a:gridCol w="2127069">
                  <a:extLst>
                    <a:ext uri="{9D8B030D-6E8A-4147-A177-3AD203B41FA5}">
                      <a16:colId xmlns:a16="http://schemas.microsoft.com/office/drawing/2014/main" val="2922524413"/>
                    </a:ext>
                  </a:extLst>
                </a:gridCol>
                <a:gridCol w="2127069">
                  <a:extLst>
                    <a:ext uri="{9D8B030D-6E8A-4147-A177-3AD203B41FA5}">
                      <a16:colId xmlns:a16="http://schemas.microsoft.com/office/drawing/2014/main" val="3240821597"/>
                    </a:ext>
                  </a:extLst>
                </a:gridCol>
                <a:gridCol w="2127069">
                  <a:extLst>
                    <a:ext uri="{9D8B030D-6E8A-4147-A177-3AD203B41FA5}">
                      <a16:colId xmlns:a16="http://schemas.microsoft.com/office/drawing/2014/main" val="1028785654"/>
                    </a:ext>
                  </a:extLst>
                </a:gridCol>
              </a:tblGrid>
              <a:tr h="370840">
                <a:tc>
                  <a:txBody>
                    <a:bodyPr/>
                    <a:lstStyle/>
                    <a:p>
                      <a:pPr rtl="0" fontAlgn="t">
                        <a:spcBef>
                          <a:spcPts val="0"/>
                        </a:spcBef>
                        <a:spcAft>
                          <a:spcPts val="0"/>
                        </a:spcAft>
                      </a:pPr>
                      <a:r>
                        <a:rPr lang="en-US" sz="1400" b="0" i="0" u="none" strike="noStrike" dirty="0" err="1">
                          <a:solidFill>
                            <a:srgbClr val="000000"/>
                          </a:solidFill>
                          <a:effectLst/>
                          <a:latin typeface="Times New Roman" panose="02020603050405020304" pitchFamily="18" charset="0"/>
                        </a:rPr>
                        <a:t>Shirorekha</a:t>
                      </a:r>
                      <a:r>
                        <a:rPr lang="en-US" sz="1400" b="0" i="0" u="none" strike="noStrike" dirty="0">
                          <a:solidFill>
                            <a:srgbClr val="000000"/>
                          </a:solidFill>
                          <a:effectLst/>
                          <a:latin typeface="Times New Roman" panose="02020603050405020304" pitchFamily="18" charset="0"/>
                        </a:rPr>
                        <a:t> Chopping Integrated Tesseract OCR Engine for Enhanced Hindi Language Recognition</a:t>
                      </a:r>
                      <a:endParaRPr lang="en-US" sz="1800" dirty="0">
                        <a:effectLst/>
                      </a:endParaRPr>
                    </a:p>
                    <a:p>
                      <a:pPr fontAlgn="t"/>
                      <a:br>
                        <a:rPr lang="en-US" sz="1800" dirty="0">
                          <a:effectLst/>
                        </a:rPr>
                      </a:b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proposed methodology involves two major components: Training Data Generation , Data Processing. In Training Data Generation, the Smart Hindi database is selected, training images are generated, box files and train files are created, and character set files and font properties are generated. The features of the characters are extracted and clustered, and dictionary data is prepared. </a:t>
                      </a:r>
                      <a:endParaRPr lang="en-US" sz="1800">
                        <a:effectLst/>
                      </a:endParaRPr>
                    </a:p>
                    <a:p>
                      <a:pPr fontAlgn="t"/>
                      <a:br>
                        <a:rPr lang="en-US" sz="1800">
                          <a:effectLst/>
                        </a:rPr>
                      </a:br>
                      <a:br>
                        <a:rPr lang="en-US" sz="1800">
                          <a:effectLst/>
                        </a:rPr>
                      </a:br>
                      <a:br>
                        <a:rPr lang="en-US" sz="1800">
                          <a:effectLst/>
                        </a:rPr>
                      </a:br>
                      <a:br>
                        <a:rPr lang="en-US" sz="1800">
                          <a:effectLst/>
                        </a:rPr>
                      </a:br>
                      <a:br>
                        <a:rPr lang="en-US" sz="1800">
                          <a:effectLst/>
                        </a:rPr>
                      </a:b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proposed approach improves the recognition rate, processing time, and the size of the training database for Hindi language recognition. It allows for the training of conjunct characters and isolated half characters, and has better font variation tolerance compared to existing OCR engines. The integration of Shirorekha Chopping with Tesseract OCR Engine enhances the performance of Hindi language recognition.</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limitations of the proposed approach are not explicitly mentioned in the given document. However, it can be inferred that the approach may have limitations in recognizing handwritten or highly stylized Hindi text, as it primarily focuses on printed text recognition. Additionally, the document does not provide information on the performance of the approach on a large and diverse dataset, which could be a potential limitation.</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experimental results show that the proposed approach achieves a recognition rate of 94.9% with Mangal as the testing font and 86.9% with </a:t>
                      </a:r>
                      <a:r>
                        <a:rPr lang="en-US" sz="1400" b="0" i="0" u="none" strike="noStrike" dirty="0" err="1">
                          <a:solidFill>
                            <a:srgbClr val="000000"/>
                          </a:solidFill>
                          <a:effectLst/>
                          <a:latin typeface="Times New Roman" panose="02020603050405020304" pitchFamily="18" charset="0"/>
                        </a:rPr>
                        <a:t>Krutidev</a:t>
                      </a:r>
                      <a:r>
                        <a:rPr lang="en-US" sz="1400" b="0" i="0" u="none" strike="noStrike" dirty="0">
                          <a:solidFill>
                            <a:srgbClr val="000000"/>
                          </a:solidFill>
                          <a:effectLst/>
                          <a:latin typeface="Times New Roman" panose="02020603050405020304" pitchFamily="18" charset="0"/>
                        </a:rPr>
                        <a:t> as the testing font. The average recognition rate is significantly enhanced using </a:t>
                      </a:r>
                      <a:r>
                        <a:rPr lang="en-US" sz="1400" b="0" i="0" u="none" strike="noStrike" dirty="0" err="1">
                          <a:solidFill>
                            <a:srgbClr val="000000"/>
                          </a:solidFill>
                          <a:effectLst/>
                          <a:latin typeface="Times New Roman" panose="02020603050405020304" pitchFamily="18" charset="0"/>
                        </a:rPr>
                        <a:t>Shirorekha</a:t>
                      </a:r>
                      <a:r>
                        <a:rPr lang="en-US" sz="1400" b="0" i="0" u="none" strike="noStrike" dirty="0">
                          <a:solidFill>
                            <a:srgbClr val="000000"/>
                          </a:solidFill>
                          <a:effectLst/>
                          <a:latin typeface="Times New Roman" panose="02020603050405020304" pitchFamily="18" charset="0"/>
                        </a:rPr>
                        <a:t> Chopping. The processing time of the proposed approach is 1000 </a:t>
                      </a:r>
                      <a:r>
                        <a:rPr lang="en-US" sz="1400" b="0" i="0" u="none" strike="noStrike" dirty="0" err="1">
                          <a:solidFill>
                            <a:srgbClr val="000000"/>
                          </a:solidFill>
                          <a:effectLst/>
                          <a:latin typeface="Times New Roman" panose="02020603050405020304" pitchFamily="18" charset="0"/>
                        </a:rPr>
                        <a:t>ms</a:t>
                      </a:r>
                      <a:r>
                        <a:rPr lang="en-US" sz="1400" b="0" i="0" u="none" strike="noStrike" dirty="0">
                          <a:solidFill>
                            <a:srgbClr val="000000"/>
                          </a:solidFill>
                          <a:effectLst/>
                          <a:latin typeface="Times New Roman" panose="02020603050405020304" pitchFamily="18" charset="0"/>
                        </a:rPr>
                        <a:t> for a test image with 94 characters. The training data size for the proposed approach is 7.5 MB. These results indicate the effectiveness of the proposed approach in improving Hindi language recognition.</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9222885"/>
                  </a:ext>
                </a:extLst>
              </a:tr>
            </a:tbl>
          </a:graphicData>
        </a:graphic>
      </p:graphicFrame>
    </p:spTree>
    <p:extLst>
      <p:ext uri="{BB962C8B-B14F-4D97-AF65-F5344CB8AC3E}">
        <p14:creationId xmlns:p14="http://schemas.microsoft.com/office/powerpoint/2010/main" val="47785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graphicFrame>
        <p:nvGraphicFramePr>
          <p:cNvPr id="2" name="Table 1">
            <a:extLst>
              <a:ext uri="{FF2B5EF4-FFF2-40B4-BE49-F238E27FC236}">
                <a16:creationId xmlns:a16="http://schemas.microsoft.com/office/drawing/2014/main" id="{647709C3-E4ED-BACC-59DA-C91ADAC4D4DB}"/>
              </a:ext>
            </a:extLst>
          </p:cNvPr>
          <p:cNvGraphicFramePr>
            <a:graphicFrameLocks noGrp="1"/>
          </p:cNvGraphicFramePr>
          <p:nvPr>
            <p:extLst>
              <p:ext uri="{D42A27DB-BD31-4B8C-83A1-F6EECF244321}">
                <p14:modId xmlns:p14="http://schemas.microsoft.com/office/powerpoint/2010/main" val="2834135847"/>
              </p:ext>
            </p:extLst>
          </p:nvPr>
        </p:nvGraphicFramePr>
        <p:xfrm>
          <a:off x="609601" y="1699380"/>
          <a:ext cx="11451770" cy="4724400"/>
        </p:xfrm>
        <a:graphic>
          <a:graphicData uri="http://schemas.openxmlformats.org/drawingml/2006/table">
            <a:tbl>
              <a:tblPr firstRow="1" bandRow="1">
                <a:tableStyleId>{5C22544A-7EE6-4342-B048-85BDC9FD1C3A}</a:tableStyleId>
              </a:tblPr>
              <a:tblGrid>
                <a:gridCol w="2290354">
                  <a:extLst>
                    <a:ext uri="{9D8B030D-6E8A-4147-A177-3AD203B41FA5}">
                      <a16:colId xmlns:a16="http://schemas.microsoft.com/office/drawing/2014/main" val="1824078672"/>
                    </a:ext>
                  </a:extLst>
                </a:gridCol>
                <a:gridCol w="2290354">
                  <a:extLst>
                    <a:ext uri="{9D8B030D-6E8A-4147-A177-3AD203B41FA5}">
                      <a16:colId xmlns:a16="http://schemas.microsoft.com/office/drawing/2014/main" val="3444154711"/>
                    </a:ext>
                  </a:extLst>
                </a:gridCol>
                <a:gridCol w="2290354">
                  <a:extLst>
                    <a:ext uri="{9D8B030D-6E8A-4147-A177-3AD203B41FA5}">
                      <a16:colId xmlns:a16="http://schemas.microsoft.com/office/drawing/2014/main" val="31365118"/>
                    </a:ext>
                  </a:extLst>
                </a:gridCol>
                <a:gridCol w="2290354">
                  <a:extLst>
                    <a:ext uri="{9D8B030D-6E8A-4147-A177-3AD203B41FA5}">
                      <a16:colId xmlns:a16="http://schemas.microsoft.com/office/drawing/2014/main" val="1729941225"/>
                    </a:ext>
                  </a:extLst>
                </a:gridCol>
                <a:gridCol w="2290354">
                  <a:extLst>
                    <a:ext uri="{9D8B030D-6E8A-4147-A177-3AD203B41FA5}">
                      <a16:colId xmlns:a16="http://schemas.microsoft.com/office/drawing/2014/main" val="2190310709"/>
                    </a:ext>
                  </a:extLst>
                </a:gridCol>
              </a:tblGrid>
              <a:tr h="370840">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Handwritten Hindi Character Recognition using Multiple Classifiers in Machine Learning</a:t>
                      </a:r>
                      <a:endParaRPr lang="en-US" sz="1600" dirty="0">
                        <a:effectLst/>
                      </a:endParaRPr>
                    </a:p>
                    <a:p>
                      <a:pPr fontAlgn="t"/>
                      <a:br>
                        <a:rPr lang="en-US" sz="1600" dirty="0">
                          <a:effectLst/>
                        </a:rPr>
                      </a:br>
                      <a:endParaRPr lang="en-US" sz="16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The methodology used in this study involves the implementation of various algorithms for handwritten character recognition (HCR). The dataset consisted of 92,000 images of 46 different types of Hindi characters and digits. Techniques like Zoning, Histogram, Principal Components Analysis (PCA), and Gradient-based features were applied to extract the features of individual characters. Classification algorithms such as Support Vector Machine (SVM), Random Forest, Logistic Regression, Naïve Bayes, KNN, SVM, and CNN were used to classify the extracted features and recognize the characters.</a:t>
                      </a:r>
                      <a:endParaRPr lang="en-US" sz="16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 SVM algorithm achieved the highest accuracy of 98.88% in recognizing Hindi characters.</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Random Forest algorithm achieved an accuracy of 97.22%.</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Logistic Regression algorithm achieved an accuracy of 95.83%.</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Naïve Bayes ' algorithm achieved an accuracy of 52.68%.</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The use of machine learning techniques improved the accuracy of the HCR method.</a:t>
                      </a:r>
                      <a:endParaRPr lang="en-US" sz="1600">
                        <a:effectLst/>
                      </a:endParaRPr>
                    </a:p>
                    <a:p>
                      <a:pPr fontAlgn="t"/>
                      <a:br>
                        <a:rPr lang="en-US" sz="1600">
                          <a:effectLst/>
                        </a:rPr>
                      </a:br>
                      <a:endParaRPr lang="en-US" sz="16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Linear Regression algorithm achieved an accuracy of only 52.43%, which is relatively low compared to other algorithms.</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The accuracy of the Naïve Bayes algorithm was also relatively low at 52.68%.</a:t>
                      </a:r>
                      <a:endParaRPr lang="en-US" sz="1600">
                        <a:effectLst/>
                      </a:endParaRPr>
                    </a:p>
                    <a:p>
                      <a:pPr rtl="0" fontAlgn="t">
                        <a:spcBef>
                          <a:spcPts val="0"/>
                        </a:spcBef>
                        <a:spcAft>
                          <a:spcPts val="0"/>
                        </a:spcAft>
                      </a:pPr>
                      <a:br>
                        <a:rPr lang="en-US" sz="1600">
                          <a:effectLst/>
                        </a:rPr>
                      </a:br>
                      <a:r>
                        <a:rPr lang="en-US" sz="1200" b="0" i="0" u="none" strike="noStrike">
                          <a:solidFill>
                            <a:srgbClr val="000000"/>
                          </a:solidFill>
                          <a:effectLst/>
                          <a:latin typeface="Times New Roman" panose="02020603050405020304" pitchFamily="18" charset="0"/>
                        </a:rPr>
                        <a:t>The dataset used in this study consisted of handwritten Hindi characters and digits, which may limit the generalizability of the results to other languages or scripts.</a:t>
                      </a:r>
                      <a:endParaRPr lang="en-US" sz="1600">
                        <a:effectLst/>
                      </a:endParaRPr>
                    </a:p>
                    <a:p>
                      <a:pPr fontAlgn="t"/>
                      <a:br>
                        <a:rPr lang="en-US" sz="1600">
                          <a:effectLst/>
                        </a:rPr>
                      </a:br>
                      <a:endParaRPr lang="en-US" sz="16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SVM algorithm achieved the highest accuracy of 98.88% in recognizing Hindi characters.</a:t>
                      </a:r>
                      <a:endParaRPr lang="en-US" sz="1600" dirty="0">
                        <a:effectLst/>
                      </a:endParaRPr>
                    </a:p>
                    <a:p>
                      <a:pPr rtl="0" fontAlgn="t">
                        <a:spcBef>
                          <a:spcPts val="0"/>
                        </a:spcBef>
                        <a:spcAft>
                          <a:spcPts val="0"/>
                        </a:spcAft>
                      </a:pPr>
                      <a:br>
                        <a:rPr lang="en-US" sz="1600" dirty="0">
                          <a:effectLst/>
                        </a:rPr>
                      </a:br>
                      <a:r>
                        <a:rPr lang="en-US" sz="1400" b="0" i="0" u="none" strike="noStrike" dirty="0">
                          <a:solidFill>
                            <a:srgbClr val="000000"/>
                          </a:solidFill>
                          <a:effectLst/>
                          <a:latin typeface="Times New Roman" panose="02020603050405020304" pitchFamily="18" charset="0"/>
                        </a:rPr>
                        <a:t>Random Forest algorithm achieved an accuracy of 97.22%.</a:t>
                      </a:r>
                      <a:endParaRPr lang="en-US" sz="1600" dirty="0">
                        <a:effectLst/>
                      </a:endParaRPr>
                    </a:p>
                    <a:p>
                      <a:pPr rtl="0" fontAlgn="t">
                        <a:spcBef>
                          <a:spcPts val="0"/>
                        </a:spcBef>
                        <a:spcAft>
                          <a:spcPts val="0"/>
                        </a:spcAft>
                      </a:pPr>
                      <a:br>
                        <a:rPr lang="en-US" sz="1600" dirty="0">
                          <a:effectLst/>
                        </a:rPr>
                      </a:br>
                      <a:r>
                        <a:rPr lang="en-US" sz="1400" b="0" i="0" u="none" strike="noStrike" dirty="0">
                          <a:solidFill>
                            <a:srgbClr val="000000"/>
                          </a:solidFill>
                          <a:effectLst/>
                          <a:latin typeface="Times New Roman" panose="02020603050405020304" pitchFamily="18" charset="0"/>
                        </a:rPr>
                        <a:t>Logistic Regression algorithm achieved an accuracy of 95.83%.</a:t>
                      </a:r>
                      <a:endParaRPr lang="en-US" sz="16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Naïve Bayes ' algorithm achieved an accuracy of 52.68%.</a:t>
                      </a:r>
                      <a:endParaRPr lang="en-US" sz="1600" dirty="0">
                        <a:effectLst/>
                      </a:endParaRPr>
                    </a:p>
                    <a:p>
                      <a:pPr rtl="0" fontAlgn="t">
                        <a:spcBef>
                          <a:spcPts val="0"/>
                        </a:spcBef>
                        <a:spcAft>
                          <a:spcPts val="0"/>
                        </a:spcAft>
                      </a:pPr>
                      <a:br>
                        <a:rPr lang="en-US" sz="1600" dirty="0">
                          <a:effectLst/>
                        </a:rPr>
                      </a:br>
                      <a:r>
                        <a:rPr lang="en-US" sz="1400" b="0" i="0" u="none" strike="noStrike" dirty="0">
                          <a:solidFill>
                            <a:srgbClr val="000000"/>
                          </a:solidFill>
                          <a:effectLst/>
                          <a:latin typeface="Times New Roman" panose="02020603050405020304" pitchFamily="18" charset="0"/>
                        </a:rPr>
                        <a:t>Linear Regression algorithm achieved an accuracy of 52.43%.</a:t>
                      </a:r>
                      <a:endParaRPr lang="en-US" sz="1600" dirty="0">
                        <a:effectLst/>
                      </a:endParaRPr>
                    </a:p>
                    <a:p>
                      <a:pPr fontAlgn="t"/>
                      <a:br>
                        <a:rPr lang="en-US" sz="1600" dirty="0">
                          <a:effectLst/>
                        </a:rPr>
                      </a:br>
                      <a:endParaRPr lang="en-US" sz="16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30422"/>
                  </a:ext>
                </a:extLst>
              </a:tr>
            </a:tbl>
          </a:graphicData>
        </a:graphic>
      </p:graphicFrame>
    </p:spTree>
    <p:extLst>
      <p:ext uri="{BB962C8B-B14F-4D97-AF65-F5344CB8AC3E}">
        <p14:creationId xmlns:p14="http://schemas.microsoft.com/office/powerpoint/2010/main" val="347235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a:stretch/>
        </p:blipFill>
        <p:spPr>
          <a:xfrm>
            <a:off x="1478825" y="85955"/>
            <a:ext cx="5800900" cy="1213300"/>
          </a:xfrm>
          <a:prstGeom prst="rect">
            <a:avLst/>
          </a:prstGeom>
          <a:noFill/>
          <a:ln>
            <a:noFill/>
          </a:ln>
        </p:spPr>
      </p:pic>
      <p:graphicFrame>
        <p:nvGraphicFramePr>
          <p:cNvPr id="5" name="Table 4">
            <a:extLst>
              <a:ext uri="{FF2B5EF4-FFF2-40B4-BE49-F238E27FC236}">
                <a16:creationId xmlns:a16="http://schemas.microsoft.com/office/drawing/2014/main" id="{D118A4BC-0056-E174-5EB5-6CD009FF4081}"/>
              </a:ext>
            </a:extLst>
          </p:cNvPr>
          <p:cNvGraphicFramePr>
            <a:graphicFrameLocks noGrp="1"/>
          </p:cNvGraphicFramePr>
          <p:nvPr>
            <p:extLst>
              <p:ext uri="{D42A27DB-BD31-4B8C-83A1-F6EECF244321}">
                <p14:modId xmlns:p14="http://schemas.microsoft.com/office/powerpoint/2010/main" val="4189800251"/>
              </p:ext>
            </p:extLst>
          </p:nvPr>
        </p:nvGraphicFramePr>
        <p:xfrm>
          <a:off x="1175657" y="1610604"/>
          <a:ext cx="10352310" cy="4785360"/>
        </p:xfrm>
        <a:graphic>
          <a:graphicData uri="http://schemas.openxmlformats.org/drawingml/2006/table">
            <a:tbl>
              <a:tblPr firstRow="1" bandRow="1">
                <a:tableStyleId>{5C22544A-7EE6-4342-B048-85BDC9FD1C3A}</a:tableStyleId>
              </a:tblPr>
              <a:tblGrid>
                <a:gridCol w="2070462">
                  <a:extLst>
                    <a:ext uri="{9D8B030D-6E8A-4147-A177-3AD203B41FA5}">
                      <a16:colId xmlns:a16="http://schemas.microsoft.com/office/drawing/2014/main" val="1046409142"/>
                    </a:ext>
                  </a:extLst>
                </a:gridCol>
                <a:gridCol w="2070462">
                  <a:extLst>
                    <a:ext uri="{9D8B030D-6E8A-4147-A177-3AD203B41FA5}">
                      <a16:colId xmlns:a16="http://schemas.microsoft.com/office/drawing/2014/main" val="3322522638"/>
                    </a:ext>
                  </a:extLst>
                </a:gridCol>
                <a:gridCol w="2070462">
                  <a:extLst>
                    <a:ext uri="{9D8B030D-6E8A-4147-A177-3AD203B41FA5}">
                      <a16:colId xmlns:a16="http://schemas.microsoft.com/office/drawing/2014/main" val="153479636"/>
                    </a:ext>
                  </a:extLst>
                </a:gridCol>
                <a:gridCol w="2070462">
                  <a:extLst>
                    <a:ext uri="{9D8B030D-6E8A-4147-A177-3AD203B41FA5}">
                      <a16:colId xmlns:a16="http://schemas.microsoft.com/office/drawing/2014/main" val="2492551841"/>
                    </a:ext>
                  </a:extLst>
                </a:gridCol>
                <a:gridCol w="2070462">
                  <a:extLst>
                    <a:ext uri="{9D8B030D-6E8A-4147-A177-3AD203B41FA5}">
                      <a16:colId xmlns:a16="http://schemas.microsoft.com/office/drawing/2014/main" val="2298636609"/>
                    </a:ext>
                  </a:extLst>
                </a:gridCol>
              </a:tblGrid>
              <a:tr h="370840">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A New Method for Line Segmentation of Handwritten Hindi Text</a:t>
                      </a:r>
                      <a:endParaRPr lang="en-US" sz="1800" dirty="0">
                        <a:effectLst/>
                      </a:endParaRPr>
                    </a:p>
                    <a:p>
                      <a:pPr fontAlgn="t"/>
                      <a:br>
                        <a:rPr lang="en-US" sz="1800" dirty="0">
                          <a:effectLst/>
                        </a:rPr>
                      </a:b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methodology used in this paper for line segmentation of handwritten Hindi text is based on header line detection, baseline detection, and contour following technique. No preprocessing techniques like skew correction, thinning, or noise removal have been applied to the data.</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method proposed in this paper is suitable for fluctuating lines or variable skew lines of text. It is also invariant to non-uniform skew between words in a line. Additionally, the contour following technique after header line detection helps in correctly separating some of the overlapped lines of text.</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The method discussed in this paper does not address the problem of small gaps between lines or overlapping of text lines. It also does not handle lines with broken parts in upper modifiers or lines with thick parts in upper modifiers. Moreover, the method may not work well for lines overlapping within a stripe.</a:t>
                      </a:r>
                      <a:endParaRPr lang="en-US" sz="180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The paper presents the accuracy of line segmentation for handwritten Hindi text. The technique achieved a line segmentation accuracy of 94.5% for variable skew or fluctuating lines. The method was also applied to printed Sanskrit and Hindi text, achieving an accuracy of 97%. However, for handwritten Gurmukhi script, while the header and base lines were correctly identified, there were issues with recognizing vowel modifiers and base lines that were not touching </a:t>
                      </a:r>
                      <a:r>
                        <a:rPr lang="en-US" sz="1400" b="0" i="0" u="none" strike="noStrike" dirty="0" err="1">
                          <a:solidFill>
                            <a:srgbClr val="000000"/>
                          </a:solidFill>
                          <a:effectLst/>
                          <a:latin typeface="Times New Roman" panose="02020603050405020304" pitchFamily="18" charset="0"/>
                        </a:rPr>
                        <a:t>consonants.articles</a:t>
                      </a:r>
                      <a:r>
                        <a:rPr lang="en-US" sz="1400" b="0" i="0" u="none" strike="noStrike" dirty="0">
                          <a:solidFill>
                            <a:srgbClr val="000000"/>
                          </a:solidFill>
                          <a:effectLst/>
                          <a:latin typeface="Times New Roman" panose="02020603050405020304" pitchFamily="18" charset="0"/>
                        </a:rPr>
                        <a:t>.</a:t>
                      </a:r>
                      <a:endParaRPr lang="en-US" sz="18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7380152"/>
                  </a:ext>
                </a:extLst>
              </a:tr>
            </a:tbl>
          </a:graphicData>
        </a:graphic>
      </p:graphicFrame>
    </p:spTree>
    <p:extLst>
      <p:ext uri="{BB962C8B-B14F-4D97-AF65-F5344CB8AC3E}">
        <p14:creationId xmlns:p14="http://schemas.microsoft.com/office/powerpoint/2010/main" val="119930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17" name="Google Shape;217;p30"/>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18" name="Google Shape;218;p30"/>
          <p:cNvSpPr txBox="1"/>
          <p:nvPr/>
        </p:nvSpPr>
        <p:spPr>
          <a:xfrm>
            <a:off x="1488550" y="2073350"/>
            <a:ext cx="9516300" cy="393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CONCLUSION</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1900">
              <a:solidFill>
                <a:schemeClr val="dk1"/>
              </a:solidFill>
              <a:latin typeface="Times New Roman"/>
              <a:ea typeface="Times New Roman"/>
              <a:cs typeface="Times New Roman"/>
              <a:sym typeface="Times New Roman"/>
            </a:endParaRPr>
          </a:p>
          <a:p>
            <a:pPr marL="189865" lvl="0" indent="-200025" algn="just" rtl="0">
              <a:lnSpc>
                <a:spcPct val="119600"/>
              </a:lnSpc>
              <a:spcBef>
                <a:spcPts val="134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In conclusion, our project dedicated to developing a Hindi Handwritten Recognition System utilizing Tesseract OCR represents a significant step forward in the realm of Optical Character Recognition technology. </a:t>
            </a:r>
            <a:endParaRPr sz="1600">
              <a:solidFill>
                <a:schemeClr val="dk1"/>
              </a:solidFill>
              <a:latin typeface="Times New Roman"/>
              <a:ea typeface="Times New Roman"/>
              <a:cs typeface="Times New Roman"/>
              <a:sym typeface="Times New Roman"/>
            </a:endParaRPr>
          </a:p>
          <a:p>
            <a:pPr marL="189865" lvl="0" indent="-200025" algn="just" rtl="0">
              <a:lnSpc>
                <a:spcPct val="119600"/>
              </a:lnSpc>
              <a:spcBef>
                <a:spcPts val="134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With the ever-increasing digitalization and automation of our world, the ability to accurately recognize and transcribe handwritten Hindi text has profound implications for preserving cultural heritage, enhancing accessibility, and simplifying administrative and educational tasks in Hindi-speaking communities.</a:t>
            </a:r>
            <a:endParaRPr sz="1600">
              <a:solidFill>
                <a:schemeClr val="dk1"/>
              </a:solidFill>
              <a:latin typeface="Times New Roman"/>
              <a:ea typeface="Times New Roman"/>
              <a:cs typeface="Times New Roman"/>
              <a:sym typeface="Times New Roman"/>
            </a:endParaRPr>
          </a:p>
          <a:p>
            <a:pPr marL="189865" lvl="0" indent="-200025" algn="just" rtl="0">
              <a:lnSpc>
                <a:spcPct val="119600"/>
              </a:lnSpc>
              <a:spcBef>
                <a:spcPts val="134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 In closing, the successful implementation of a Hindi Handwritten Recognition System using Tesseract OCR is not only a technological achievement but also a testament to our commitment to cultural preservation, accessibility, and efficiency.</a:t>
            </a:r>
            <a:endParaRPr sz="1600">
              <a:solidFill>
                <a:schemeClr val="dk1"/>
              </a:solidFill>
              <a:latin typeface="Times New Roman"/>
              <a:ea typeface="Times New Roman"/>
              <a:cs typeface="Times New Roman"/>
              <a:sym typeface="Times New Roman"/>
            </a:endParaRPr>
          </a:p>
          <a:p>
            <a:pPr marL="457200" lvl="0" indent="0" algn="just" rtl="0">
              <a:lnSpc>
                <a:spcPct val="119600"/>
              </a:lnSpc>
              <a:spcBef>
                <a:spcPts val="134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lnSpc>
                <a:spcPct val="115200"/>
              </a:lnSpc>
              <a:spcBef>
                <a:spcPts val="0"/>
              </a:spcBef>
              <a:spcAft>
                <a:spcPts val="0"/>
              </a:spcAft>
              <a:buClr>
                <a:schemeClr val="dk1"/>
              </a:buClr>
              <a:buFont typeface="Arial"/>
              <a:buNone/>
            </a:pPr>
            <a:endParaRPr sz="1600">
              <a:latin typeface="Calibri"/>
              <a:ea typeface="Calibri"/>
              <a:cs typeface="Calibri"/>
              <a:sym typeface="Calibri"/>
            </a:endParaRPr>
          </a:p>
        </p:txBody>
      </p:sp>
      <p:pic>
        <p:nvPicPr>
          <p:cNvPr id="219" name="Google Shape;219;p30"/>
          <p:cNvPicPr preferRelativeResize="0"/>
          <p:nvPr/>
        </p:nvPicPr>
        <p:blipFill>
          <a:blip r:embed="rId4">
            <a:alphaModFix/>
          </a:blip>
          <a:stretch>
            <a:fillRect/>
          </a:stretch>
        </p:blipFill>
        <p:spPr>
          <a:xfrm>
            <a:off x="8184174" y="1536325"/>
            <a:ext cx="3403995" cy="1213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225" name="Google Shape;225;p31"/>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226" name="Google Shape;226;p31"/>
          <p:cNvSpPr txBox="1"/>
          <p:nvPr/>
        </p:nvSpPr>
        <p:spPr>
          <a:xfrm>
            <a:off x="1488600" y="2522950"/>
            <a:ext cx="9214800" cy="3225300"/>
          </a:xfrm>
          <a:prstGeom prst="rect">
            <a:avLst/>
          </a:prstGeom>
          <a:noFill/>
          <a:ln>
            <a:noFill/>
          </a:ln>
        </p:spPr>
        <p:txBody>
          <a:bodyPr spcFirstLastPara="1" wrap="square" lIns="91425" tIns="91425" rIns="91425" bIns="91425" anchor="t" anchorCtr="0">
            <a:noAutofit/>
          </a:bodyPr>
          <a:lstStyle/>
          <a:p>
            <a:pPr marL="0" marR="5080" lvl="0" indent="0" algn="just" rtl="0">
              <a:lnSpc>
                <a:spcPct val="1192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225425" lvl="0" indent="-168910" algn="just" rtl="0">
              <a:lnSpc>
                <a:spcPct val="119600"/>
              </a:lnSpc>
              <a:spcBef>
                <a:spcPts val="5"/>
              </a:spcBef>
              <a:spcAft>
                <a:spcPts val="0"/>
              </a:spcAft>
              <a:buClr>
                <a:schemeClr val="dk1"/>
              </a:buClr>
              <a:buSzPts val="1200"/>
              <a:buChar char="•"/>
            </a:pPr>
            <a:r>
              <a:rPr lang="en-IN" sz="1200">
                <a:solidFill>
                  <a:srgbClr val="0D0D0D"/>
                </a:solidFill>
                <a:latin typeface="Times New Roman"/>
                <a:ea typeface="Times New Roman"/>
                <a:cs typeface="Times New Roman"/>
                <a:sym typeface="Times New Roman"/>
              </a:rPr>
              <a:t>Garg, Naresh Kumar, Lakhwinder Kaur, and M. K. Jindal. "Segmentation of handwritten Hindi text." International Journal of Computer Applications 1.4 (2010): 22-26.</a:t>
            </a:r>
            <a:endParaRPr sz="1200">
              <a:solidFill>
                <a:srgbClr val="0D0D0D"/>
              </a:solidFill>
              <a:latin typeface="Times New Roman"/>
              <a:ea typeface="Times New Roman"/>
              <a:cs typeface="Times New Roman"/>
              <a:sym typeface="Times New Roman"/>
            </a:endParaRPr>
          </a:p>
          <a:p>
            <a:pPr marL="457200" lvl="0" indent="0" algn="just" rtl="0">
              <a:lnSpc>
                <a:spcPct val="119600"/>
              </a:lnSpc>
              <a:spcBef>
                <a:spcPts val="5"/>
              </a:spcBef>
              <a:spcAft>
                <a:spcPts val="0"/>
              </a:spcAft>
              <a:buNone/>
            </a:pPr>
            <a:endParaRPr sz="1200">
              <a:solidFill>
                <a:srgbClr val="0D0D0D"/>
              </a:solidFill>
              <a:latin typeface="Times New Roman"/>
              <a:ea typeface="Times New Roman"/>
              <a:cs typeface="Times New Roman"/>
              <a:sym typeface="Times New Roman"/>
            </a:endParaRPr>
          </a:p>
          <a:p>
            <a:pPr marL="225425" lvl="0" indent="-168910" algn="just" rtl="0">
              <a:spcBef>
                <a:spcPts val="0"/>
              </a:spcBef>
              <a:spcAft>
                <a:spcPts val="0"/>
              </a:spcAft>
              <a:buClr>
                <a:schemeClr val="dk1"/>
              </a:buClr>
              <a:buSzPts val="1200"/>
              <a:buChar char="•"/>
            </a:pPr>
            <a:r>
              <a:rPr lang="en-IN" sz="1200">
                <a:solidFill>
                  <a:srgbClr val="042257"/>
                </a:solidFill>
                <a:latin typeface="Times New Roman"/>
                <a:ea typeface="Times New Roman"/>
                <a:cs typeface="Times New Roman"/>
                <a:sym typeface="Times New Roman"/>
              </a:rPr>
              <a:t>Garg, Naresh Kumar, Lakhwinder Kaur, and Manish Jindal. "Recognition of offline handwritten hindi text using SVM." International Journal of Image Processing (IJIP) 7.4 (2013): 395-401.</a:t>
            </a:r>
            <a:endParaRPr sz="1200">
              <a:solidFill>
                <a:srgbClr val="042257"/>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042257"/>
              </a:solidFill>
              <a:latin typeface="Times New Roman"/>
              <a:ea typeface="Times New Roman"/>
              <a:cs typeface="Times New Roman"/>
              <a:sym typeface="Times New Roman"/>
            </a:endParaRPr>
          </a:p>
          <a:p>
            <a:pPr marL="225425" lvl="0" indent="-168910" algn="just" rtl="0">
              <a:spcBef>
                <a:spcPts val="0"/>
              </a:spcBef>
              <a:spcAft>
                <a:spcPts val="0"/>
              </a:spcAft>
              <a:buClr>
                <a:schemeClr val="dk1"/>
              </a:buClr>
              <a:buSzPts val="1200"/>
              <a:buChar char="•"/>
            </a:pPr>
            <a:r>
              <a:rPr lang="en-IN" sz="1200">
                <a:solidFill>
                  <a:srgbClr val="042257"/>
                </a:solidFill>
                <a:latin typeface="Times New Roman"/>
                <a:ea typeface="Times New Roman"/>
                <a:cs typeface="Times New Roman"/>
                <a:sym typeface="Times New Roman"/>
              </a:rPr>
              <a:t>Thakare, Sahil, et al. "Document segmentation and language translation using tesseract-ocr." 2018 IEEE 13th International Conference on Industrial and Information Systems (ICIIS). IEEE, 2018.</a:t>
            </a:r>
            <a:endParaRPr sz="1200">
              <a:solidFill>
                <a:srgbClr val="042257"/>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042257"/>
              </a:solidFill>
              <a:latin typeface="Times New Roman"/>
              <a:ea typeface="Times New Roman"/>
              <a:cs typeface="Times New Roman"/>
              <a:sym typeface="Times New Roman"/>
            </a:endParaRPr>
          </a:p>
          <a:p>
            <a:pPr marL="225425" lvl="0" indent="-168910" algn="just" rtl="0">
              <a:spcBef>
                <a:spcPts val="0"/>
              </a:spcBef>
              <a:spcAft>
                <a:spcPts val="0"/>
              </a:spcAft>
              <a:buClr>
                <a:srgbClr val="042257"/>
              </a:buClr>
              <a:buSzPts val="1200"/>
              <a:buFont typeface="Times New Roman"/>
              <a:buChar char="•"/>
            </a:pPr>
            <a:r>
              <a:rPr lang="en-IN" sz="1200">
                <a:solidFill>
                  <a:srgbClr val="042257"/>
                </a:solidFill>
                <a:latin typeface="Times New Roman"/>
                <a:ea typeface="Times New Roman"/>
                <a:cs typeface="Times New Roman"/>
                <a:sym typeface="Times New Roman"/>
              </a:rPr>
              <a:t>Mishra, Nitin, et al. "Shirorekha chopping integrated tesseract ocr engine for enhanced hindi language recognition." International Journal of Computer Applications 39.6 (2012): 19-23.</a:t>
            </a:r>
            <a:endParaRPr sz="1200">
              <a:solidFill>
                <a:srgbClr val="042257"/>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042257"/>
              </a:solidFill>
              <a:latin typeface="Times New Roman"/>
              <a:ea typeface="Times New Roman"/>
              <a:cs typeface="Times New Roman"/>
              <a:sym typeface="Times New Roman"/>
            </a:endParaRPr>
          </a:p>
          <a:p>
            <a:pPr marL="225425" lvl="0" indent="-168910" algn="just" rtl="0">
              <a:spcBef>
                <a:spcPts val="0"/>
              </a:spcBef>
              <a:spcAft>
                <a:spcPts val="0"/>
              </a:spcAft>
              <a:buClr>
                <a:srgbClr val="042257"/>
              </a:buClr>
              <a:buSzPts val="1200"/>
              <a:buFont typeface="Times New Roman"/>
              <a:buChar char="•"/>
            </a:pPr>
            <a:r>
              <a:rPr lang="en-IN" sz="1200">
                <a:solidFill>
                  <a:srgbClr val="042257"/>
                </a:solidFill>
                <a:latin typeface="Times New Roman"/>
                <a:ea typeface="Times New Roman"/>
                <a:cs typeface="Times New Roman"/>
                <a:sym typeface="Times New Roman"/>
              </a:rPr>
              <a:t>Kaur, Jaspreet, Vishal Goyal, and Manish Kumar. "Tesseract OCR for Hindi Typewritten Documents." 2021 Sixth International Conference on Image Information Processing (ICIIP). Vol. 6. IEEE, 2021.</a:t>
            </a:r>
            <a:endParaRPr sz="1200">
              <a:solidFill>
                <a:srgbClr val="042257"/>
              </a:solidFill>
              <a:latin typeface="Times New Roman"/>
              <a:ea typeface="Times New Roman"/>
              <a:cs typeface="Times New Roman"/>
              <a:sym typeface="Times New Roman"/>
            </a:endParaRPr>
          </a:p>
          <a:p>
            <a:pPr marL="457200" lvl="0" indent="0" algn="just" rtl="0">
              <a:spcBef>
                <a:spcPts val="0"/>
              </a:spcBef>
              <a:spcAft>
                <a:spcPts val="0"/>
              </a:spcAft>
              <a:buNone/>
            </a:pPr>
            <a:endParaRPr sz="1200">
              <a:solidFill>
                <a:srgbClr val="042257"/>
              </a:solidFill>
              <a:latin typeface="Times New Roman"/>
              <a:ea typeface="Times New Roman"/>
              <a:cs typeface="Times New Roman"/>
              <a:sym typeface="Times New Roman"/>
            </a:endParaRPr>
          </a:p>
          <a:p>
            <a:pPr marL="225425" lvl="0" indent="-168910" algn="just" rtl="0">
              <a:spcBef>
                <a:spcPts val="0"/>
              </a:spcBef>
              <a:spcAft>
                <a:spcPts val="0"/>
              </a:spcAft>
              <a:buClr>
                <a:srgbClr val="042257"/>
              </a:buClr>
              <a:buSzPts val="1200"/>
              <a:buFont typeface="Times New Roman"/>
              <a:buChar char="•"/>
            </a:pPr>
            <a:r>
              <a:rPr lang="en-IN" sz="1200">
                <a:solidFill>
                  <a:srgbClr val="042257"/>
                </a:solidFill>
                <a:latin typeface="Times New Roman"/>
                <a:ea typeface="Times New Roman"/>
                <a:cs typeface="Times New Roman"/>
                <a:sym typeface="Times New Roman"/>
              </a:rPr>
              <a:t>Haque, Md Ziaul, and Mohd Omar. "Handwritten Hindi Character Recognition using Multiple Classifiers in Machine Learning."</a:t>
            </a:r>
            <a:endParaRPr sz="1200">
              <a:solidFill>
                <a:srgbClr val="042257"/>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rgbClr val="042257"/>
              </a:solidFill>
              <a:latin typeface="Times New Roman"/>
              <a:ea typeface="Times New Roman"/>
              <a:cs typeface="Times New Roman"/>
              <a:sym typeface="Times New Roman"/>
            </a:endParaRPr>
          </a:p>
        </p:txBody>
      </p:sp>
      <p:sp>
        <p:nvSpPr>
          <p:cNvPr id="227" name="Google Shape;227;p31"/>
          <p:cNvSpPr txBox="1"/>
          <p:nvPr/>
        </p:nvSpPr>
        <p:spPr>
          <a:xfrm>
            <a:off x="4368150" y="1984750"/>
            <a:ext cx="34557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REFERENCES</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4180287" y="892215"/>
            <a:ext cx="4935300" cy="236700"/>
          </a:xfrm>
          <a:prstGeom prst="rect">
            <a:avLst/>
          </a:prstGeom>
          <a:noFill/>
          <a:ln>
            <a:noFill/>
          </a:ln>
        </p:spPr>
        <p:txBody>
          <a:bodyPr spcFirstLastPara="1" wrap="square" lIns="0" tIns="13325" rIns="0" bIns="0" anchor="t" anchorCtr="0">
            <a:spAutoFit/>
          </a:bodyPr>
          <a:lstStyle/>
          <a:p>
            <a:pPr marL="674370" marR="0" lvl="0" indent="0" algn="l" rtl="0">
              <a:lnSpc>
                <a:spcPct val="100000"/>
              </a:lnSpc>
              <a:spcBef>
                <a:spcPts val="50"/>
              </a:spcBef>
              <a:spcAft>
                <a:spcPts val="0"/>
              </a:spcAft>
              <a:buNone/>
            </a:pPr>
            <a:endParaRPr sz="1450" b="0" i="0" u="none" strike="noStrike" cap="none">
              <a:latin typeface="Times New Roman"/>
              <a:ea typeface="Times New Roman"/>
              <a:cs typeface="Times New Roman"/>
              <a:sym typeface="Times New Roman"/>
            </a:endParaRPr>
          </a:p>
        </p:txBody>
      </p:sp>
      <p:pic>
        <p:nvPicPr>
          <p:cNvPr id="135" name="Google Shape;135;p20"/>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36" name="Google Shape;136;p20"/>
          <p:cNvSpPr txBox="1"/>
          <p:nvPr/>
        </p:nvSpPr>
        <p:spPr>
          <a:xfrm>
            <a:off x="1660950" y="1644325"/>
            <a:ext cx="9435600" cy="4371600"/>
          </a:xfrm>
          <a:prstGeom prst="rect">
            <a:avLst/>
          </a:prstGeom>
          <a:noFill/>
          <a:ln>
            <a:noFill/>
          </a:ln>
        </p:spPr>
        <p:txBody>
          <a:bodyPr spcFirstLastPara="1" wrap="square" lIns="91425" tIns="91425" rIns="91425" bIns="91425" anchor="t" anchorCtr="0">
            <a:noAutofit/>
          </a:bodyPr>
          <a:lstStyle/>
          <a:p>
            <a:pPr marL="154940" lvl="0" indent="0" algn="ctr" rtl="0">
              <a:spcBef>
                <a:spcPts val="0"/>
              </a:spcBef>
              <a:spcAft>
                <a:spcPts val="0"/>
              </a:spcAft>
              <a:buClr>
                <a:schemeClr val="dk1"/>
              </a:buClr>
              <a:buFont typeface="Arial"/>
              <a:buNone/>
            </a:pPr>
            <a:r>
              <a:rPr lang="en-IN" sz="1900" b="1">
                <a:solidFill>
                  <a:srgbClr val="C00000"/>
                </a:solidFill>
                <a:latin typeface="Times New Roman"/>
                <a:ea typeface="Times New Roman"/>
                <a:cs typeface="Times New Roman"/>
                <a:sym typeface="Times New Roman"/>
              </a:rPr>
              <a:t>OUTLINE OF PRESENTATION</a:t>
            </a:r>
            <a:endParaRPr sz="1900">
              <a:solidFill>
                <a:schemeClr val="dk1"/>
              </a:solidFill>
              <a:latin typeface="Times New Roman"/>
              <a:ea typeface="Times New Roman"/>
              <a:cs typeface="Times New Roman"/>
              <a:sym typeface="Times New Roman"/>
            </a:endParaRPr>
          </a:p>
          <a:p>
            <a:pPr marL="295910" lvl="0" indent="-283844" algn="l" rtl="0">
              <a:spcBef>
                <a:spcPts val="585"/>
              </a:spcBef>
              <a:spcAft>
                <a:spcPts val="0"/>
              </a:spcAft>
              <a:buClr>
                <a:schemeClr val="dk1"/>
              </a:buClr>
              <a:buSzPts val="1900"/>
              <a:buFont typeface="Noto Sans Symbols"/>
              <a:buChar char="⮚"/>
            </a:pPr>
            <a:r>
              <a:rPr lang="en-IN" sz="1500">
                <a:solidFill>
                  <a:srgbClr val="042257"/>
                </a:solidFill>
                <a:latin typeface="Times New Roman"/>
                <a:ea typeface="Times New Roman"/>
                <a:cs typeface="Times New Roman"/>
                <a:sym typeface="Times New Roman"/>
              </a:rPr>
              <a:t>Introduction</a:t>
            </a:r>
            <a:endParaRPr sz="1500">
              <a:solidFill>
                <a:schemeClr val="dk1"/>
              </a:solidFill>
              <a:latin typeface="Times New Roman"/>
              <a:ea typeface="Times New Roman"/>
              <a:cs typeface="Times New Roman"/>
              <a:sym typeface="Times New Roman"/>
            </a:endParaRPr>
          </a:p>
          <a:p>
            <a:pPr marL="295910" lvl="0" indent="-283844" algn="l" rtl="0">
              <a:spcBef>
                <a:spcPts val="905"/>
              </a:spcBef>
              <a:spcAft>
                <a:spcPts val="0"/>
              </a:spcAft>
              <a:buClr>
                <a:schemeClr val="dk1"/>
              </a:buClr>
              <a:buSzPts val="1900"/>
              <a:buFont typeface="Noto Sans Symbols"/>
              <a:buChar char="⮚"/>
            </a:pPr>
            <a:r>
              <a:rPr lang="en-IN" sz="1450">
                <a:solidFill>
                  <a:srgbClr val="042257"/>
                </a:solidFill>
                <a:latin typeface="Times New Roman"/>
                <a:ea typeface="Times New Roman"/>
                <a:cs typeface="Times New Roman"/>
                <a:sym typeface="Times New Roman"/>
              </a:rPr>
              <a:t>Summary / Finding of Literature Survey</a:t>
            </a:r>
            <a:endParaRPr sz="1450">
              <a:solidFill>
                <a:schemeClr val="dk1"/>
              </a:solidFill>
              <a:latin typeface="Times New Roman"/>
              <a:ea typeface="Times New Roman"/>
              <a:cs typeface="Times New Roman"/>
              <a:sym typeface="Times New Roman"/>
            </a:endParaRPr>
          </a:p>
          <a:p>
            <a:pPr marL="295910" lvl="0" indent="-283844" algn="l" rtl="0">
              <a:spcBef>
                <a:spcPts val="960"/>
              </a:spcBef>
              <a:spcAft>
                <a:spcPts val="0"/>
              </a:spcAft>
              <a:buClr>
                <a:schemeClr val="dk1"/>
              </a:buClr>
              <a:buSzPts val="1900"/>
              <a:buFont typeface="Noto Sans Symbols"/>
              <a:buChar char="⮚"/>
            </a:pPr>
            <a:r>
              <a:rPr lang="en-IN" sz="1450">
                <a:solidFill>
                  <a:srgbClr val="042257"/>
                </a:solidFill>
                <a:latin typeface="Times New Roman"/>
                <a:ea typeface="Times New Roman"/>
                <a:cs typeface="Times New Roman"/>
                <a:sym typeface="Times New Roman"/>
              </a:rPr>
              <a:t>System Design &amp; Architecture</a:t>
            </a:r>
            <a:endParaRPr sz="1450">
              <a:solidFill>
                <a:schemeClr val="dk1"/>
              </a:solidFill>
              <a:latin typeface="Times New Roman"/>
              <a:ea typeface="Times New Roman"/>
              <a:cs typeface="Times New Roman"/>
              <a:sym typeface="Times New Roman"/>
            </a:endParaRPr>
          </a:p>
          <a:p>
            <a:pPr marL="295910" lvl="0" indent="-283844" algn="l" rtl="0">
              <a:spcBef>
                <a:spcPts val="910"/>
              </a:spcBef>
              <a:spcAft>
                <a:spcPts val="0"/>
              </a:spcAft>
              <a:buClr>
                <a:schemeClr val="dk1"/>
              </a:buClr>
              <a:buSzPts val="1900"/>
              <a:buFont typeface="Noto Sans Symbols"/>
              <a:buChar char="⮚"/>
            </a:pPr>
            <a:r>
              <a:rPr lang="en-IN" sz="1500">
                <a:solidFill>
                  <a:srgbClr val="042257"/>
                </a:solidFill>
                <a:latin typeface="Times New Roman"/>
                <a:ea typeface="Times New Roman"/>
                <a:cs typeface="Times New Roman"/>
                <a:sym typeface="Times New Roman"/>
              </a:rPr>
              <a:t>Proposed Methodology( Algorithm / Flowchart etc.)</a:t>
            </a:r>
            <a:endParaRPr sz="1500">
              <a:solidFill>
                <a:schemeClr val="dk1"/>
              </a:solidFill>
              <a:latin typeface="Times New Roman"/>
              <a:ea typeface="Times New Roman"/>
              <a:cs typeface="Times New Roman"/>
              <a:sym typeface="Times New Roman"/>
            </a:endParaRPr>
          </a:p>
          <a:p>
            <a:pPr marL="295910" lvl="0" indent="-283844" algn="l" rtl="0">
              <a:spcBef>
                <a:spcPts val="900"/>
              </a:spcBef>
              <a:spcAft>
                <a:spcPts val="0"/>
              </a:spcAft>
              <a:buClr>
                <a:schemeClr val="dk1"/>
              </a:buClr>
              <a:buSzPts val="1900"/>
              <a:buFont typeface="Noto Sans Symbols"/>
              <a:buChar char="⮚"/>
            </a:pPr>
            <a:r>
              <a:rPr lang="en-IN" sz="1450">
                <a:solidFill>
                  <a:srgbClr val="042257"/>
                </a:solidFill>
                <a:latin typeface="Times New Roman"/>
                <a:ea typeface="Times New Roman"/>
                <a:cs typeface="Times New Roman"/>
                <a:sym typeface="Times New Roman"/>
              </a:rPr>
              <a:t>Video &amp; Audio demonstration of Running Project(5Mins)</a:t>
            </a:r>
            <a:endParaRPr sz="1450">
              <a:solidFill>
                <a:schemeClr val="dk1"/>
              </a:solidFill>
              <a:latin typeface="Times New Roman"/>
              <a:ea typeface="Times New Roman"/>
              <a:cs typeface="Times New Roman"/>
              <a:sym typeface="Times New Roman"/>
            </a:endParaRPr>
          </a:p>
          <a:p>
            <a:pPr marL="295910" lvl="0" indent="-283844" algn="l" rtl="0">
              <a:spcBef>
                <a:spcPts val="910"/>
              </a:spcBef>
              <a:spcAft>
                <a:spcPts val="0"/>
              </a:spcAft>
              <a:buClr>
                <a:schemeClr val="dk1"/>
              </a:buClr>
              <a:buSzPts val="1900"/>
              <a:buFont typeface="Noto Sans Symbols"/>
              <a:buChar char="⮚"/>
            </a:pPr>
            <a:r>
              <a:rPr lang="en-IN" sz="1500">
                <a:solidFill>
                  <a:srgbClr val="042257"/>
                </a:solidFill>
                <a:latin typeface="Times New Roman"/>
                <a:ea typeface="Times New Roman"/>
                <a:cs typeface="Times New Roman"/>
                <a:sym typeface="Times New Roman"/>
              </a:rPr>
              <a:t>Results</a:t>
            </a:r>
            <a:endParaRPr sz="1500">
              <a:solidFill>
                <a:schemeClr val="dk1"/>
              </a:solidFill>
              <a:latin typeface="Times New Roman"/>
              <a:ea typeface="Times New Roman"/>
              <a:cs typeface="Times New Roman"/>
              <a:sym typeface="Times New Roman"/>
            </a:endParaRPr>
          </a:p>
          <a:p>
            <a:pPr marL="295910" lvl="0" indent="-283844" algn="l" rtl="0">
              <a:spcBef>
                <a:spcPts val="905"/>
              </a:spcBef>
              <a:spcAft>
                <a:spcPts val="0"/>
              </a:spcAft>
              <a:buClr>
                <a:schemeClr val="dk1"/>
              </a:buClr>
              <a:buSzPts val="1900"/>
              <a:buFont typeface="Noto Sans Symbols"/>
              <a:buChar char="⮚"/>
            </a:pPr>
            <a:r>
              <a:rPr lang="en-IN" sz="1450">
                <a:solidFill>
                  <a:srgbClr val="042257"/>
                </a:solidFill>
                <a:latin typeface="Times New Roman"/>
                <a:ea typeface="Times New Roman"/>
                <a:cs typeface="Times New Roman"/>
                <a:sym typeface="Times New Roman"/>
              </a:rPr>
              <a:t>Conclusion</a:t>
            </a:r>
            <a:endParaRPr sz="1450">
              <a:solidFill>
                <a:schemeClr val="dk1"/>
              </a:solidFill>
              <a:latin typeface="Times New Roman"/>
              <a:ea typeface="Times New Roman"/>
              <a:cs typeface="Times New Roman"/>
              <a:sym typeface="Times New Roman"/>
            </a:endParaRPr>
          </a:p>
          <a:p>
            <a:pPr marL="295910" lvl="0" indent="-283844" algn="l" rtl="0">
              <a:spcBef>
                <a:spcPts val="960"/>
              </a:spcBef>
              <a:spcAft>
                <a:spcPts val="0"/>
              </a:spcAft>
              <a:buClr>
                <a:srgbClr val="042257"/>
              </a:buClr>
              <a:buSzPts val="1900"/>
              <a:buFont typeface="Noto Sans Symbols"/>
              <a:buChar char="⮚"/>
            </a:pPr>
            <a:r>
              <a:rPr lang="en-IN" sz="1450">
                <a:solidFill>
                  <a:srgbClr val="042257"/>
                </a:solidFill>
                <a:latin typeface="Times New Roman"/>
                <a:ea typeface="Times New Roman"/>
                <a:cs typeface="Times New Roman"/>
                <a:sym typeface="Times New Roman"/>
              </a:rPr>
              <a:t>Reference</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p:nvPr/>
        </p:nvSpPr>
        <p:spPr>
          <a:xfrm>
            <a:off x="4125750" y="3002850"/>
            <a:ext cx="3940500" cy="8523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4800" b="1">
                <a:solidFill>
                  <a:srgbClr val="C00000"/>
                </a:solidFill>
                <a:latin typeface="Times New Roman"/>
                <a:ea typeface="Times New Roman"/>
                <a:cs typeface="Times New Roman"/>
                <a:sym typeface="Times New Roman"/>
              </a:rPr>
              <a:t>THANK YOU</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42" name="Google Shape;142;p21"/>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43" name="Google Shape;143;p21"/>
          <p:cNvSpPr txBox="1"/>
          <p:nvPr/>
        </p:nvSpPr>
        <p:spPr>
          <a:xfrm>
            <a:off x="1658300" y="1864900"/>
            <a:ext cx="9506100" cy="42663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IN" sz="2300" b="1">
                <a:solidFill>
                  <a:srgbClr val="C00000"/>
                </a:solidFill>
                <a:latin typeface="Times New Roman"/>
                <a:ea typeface="Times New Roman"/>
                <a:cs typeface="Times New Roman"/>
                <a:sym typeface="Times New Roman"/>
              </a:rPr>
              <a:t>INTRODUCTION</a:t>
            </a:r>
            <a:endParaRPr sz="1900" b="1">
              <a:solidFill>
                <a:schemeClr val="dk1"/>
              </a:solidFill>
              <a:latin typeface="Times New Roman"/>
              <a:ea typeface="Times New Roman"/>
              <a:cs typeface="Times New Roman"/>
              <a:sym typeface="Times New Roman"/>
            </a:endParaRPr>
          </a:p>
          <a:p>
            <a:pPr marL="457200" lvl="0" indent="0" algn="l" rtl="0">
              <a:lnSpc>
                <a:spcPct val="1196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189230" lvl="0" indent="-199390" algn="just" rtl="0">
              <a:lnSpc>
                <a:spcPct val="119600"/>
              </a:lnSpc>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Handwritten Hindi text recognition is emerging areas of research in the field of optical character recognition.</a:t>
            </a:r>
            <a:endParaRPr sz="1600">
              <a:solidFill>
                <a:schemeClr val="dk1"/>
              </a:solidFill>
              <a:latin typeface="Times New Roman"/>
              <a:ea typeface="Times New Roman"/>
              <a:cs typeface="Times New Roman"/>
              <a:sym typeface="Times New Roman"/>
            </a:endParaRPr>
          </a:p>
          <a:p>
            <a:pPr marL="189230" lvl="0" indent="-199390" algn="just" rtl="0">
              <a:lnSpc>
                <a:spcPct val="1196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In our increasingly digital and automated world, Optical Character Recognition (OCR) technology has become a crucial tool for transforming both printed and handwritten text into formats that computers can understand and manipulate. This versatile technology has been applied across a wide range of fields, including document digitization and language processing. </a:t>
            </a:r>
            <a:endParaRPr sz="1600">
              <a:solidFill>
                <a:schemeClr val="dk1"/>
              </a:solidFill>
              <a:latin typeface="Times New Roman"/>
              <a:ea typeface="Times New Roman"/>
              <a:cs typeface="Times New Roman"/>
              <a:sym typeface="Times New Roman"/>
            </a:endParaRPr>
          </a:p>
          <a:p>
            <a:pPr marL="189230" lvl="0" indent="-199390" algn="just" rtl="0">
              <a:lnSpc>
                <a:spcPct val="1196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However, the Hindi language presents distinctive challenges to OCR systems due to its intricate script and a wide array of handwriting styles. </a:t>
            </a:r>
            <a:endParaRPr sz="1600">
              <a:solidFill>
                <a:schemeClr val="dk1"/>
              </a:solidFill>
              <a:latin typeface="Times New Roman"/>
              <a:ea typeface="Times New Roman"/>
              <a:cs typeface="Times New Roman"/>
              <a:sym typeface="Times New Roman"/>
            </a:endParaRPr>
          </a:p>
          <a:p>
            <a:pPr marL="189230" lvl="0" indent="-199390" algn="just" rtl="0">
              <a:lnSpc>
                <a:spcPct val="1196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The accurate recognition of handwritten Hindi text holds immense importance as it enables the preservation of cultural heritage, improves accessibility, and streamlines administrative and educational tasks in Hindi-speaking regions.</a:t>
            </a:r>
            <a:endParaRPr sz="1600">
              <a:solidFill>
                <a:schemeClr val="dk1"/>
              </a:solidFill>
              <a:latin typeface="Times New Roman"/>
              <a:ea typeface="Times New Roman"/>
              <a:cs typeface="Times New Roman"/>
              <a:sym typeface="Times New Roman"/>
            </a:endParaRPr>
          </a:p>
          <a:p>
            <a:pPr marL="189230" lvl="0" indent="0" algn="just" rtl="0">
              <a:lnSpc>
                <a:spcPct val="119600"/>
              </a:lnSpc>
              <a:spcBef>
                <a:spcPts val="0"/>
              </a:spcBef>
              <a:spcAft>
                <a:spcPts val="0"/>
              </a:spcAft>
              <a:buClr>
                <a:schemeClr val="dk1"/>
              </a:buClr>
              <a:buFont typeface="Arial"/>
              <a:buNone/>
            </a:pPr>
            <a:endParaRPr sz="1600">
              <a:solidFill>
                <a:schemeClr val="dk1"/>
              </a:solidFill>
              <a:latin typeface="Times New Roman"/>
              <a:ea typeface="Times New Roman"/>
              <a:cs typeface="Times New Roman"/>
              <a:sym typeface="Times New Roman"/>
            </a:endParaRPr>
          </a:p>
        </p:txBody>
      </p:sp>
      <p:sp>
        <p:nvSpPr>
          <p:cNvPr id="144" name="Google Shape;144;p21"/>
          <p:cNvSpPr txBox="1"/>
          <p:nvPr/>
        </p:nvSpPr>
        <p:spPr>
          <a:xfrm>
            <a:off x="4702350" y="1864900"/>
            <a:ext cx="4120800" cy="4713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50" name="Google Shape;150;p22"/>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51" name="Google Shape;151;p22"/>
          <p:cNvSpPr txBox="1"/>
          <p:nvPr/>
        </p:nvSpPr>
        <p:spPr>
          <a:xfrm>
            <a:off x="2126500" y="1701150"/>
            <a:ext cx="8701500" cy="3672900"/>
          </a:xfrm>
          <a:prstGeom prst="rect">
            <a:avLst/>
          </a:prstGeom>
          <a:noFill/>
          <a:ln>
            <a:noFill/>
          </a:ln>
        </p:spPr>
        <p:txBody>
          <a:bodyPr spcFirstLastPara="1" wrap="square" lIns="91425" tIns="91425" rIns="91425" bIns="91425" anchor="t" anchorCtr="0">
            <a:noAutofit/>
          </a:bodyPr>
          <a:lstStyle/>
          <a:p>
            <a:pPr marL="799465" lvl="0" indent="0" algn="ctr" rtl="0">
              <a:spcBef>
                <a:spcPts val="0"/>
              </a:spcBef>
              <a:spcAft>
                <a:spcPts val="0"/>
              </a:spcAft>
              <a:buClr>
                <a:schemeClr val="dk1"/>
              </a:buClr>
              <a:buFont typeface="Arial"/>
              <a:buNone/>
            </a:pPr>
            <a:r>
              <a:rPr lang="en-IN" sz="1500" b="1">
                <a:solidFill>
                  <a:srgbClr val="C00000"/>
                </a:solidFill>
                <a:latin typeface="Times New Roman"/>
                <a:ea typeface="Times New Roman"/>
                <a:cs typeface="Times New Roman"/>
                <a:sym typeface="Times New Roman"/>
              </a:rPr>
              <a:t>SUMMARY/FINDING OF LITERATURE SURVEY</a:t>
            </a:r>
            <a:endParaRPr sz="1500" b="1">
              <a:solidFill>
                <a:srgbClr val="C00000"/>
              </a:solidFill>
              <a:latin typeface="Times New Roman"/>
              <a:ea typeface="Times New Roman"/>
              <a:cs typeface="Times New Roman"/>
              <a:sym typeface="Times New Roman"/>
            </a:endParaRPr>
          </a:p>
          <a:p>
            <a:pPr marL="799465" lvl="0" indent="0" algn="ctr" rtl="0">
              <a:spcBef>
                <a:spcPts val="0"/>
              </a:spcBef>
              <a:spcAft>
                <a:spcPts val="0"/>
              </a:spcAft>
              <a:buClr>
                <a:schemeClr val="dk1"/>
              </a:buClr>
              <a:buFont typeface="Arial"/>
              <a:buNone/>
            </a:pPr>
            <a:endParaRPr sz="1500" b="1">
              <a:solidFill>
                <a:srgbClr val="C00000"/>
              </a:solidFill>
              <a:latin typeface="Times New Roman"/>
              <a:ea typeface="Times New Roman"/>
              <a:cs typeface="Times New Roman"/>
              <a:sym typeface="Times New Roman"/>
            </a:endParaRPr>
          </a:p>
          <a:p>
            <a:pPr marL="189865" marR="0" lvl="0" indent="-209550" algn="just" rtl="0">
              <a:lnSpc>
                <a:spcPct val="102299"/>
              </a:lnSpc>
              <a:spcBef>
                <a:spcPts val="9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The purpose of one of the segmentation techniques is to separate the text into lines, lines into words, and words into characters. The segmentation is important for character recognition. The document also provides the methodology for line segmentation, word segmentation, and character segmentation.</a:t>
            </a:r>
            <a:endParaRPr sz="1600">
              <a:solidFill>
                <a:schemeClr val="dk1"/>
              </a:solidFill>
              <a:latin typeface="Times New Roman"/>
              <a:ea typeface="Times New Roman"/>
              <a:cs typeface="Times New Roman"/>
              <a:sym typeface="Times New Roman"/>
            </a:endParaRPr>
          </a:p>
          <a:p>
            <a:pPr marL="457200" marR="0" lvl="0" indent="0" algn="just" rtl="0">
              <a:lnSpc>
                <a:spcPct val="102299"/>
              </a:lnSpc>
              <a:spcBef>
                <a:spcPts val="900"/>
              </a:spcBef>
              <a:spcAft>
                <a:spcPts val="0"/>
              </a:spcAft>
              <a:buNone/>
            </a:pPr>
            <a:endParaRPr sz="1600">
              <a:solidFill>
                <a:schemeClr val="dk1"/>
              </a:solidFill>
              <a:latin typeface="Times New Roman"/>
              <a:ea typeface="Times New Roman"/>
              <a:cs typeface="Times New Roman"/>
              <a:sym typeface="Times New Roman"/>
            </a:endParaRPr>
          </a:p>
          <a:p>
            <a:pPr marL="189865" marR="0" lvl="0" indent="-209550" algn="just" rtl="0">
              <a:lnSpc>
                <a:spcPct val="118181"/>
              </a:lnSpc>
              <a:spcBef>
                <a:spcPts val="9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The use of Tesseract-OCR was done for document segmentation and translation. The use of Python-tesseract and Googletrans to extract and translate the text. The paper highlights the challenges in segmentation and translation and presents the methodology and implementation details. The results show that the proposed approach can successfully extract and translate text from various languages. The paper concludes by suggesting future work to improve the efficiency and accuracy of the system.</a:t>
            </a:r>
            <a:endParaRPr sz="1600">
              <a:solidFill>
                <a:schemeClr val="dk1"/>
              </a:solidFill>
              <a:latin typeface="Times New Roman"/>
              <a:ea typeface="Times New Roman"/>
              <a:cs typeface="Times New Roman"/>
              <a:sym typeface="Times New Roman"/>
            </a:endParaRPr>
          </a:p>
          <a:p>
            <a:pPr marL="0" marR="2330450" lvl="0" indent="0" algn="just" rtl="0">
              <a:lnSpc>
                <a:spcPct val="122727"/>
              </a:lnSpc>
              <a:spcBef>
                <a:spcPts val="10"/>
              </a:spcBef>
              <a:spcAft>
                <a:spcPts val="0"/>
              </a:spcAft>
              <a:buClr>
                <a:schemeClr val="dk1"/>
              </a:buClr>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57" name="Google Shape;157;p23"/>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58" name="Google Shape;158;p23"/>
          <p:cNvSpPr txBox="1"/>
          <p:nvPr/>
        </p:nvSpPr>
        <p:spPr>
          <a:xfrm>
            <a:off x="2126500" y="1701150"/>
            <a:ext cx="6730200" cy="4661700"/>
          </a:xfrm>
          <a:prstGeom prst="rect">
            <a:avLst/>
          </a:prstGeom>
          <a:noFill/>
          <a:ln>
            <a:noFill/>
          </a:ln>
        </p:spPr>
        <p:txBody>
          <a:bodyPr spcFirstLastPara="1" wrap="square" lIns="91425" tIns="91425" rIns="91425" bIns="91425" anchor="t" anchorCtr="0">
            <a:noAutofit/>
          </a:bodyPr>
          <a:lstStyle/>
          <a:p>
            <a:pPr marL="799465" lvl="0" indent="0" algn="ctr" rtl="0">
              <a:spcBef>
                <a:spcPts val="0"/>
              </a:spcBef>
              <a:spcAft>
                <a:spcPts val="0"/>
              </a:spcAft>
              <a:buClr>
                <a:schemeClr val="dk1"/>
              </a:buClr>
              <a:buFont typeface="Arial"/>
              <a:buNone/>
            </a:pPr>
            <a:r>
              <a:rPr lang="en-IN" sz="1500" b="1">
                <a:solidFill>
                  <a:srgbClr val="C00000"/>
                </a:solidFill>
                <a:latin typeface="Times New Roman"/>
                <a:ea typeface="Times New Roman"/>
                <a:cs typeface="Times New Roman"/>
                <a:sym typeface="Times New Roman"/>
              </a:rPr>
              <a:t>SUMMARY/FINDING OF LITERATURE SURVEY</a:t>
            </a:r>
            <a:endParaRPr sz="1500">
              <a:solidFill>
                <a:schemeClr val="dk1"/>
              </a:solidFill>
              <a:latin typeface="Times New Roman"/>
              <a:ea typeface="Times New Roman"/>
              <a:cs typeface="Times New Roman"/>
              <a:sym typeface="Times New Roman"/>
            </a:endParaRPr>
          </a:p>
          <a:p>
            <a:pPr marL="189865" marR="2406273" lvl="0" indent="-196850" algn="just" rtl="0">
              <a:lnSpc>
                <a:spcPct val="102299"/>
              </a:lnSpc>
              <a:spcBef>
                <a:spcPts val="90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 authors propose a technique that involves scanning and binarizing the text, followed by segmentation into lines, words, and various components of characters. Feature extraction is performed on each character, and a set of 59 features is selected for recognition.</a:t>
            </a:r>
            <a:endParaRPr>
              <a:solidFill>
                <a:schemeClr val="dk1"/>
              </a:solidFill>
              <a:latin typeface="Times New Roman"/>
              <a:ea typeface="Times New Roman"/>
              <a:cs typeface="Times New Roman"/>
              <a:sym typeface="Times New Roman"/>
            </a:endParaRPr>
          </a:p>
          <a:p>
            <a:pPr marL="189865" marR="2406273" lvl="0" indent="-196850" algn="just" rtl="0">
              <a:lnSpc>
                <a:spcPct val="102299"/>
              </a:lnSpc>
              <a:spcBef>
                <a:spcPts val="90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 proposed approach consists of two major components: training data generation and test data processing. The training data generation involves smart Hindi database selection, training image generation, box file generation, train file generation, character set file generation, font properties selection, feature extraction, clustering, dictionary data preparation, post-processing ambiguity removal, and training data compaction. The test data processing includes recognizing the test image using the training data.</a:t>
            </a:r>
            <a:endParaRPr>
              <a:solidFill>
                <a:schemeClr val="dk1"/>
              </a:solidFill>
              <a:latin typeface="Times New Roman"/>
              <a:ea typeface="Times New Roman"/>
              <a:cs typeface="Times New Roman"/>
              <a:sym typeface="Times New Roman"/>
            </a:endParaRPr>
          </a:p>
          <a:p>
            <a:pPr marL="457200" marR="2345690" lvl="0" indent="0" algn="just" rtl="0">
              <a:lnSpc>
                <a:spcPct val="102299"/>
              </a:lnSpc>
              <a:spcBef>
                <a:spcPts val="9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pic>
        <p:nvPicPr>
          <p:cNvPr id="159" name="Google Shape;159;p23"/>
          <p:cNvPicPr preferRelativeResize="0"/>
          <p:nvPr/>
        </p:nvPicPr>
        <p:blipFill>
          <a:blip r:embed="rId4">
            <a:alphaModFix/>
          </a:blip>
          <a:stretch>
            <a:fillRect/>
          </a:stretch>
        </p:blipFill>
        <p:spPr>
          <a:xfrm>
            <a:off x="6657997" y="2393000"/>
            <a:ext cx="5087699" cy="274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65" name="Google Shape;165;p24"/>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66" name="Google Shape;166;p24"/>
          <p:cNvSpPr txBox="1"/>
          <p:nvPr/>
        </p:nvSpPr>
        <p:spPr>
          <a:xfrm>
            <a:off x="1665775" y="1896150"/>
            <a:ext cx="7310100" cy="4164300"/>
          </a:xfrm>
          <a:prstGeom prst="rect">
            <a:avLst/>
          </a:prstGeom>
          <a:noFill/>
          <a:ln>
            <a:noFill/>
          </a:ln>
        </p:spPr>
        <p:txBody>
          <a:bodyPr spcFirstLastPara="1" wrap="square" lIns="91425" tIns="91425" rIns="91425" bIns="91425" anchor="t" anchorCtr="0">
            <a:noAutofit/>
          </a:bodyPr>
          <a:lstStyle/>
          <a:p>
            <a:pPr marL="744220" lvl="0" indent="0" algn="ctr" rtl="0">
              <a:spcBef>
                <a:spcPts val="0"/>
              </a:spcBef>
              <a:spcAft>
                <a:spcPts val="0"/>
              </a:spcAft>
              <a:buNone/>
            </a:pPr>
            <a:r>
              <a:rPr lang="en-IN" sz="2000" b="1">
                <a:solidFill>
                  <a:srgbClr val="C00000"/>
                </a:solidFill>
                <a:latin typeface="Times New Roman"/>
                <a:ea typeface="Times New Roman"/>
                <a:cs typeface="Times New Roman"/>
                <a:sym typeface="Times New Roman"/>
              </a:rPr>
              <a:t>SYSTEM DESIGN AND ARCHITECTURE</a:t>
            </a:r>
            <a:endParaRPr sz="1600">
              <a:solidFill>
                <a:schemeClr val="dk1"/>
              </a:solidFill>
              <a:latin typeface="Times New Roman"/>
              <a:ea typeface="Times New Roman"/>
              <a:cs typeface="Times New Roman"/>
              <a:sym typeface="Times New Roman"/>
            </a:endParaRPr>
          </a:p>
          <a:p>
            <a:pPr marL="224790" marR="2173884" lvl="0" indent="-193675" algn="just" rtl="0">
              <a:lnSpc>
                <a:spcPct val="102600"/>
              </a:lnSpc>
              <a:spcBef>
                <a:spcPts val="190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Tesseract-OCR, an optical character recognition engine, for document segmentation and translation. The process involves character detection, line finding, baseline fitting, and various other algorithms to detect and read text from the document. Python-tesseract is used to implement Tesseract-OCR and convert the image into text.</a:t>
            </a:r>
            <a:endParaRPr sz="1600">
              <a:solidFill>
                <a:schemeClr val="dk1"/>
              </a:solidFill>
              <a:latin typeface="Times New Roman"/>
              <a:ea typeface="Times New Roman"/>
              <a:cs typeface="Times New Roman"/>
              <a:sym typeface="Times New Roman"/>
            </a:endParaRPr>
          </a:p>
          <a:p>
            <a:pPr marL="224790" marR="0" lvl="0" indent="-193675" algn="just" rtl="0">
              <a:lnSpc>
                <a:spcPct val="102600"/>
              </a:lnSpc>
              <a:spcBef>
                <a:spcPts val="19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The image document is provided as input, and the application detects the language on the image and extracts the text using Tesseract-OCR. The extracted text is then translated into the desired language using Googletrans. The implementation is straightforward, requiring the inclusion of the Python-tesseract module and calling the defined method to convert the image into text.</a:t>
            </a:r>
            <a:endParaRPr sz="1600">
              <a:solidFill>
                <a:schemeClr val="dk1"/>
              </a:solidFill>
              <a:latin typeface="Times New Roman"/>
              <a:ea typeface="Times New Roman"/>
              <a:cs typeface="Times New Roman"/>
              <a:sym typeface="Times New Roman"/>
            </a:endParaRPr>
          </a:p>
          <a:p>
            <a:pPr marL="457200" marR="2016125" lvl="0" indent="0" algn="just" rtl="0">
              <a:lnSpc>
                <a:spcPct val="102600"/>
              </a:lnSpc>
              <a:spcBef>
                <a:spcPts val="1900"/>
              </a:spcBef>
              <a:spcAft>
                <a:spcPts val="0"/>
              </a:spcAft>
              <a:buNone/>
            </a:pPr>
            <a:endParaRPr sz="1600">
              <a:solidFill>
                <a:schemeClr val="dk1"/>
              </a:solidFill>
              <a:latin typeface="Times New Roman"/>
              <a:ea typeface="Times New Roman"/>
              <a:cs typeface="Times New Roman"/>
              <a:sym typeface="Times New Roman"/>
            </a:endParaRPr>
          </a:p>
        </p:txBody>
      </p:sp>
      <p:pic>
        <p:nvPicPr>
          <p:cNvPr id="167" name="Google Shape;167;p24"/>
          <p:cNvPicPr preferRelativeResize="0"/>
          <p:nvPr/>
        </p:nvPicPr>
        <p:blipFill rotWithShape="1">
          <a:blip r:embed="rId4">
            <a:alphaModFix/>
          </a:blip>
          <a:srcRect l="-2090" r="2090"/>
          <a:stretch/>
        </p:blipFill>
        <p:spPr>
          <a:xfrm>
            <a:off x="6913000" y="2428150"/>
            <a:ext cx="4382500" cy="176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73" name="Google Shape;173;p25"/>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74" name="Google Shape;174;p25"/>
          <p:cNvSpPr txBox="1"/>
          <p:nvPr/>
        </p:nvSpPr>
        <p:spPr>
          <a:xfrm>
            <a:off x="1541725" y="2445600"/>
            <a:ext cx="6291000" cy="3295800"/>
          </a:xfrm>
          <a:prstGeom prst="rect">
            <a:avLst/>
          </a:prstGeom>
          <a:noFill/>
          <a:ln>
            <a:noFill/>
          </a:ln>
        </p:spPr>
        <p:txBody>
          <a:bodyPr spcFirstLastPara="1" wrap="square" lIns="91425" tIns="91425" rIns="91425" bIns="91425" anchor="t" anchorCtr="0">
            <a:noAutofit/>
          </a:bodyPr>
          <a:lstStyle/>
          <a:p>
            <a:pPr marL="224790" marR="5080" lvl="0" indent="-234950" algn="just" rtl="0">
              <a:lnSpc>
                <a:spcPct val="99300"/>
              </a:lnSpc>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The input image is also gray-scaled to improve the overall performance of the output.</a:t>
            </a:r>
            <a:endParaRPr sz="1600">
              <a:solidFill>
                <a:schemeClr val="dk1"/>
              </a:solidFill>
              <a:latin typeface="Times New Roman"/>
              <a:ea typeface="Times New Roman"/>
              <a:cs typeface="Times New Roman"/>
              <a:sym typeface="Times New Roman"/>
            </a:endParaRPr>
          </a:p>
          <a:p>
            <a:pPr marL="224790" marR="5080" lvl="0" indent="-234950" algn="just" rtl="0">
              <a:lnSpc>
                <a:spcPct val="993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SpaCy is an open-source natural language processing (NLP) library designed for a wide range of NLP tasks, such as tokenization, part-of-speech tagging, named entity recognition, dependency parsing, and more. It was developed by Explosion AI, and it's known for its speed, efficiency, and ease of use. SpaCy is implemented in Python and is widely used in both academia and industry for various NLP applications.</a:t>
            </a:r>
            <a:endParaRPr sz="1600">
              <a:solidFill>
                <a:schemeClr val="dk1"/>
              </a:solidFill>
              <a:latin typeface="Times New Roman"/>
              <a:ea typeface="Times New Roman"/>
              <a:cs typeface="Times New Roman"/>
              <a:sym typeface="Times New Roman"/>
            </a:endParaRPr>
          </a:p>
          <a:p>
            <a:pPr marL="224790" marR="5080" lvl="0" indent="-234950" algn="just" rtl="0">
              <a:lnSpc>
                <a:spcPct val="993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When you have scanned or OCR-converted text, it often contains errors, irregularities, and formatting issues that can make it challenging to work with. SpaCy can assist in cleaning and preparing this text for various natural language processing tasks or downstream applications.</a:t>
            </a:r>
            <a:endParaRPr sz="1600">
              <a:solidFill>
                <a:schemeClr val="dk1"/>
              </a:solidFill>
              <a:latin typeface="Times New Roman"/>
              <a:ea typeface="Times New Roman"/>
              <a:cs typeface="Times New Roman"/>
              <a:sym typeface="Times New Roman"/>
            </a:endParaRPr>
          </a:p>
          <a:p>
            <a:pPr marL="457200" marR="407669" lvl="0" indent="0" algn="l" rtl="0">
              <a:lnSpc>
                <a:spcPct val="119200"/>
              </a:lnSpc>
              <a:spcBef>
                <a:spcPts val="50"/>
              </a:spcBef>
              <a:spcAft>
                <a:spcPts val="0"/>
              </a:spcAft>
              <a:buNone/>
            </a:pP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175" name="Google Shape;175;p25"/>
          <p:cNvSpPr txBox="1"/>
          <p:nvPr/>
        </p:nvSpPr>
        <p:spPr>
          <a:xfrm>
            <a:off x="1550575" y="1772100"/>
            <a:ext cx="6273300" cy="6735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SYSTEM DESIGN AND ARCHITECTURE</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pic>
        <p:nvPicPr>
          <p:cNvPr id="176" name="Google Shape;176;p25"/>
          <p:cNvPicPr preferRelativeResize="0"/>
          <p:nvPr/>
        </p:nvPicPr>
        <p:blipFill>
          <a:blip r:embed="rId4">
            <a:alphaModFix/>
          </a:blip>
          <a:stretch>
            <a:fillRect/>
          </a:stretch>
        </p:blipFill>
        <p:spPr>
          <a:xfrm>
            <a:off x="7911800" y="2984587"/>
            <a:ext cx="4054474" cy="2217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82" name="Google Shape;182;p26"/>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83" name="Google Shape;183;p26"/>
          <p:cNvSpPr txBox="1"/>
          <p:nvPr/>
        </p:nvSpPr>
        <p:spPr>
          <a:xfrm>
            <a:off x="4058100" y="1825250"/>
            <a:ext cx="4749300" cy="779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PROPOSED METHODOLOGY</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pic>
        <p:nvPicPr>
          <p:cNvPr id="184" name="Google Shape;184;p26"/>
          <p:cNvPicPr preferRelativeResize="0"/>
          <p:nvPr/>
        </p:nvPicPr>
        <p:blipFill>
          <a:blip r:embed="rId4">
            <a:alphaModFix/>
          </a:blip>
          <a:stretch>
            <a:fillRect/>
          </a:stretch>
        </p:blipFill>
        <p:spPr>
          <a:xfrm>
            <a:off x="1466300" y="2604950"/>
            <a:ext cx="2781500" cy="3915349"/>
          </a:xfrm>
          <a:prstGeom prst="rect">
            <a:avLst/>
          </a:prstGeom>
          <a:noFill/>
          <a:ln>
            <a:noFill/>
          </a:ln>
        </p:spPr>
      </p:pic>
      <p:pic>
        <p:nvPicPr>
          <p:cNvPr id="185" name="Google Shape;185;p26"/>
          <p:cNvPicPr preferRelativeResize="0"/>
          <p:nvPr/>
        </p:nvPicPr>
        <p:blipFill>
          <a:blip r:embed="rId5">
            <a:alphaModFix/>
          </a:blip>
          <a:stretch>
            <a:fillRect/>
          </a:stretch>
        </p:blipFill>
        <p:spPr>
          <a:xfrm>
            <a:off x="7279725" y="2572050"/>
            <a:ext cx="3598981" cy="394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p:nvPr/>
        </p:nvSpPr>
        <p:spPr>
          <a:xfrm>
            <a:off x="1466298" y="582724"/>
            <a:ext cx="7576500" cy="259800"/>
          </a:xfrm>
          <a:prstGeom prst="rect">
            <a:avLst/>
          </a:prstGeom>
          <a:noFill/>
          <a:ln>
            <a:noFill/>
          </a:ln>
        </p:spPr>
        <p:txBody>
          <a:bodyPr spcFirstLastPara="1" wrap="square" lIns="0" tIns="36175" rIns="0" bIns="0" anchor="t" anchorCtr="0">
            <a:spAutoFit/>
          </a:bodyPr>
          <a:lstStyle/>
          <a:p>
            <a:pPr marL="457200" marR="0" lvl="0" indent="0" algn="l" rtl="0">
              <a:lnSpc>
                <a:spcPct val="100000"/>
              </a:lnSpc>
              <a:spcBef>
                <a:spcPts val="960"/>
              </a:spcBef>
              <a:spcAft>
                <a:spcPts val="0"/>
              </a:spcAft>
              <a:buNone/>
            </a:pPr>
            <a:endParaRPr sz="1450" b="0" i="0" u="none" strike="noStrike" cap="none">
              <a:latin typeface="Times New Roman"/>
              <a:ea typeface="Times New Roman"/>
              <a:cs typeface="Times New Roman"/>
              <a:sym typeface="Times New Roman"/>
            </a:endParaRPr>
          </a:p>
        </p:txBody>
      </p:sp>
      <p:pic>
        <p:nvPicPr>
          <p:cNvPr id="191" name="Google Shape;191;p27"/>
          <p:cNvPicPr preferRelativeResize="0"/>
          <p:nvPr/>
        </p:nvPicPr>
        <p:blipFill rotWithShape="1">
          <a:blip r:embed="rId3">
            <a:alphaModFix/>
          </a:blip>
          <a:srcRect/>
          <a:stretch/>
        </p:blipFill>
        <p:spPr>
          <a:xfrm>
            <a:off x="1478825" y="85955"/>
            <a:ext cx="5800900" cy="1213300"/>
          </a:xfrm>
          <a:prstGeom prst="rect">
            <a:avLst/>
          </a:prstGeom>
          <a:noFill/>
          <a:ln>
            <a:noFill/>
          </a:ln>
        </p:spPr>
      </p:pic>
      <p:sp>
        <p:nvSpPr>
          <p:cNvPr id="192" name="Google Shape;192;p27"/>
          <p:cNvSpPr txBox="1"/>
          <p:nvPr/>
        </p:nvSpPr>
        <p:spPr>
          <a:xfrm>
            <a:off x="4049250" y="1825250"/>
            <a:ext cx="4093500" cy="6024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Clr>
                <a:schemeClr val="dk1"/>
              </a:buClr>
              <a:buFont typeface="Arial"/>
              <a:buNone/>
            </a:pPr>
            <a:r>
              <a:rPr lang="en-IN" sz="2000" b="1">
                <a:solidFill>
                  <a:srgbClr val="C00000"/>
                </a:solidFill>
                <a:latin typeface="Times New Roman"/>
                <a:ea typeface="Times New Roman"/>
                <a:cs typeface="Times New Roman"/>
                <a:sym typeface="Times New Roman"/>
              </a:rPr>
              <a:t>RESULTS</a:t>
            </a:r>
            <a:endParaRPr sz="2000">
              <a:latin typeface="Calibri"/>
              <a:ea typeface="Calibri"/>
              <a:cs typeface="Calibri"/>
              <a:sym typeface="Calibri"/>
            </a:endParaRPr>
          </a:p>
        </p:txBody>
      </p:sp>
      <p:pic>
        <p:nvPicPr>
          <p:cNvPr id="193" name="Google Shape;193;p27"/>
          <p:cNvPicPr preferRelativeResize="0"/>
          <p:nvPr/>
        </p:nvPicPr>
        <p:blipFill>
          <a:blip r:embed="rId4">
            <a:alphaModFix/>
          </a:blip>
          <a:stretch>
            <a:fillRect/>
          </a:stretch>
        </p:blipFill>
        <p:spPr>
          <a:xfrm>
            <a:off x="1993400" y="2329225"/>
            <a:ext cx="8205192" cy="375195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2534</Words>
  <Application>Microsoft Office PowerPoint</Application>
  <PresentationFormat>Widescreen</PresentationFormat>
  <Paragraphs>154</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Noto Sans Symbols</vt:lpstr>
      <vt:lpstr>Times New Roman</vt:lpstr>
      <vt:lpstr>1_Office Theme</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Usaid Pathan</cp:lastModifiedBy>
  <cp:revision>2</cp:revision>
  <dcterms:modified xsi:type="dcterms:W3CDTF">2023-11-02T19:47:54Z</dcterms:modified>
</cp:coreProperties>
</file>