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T Firs Neue Bold" charset="1" panose="02000803030000020004"/>
      <p:regular r:id="rId24"/>
    </p:embeddedFont>
    <p:embeddedFont>
      <p:font typeface="TT Firs Neue" charset="1" panose="02000503030000020004"/>
      <p:regular r:id="rId25"/>
    </p:embeddedFont>
    <p:embeddedFont>
      <p:font typeface="TT Hoves" charset="1" panose="02000003020000060003"/>
      <p:regular r:id="rId26"/>
    </p:embeddedFont>
    <p:embeddedFont>
      <p:font typeface="TT Hoves Bold" charset="1" panose="020000030200000600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https://toggles.dev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0321" y="1181262"/>
            <a:ext cx="6668979" cy="7924476"/>
          </a:xfrm>
          <a:custGeom>
            <a:avLst/>
            <a:gdLst/>
            <a:ahLst/>
            <a:cxnLst/>
            <a:rect r="r" b="b" t="t" l="l"/>
            <a:pathLst>
              <a:path h="7924476" w="6668979">
                <a:moveTo>
                  <a:pt x="0" y="0"/>
                </a:moveTo>
                <a:lnTo>
                  <a:pt x="6668979" y="0"/>
                </a:lnTo>
                <a:lnTo>
                  <a:pt x="6668979" y="7924476"/>
                </a:lnTo>
                <a:lnTo>
                  <a:pt x="0" y="7924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94805" y="1622669"/>
            <a:ext cx="2436514" cy="2639556"/>
          </a:xfrm>
          <a:custGeom>
            <a:avLst/>
            <a:gdLst/>
            <a:ahLst/>
            <a:cxnLst/>
            <a:rect r="r" b="b" t="t" l="l"/>
            <a:pathLst>
              <a:path h="2639556" w="2436514">
                <a:moveTo>
                  <a:pt x="0" y="0"/>
                </a:moveTo>
                <a:lnTo>
                  <a:pt x="2436514" y="0"/>
                </a:lnTo>
                <a:lnTo>
                  <a:pt x="2436514" y="2639556"/>
                </a:lnTo>
                <a:lnTo>
                  <a:pt x="0" y="26395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69399" y="5849433"/>
            <a:ext cx="3266551" cy="3256305"/>
          </a:xfrm>
          <a:custGeom>
            <a:avLst/>
            <a:gdLst/>
            <a:ahLst/>
            <a:cxnLst/>
            <a:rect r="r" b="b" t="t" l="l"/>
            <a:pathLst>
              <a:path h="3256305" w="3266551">
                <a:moveTo>
                  <a:pt x="0" y="0"/>
                </a:moveTo>
                <a:lnTo>
                  <a:pt x="3266551" y="0"/>
                </a:lnTo>
                <a:lnTo>
                  <a:pt x="3266551" y="3256305"/>
                </a:lnTo>
                <a:lnTo>
                  <a:pt x="0" y="32563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71795" y="2068555"/>
            <a:ext cx="8666105" cy="2601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44"/>
              </a:lnSpc>
            </a:pPr>
            <a:r>
              <a:rPr lang="en-US" sz="746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CALCULATOR LANGAUGE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1795" y="5029200"/>
            <a:ext cx="10216430" cy="1028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3"/>
              </a:lnSpc>
            </a:pPr>
            <a:r>
              <a:rPr lang="en-US" sz="6017" spc="6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PRESENTED BY: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1795" y="6275053"/>
            <a:ext cx="4710589" cy="230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65" indent="-453383" lvl="1">
              <a:lnSpc>
                <a:spcPts val="6089"/>
              </a:lnSpc>
              <a:buFont typeface="Arial"/>
              <a:buChar char="•"/>
            </a:pPr>
            <a:r>
              <a:rPr lang="en-US" sz="4199" spc="-4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Ahmad Mustafa </a:t>
            </a:r>
          </a:p>
          <a:p>
            <a:pPr algn="l" marL="906765" indent="-453383" lvl="1">
              <a:lnSpc>
                <a:spcPts val="6089"/>
              </a:lnSpc>
              <a:buFont typeface="Arial"/>
              <a:buChar char="•"/>
            </a:pPr>
            <a:r>
              <a:rPr lang="en-US" sz="4199" spc="-4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Usaira Shahbaz </a:t>
            </a:r>
          </a:p>
          <a:p>
            <a:pPr algn="l" marL="906765" indent="-453383" lvl="1">
              <a:lnSpc>
                <a:spcPts val="6089"/>
              </a:lnSpc>
              <a:buFont typeface="Arial"/>
              <a:buChar char="•"/>
            </a:pPr>
            <a:r>
              <a:rPr lang="en-US" sz="4199" spc="-4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Tahir Iqbal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7828" y="39255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50226" y="885825"/>
            <a:ext cx="10966668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CODE GENERATION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4448" y="2819401"/>
            <a:ext cx="13184226" cy="4924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5" indent="-323852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O</a:t>
            </a: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UTPUT: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  <a:p>
            <a:pPr algn="just" marL="647705" indent="-323852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THREE-ADDRESS CODE (TAC):</a:t>
            </a:r>
          </a:p>
          <a:p>
            <a:pPr algn="just" marL="1295410" indent="-431803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T1 = 5 + 3; X = T1;</a:t>
            </a:r>
          </a:p>
          <a:p>
            <a:pPr algn="just" marL="647705" indent="-323852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ASSE</a:t>
            </a: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MBLY CODE:</a:t>
            </a:r>
          </a:p>
          <a:p>
            <a:pPr algn="just" marL="1295410" indent="-431803" lvl="2">
              <a:lnSpc>
                <a:spcPts val="4200"/>
              </a:lnSpc>
              <a:buFont typeface="Arial"/>
              <a:buChar char="⚬"/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LOAD 5;</a:t>
            </a: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 ADD 3; STORE X;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7828" y="39255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50226" y="885825"/>
            <a:ext cx="10966668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PROGRAM EXAMPLE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4448" y="2819401"/>
            <a:ext cx="13184226" cy="75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5" indent="-323852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INPUT CODE</a:t>
            </a: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: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VAR X = 5;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VAR Y = 10;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VAR Z = ADD X Y;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PRINT Z;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  <a:p>
            <a:pPr algn="just" marL="647705" indent="-323852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OUTPUT:</a:t>
            </a:r>
          </a:p>
          <a:p>
            <a:pPr algn="just">
              <a:lnSpc>
                <a:spcPts val="4200"/>
              </a:lnSpc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TOKENS: ["VAR", "X", "=", "5"]</a:t>
            </a:r>
          </a:p>
          <a:p>
            <a:pPr algn="just">
              <a:lnSpc>
                <a:spcPts val="4200"/>
              </a:lnSpc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SYNTAX TREE: DISPLAYED AS A PARSE TREE.</a:t>
            </a:r>
          </a:p>
          <a:p>
            <a:pPr algn="just">
              <a:lnSpc>
                <a:spcPts val="4200"/>
              </a:lnSpc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EXECUTION: OUTPUT: 15</a:t>
            </a:r>
          </a:p>
          <a:p>
            <a:pPr algn="just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83554" y="3238662"/>
            <a:ext cx="4733345" cy="5597905"/>
          </a:xfrm>
          <a:custGeom>
            <a:avLst/>
            <a:gdLst/>
            <a:ahLst/>
            <a:cxnLst/>
            <a:rect r="r" b="b" t="t" l="l"/>
            <a:pathLst>
              <a:path h="5597905" w="4733345">
                <a:moveTo>
                  <a:pt x="0" y="0"/>
                </a:moveTo>
                <a:lnTo>
                  <a:pt x="4733344" y="0"/>
                </a:lnTo>
                <a:lnTo>
                  <a:pt x="4733344" y="5597905"/>
                </a:lnTo>
                <a:lnTo>
                  <a:pt x="0" y="55979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90993" y="1038387"/>
            <a:ext cx="10319576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ERROR HANDLING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0993" y="2705101"/>
            <a:ext cx="7422872" cy="644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70"/>
              </a:lnSpc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LEXICAL ERRORS: </a:t>
            </a:r>
          </a:p>
          <a:p>
            <a:pPr algn="just" marL="647705" indent="-323852" lvl="1">
              <a:lnSpc>
                <a:spcPts val="5070"/>
              </a:lnSpc>
              <a:buFont typeface="Arial"/>
              <a:buChar char="•"/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INVALID CHARACTERS.</a:t>
            </a:r>
          </a:p>
          <a:p>
            <a:pPr algn="just">
              <a:lnSpc>
                <a:spcPts val="5070"/>
              </a:lnSpc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Syntax Errors:</a:t>
            </a:r>
          </a:p>
          <a:p>
            <a:pPr algn="just" marL="647705" indent="-323852" lvl="1">
              <a:lnSpc>
                <a:spcPts val="5070"/>
              </a:lnSpc>
              <a:buFont typeface="Arial"/>
              <a:buChar char="•"/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 Structural mistakes.</a:t>
            </a:r>
          </a:p>
          <a:p>
            <a:pPr algn="just">
              <a:lnSpc>
                <a:spcPts val="5070"/>
              </a:lnSpc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Semantic Errors: </a:t>
            </a:r>
          </a:p>
          <a:p>
            <a:pPr algn="just" marL="647705" indent="-323852" lvl="1">
              <a:lnSpc>
                <a:spcPts val="5070"/>
              </a:lnSpc>
              <a:buFont typeface="Arial"/>
              <a:buChar char="•"/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Logical inconsistencies.</a:t>
            </a:r>
          </a:p>
          <a:p>
            <a:pPr algn="just">
              <a:lnSpc>
                <a:spcPts val="5070"/>
              </a:lnSpc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Feedback: </a:t>
            </a:r>
          </a:p>
          <a:p>
            <a:pPr algn="just" marL="647705" indent="-323852" lvl="1">
              <a:lnSpc>
                <a:spcPts val="5070"/>
              </a:lnSpc>
              <a:buFont typeface="Arial"/>
              <a:buChar char="•"/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Real-time messages in the output section.</a:t>
            </a:r>
          </a:p>
          <a:p>
            <a:pPr algn="ctr">
              <a:lnSpc>
                <a:spcPts val="507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7828" y="39255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36460" y="885825"/>
            <a:ext cx="10966668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4034" y="2929681"/>
            <a:ext cx="13184226" cy="670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9"/>
              </a:lnSpc>
            </a:pPr>
            <a:r>
              <a:rPr lang="en-US" b="true" sz="3900" spc="-198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ACHIEVEMENT</a:t>
            </a:r>
            <a:r>
              <a:rPr lang="en-US" b="true" sz="3900" spc="-198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:</a:t>
            </a:r>
          </a:p>
          <a:p>
            <a:pPr algn="just" marL="647705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-15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FULLY</a:t>
            </a:r>
            <a:r>
              <a:rPr lang="en-US" sz="3000" spc="-15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FUNCTIONAL CUSTOM PROGRAMMING LANGUAGE AND IDE.</a:t>
            </a:r>
          </a:p>
          <a:p>
            <a:pPr algn="just" marL="647705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-15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INTERACTIVE LEARNING TOOL FOR COMPILER CONCEPTS.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  <a:p>
            <a:pPr algn="just">
              <a:lnSpc>
                <a:spcPts val="5459"/>
              </a:lnSpc>
            </a:pPr>
            <a:r>
              <a:rPr lang="en-US" b="true" sz="3900" spc="-198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FUTURE WORK:</a:t>
            </a:r>
          </a:p>
          <a:p>
            <a:pPr algn="just" marL="647705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-15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ADD MORE ADVANCED FEATURES LIKE DEBUGGING AND OPTIMIZATION.</a:t>
            </a:r>
          </a:p>
          <a:p>
            <a:pPr algn="just" marL="647705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-15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EXTEND LANGUAGE CAPABILITIES.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7828" y="39255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36460" y="75566"/>
            <a:ext cx="10966668" cy="953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565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INPUT CODE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031256" y="1181262"/>
            <a:ext cx="11313144" cy="8937911"/>
          </a:xfrm>
          <a:custGeom>
            <a:avLst/>
            <a:gdLst/>
            <a:ahLst/>
            <a:cxnLst/>
            <a:rect r="r" b="b" t="t" l="l"/>
            <a:pathLst>
              <a:path h="8937911" w="11313144">
                <a:moveTo>
                  <a:pt x="0" y="0"/>
                </a:moveTo>
                <a:lnTo>
                  <a:pt x="11313144" y="0"/>
                </a:lnTo>
                <a:lnTo>
                  <a:pt x="11313144" y="8937911"/>
                </a:lnTo>
                <a:lnTo>
                  <a:pt x="0" y="8937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76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7828" y="39255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21332" y="75566"/>
            <a:ext cx="10966668" cy="953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565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LEXER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347596" y="1379309"/>
            <a:ext cx="13592808" cy="8907691"/>
          </a:xfrm>
          <a:custGeom>
            <a:avLst/>
            <a:gdLst/>
            <a:ahLst/>
            <a:cxnLst/>
            <a:rect r="r" b="b" t="t" l="l"/>
            <a:pathLst>
              <a:path h="8907691" w="13592808">
                <a:moveTo>
                  <a:pt x="0" y="0"/>
                </a:moveTo>
                <a:lnTo>
                  <a:pt x="13592808" y="0"/>
                </a:lnTo>
                <a:lnTo>
                  <a:pt x="13592808" y="8907691"/>
                </a:lnTo>
                <a:lnTo>
                  <a:pt x="0" y="89076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7828" y="39255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21332" y="75566"/>
            <a:ext cx="10966668" cy="953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565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PARSER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3602" y="1251887"/>
            <a:ext cx="15299526" cy="7853851"/>
          </a:xfrm>
          <a:custGeom>
            <a:avLst/>
            <a:gdLst/>
            <a:ahLst/>
            <a:cxnLst/>
            <a:rect r="r" b="b" t="t" l="l"/>
            <a:pathLst>
              <a:path h="7853851" w="15299526">
                <a:moveTo>
                  <a:pt x="0" y="0"/>
                </a:moveTo>
                <a:lnTo>
                  <a:pt x="15299526" y="0"/>
                </a:lnTo>
                <a:lnTo>
                  <a:pt x="15299526" y="7853851"/>
                </a:lnTo>
                <a:lnTo>
                  <a:pt x="0" y="78538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7828" y="39255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03602" y="207647"/>
            <a:ext cx="15945607" cy="821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spc="484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THREE ADDRESS CODE + ASSEMBLY CODE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3602" y="1181262"/>
            <a:ext cx="15705886" cy="8813128"/>
          </a:xfrm>
          <a:custGeom>
            <a:avLst/>
            <a:gdLst/>
            <a:ahLst/>
            <a:cxnLst/>
            <a:rect r="r" b="b" t="t" l="l"/>
            <a:pathLst>
              <a:path h="8813128" w="15705886">
                <a:moveTo>
                  <a:pt x="0" y="0"/>
                </a:moveTo>
                <a:lnTo>
                  <a:pt x="15705885" y="0"/>
                </a:lnTo>
                <a:lnTo>
                  <a:pt x="15705885" y="8813128"/>
                </a:lnTo>
                <a:lnTo>
                  <a:pt x="0" y="88131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18042" y="3229030"/>
            <a:ext cx="14851916" cy="287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31"/>
              </a:lnSpc>
            </a:pPr>
            <a:r>
              <a:rPr lang="en-US" b="true" sz="16808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00378" y="914400"/>
            <a:ext cx="6687244" cy="102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1"/>
              </a:lnSpc>
            </a:pPr>
            <a:r>
              <a:rPr lang="en-US" sz="605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5299" y="2428878"/>
            <a:ext cx="12150058" cy="266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23" indent="-323861" lvl="1">
              <a:lnSpc>
                <a:spcPts val="4200"/>
              </a:lnSpc>
              <a:buFont typeface="Arial"/>
              <a:buChar char="•"/>
            </a:pPr>
            <a:r>
              <a:rPr lang="en-US" sz="3000" spc="30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TO BUILD A CUSTOM PROGRAMMING LANGUAGE WITH AN INTERACTIVE IDE.</a:t>
            </a:r>
          </a:p>
          <a:p>
            <a:pPr algn="l" marL="647723" indent="-323861" lvl="1">
              <a:lnSpc>
                <a:spcPts val="4200"/>
              </a:lnSpc>
              <a:buFont typeface="Arial"/>
              <a:buChar char="•"/>
            </a:pPr>
            <a:r>
              <a:rPr lang="en-US" sz="3000" spc="30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PROVIDE HANDS-ON EXPERIENCE IN COMPILER DESIGN.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28045"/>
            <a:ext cx="15774428" cy="388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7"/>
              </a:lnSpc>
              <a:spcBef>
                <a:spcPct val="0"/>
              </a:spcBef>
            </a:pPr>
            <a:r>
              <a:rPr lang="en-US" b="true" sz="4437" spc="-173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Key Focus Areas</a:t>
            </a:r>
          </a:p>
          <a:p>
            <a:pPr algn="l" marL="655835" indent="-327918" lvl="1">
              <a:lnSpc>
                <a:spcPts val="5376"/>
              </a:lnSpc>
              <a:buFont typeface="Arial"/>
              <a:buChar char="•"/>
            </a:pPr>
            <a:r>
              <a:rPr lang="en-US" sz="3037" spc="-11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Lexical Analysis </a:t>
            </a:r>
          </a:p>
          <a:p>
            <a:pPr algn="l" marL="655835" indent="-327918" lvl="1">
              <a:lnSpc>
                <a:spcPts val="5376"/>
              </a:lnSpc>
              <a:buFont typeface="Arial"/>
              <a:buChar char="•"/>
            </a:pPr>
            <a:r>
              <a:rPr lang="en-US" sz="3037" spc="-11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Syntax Analysis</a:t>
            </a:r>
          </a:p>
          <a:p>
            <a:pPr algn="l" marL="655835" indent="-327918" lvl="1">
              <a:lnSpc>
                <a:spcPts val="5376"/>
              </a:lnSpc>
              <a:buFont typeface="Arial"/>
              <a:buChar char="•"/>
            </a:pPr>
            <a:r>
              <a:rPr lang="en-US" sz="3037" spc="-11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Semantic Analysis</a:t>
            </a:r>
          </a:p>
          <a:p>
            <a:pPr algn="l" marL="655835" indent="-327918" lvl="1">
              <a:lnSpc>
                <a:spcPts val="5376"/>
              </a:lnSpc>
              <a:buFont typeface="Arial"/>
              <a:buChar char="•"/>
            </a:pPr>
            <a:r>
              <a:rPr lang="en-US" sz="3037" spc="-11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Intermediate Code Generation</a:t>
            </a:r>
          </a:p>
          <a:p>
            <a:pPr algn="l" marL="655835" indent="-327918" lvl="1">
              <a:lnSpc>
                <a:spcPts val="5376"/>
              </a:lnSpc>
              <a:buFont typeface="Arial"/>
              <a:buChar char="•"/>
            </a:pPr>
            <a:r>
              <a:rPr lang="en-US" sz="3037" spc="-11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Target Code Generation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11129"/>
            <a:ext cx="8449197" cy="367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TOOLS AND TECHNOLOGIES USED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4842523"/>
            <a:ext cx="5696587" cy="3305368"/>
          </a:xfrm>
          <a:custGeom>
            <a:avLst/>
            <a:gdLst/>
            <a:ahLst/>
            <a:cxnLst/>
            <a:rect r="r" b="b" t="t" l="l"/>
            <a:pathLst>
              <a:path h="3305368" w="5696587">
                <a:moveTo>
                  <a:pt x="0" y="0"/>
                </a:moveTo>
                <a:lnTo>
                  <a:pt x="5696587" y="0"/>
                </a:lnTo>
                <a:lnTo>
                  <a:pt x="5696587" y="3305368"/>
                </a:lnTo>
                <a:lnTo>
                  <a:pt x="0" y="33053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657225"/>
            <a:ext cx="7405846" cy="9035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95"/>
              </a:lnSpc>
            </a:pPr>
            <a:r>
              <a:rPr lang="en-US" sz="4399" spc="-17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Python  </a:t>
            </a:r>
          </a:p>
          <a:p>
            <a:pPr algn="l" marL="647692" indent="-323846" lvl="1">
              <a:lnSpc>
                <a:spcPts val="6269"/>
              </a:lnSpc>
              <a:buFont typeface="Arial"/>
              <a:buChar char="•"/>
            </a:pPr>
            <a:r>
              <a:rPr lang="en-US" sz="2999" spc="-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Core programming language</a:t>
            </a:r>
          </a:p>
          <a:p>
            <a:pPr algn="ctr">
              <a:lnSpc>
                <a:spcPts val="9404"/>
              </a:lnSpc>
            </a:pPr>
            <a:r>
              <a:rPr lang="en-US" sz="4499" spc="-17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Modules </a:t>
            </a:r>
          </a:p>
          <a:p>
            <a:pPr algn="l" marL="647692" indent="-323846" lvl="1">
              <a:lnSpc>
                <a:spcPts val="6269"/>
              </a:lnSpc>
              <a:buFont typeface="Arial"/>
              <a:buChar char="•"/>
            </a:pPr>
            <a:r>
              <a:rPr lang="en-US" b="true" sz="2999" spc="-1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os: </a:t>
            </a:r>
            <a:r>
              <a:rPr lang="en-US" sz="2999" spc="-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Interacting with the operating system.</a:t>
            </a:r>
          </a:p>
          <a:p>
            <a:pPr algn="l" marL="647692" indent="-323846" lvl="1">
              <a:lnSpc>
                <a:spcPts val="6269"/>
              </a:lnSpc>
              <a:buFont typeface="Arial"/>
              <a:buChar char="•"/>
            </a:pPr>
            <a:r>
              <a:rPr lang="en-US" b="true" sz="2999" spc="-1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time:</a:t>
            </a:r>
            <a:r>
              <a:rPr lang="en-US" sz="2999" spc="-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Measuring execution time.</a:t>
            </a:r>
          </a:p>
          <a:p>
            <a:pPr algn="l" marL="647692" indent="-323846" lvl="1">
              <a:lnSpc>
                <a:spcPts val="6269"/>
              </a:lnSpc>
              <a:buFont typeface="Arial"/>
              <a:buChar char="•"/>
            </a:pPr>
            <a:r>
              <a:rPr lang="en-US" b="true" sz="2999" spc="-1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re: </a:t>
            </a:r>
            <a:r>
              <a:rPr lang="en-US" sz="2999" spc="-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Handling regular expressions.</a:t>
            </a:r>
          </a:p>
          <a:p>
            <a:pPr algn="l" marL="647692" indent="-323846" lvl="1">
              <a:lnSpc>
                <a:spcPts val="6269"/>
              </a:lnSpc>
              <a:buFont typeface="Arial"/>
              <a:buChar char="•"/>
            </a:pPr>
            <a:r>
              <a:rPr lang="en-US" b="true" sz="2999" spc="-1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math:</a:t>
            </a:r>
            <a:r>
              <a:rPr lang="en-US" sz="2999" spc="-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Performing mathematical operations.</a:t>
            </a:r>
          </a:p>
          <a:p>
            <a:pPr algn="l" marL="647692" indent="-323846" lvl="1">
              <a:lnSpc>
                <a:spcPts val="6269"/>
              </a:lnSpc>
              <a:buFont typeface="Arial"/>
              <a:buChar char="•"/>
            </a:pPr>
            <a:r>
              <a:rPr lang="en-US" b="true" sz="2999" spc="-11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graphviz: </a:t>
            </a:r>
            <a:r>
              <a:rPr lang="en-US" sz="2999" spc="-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Visualizing parse trees.</a:t>
            </a:r>
          </a:p>
          <a:p>
            <a:pPr algn="ctr">
              <a:lnSpc>
                <a:spcPts val="9195"/>
              </a:lnSpc>
            </a:pPr>
            <a:r>
              <a:rPr lang="en-US" sz="4399" spc="-17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Tool</a:t>
            </a:r>
          </a:p>
          <a:p>
            <a:pPr algn="l" marL="647692" indent="-323846" lvl="1">
              <a:lnSpc>
                <a:spcPts val="6269"/>
              </a:lnSpc>
              <a:buFont typeface="Arial"/>
              <a:buChar char="•"/>
            </a:pPr>
            <a:r>
              <a:rPr lang="en-US" sz="2999" spc="-11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VS Code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42442" y="885825"/>
            <a:ext cx="9144000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FEATURES OF IDE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5167" y="2701384"/>
            <a:ext cx="8067955" cy="8232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4"/>
              </a:lnSpc>
            </a:pPr>
            <a:r>
              <a:rPr lang="en-US" sz="4150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Run Code</a:t>
            </a:r>
          </a:p>
          <a:p>
            <a:pPr algn="l" marL="659762" indent="-329881" lvl="1">
              <a:lnSpc>
                <a:spcPts val="5378"/>
              </a:lnSpc>
              <a:buFont typeface="Arial"/>
              <a:buChar char="•"/>
            </a:pPr>
            <a:r>
              <a:rPr lang="en-US" sz="3055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Execute programs within the IDE.</a:t>
            </a:r>
          </a:p>
          <a:p>
            <a:pPr algn="l">
              <a:lnSpc>
                <a:spcPts val="7291"/>
              </a:lnSpc>
            </a:pPr>
            <a:r>
              <a:rPr lang="en-US" sz="4142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Visualization Tree</a:t>
            </a:r>
          </a:p>
          <a:p>
            <a:pPr algn="just" marL="659762" indent="-329881" lvl="1">
              <a:lnSpc>
                <a:spcPts val="5378"/>
              </a:lnSpc>
              <a:buFont typeface="Arial"/>
              <a:buChar char="•"/>
            </a:pPr>
            <a:r>
              <a:rPr lang="en-US" sz="3055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Parse tree display for better understanding.</a:t>
            </a:r>
          </a:p>
          <a:p>
            <a:pPr algn="l">
              <a:lnSpc>
                <a:spcPts val="7291"/>
              </a:lnSpc>
            </a:pPr>
            <a:r>
              <a:rPr lang="en-US" sz="4142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Save/Load Code </a:t>
            </a:r>
          </a:p>
          <a:p>
            <a:pPr algn="l" marL="659762" indent="-329881" lvl="1">
              <a:lnSpc>
                <a:spcPts val="5378"/>
              </a:lnSpc>
              <a:buFont typeface="Arial"/>
              <a:buChar char="•"/>
            </a:pPr>
            <a:r>
              <a:rPr lang="en-US" sz="3055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Manage files efficiently.</a:t>
            </a:r>
          </a:p>
          <a:p>
            <a:pPr algn="l">
              <a:lnSpc>
                <a:spcPts val="7291"/>
              </a:lnSpc>
            </a:pPr>
            <a:r>
              <a:rPr lang="en-US" sz="4142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Reset Code </a:t>
            </a:r>
          </a:p>
          <a:p>
            <a:pPr algn="l" marL="659762" indent="-329881" lvl="1">
              <a:lnSpc>
                <a:spcPts val="5378"/>
              </a:lnSpc>
              <a:buFont typeface="Arial"/>
              <a:buChar char="•"/>
            </a:pPr>
            <a:r>
              <a:rPr lang="en-US" sz="3055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Clear the code editor.</a:t>
            </a:r>
          </a:p>
          <a:p>
            <a:pPr algn="l">
              <a:lnSpc>
                <a:spcPts val="7291"/>
              </a:lnSpc>
            </a:pPr>
          </a:p>
          <a:p>
            <a:pPr algn="l">
              <a:lnSpc>
                <a:spcPts val="763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452464" y="3010062"/>
            <a:ext cx="8067955" cy="6860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4"/>
              </a:lnSpc>
            </a:pPr>
            <a:r>
              <a:rPr lang="en-US" sz="4150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Save Code History</a:t>
            </a:r>
            <a:r>
              <a:rPr lang="en-US" sz="4150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</a:p>
          <a:p>
            <a:pPr algn="l" marL="660654" indent="-330327" lvl="1">
              <a:lnSpc>
                <a:spcPts val="5385"/>
              </a:lnSpc>
              <a:buFont typeface="Arial"/>
              <a:buChar char="•"/>
            </a:pPr>
            <a:r>
              <a:rPr lang="en-US" sz="3060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Maintain a log of code versions for future reference.</a:t>
            </a:r>
          </a:p>
          <a:p>
            <a:pPr algn="l">
              <a:lnSpc>
                <a:spcPts val="7304"/>
              </a:lnSpc>
            </a:pPr>
            <a:r>
              <a:rPr lang="en-US" sz="4150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Output Display</a:t>
            </a:r>
          </a:p>
          <a:p>
            <a:pPr algn="l" marL="660654" indent="-330327" lvl="1">
              <a:lnSpc>
                <a:spcPts val="5385"/>
              </a:lnSpc>
              <a:buFont typeface="Arial"/>
              <a:buChar char="•"/>
            </a:pPr>
            <a:r>
              <a:rPr lang="en-US" sz="3060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Tokens, Assembly Code, and Intermediate Representation (IR) using Three-Address Code (TAC)</a:t>
            </a:r>
          </a:p>
          <a:p>
            <a:pPr algn="l">
              <a:lnSpc>
                <a:spcPts val="5809"/>
              </a:lnSpc>
            </a:pPr>
            <a:r>
              <a:rPr lang="en-US" sz="414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  <a:hlinkClick r:id="rId6" tooltip="https://toggles.dev"/>
              </a:rPr>
              <a:t>Theme Toggles</a:t>
            </a:r>
          </a:p>
          <a:p>
            <a:pPr algn="l">
              <a:lnSpc>
                <a:spcPts val="763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77642" y="802734"/>
            <a:ext cx="15442778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CORE LANGUAGE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6045" y="2898201"/>
            <a:ext cx="5427419" cy="912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3"/>
              </a:lnSpc>
            </a:pPr>
            <a:r>
              <a:rPr lang="en-US" sz="4150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VAR</a:t>
            </a:r>
          </a:p>
          <a:p>
            <a:pPr algn="l" marL="659762" indent="-329881" lvl="1">
              <a:lnSpc>
                <a:spcPts val="4553"/>
              </a:lnSpc>
              <a:buFont typeface="Arial"/>
              <a:buChar char="•"/>
            </a:pPr>
            <a:r>
              <a:rPr lang="en-US" sz="3055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Declare variables.</a:t>
            </a:r>
          </a:p>
          <a:p>
            <a:pPr algn="l">
              <a:lnSpc>
                <a:spcPts val="6172"/>
              </a:lnSpc>
            </a:pPr>
            <a:r>
              <a:rPr lang="en-US" sz="4142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ADD</a:t>
            </a:r>
          </a:p>
          <a:p>
            <a:pPr algn="just" marL="659762" indent="-329881" lvl="1">
              <a:lnSpc>
                <a:spcPts val="4553"/>
              </a:lnSpc>
              <a:buFont typeface="Arial"/>
              <a:buChar char="•"/>
            </a:pPr>
            <a:r>
              <a:rPr lang="en-US" sz="3055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Addition operation</a:t>
            </a:r>
          </a:p>
          <a:p>
            <a:pPr algn="l">
              <a:lnSpc>
                <a:spcPts val="6172"/>
              </a:lnSpc>
            </a:pPr>
            <a:r>
              <a:rPr lang="en-US" sz="4142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DIV</a:t>
            </a:r>
          </a:p>
          <a:p>
            <a:pPr algn="l" marL="659762" indent="-329881" lvl="1">
              <a:lnSpc>
                <a:spcPts val="4553"/>
              </a:lnSpc>
              <a:buFont typeface="Arial"/>
              <a:buChar char="•"/>
            </a:pPr>
            <a:r>
              <a:rPr lang="en-US" sz="3055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Division operation</a:t>
            </a:r>
          </a:p>
          <a:p>
            <a:pPr algn="l">
              <a:lnSpc>
                <a:spcPts val="6172"/>
              </a:lnSpc>
            </a:pPr>
            <a:r>
              <a:rPr lang="en-US" sz="4142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MUL</a:t>
            </a:r>
          </a:p>
          <a:p>
            <a:pPr algn="l" marL="659762" indent="-329881" lvl="1">
              <a:lnSpc>
                <a:spcPts val="4553"/>
              </a:lnSpc>
              <a:buFont typeface="Arial"/>
              <a:buChar char="•"/>
            </a:pPr>
            <a:r>
              <a:rPr lang="en-US" sz="3055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Multiplication operation</a:t>
            </a:r>
          </a:p>
          <a:p>
            <a:pPr algn="l">
              <a:lnSpc>
                <a:spcPts val="6172"/>
              </a:lnSpc>
            </a:pPr>
            <a:r>
              <a:rPr lang="en-US" sz="4142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LOG</a:t>
            </a:r>
          </a:p>
          <a:p>
            <a:pPr algn="l" marL="660654" indent="-330327" lvl="1">
              <a:lnSpc>
                <a:spcPts val="4559"/>
              </a:lnSpc>
              <a:buFont typeface="Arial"/>
              <a:buChar char="•"/>
            </a:pPr>
            <a:r>
              <a:rPr lang="en-US" sz="3060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Logarithmic function</a:t>
            </a:r>
          </a:p>
          <a:p>
            <a:pPr algn="l">
              <a:lnSpc>
                <a:spcPts val="6172"/>
              </a:lnSpc>
            </a:pPr>
          </a:p>
          <a:p>
            <a:pPr algn="l">
              <a:lnSpc>
                <a:spcPts val="6172"/>
              </a:lnSpc>
            </a:pPr>
          </a:p>
          <a:p>
            <a:pPr algn="l">
              <a:lnSpc>
                <a:spcPts val="646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854193" y="2898201"/>
            <a:ext cx="4327196" cy="767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3"/>
              </a:lnSpc>
            </a:pPr>
            <a:r>
              <a:rPr lang="en-US" sz="4150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PRINT</a:t>
            </a:r>
          </a:p>
          <a:p>
            <a:pPr algn="l" marL="660654" indent="-330327" lvl="1">
              <a:lnSpc>
                <a:spcPts val="4559"/>
              </a:lnSpc>
              <a:buFont typeface="Arial"/>
              <a:buChar char="•"/>
            </a:pPr>
            <a:r>
              <a:rPr lang="en-US" sz="3060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Output values</a:t>
            </a:r>
          </a:p>
          <a:p>
            <a:pPr algn="l">
              <a:lnSpc>
                <a:spcPts val="6183"/>
              </a:lnSpc>
            </a:pPr>
            <a:r>
              <a:rPr lang="en-US" sz="4150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COS</a:t>
            </a:r>
          </a:p>
          <a:p>
            <a:pPr algn="l" marL="660654" indent="-330327" lvl="1">
              <a:lnSpc>
                <a:spcPts val="4559"/>
              </a:lnSpc>
              <a:buFont typeface="Arial"/>
              <a:buChar char="•"/>
            </a:pPr>
            <a:r>
              <a:rPr lang="en-US" sz="3060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Cosine function</a:t>
            </a:r>
          </a:p>
          <a:p>
            <a:pPr algn="l">
              <a:lnSpc>
                <a:spcPts val="6467"/>
              </a:lnSpc>
            </a:pPr>
            <a:r>
              <a:rPr lang="en-US" sz="4340" spc="-16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SIN</a:t>
            </a:r>
          </a:p>
          <a:p>
            <a:pPr algn="l" marL="660654" indent="-330327" lvl="1">
              <a:lnSpc>
                <a:spcPts val="4559"/>
              </a:lnSpc>
              <a:buFont typeface="Arial"/>
              <a:buChar char="•"/>
            </a:pPr>
            <a:r>
              <a:rPr lang="en-US" sz="3060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Sine function</a:t>
            </a:r>
          </a:p>
          <a:p>
            <a:pPr algn="l">
              <a:lnSpc>
                <a:spcPts val="6467"/>
              </a:lnSpc>
            </a:pPr>
            <a:r>
              <a:rPr lang="en-US" sz="4340" spc="-16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TAN</a:t>
            </a:r>
          </a:p>
          <a:p>
            <a:pPr algn="l" marL="660654" indent="-330327" lvl="1">
              <a:lnSpc>
                <a:spcPts val="4559"/>
              </a:lnSpc>
              <a:buFont typeface="Arial"/>
              <a:buChar char="•"/>
            </a:pPr>
            <a:r>
              <a:rPr lang="en-US" sz="3060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Tangent function</a:t>
            </a:r>
          </a:p>
          <a:p>
            <a:pPr algn="l">
              <a:lnSpc>
                <a:spcPts val="6467"/>
              </a:lnSpc>
            </a:pPr>
            <a:r>
              <a:rPr lang="en-US" sz="4340" spc="-16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POW</a:t>
            </a:r>
          </a:p>
          <a:p>
            <a:pPr algn="l" marL="660654" indent="-330327" lvl="1">
              <a:lnSpc>
                <a:spcPts val="4559"/>
              </a:lnSpc>
              <a:buFont typeface="Arial"/>
              <a:buChar char="•"/>
            </a:pPr>
            <a:r>
              <a:rPr lang="en-US" sz="3060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Power function</a:t>
            </a:r>
          </a:p>
          <a:p>
            <a:pPr algn="l">
              <a:lnSpc>
                <a:spcPts val="646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776870" y="2898201"/>
            <a:ext cx="5482430" cy="635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3"/>
              </a:lnSpc>
            </a:pPr>
            <a:r>
              <a:rPr lang="en-US" sz="4150" spc="-16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SUB</a:t>
            </a:r>
          </a:p>
          <a:p>
            <a:pPr algn="l" marL="660654" indent="-330327" lvl="1">
              <a:lnSpc>
                <a:spcPts val="4559"/>
              </a:lnSpc>
              <a:buFont typeface="Arial"/>
              <a:buChar char="•"/>
            </a:pPr>
            <a:r>
              <a:rPr lang="en-US" sz="3060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Subtraction operation</a:t>
            </a:r>
          </a:p>
          <a:p>
            <a:pPr algn="l" marL="660654" indent="-330327" lvl="1">
              <a:lnSpc>
                <a:spcPts val="4559"/>
              </a:lnSpc>
              <a:buFont typeface="Arial"/>
              <a:buChar char="•"/>
            </a:pPr>
            <a:r>
              <a:rPr lang="en-US" sz="3060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Handling Negative Values: Support for operations with negative numbers.</a:t>
            </a:r>
          </a:p>
          <a:p>
            <a:pPr algn="l" marL="660654" indent="-330327" lvl="1">
              <a:lnSpc>
                <a:spcPts val="4559"/>
              </a:lnSpc>
              <a:buFont typeface="Arial"/>
              <a:buChar char="•"/>
            </a:pPr>
            <a:r>
              <a:rPr lang="en-US" sz="3060" spc="-11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Skipping White Spaces: Ignore unnecessary spaces in code.</a:t>
            </a:r>
          </a:p>
          <a:p>
            <a:pPr algn="l">
              <a:lnSpc>
                <a:spcPts val="6183"/>
              </a:lnSpc>
            </a:pPr>
          </a:p>
          <a:p>
            <a:pPr algn="l">
              <a:lnSpc>
                <a:spcPts val="4559"/>
              </a:lnSpc>
            </a:pPr>
          </a:p>
          <a:p>
            <a:pPr algn="l">
              <a:lnSpc>
                <a:spcPts val="646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72881" y="583264"/>
            <a:ext cx="9576926" cy="244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IMPLEMENTATION OF PHASES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2050474"/>
            <a:ext cx="6657977" cy="6186052"/>
          </a:xfrm>
          <a:custGeom>
            <a:avLst/>
            <a:gdLst/>
            <a:ahLst/>
            <a:cxnLst/>
            <a:rect r="r" b="b" t="t" l="l"/>
            <a:pathLst>
              <a:path h="6186052" w="6657977">
                <a:moveTo>
                  <a:pt x="0" y="0"/>
                </a:moveTo>
                <a:lnTo>
                  <a:pt x="6657977" y="0"/>
                </a:lnTo>
                <a:lnTo>
                  <a:pt x="6657977" y="6186052"/>
                </a:lnTo>
                <a:lnTo>
                  <a:pt x="0" y="61860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72881" y="2491153"/>
            <a:ext cx="6431121" cy="661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8"/>
              </a:lnSpc>
            </a:pPr>
          </a:p>
          <a:p>
            <a:pPr algn="l" marL="773075" indent="-386538" lvl="1">
              <a:lnSpc>
                <a:spcPts val="6588"/>
              </a:lnSpc>
              <a:buFont typeface="Arial"/>
              <a:buChar char="•"/>
            </a:pPr>
            <a:r>
              <a:rPr lang="en-US" sz="3580" spc="-13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Lexical Analysis </a:t>
            </a:r>
          </a:p>
          <a:p>
            <a:pPr algn="l" marL="773075" indent="-386538" lvl="1">
              <a:lnSpc>
                <a:spcPts val="6588"/>
              </a:lnSpc>
              <a:buFont typeface="Arial"/>
              <a:buChar char="•"/>
            </a:pPr>
            <a:r>
              <a:rPr lang="en-US" sz="3580" spc="-13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Syntax Analysis</a:t>
            </a:r>
          </a:p>
          <a:p>
            <a:pPr algn="l" marL="773075" indent="-386538" lvl="1">
              <a:lnSpc>
                <a:spcPts val="6588"/>
              </a:lnSpc>
              <a:buFont typeface="Arial"/>
              <a:buChar char="•"/>
            </a:pPr>
            <a:r>
              <a:rPr lang="en-US" sz="3580" spc="-13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Semantic Analysis</a:t>
            </a:r>
          </a:p>
          <a:p>
            <a:pPr algn="l" marL="773075" indent="-386538" lvl="1">
              <a:lnSpc>
                <a:spcPts val="6588"/>
              </a:lnSpc>
              <a:buFont typeface="Arial"/>
              <a:buChar char="•"/>
            </a:pPr>
            <a:r>
              <a:rPr lang="en-US" sz="3580" spc="-13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Intermediate Code Generation</a:t>
            </a:r>
          </a:p>
          <a:p>
            <a:pPr algn="l" marL="773075" indent="-386538" lvl="1">
              <a:lnSpc>
                <a:spcPts val="6588"/>
              </a:lnSpc>
              <a:buFont typeface="Arial"/>
              <a:buChar char="•"/>
            </a:pPr>
            <a:r>
              <a:rPr lang="en-US" sz="3580" spc="-13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Target Code Generation</a:t>
            </a:r>
          </a:p>
          <a:p>
            <a:pPr algn="l" marL="773075" indent="-386538" lvl="1">
              <a:lnSpc>
                <a:spcPts val="6588"/>
              </a:lnSpc>
              <a:buFont typeface="Arial"/>
              <a:buChar char="•"/>
            </a:pPr>
            <a:r>
              <a:rPr lang="en-US" sz="3580" spc="-13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Execution:</a:t>
            </a:r>
          </a:p>
          <a:p>
            <a:pPr algn="l">
              <a:lnSpc>
                <a:spcPts val="658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7828" y="39255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50226" y="885825"/>
            <a:ext cx="9701411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LEXICAL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92037" y="3352505"/>
            <a:ext cx="11103927" cy="4419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FUNCTION: </a:t>
            </a: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BREAKS SOURCE CODE INTO TOKENS.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sz="4099" spc="414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EXAMPLE: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INPUT: VAR X = 10;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OUTPUT: "[VAR, X, =, 10]"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7828" y="39255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50226" y="885825"/>
            <a:ext cx="10966668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SYNTAX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4034" y="2825814"/>
            <a:ext cx="15951517" cy="60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FUNCTION: </a:t>
            </a: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CONSTRUCTS A PARSE TREE.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OUTPUT: </a:t>
            </a: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ABSTRACT SYNTAX TREE (AST).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sz="4099" spc="414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EXAMPLE: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INPUT: X = ADD(5, 3);</a:t>
            </a:r>
          </a:p>
          <a:p>
            <a:pPr algn="ctr">
              <a:lnSpc>
                <a:spcPts val="4200"/>
              </a:lnSpc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OUTPUT: ASSIGNMENT -&gt; [IDENTIFIER, FUNCTIONCALL -&gt; [ARGUMENTS]]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7828" y="39255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50226" y="885825"/>
            <a:ext cx="10966668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SEMANTIC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4448" y="2819401"/>
            <a:ext cx="13184226" cy="6438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FUNCTION: </a:t>
            </a: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ENSURES CORRECTNESS OF LOGIC.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spc="303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CHECK:</a:t>
            </a:r>
          </a:p>
          <a:p>
            <a:pPr algn="l" marL="647705" indent="-323852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UNDECLARED VARIABLES.</a:t>
            </a:r>
          </a:p>
          <a:p>
            <a:pPr algn="l" marL="647705" indent="-323852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TYPE MISMATCHES.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sz="4099" spc="414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EXAMPLE: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</a:pPr>
            <a:r>
              <a:rPr lang="en-US" sz="3000" spc="303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ERROR: USING X WITHOUT DECLARATION.</a:t>
            </a:r>
          </a:p>
          <a:p>
            <a:pPr algn="l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DAGcpx7tPqs</dc:identifier>
  <dcterms:modified xsi:type="dcterms:W3CDTF">2011-08-01T06:04:30Z</dcterms:modified>
  <cp:revision>1</cp:revision>
  <dc:title>Blue and Purple Modern Computer Presentation</dc:title>
</cp:coreProperties>
</file>