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DM Sans" pitchFamily="2" charset="0"/>
      <p:regular r:id="rId22"/>
    </p:embeddedFont>
    <p:embeddedFont>
      <p:font typeface="DM Sans Bold" charset="0"/>
      <p:regular r:id="rId23"/>
    </p:embeddedFont>
    <p:embeddedFont>
      <p:font typeface="DM Sans Italics" panose="020B0604020202020204" charset="0"/>
      <p:regular r:id="rId24"/>
    </p:embeddedFont>
    <p:embeddedFont>
      <p:font typeface="Montserrat Classic Bold" panose="020B0604020202020204" charset="0"/>
      <p:regular r:id="rId25"/>
    </p:embeddedFont>
    <p:embeddedFont>
      <p:font typeface="Oswald" panose="00000500000000000000" pitchFamily="2" charset="0"/>
      <p:regular r:id="rId26"/>
    </p:embeddedFont>
    <p:embeddedFont>
      <p:font typeface="Oswald Bold" panose="000008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6.jpeg"/><Relationship Id="rId4" Type="http://schemas.openxmlformats.org/officeDocument/2006/relationships/image" Target="../media/image12.png"/><Relationship Id="rId9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744642" y="687592"/>
            <a:ext cx="2514658" cy="2514658"/>
          </a:xfrm>
          <a:custGeom>
            <a:avLst/>
            <a:gdLst/>
            <a:ahLst/>
            <a:cxnLst/>
            <a:rect l="l" t="t" r="r" b="b"/>
            <a:pathLst>
              <a:path w="2514658" h="2514658">
                <a:moveTo>
                  <a:pt x="0" y="0"/>
                </a:moveTo>
                <a:lnTo>
                  <a:pt x="2514658" y="0"/>
                </a:lnTo>
                <a:lnTo>
                  <a:pt x="2514658" y="2514659"/>
                </a:lnTo>
                <a:lnTo>
                  <a:pt x="0" y="2514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DATABASE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GENERALELECTION2024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64297"/>
            <a:chOff x="0" y="0"/>
            <a:chExt cx="4816593" cy="464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4671"/>
            </a:xfrm>
            <a:custGeom>
              <a:avLst/>
              <a:gdLst/>
              <a:ahLst/>
              <a:cxnLst/>
              <a:rect l="l" t="t" r="r" b="b"/>
              <a:pathLst>
                <a:path w="4816592" h="464671">
                  <a:moveTo>
                    <a:pt x="0" y="0"/>
                  </a:moveTo>
                  <a:lnTo>
                    <a:pt x="4816592" y="0"/>
                  </a:lnTo>
                  <a:lnTo>
                    <a:pt x="4816592" y="464671"/>
                  </a:lnTo>
                  <a:lnTo>
                    <a:pt x="0" y="46467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483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13332" y="553944"/>
            <a:ext cx="12193451" cy="86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130" spc="502" dirty="0">
                <a:solidFill>
                  <a:srgbClr val="FFFFFF"/>
                </a:solidFill>
                <a:latin typeface="Oswald Bold"/>
              </a:rPr>
              <a:t>ER DIAGRAM AND NORMALIZED FORM</a:t>
            </a:r>
          </a:p>
        </p:txBody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03741" y="1764297"/>
            <a:ext cx="6952870" cy="8047213"/>
          </a:xfrm>
          <a:custGeom>
            <a:avLst/>
            <a:gdLst/>
            <a:ahLst/>
            <a:cxnLst/>
            <a:rect l="l" t="t" r="r" b="b"/>
            <a:pathLst>
              <a:path w="6952870" h="8047213">
                <a:moveTo>
                  <a:pt x="0" y="0"/>
                </a:moveTo>
                <a:lnTo>
                  <a:pt x="6952869" y="0"/>
                </a:lnTo>
                <a:lnTo>
                  <a:pt x="6952869" y="8047213"/>
                </a:lnTo>
                <a:lnTo>
                  <a:pt x="0" y="8047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2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906398" y="1764297"/>
            <a:ext cx="6200768" cy="8530482"/>
          </a:xfrm>
          <a:custGeom>
            <a:avLst/>
            <a:gdLst/>
            <a:ahLst/>
            <a:cxnLst/>
            <a:rect l="l" t="t" r="r" b="b"/>
            <a:pathLst>
              <a:path w="6200768" h="8530482">
                <a:moveTo>
                  <a:pt x="0" y="0"/>
                </a:moveTo>
                <a:lnTo>
                  <a:pt x="6200768" y="0"/>
                </a:lnTo>
                <a:lnTo>
                  <a:pt x="6200768" y="8530482"/>
                </a:lnTo>
                <a:lnTo>
                  <a:pt x="0" y="8530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84" b="-4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184485" y="2565272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000000"/>
                </a:solidFill>
                <a:latin typeface="Oswald"/>
              </a:rPr>
              <a:t>ER DIAGRAM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45337" y="6225965"/>
            <a:ext cx="2974893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000000"/>
                </a:solidFill>
                <a:latin typeface="Oswald"/>
              </a:rPr>
              <a:t>NORMALIZED SCHEMA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64297"/>
            <a:chOff x="0" y="0"/>
            <a:chExt cx="4816593" cy="464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4671"/>
            </a:xfrm>
            <a:custGeom>
              <a:avLst/>
              <a:gdLst/>
              <a:ahLst/>
              <a:cxnLst/>
              <a:rect l="l" t="t" r="r" b="b"/>
              <a:pathLst>
                <a:path w="4816592" h="464671">
                  <a:moveTo>
                    <a:pt x="0" y="0"/>
                  </a:moveTo>
                  <a:lnTo>
                    <a:pt x="4816592" y="0"/>
                  </a:lnTo>
                  <a:lnTo>
                    <a:pt x="4816592" y="464671"/>
                  </a:lnTo>
                  <a:lnTo>
                    <a:pt x="0" y="46467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483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13332" y="553944"/>
            <a:ext cx="12193451" cy="86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130" spc="502" dirty="0">
                <a:solidFill>
                  <a:srgbClr val="FFFFFF"/>
                </a:solidFill>
                <a:latin typeface="Oswald Bold"/>
              </a:rPr>
              <a:t>MAIN INTERFACE GUI</a:t>
            </a:r>
          </a:p>
        </p:txBody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047944" y="1844663"/>
            <a:ext cx="11628976" cy="8413762"/>
          </a:xfrm>
          <a:custGeom>
            <a:avLst/>
            <a:gdLst/>
            <a:ahLst/>
            <a:cxnLst/>
            <a:rect l="l" t="t" r="r" b="b"/>
            <a:pathLst>
              <a:path w="11628976" h="8413762">
                <a:moveTo>
                  <a:pt x="0" y="0"/>
                </a:moveTo>
                <a:lnTo>
                  <a:pt x="11628976" y="0"/>
                </a:lnTo>
                <a:lnTo>
                  <a:pt x="11628976" y="8413762"/>
                </a:lnTo>
                <a:lnTo>
                  <a:pt x="0" y="8413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64297"/>
            <a:chOff x="0" y="0"/>
            <a:chExt cx="4816593" cy="464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4671"/>
            </a:xfrm>
            <a:custGeom>
              <a:avLst/>
              <a:gdLst/>
              <a:ahLst/>
              <a:cxnLst/>
              <a:rect l="l" t="t" r="r" b="b"/>
              <a:pathLst>
                <a:path w="4816592" h="464671">
                  <a:moveTo>
                    <a:pt x="0" y="0"/>
                  </a:moveTo>
                  <a:lnTo>
                    <a:pt x="4816592" y="0"/>
                  </a:lnTo>
                  <a:lnTo>
                    <a:pt x="4816592" y="464671"/>
                  </a:lnTo>
                  <a:lnTo>
                    <a:pt x="0" y="46467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483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13332" y="553944"/>
            <a:ext cx="12193451" cy="86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130" spc="502" dirty="0">
                <a:solidFill>
                  <a:srgbClr val="FFFFFF"/>
                </a:solidFill>
                <a:latin typeface="Oswald Bold"/>
              </a:rPr>
              <a:t>SEARCH INTERFACE GUI</a:t>
            </a:r>
          </a:p>
        </p:txBody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03597" y="2561420"/>
            <a:ext cx="8545618" cy="6123452"/>
          </a:xfrm>
          <a:custGeom>
            <a:avLst/>
            <a:gdLst/>
            <a:ahLst/>
            <a:cxnLst/>
            <a:rect l="l" t="t" r="r" b="b"/>
            <a:pathLst>
              <a:path w="8545618" h="6123452">
                <a:moveTo>
                  <a:pt x="0" y="0"/>
                </a:moveTo>
                <a:lnTo>
                  <a:pt x="8545618" y="0"/>
                </a:lnTo>
                <a:lnTo>
                  <a:pt x="8545618" y="6123453"/>
                </a:lnTo>
                <a:lnTo>
                  <a:pt x="0" y="6123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272046" y="2565366"/>
            <a:ext cx="8556398" cy="6119507"/>
          </a:xfrm>
          <a:custGeom>
            <a:avLst/>
            <a:gdLst/>
            <a:ahLst/>
            <a:cxnLst/>
            <a:rect l="l" t="t" r="r" b="b"/>
            <a:pathLst>
              <a:path w="8556398" h="6119507">
                <a:moveTo>
                  <a:pt x="0" y="0"/>
                </a:moveTo>
                <a:lnTo>
                  <a:pt x="8556398" y="0"/>
                </a:lnTo>
                <a:lnTo>
                  <a:pt x="8556398" y="6119507"/>
                </a:lnTo>
                <a:lnTo>
                  <a:pt x="0" y="61195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64297"/>
            <a:chOff x="0" y="0"/>
            <a:chExt cx="4816593" cy="464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4671"/>
            </a:xfrm>
            <a:custGeom>
              <a:avLst/>
              <a:gdLst/>
              <a:ahLst/>
              <a:cxnLst/>
              <a:rect l="l" t="t" r="r" b="b"/>
              <a:pathLst>
                <a:path w="4816592" h="464671">
                  <a:moveTo>
                    <a:pt x="0" y="0"/>
                  </a:moveTo>
                  <a:lnTo>
                    <a:pt x="4816592" y="0"/>
                  </a:lnTo>
                  <a:lnTo>
                    <a:pt x="4816592" y="464671"/>
                  </a:lnTo>
                  <a:lnTo>
                    <a:pt x="0" y="46467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483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13332" y="553944"/>
            <a:ext cx="12193451" cy="86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130" spc="502" dirty="0">
                <a:solidFill>
                  <a:srgbClr val="FFFFFF"/>
                </a:solidFill>
                <a:latin typeface="Oswald Bold"/>
              </a:rPr>
              <a:t>DISPLAY INTERFACE GUI</a:t>
            </a:r>
          </a:p>
        </p:txBody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03929" y="2601189"/>
            <a:ext cx="8740071" cy="6083684"/>
          </a:xfrm>
          <a:custGeom>
            <a:avLst/>
            <a:gdLst/>
            <a:ahLst/>
            <a:cxnLst/>
            <a:rect l="l" t="t" r="r" b="b"/>
            <a:pathLst>
              <a:path w="8740071" h="6083684">
                <a:moveTo>
                  <a:pt x="0" y="0"/>
                </a:moveTo>
                <a:lnTo>
                  <a:pt x="8740071" y="0"/>
                </a:lnTo>
                <a:lnTo>
                  <a:pt x="8740071" y="6083684"/>
                </a:lnTo>
                <a:lnTo>
                  <a:pt x="0" y="6083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380412" y="2601189"/>
            <a:ext cx="8565491" cy="6119507"/>
          </a:xfrm>
          <a:custGeom>
            <a:avLst/>
            <a:gdLst/>
            <a:ahLst/>
            <a:cxnLst/>
            <a:rect l="l" t="t" r="r" b="b"/>
            <a:pathLst>
              <a:path w="8565491" h="6119507">
                <a:moveTo>
                  <a:pt x="0" y="0"/>
                </a:moveTo>
                <a:lnTo>
                  <a:pt x="8565491" y="0"/>
                </a:lnTo>
                <a:lnTo>
                  <a:pt x="8565491" y="6119506"/>
                </a:lnTo>
                <a:lnTo>
                  <a:pt x="0" y="61195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64297"/>
            <a:chOff x="0" y="0"/>
            <a:chExt cx="4816593" cy="464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4671"/>
            </a:xfrm>
            <a:custGeom>
              <a:avLst/>
              <a:gdLst/>
              <a:ahLst/>
              <a:cxnLst/>
              <a:rect l="l" t="t" r="r" b="b"/>
              <a:pathLst>
                <a:path w="4816592" h="464671">
                  <a:moveTo>
                    <a:pt x="0" y="0"/>
                  </a:moveTo>
                  <a:lnTo>
                    <a:pt x="4816592" y="0"/>
                  </a:lnTo>
                  <a:lnTo>
                    <a:pt x="4816592" y="464671"/>
                  </a:lnTo>
                  <a:lnTo>
                    <a:pt x="0" y="46467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483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13332" y="553944"/>
            <a:ext cx="12193451" cy="86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130" spc="502" dirty="0">
                <a:solidFill>
                  <a:srgbClr val="FFFFFF"/>
                </a:solidFill>
                <a:latin typeface="Oswald Bold"/>
              </a:rPr>
              <a:t>QUERIES INTERFACE GUI</a:t>
            </a:r>
          </a:p>
        </p:txBody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76803" y="2601189"/>
            <a:ext cx="8467197" cy="6139167"/>
          </a:xfrm>
          <a:custGeom>
            <a:avLst/>
            <a:gdLst/>
            <a:ahLst/>
            <a:cxnLst/>
            <a:rect l="l" t="t" r="r" b="b"/>
            <a:pathLst>
              <a:path w="8467197" h="6139167">
                <a:moveTo>
                  <a:pt x="0" y="0"/>
                </a:moveTo>
                <a:lnTo>
                  <a:pt x="8467197" y="0"/>
                </a:lnTo>
                <a:lnTo>
                  <a:pt x="8467197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650562" y="2601189"/>
            <a:ext cx="6954863" cy="5517342"/>
          </a:xfrm>
          <a:custGeom>
            <a:avLst/>
            <a:gdLst/>
            <a:ahLst/>
            <a:cxnLst/>
            <a:rect l="l" t="t" r="r" b="b"/>
            <a:pathLst>
              <a:path w="6954863" h="5517342">
                <a:moveTo>
                  <a:pt x="0" y="0"/>
                </a:moveTo>
                <a:lnTo>
                  <a:pt x="6954864" y="0"/>
                </a:lnTo>
                <a:lnTo>
                  <a:pt x="6954864" y="5517342"/>
                </a:lnTo>
                <a:lnTo>
                  <a:pt x="0" y="5517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2967681"/>
            <a:ext cx="4858949" cy="4589986"/>
            <a:chOff x="0" y="0"/>
            <a:chExt cx="1279723" cy="12088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08885"/>
            </a:xfrm>
            <a:custGeom>
              <a:avLst/>
              <a:gdLst/>
              <a:ahLst/>
              <a:cxnLst/>
              <a:rect l="l" t="t" r="r" b="b"/>
              <a:pathLst>
                <a:path w="1279723" h="1208885">
                  <a:moveTo>
                    <a:pt x="0" y="0"/>
                  </a:moveTo>
                  <a:lnTo>
                    <a:pt x="1279723" y="0"/>
                  </a:lnTo>
                  <a:lnTo>
                    <a:pt x="1279723" y="1208885"/>
                  </a:lnTo>
                  <a:lnTo>
                    <a:pt x="0" y="120888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279723" cy="126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191002" y="1114425"/>
            <a:ext cx="4655015" cy="76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13"/>
              </a:lnSpc>
            </a:pPr>
            <a:r>
              <a:rPr lang="en-US" sz="5632" spc="551" dirty="0">
                <a:solidFill>
                  <a:srgbClr val="231F20"/>
                </a:solidFill>
                <a:latin typeface="Oswald Bold"/>
              </a:rPr>
              <a:t>TOOLS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84161" y="3766048"/>
            <a:ext cx="2748027" cy="72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"/>
              </a:rPr>
              <a:t>ER Diagram and Relational Schema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84161" y="5757101"/>
            <a:ext cx="2748027" cy="644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"/>
              </a:rPr>
              <a:t>Draw.io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303809" y="2967681"/>
            <a:ext cx="4858949" cy="4589986"/>
            <a:chOff x="0" y="0"/>
            <a:chExt cx="1279723" cy="12088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9723" cy="1208885"/>
            </a:xfrm>
            <a:custGeom>
              <a:avLst/>
              <a:gdLst/>
              <a:ahLst/>
              <a:cxnLst/>
              <a:rect l="l" t="t" r="r" b="b"/>
              <a:pathLst>
                <a:path w="1279723" h="1208885">
                  <a:moveTo>
                    <a:pt x="0" y="0"/>
                  </a:moveTo>
                  <a:lnTo>
                    <a:pt x="1279723" y="0"/>
                  </a:lnTo>
                  <a:lnTo>
                    <a:pt x="1279723" y="1208885"/>
                  </a:lnTo>
                  <a:lnTo>
                    <a:pt x="0" y="120888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279723" cy="126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359270" y="3766048"/>
            <a:ext cx="2748027" cy="362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"/>
              </a:rPr>
              <a:t>SQL Language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59270" y="5801869"/>
            <a:ext cx="2748027" cy="130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"/>
              </a:rPr>
              <a:t>MySQL Workbench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581858" y="2967681"/>
            <a:ext cx="4858949" cy="4589986"/>
            <a:chOff x="0" y="0"/>
            <a:chExt cx="1279723" cy="12088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79723" cy="1208885"/>
            </a:xfrm>
            <a:custGeom>
              <a:avLst/>
              <a:gdLst/>
              <a:ahLst/>
              <a:cxnLst/>
              <a:rect l="l" t="t" r="r" b="b"/>
              <a:pathLst>
                <a:path w="1279723" h="1208885">
                  <a:moveTo>
                    <a:pt x="0" y="0"/>
                  </a:moveTo>
                  <a:lnTo>
                    <a:pt x="1279723" y="0"/>
                  </a:lnTo>
                  <a:lnTo>
                    <a:pt x="1279723" y="1208885"/>
                  </a:lnTo>
                  <a:lnTo>
                    <a:pt x="0" y="120888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279723" cy="126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39133" y="5731702"/>
            <a:ext cx="3045340" cy="130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"/>
              </a:rPr>
              <a:t> GUI with Tkinter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787790" y="3780018"/>
            <a:ext cx="2748027" cy="72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"/>
              </a:rPr>
              <a:t>Graphical User Interface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61733" y="5519911"/>
            <a:ext cx="6065708" cy="2386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2"/>
              </a:lnSpc>
              <a:spcBef>
                <a:spcPct val="0"/>
              </a:spcBef>
            </a:pPr>
            <a:r>
              <a:rPr lang="en-US" sz="2744" dirty="0">
                <a:solidFill>
                  <a:srgbClr val="000000"/>
                </a:solidFill>
                <a:latin typeface="DM Sans Italics"/>
              </a:rPr>
              <a:t>Our requirement to provide only search options according to our                                                   database structure, </a:t>
            </a:r>
            <a:r>
              <a:rPr lang="en-US" sz="2744" dirty="0" err="1">
                <a:solidFill>
                  <a:srgbClr val="000000"/>
                </a:solidFill>
                <a:latin typeface="DM Sans Italics"/>
              </a:rPr>
              <a:t>Tkinter</a:t>
            </a:r>
            <a:r>
              <a:rPr lang="en-US" sz="2744" dirty="0">
                <a:solidFill>
                  <a:srgbClr val="000000"/>
                </a:solidFill>
                <a:latin typeface="DM Sans Italics"/>
              </a:rPr>
              <a:t> is the best choice than to create a full web application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WHY USED TKINTER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468322" y="3981314"/>
            <a:ext cx="3898496" cy="3340822"/>
            <a:chOff x="0" y="0"/>
            <a:chExt cx="1429896" cy="12253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9896" cy="1225351"/>
            </a:xfrm>
            <a:custGeom>
              <a:avLst/>
              <a:gdLst/>
              <a:ahLst/>
              <a:cxnLst/>
              <a:rect l="l" t="t" r="r" b="b"/>
              <a:pathLst>
                <a:path w="1429896" h="1225351">
                  <a:moveTo>
                    <a:pt x="61562" y="0"/>
                  </a:moveTo>
                  <a:lnTo>
                    <a:pt x="1368334" y="0"/>
                  </a:lnTo>
                  <a:cubicBezTo>
                    <a:pt x="1402334" y="0"/>
                    <a:pt x="1429896" y="27562"/>
                    <a:pt x="1429896" y="61562"/>
                  </a:cubicBezTo>
                  <a:lnTo>
                    <a:pt x="1429896" y="1163789"/>
                  </a:lnTo>
                  <a:cubicBezTo>
                    <a:pt x="1429896" y="1197789"/>
                    <a:pt x="1402334" y="1225351"/>
                    <a:pt x="1368334" y="1225351"/>
                  </a:cubicBezTo>
                  <a:lnTo>
                    <a:pt x="61562" y="1225351"/>
                  </a:lnTo>
                  <a:cubicBezTo>
                    <a:pt x="27562" y="1225351"/>
                    <a:pt x="0" y="1197789"/>
                    <a:pt x="0" y="1163789"/>
                  </a:cubicBezTo>
                  <a:lnTo>
                    <a:pt x="0" y="61562"/>
                  </a:lnTo>
                  <a:cubicBezTo>
                    <a:pt x="0" y="27562"/>
                    <a:pt x="27562" y="0"/>
                    <a:pt x="61562" y="0"/>
                  </a:cubicBezTo>
                  <a:close/>
                </a:path>
              </a:pathLst>
            </a:custGeom>
            <a:solidFill>
              <a:srgbClr val="100F0D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429896" cy="124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090993" y="3981314"/>
            <a:ext cx="3626247" cy="3340822"/>
            <a:chOff x="0" y="0"/>
            <a:chExt cx="1330040" cy="12253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30040" cy="1225351"/>
            </a:xfrm>
            <a:custGeom>
              <a:avLst/>
              <a:gdLst/>
              <a:ahLst/>
              <a:cxnLst/>
              <a:rect l="l" t="t" r="r" b="b"/>
              <a:pathLst>
                <a:path w="1330040" h="1225351">
                  <a:moveTo>
                    <a:pt x="66184" y="0"/>
                  </a:moveTo>
                  <a:lnTo>
                    <a:pt x="1263856" y="0"/>
                  </a:lnTo>
                  <a:cubicBezTo>
                    <a:pt x="1281409" y="0"/>
                    <a:pt x="1298243" y="6973"/>
                    <a:pt x="1310655" y="19385"/>
                  </a:cubicBezTo>
                  <a:cubicBezTo>
                    <a:pt x="1323067" y="31797"/>
                    <a:pt x="1330040" y="48631"/>
                    <a:pt x="1330040" y="66184"/>
                  </a:cubicBezTo>
                  <a:lnTo>
                    <a:pt x="1330040" y="1159168"/>
                  </a:lnTo>
                  <a:cubicBezTo>
                    <a:pt x="1330040" y="1176721"/>
                    <a:pt x="1323067" y="1193555"/>
                    <a:pt x="1310655" y="1205967"/>
                  </a:cubicBezTo>
                  <a:cubicBezTo>
                    <a:pt x="1298243" y="1218379"/>
                    <a:pt x="1281409" y="1225351"/>
                    <a:pt x="1263856" y="1225351"/>
                  </a:cubicBezTo>
                  <a:lnTo>
                    <a:pt x="66184" y="1225351"/>
                  </a:lnTo>
                  <a:cubicBezTo>
                    <a:pt x="48631" y="1225351"/>
                    <a:pt x="31797" y="1218379"/>
                    <a:pt x="19385" y="1205967"/>
                  </a:cubicBezTo>
                  <a:cubicBezTo>
                    <a:pt x="6973" y="1193555"/>
                    <a:pt x="0" y="1176721"/>
                    <a:pt x="0" y="1159168"/>
                  </a:cubicBezTo>
                  <a:lnTo>
                    <a:pt x="0" y="66184"/>
                  </a:lnTo>
                  <a:cubicBezTo>
                    <a:pt x="0" y="48631"/>
                    <a:pt x="6973" y="31797"/>
                    <a:pt x="19385" y="19385"/>
                  </a:cubicBezTo>
                  <a:cubicBezTo>
                    <a:pt x="31797" y="6973"/>
                    <a:pt x="48631" y="0"/>
                    <a:pt x="66184" y="0"/>
                  </a:cubicBezTo>
                  <a:close/>
                </a:path>
              </a:pathLst>
            </a:custGeom>
            <a:solidFill>
              <a:srgbClr val="100F0D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330040" cy="124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676460" y="3981314"/>
            <a:ext cx="3801960" cy="3340822"/>
            <a:chOff x="0" y="0"/>
            <a:chExt cx="1394488" cy="12253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94488" cy="1225351"/>
            </a:xfrm>
            <a:custGeom>
              <a:avLst/>
              <a:gdLst/>
              <a:ahLst/>
              <a:cxnLst/>
              <a:rect l="l" t="t" r="r" b="b"/>
              <a:pathLst>
                <a:path w="1394488" h="1225351">
                  <a:moveTo>
                    <a:pt x="63125" y="0"/>
                  </a:moveTo>
                  <a:lnTo>
                    <a:pt x="1331363" y="0"/>
                  </a:lnTo>
                  <a:cubicBezTo>
                    <a:pt x="1366226" y="0"/>
                    <a:pt x="1394488" y="28262"/>
                    <a:pt x="1394488" y="63125"/>
                  </a:cubicBezTo>
                  <a:lnTo>
                    <a:pt x="1394488" y="1162226"/>
                  </a:lnTo>
                  <a:cubicBezTo>
                    <a:pt x="1394488" y="1178968"/>
                    <a:pt x="1387838" y="1195024"/>
                    <a:pt x="1376000" y="1206862"/>
                  </a:cubicBezTo>
                  <a:cubicBezTo>
                    <a:pt x="1364161" y="1218701"/>
                    <a:pt x="1348105" y="1225351"/>
                    <a:pt x="1331363" y="1225351"/>
                  </a:cubicBezTo>
                  <a:lnTo>
                    <a:pt x="63125" y="1225351"/>
                  </a:lnTo>
                  <a:cubicBezTo>
                    <a:pt x="46383" y="1225351"/>
                    <a:pt x="30327" y="1218701"/>
                    <a:pt x="18489" y="1206862"/>
                  </a:cubicBezTo>
                  <a:cubicBezTo>
                    <a:pt x="6651" y="1195024"/>
                    <a:pt x="0" y="1178968"/>
                    <a:pt x="0" y="1162226"/>
                  </a:cubicBezTo>
                  <a:lnTo>
                    <a:pt x="0" y="63125"/>
                  </a:lnTo>
                  <a:cubicBezTo>
                    <a:pt x="0" y="46383"/>
                    <a:pt x="6651" y="30327"/>
                    <a:pt x="18489" y="18489"/>
                  </a:cubicBezTo>
                  <a:cubicBezTo>
                    <a:pt x="30327" y="6651"/>
                    <a:pt x="46383" y="0"/>
                    <a:pt x="63125" y="0"/>
                  </a:cubicBezTo>
                  <a:close/>
                </a:path>
              </a:pathLst>
            </a:custGeom>
            <a:solidFill>
              <a:srgbClr val="100F0D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394488" cy="124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38888" y="1195362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LEARNING</a:t>
            </a:r>
          </a:p>
        </p:txBody>
      </p:sp>
      <p:sp>
        <p:nvSpPr>
          <p:cNvPr id="14" name="Freeform 14"/>
          <p:cNvSpPr/>
          <p:nvPr/>
        </p:nvSpPr>
        <p:spPr>
          <a:xfrm rot="887923">
            <a:off x="-5959915" y="641940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758678" y="4732245"/>
            <a:ext cx="3170265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EFEFEF"/>
                </a:solidFill>
                <a:latin typeface="DM Sans"/>
              </a:rPr>
              <a:t>Developing a Graphic User Interface (GUI) for the first time and integrating with database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32903" y="5114925"/>
            <a:ext cx="2942427" cy="72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EFEFEF"/>
                </a:solidFill>
                <a:latin typeface="DM Sans"/>
              </a:rPr>
              <a:t>Milestone-Based Approach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44042" y="4732245"/>
            <a:ext cx="3266797" cy="1448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"/>
              </a:rPr>
              <a:t>Project based on our interests enabled us to create an accurate and reliable database.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468322" y="3981314"/>
            <a:ext cx="3898496" cy="3340822"/>
            <a:chOff x="0" y="0"/>
            <a:chExt cx="1429896" cy="12253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9896" cy="1225351"/>
            </a:xfrm>
            <a:custGeom>
              <a:avLst/>
              <a:gdLst/>
              <a:ahLst/>
              <a:cxnLst/>
              <a:rect l="l" t="t" r="r" b="b"/>
              <a:pathLst>
                <a:path w="1429896" h="1225351">
                  <a:moveTo>
                    <a:pt x="61562" y="0"/>
                  </a:moveTo>
                  <a:lnTo>
                    <a:pt x="1368334" y="0"/>
                  </a:lnTo>
                  <a:cubicBezTo>
                    <a:pt x="1402334" y="0"/>
                    <a:pt x="1429896" y="27562"/>
                    <a:pt x="1429896" y="61562"/>
                  </a:cubicBezTo>
                  <a:lnTo>
                    <a:pt x="1429896" y="1163789"/>
                  </a:lnTo>
                  <a:cubicBezTo>
                    <a:pt x="1429896" y="1197789"/>
                    <a:pt x="1402334" y="1225351"/>
                    <a:pt x="1368334" y="1225351"/>
                  </a:cubicBezTo>
                  <a:lnTo>
                    <a:pt x="61562" y="1225351"/>
                  </a:lnTo>
                  <a:cubicBezTo>
                    <a:pt x="27562" y="1225351"/>
                    <a:pt x="0" y="1197789"/>
                    <a:pt x="0" y="1163789"/>
                  </a:cubicBezTo>
                  <a:lnTo>
                    <a:pt x="0" y="61562"/>
                  </a:lnTo>
                  <a:cubicBezTo>
                    <a:pt x="0" y="27562"/>
                    <a:pt x="27562" y="0"/>
                    <a:pt x="61562" y="0"/>
                  </a:cubicBezTo>
                  <a:close/>
                </a:path>
              </a:pathLst>
            </a:custGeom>
            <a:solidFill>
              <a:srgbClr val="100F0D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429896" cy="124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090993" y="3981314"/>
            <a:ext cx="3626247" cy="3340822"/>
            <a:chOff x="0" y="0"/>
            <a:chExt cx="1330040" cy="12253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30040" cy="1225351"/>
            </a:xfrm>
            <a:custGeom>
              <a:avLst/>
              <a:gdLst/>
              <a:ahLst/>
              <a:cxnLst/>
              <a:rect l="l" t="t" r="r" b="b"/>
              <a:pathLst>
                <a:path w="1330040" h="1225351">
                  <a:moveTo>
                    <a:pt x="66184" y="0"/>
                  </a:moveTo>
                  <a:lnTo>
                    <a:pt x="1263856" y="0"/>
                  </a:lnTo>
                  <a:cubicBezTo>
                    <a:pt x="1281409" y="0"/>
                    <a:pt x="1298243" y="6973"/>
                    <a:pt x="1310655" y="19385"/>
                  </a:cubicBezTo>
                  <a:cubicBezTo>
                    <a:pt x="1323067" y="31797"/>
                    <a:pt x="1330040" y="48631"/>
                    <a:pt x="1330040" y="66184"/>
                  </a:cubicBezTo>
                  <a:lnTo>
                    <a:pt x="1330040" y="1159168"/>
                  </a:lnTo>
                  <a:cubicBezTo>
                    <a:pt x="1330040" y="1176721"/>
                    <a:pt x="1323067" y="1193555"/>
                    <a:pt x="1310655" y="1205967"/>
                  </a:cubicBezTo>
                  <a:cubicBezTo>
                    <a:pt x="1298243" y="1218379"/>
                    <a:pt x="1281409" y="1225351"/>
                    <a:pt x="1263856" y="1225351"/>
                  </a:cubicBezTo>
                  <a:lnTo>
                    <a:pt x="66184" y="1225351"/>
                  </a:lnTo>
                  <a:cubicBezTo>
                    <a:pt x="48631" y="1225351"/>
                    <a:pt x="31797" y="1218379"/>
                    <a:pt x="19385" y="1205967"/>
                  </a:cubicBezTo>
                  <a:cubicBezTo>
                    <a:pt x="6973" y="1193555"/>
                    <a:pt x="0" y="1176721"/>
                    <a:pt x="0" y="1159168"/>
                  </a:cubicBezTo>
                  <a:lnTo>
                    <a:pt x="0" y="66184"/>
                  </a:lnTo>
                  <a:cubicBezTo>
                    <a:pt x="0" y="48631"/>
                    <a:pt x="6973" y="31797"/>
                    <a:pt x="19385" y="19385"/>
                  </a:cubicBezTo>
                  <a:cubicBezTo>
                    <a:pt x="31797" y="6973"/>
                    <a:pt x="48631" y="0"/>
                    <a:pt x="66184" y="0"/>
                  </a:cubicBezTo>
                  <a:close/>
                </a:path>
              </a:pathLst>
            </a:custGeom>
            <a:solidFill>
              <a:srgbClr val="100F0D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330040" cy="124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676460" y="3981314"/>
            <a:ext cx="3801960" cy="3340822"/>
            <a:chOff x="0" y="0"/>
            <a:chExt cx="1394488" cy="12253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94488" cy="1225351"/>
            </a:xfrm>
            <a:custGeom>
              <a:avLst/>
              <a:gdLst/>
              <a:ahLst/>
              <a:cxnLst/>
              <a:rect l="l" t="t" r="r" b="b"/>
              <a:pathLst>
                <a:path w="1394488" h="1225351">
                  <a:moveTo>
                    <a:pt x="63125" y="0"/>
                  </a:moveTo>
                  <a:lnTo>
                    <a:pt x="1331363" y="0"/>
                  </a:lnTo>
                  <a:cubicBezTo>
                    <a:pt x="1366226" y="0"/>
                    <a:pt x="1394488" y="28262"/>
                    <a:pt x="1394488" y="63125"/>
                  </a:cubicBezTo>
                  <a:lnTo>
                    <a:pt x="1394488" y="1162226"/>
                  </a:lnTo>
                  <a:cubicBezTo>
                    <a:pt x="1394488" y="1178968"/>
                    <a:pt x="1387838" y="1195024"/>
                    <a:pt x="1376000" y="1206862"/>
                  </a:cubicBezTo>
                  <a:cubicBezTo>
                    <a:pt x="1364161" y="1218701"/>
                    <a:pt x="1348105" y="1225351"/>
                    <a:pt x="1331363" y="1225351"/>
                  </a:cubicBezTo>
                  <a:lnTo>
                    <a:pt x="63125" y="1225351"/>
                  </a:lnTo>
                  <a:cubicBezTo>
                    <a:pt x="46383" y="1225351"/>
                    <a:pt x="30327" y="1218701"/>
                    <a:pt x="18489" y="1206862"/>
                  </a:cubicBezTo>
                  <a:cubicBezTo>
                    <a:pt x="6651" y="1195024"/>
                    <a:pt x="0" y="1178968"/>
                    <a:pt x="0" y="1162226"/>
                  </a:cubicBezTo>
                  <a:lnTo>
                    <a:pt x="0" y="63125"/>
                  </a:lnTo>
                  <a:cubicBezTo>
                    <a:pt x="0" y="46383"/>
                    <a:pt x="6651" y="30327"/>
                    <a:pt x="18489" y="18489"/>
                  </a:cubicBezTo>
                  <a:cubicBezTo>
                    <a:pt x="30327" y="6651"/>
                    <a:pt x="46383" y="0"/>
                    <a:pt x="63125" y="0"/>
                  </a:cubicBezTo>
                  <a:close/>
                </a:path>
              </a:pathLst>
            </a:custGeom>
            <a:solidFill>
              <a:srgbClr val="100F0D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394488" cy="124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38888" y="1195362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CHALLENGINGS</a:t>
            </a:r>
          </a:p>
        </p:txBody>
      </p:sp>
      <p:sp>
        <p:nvSpPr>
          <p:cNvPr id="14" name="Freeform 14"/>
          <p:cNvSpPr/>
          <p:nvPr/>
        </p:nvSpPr>
        <p:spPr>
          <a:xfrm rot="887923">
            <a:off x="-5959915" y="641940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758678" y="5295900"/>
            <a:ext cx="3170265" cy="362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EFEFEF"/>
                </a:solidFill>
                <a:latin typeface="DM Sans"/>
              </a:rPr>
              <a:t>Collection of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32903" y="5114925"/>
            <a:ext cx="2942427" cy="108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EFEFEF"/>
                </a:solidFill>
                <a:latin typeface="DM Sans"/>
              </a:rPr>
              <a:t>Developing a GUI and integration with mysql database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44042" y="5094195"/>
            <a:ext cx="3266797" cy="108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"/>
              </a:rPr>
              <a:t>Making of relationship and normalization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468322" y="3981314"/>
            <a:ext cx="3898496" cy="3340822"/>
            <a:chOff x="0" y="0"/>
            <a:chExt cx="1429896" cy="12253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9896" cy="1225351"/>
            </a:xfrm>
            <a:custGeom>
              <a:avLst/>
              <a:gdLst/>
              <a:ahLst/>
              <a:cxnLst/>
              <a:rect l="l" t="t" r="r" b="b"/>
              <a:pathLst>
                <a:path w="1429896" h="1225351">
                  <a:moveTo>
                    <a:pt x="61562" y="0"/>
                  </a:moveTo>
                  <a:lnTo>
                    <a:pt x="1368334" y="0"/>
                  </a:lnTo>
                  <a:cubicBezTo>
                    <a:pt x="1402334" y="0"/>
                    <a:pt x="1429896" y="27562"/>
                    <a:pt x="1429896" y="61562"/>
                  </a:cubicBezTo>
                  <a:lnTo>
                    <a:pt x="1429896" y="1163789"/>
                  </a:lnTo>
                  <a:cubicBezTo>
                    <a:pt x="1429896" y="1197789"/>
                    <a:pt x="1402334" y="1225351"/>
                    <a:pt x="1368334" y="1225351"/>
                  </a:cubicBezTo>
                  <a:lnTo>
                    <a:pt x="61562" y="1225351"/>
                  </a:lnTo>
                  <a:cubicBezTo>
                    <a:pt x="27562" y="1225351"/>
                    <a:pt x="0" y="1197789"/>
                    <a:pt x="0" y="1163789"/>
                  </a:cubicBezTo>
                  <a:lnTo>
                    <a:pt x="0" y="61562"/>
                  </a:lnTo>
                  <a:cubicBezTo>
                    <a:pt x="0" y="27562"/>
                    <a:pt x="27562" y="0"/>
                    <a:pt x="61562" y="0"/>
                  </a:cubicBezTo>
                  <a:close/>
                </a:path>
              </a:pathLst>
            </a:custGeom>
            <a:solidFill>
              <a:srgbClr val="100F0D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429896" cy="124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432903" y="3981314"/>
            <a:ext cx="3801960" cy="3340822"/>
            <a:chOff x="0" y="0"/>
            <a:chExt cx="1394488" cy="12253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94488" cy="1225351"/>
            </a:xfrm>
            <a:custGeom>
              <a:avLst/>
              <a:gdLst/>
              <a:ahLst/>
              <a:cxnLst/>
              <a:rect l="l" t="t" r="r" b="b"/>
              <a:pathLst>
                <a:path w="1394488" h="1225351">
                  <a:moveTo>
                    <a:pt x="63125" y="0"/>
                  </a:moveTo>
                  <a:lnTo>
                    <a:pt x="1331363" y="0"/>
                  </a:lnTo>
                  <a:cubicBezTo>
                    <a:pt x="1366226" y="0"/>
                    <a:pt x="1394488" y="28262"/>
                    <a:pt x="1394488" y="63125"/>
                  </a:cubicBezTo>
                  <a:lnTo>
                    <a:pt x="1394488" y="1162226"/>
                  </a:lnTo>
                  <a:cubicBezTo>
                    <a:pt x="1394488" y="1178968"/>
                    <a:pt x="1387838" y="1195024"/>
                    <a:pt x="1376000" y="1206862"/>
                  </a:cubicBezTo>
                  <a:cubicBezTo>
                    <a:pt x="1364161" y="1218701"/>
                    <a:pt x="1348105" y="1225351"/>
                    <a:pt x="1331363" y="1225351"/>
                  </a:cubicBezTo>
                  <a:lnTo>
                    <a:pt x="63125" y="1225351"/>
                  </a:lnTo>
                  <a:cubicBezTo>
                    <a:pt x="46383" y="1225351"/>
                    <a:pt x="30327" y="1218701"/>
                    <a:pt x="18489" y="1206862"/>
                  </a:cubicBezTo>
                  <a:cubicBezTo>
                    <a:pt x="6651" y="1195024"/>
                    <a:pt x="0" y="1178968"/>
                    <a:pt x="0" y="1162226"/>
                  </a:cubicBezTo>
                  <a:lnTo>
                    <a:pt x="0" y="63125"/>
                  </a:lnTo>
                  <a:cubicBezTo>
                    <a:pt x="0" y="46383"/>
                    <a:pt x="6651" y="30327"/>
                    <a:pt x="18489" y="18489"/>
                  </a:cubicBezTo>
                  <a:cubicBezTo>
                    <a:pt x="30327" y="6651"/>
                    <a:pt x="46383" y="0"/>
                    <a:pt x="63125" y="0"/>
                  </a:cubicBezTo>
                  <a:close/>
                </a:path>
              </a:pathLst>
            </a:custGeom>
            <a:solidFill>
              <a:srgbClr val="100F0D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394488" cy="124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38888" y="1195362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FUTURE WORK</a:t>
            </a:r>
          </a:p>
        </p:txBody>
      </p:sp>
      <p:sp>
        <p:nvSpPr>
          <p:cNvPr id="11" name="Freeform 11"/>
          <p:cNvSpPr/>
          <p:nvPr/>
        </p:nvSpPr>
        <p:spPr>
          <a:xfrm rot="887923">
            <a:off x="-5959915" y="641940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758678" y="4732245"/>
            <a:ext cx="3170265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EFEFEF"/>
                </a:solidFill>
                <a:latin typeface="DM Sans"/>
              </a:rPr>
              <a:t>Integrate libraries like Matplotlib or Plotly to create dynamic charts and graphs for data visualization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00484" y="4843644"/>
            <a:ext cx="3266797" cy="108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DM Sans"/>
              </a:rPr>
              <a:t>Expand the database to cover provincial and local elections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GROUP MEMBERS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416119" y="4821179"/>
            <a:ext cx="3145217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60187" y="5728996"/>
            <a:ext cx="225708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Usaira Shahbaz</a:t>
            </a:r>
          </a:p>
          <a:p>
            <a:pPr algn="ctr">
              <a:lnSpc>
                <a:spcPts val="3286"/>
              </a:lnSpc>
            </a:pPr>
            <a:endParaRPr lang="en-US" sz="2738" spc="136">
              <a:solidFill>
                <a:srgbClr val="FFFBFB"/>
              </a:solidFill>
              <a:latin typeface="DM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7571796" y="4821179"/>
            <a:ext cx="3145217" cy="3434885"/>
            <a:chOff x="0" y="0"/>
            <a:chExt cx="862412" cy="9418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037010" y="5728996"/>
            <a:ext cx="221398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Laraib Sultana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726664" y="4821179"/>
            <a:ext cx="3145217" cy="3434885"/>
            <a:chOff x="0" y="0"/>
            <a:chExt cx="862412" cy="941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294659" y="5728996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Dawood Habbib</a:t>
            </a:r>
          </a:p>
        </p:txBody>
      </p:sp>
      <p:sp>
        <p:nvSpPr>
          <p:cNvPr id="18" name="Freeform 18"/>
          <p:cNvSpPr/>
          <p:nvPr/>
        </p:nvSpPr>
        <p:spPr>
          <a:xfrm>
            <a:off x="3416119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3804097" y="8030085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3638153" y="7142141"/>
            <a:ext cx="2701149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6"/>
              </a:lnSpc>
            </a:pPr>
            <a:r>
              <a:rPr lang="en-US" sz="2338" spc="116">
                <a:solidFill>
                  <a:srgbClr val="FFFBFB"/>
                </a:solidFill>
                <a:latin typeface="DM Sans"/>
              </a:rPr>
              <a:t>NUM-BSCS-2022-27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802192" y="7142141"/>
            <a:ext cx="2701149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6"/>
              </a:lnSpc>
            </a:pPr>
            <a:r>
              <a:rPr lang="en-US" sz="2338" spc="116">
                <a:solidFill>
                  <a:srgbClr val="FFFBFB"/>
                </a:solidFill>
                <a:latin typeface="DM Sans"/>
              </a:rPr>
              <a:t>NUM-BSCS-2022-06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55264" y="7142141"/>
            <a:ext cx="2701149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6"/>
              </a:lnSpc>
            </a:pPr>
            <a:r>
              <a:rPr lang="en-US" sz="2338" spc="116">
                <a:solidFill>
                  <a:srgbClr val="FFFBFB"/>
                </a:solidFill>
                <a:latin typeface="DM Sans"/>
              </a:rPr>
              <a:t>NUM-BSCS-2022-31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THANKS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INTRODUCTION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GOALS AND OBJECTIVES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APPROACH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TOOLS USED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LEARNING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CHALLENGING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FUTURE 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90716" y="6537441"/>
            <a:ext cx="3204526" cy="30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Project proposal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13TH,MARCH</a:t>
            </a:r>
          </a:p>
        </p:txBody>
      </p:sp>
      <p:sp>
        <p:nvSpPr>
          <p:cNvPr id="12" name="Freeform 12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79015" y="6537441"/>
            <a:ext cx="3204526" cy="62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Conceptual database design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889722" y="5941547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22TH,APRIL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69572" y="6537441"/>
            <a:ext cx="3204526" cy="30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Logical database design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380279" y="5941547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10TH,JUNE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660129" y="6538853"/>
            <a:ext cx="3204526" cy="62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Integrating of GUI with </a:t>
            </a:r>
            <a:r>
              <a:rPr lang="en-US" sz="1844" spc="180" dirty="0" err="1">
                <a:solidFill>
                  <a:srgbClr val="231F20"/>
                </a:solidFill>
                <a:latin typeface="DM Sans"/>
              </a:rPr>
              <a:t>mysql</a:t>
            </a:r>
            <a:r>
              <a:rPr lang="en-US" sz="1844" spc="180" dirty="0">
                <a:solidFill>
                  <a:srgbClr val="231F20"/>
                </a:solidFill>
                <a:latin typeface="DM Sans"/>
              </a:rPr>
              <a:t> database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870836" y="5942960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30TH,JUNE</a:t>
            </a:r>
          </a:p>
        </p:txBody>
      </p:sp>
      <p:sp>
        <p:nvSpPr>
          <p:cNvPr id="33" name="Freeform 33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9169572" y="6957355"/>
            <a:ext cx="3204526" cy="62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Physical database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1498280" y="2676512"/>
            <a:ext cx="6354267" cy="5337584"/>
          </a:xfrm>
          <a:custGeom>
            <a:avLst/>
            <a:gdLst/>
            <a:ahLst/>
            <a:cxnLst/>
            <a:rect l="l" t="t" r="r" b="b"/>
            <a:pathLst>
              <a:path w="6354267" h="5337584">
                <a:moveTo>
                  <a:pt x="0" y="0"/>
                </a:moveTo>
                <a:lnTo>
                  <a:pt x="6354267" y="0"/>
                </a:lnTo>
                <a:lnTo>
                  <a:pt x="6354267" y="5337584"/>
                </a:lnTo>
                <a:lnTo>
                  <a:pt x="0" y="53375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2142191" y="926705"/>
            <a:ext cx="7416941" cy="1334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77"/>
              </a:lnSpc>
            </a:pPr>
            <a:r>
              <a:rPr lang="en-US" sz="7882" spc="772" dirty="0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08899" y="3624745"/>
            <a:ext cx="7132181" cy="38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Detailed insight into the electoral process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08899" y="6005886"/>
            <a:ext cx="7132181" cy="76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Organizing electoral information into structured database format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946999" y="4203000"/>
            <a:ext cx="7132181" cy="38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Identify winning candidates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908899" y="6958069"/>
            <a:ext cx="7132181" cy="76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User can easily track performance of political parties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Objective 1,2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GOALS AND OBJECTIVES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1706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·1. Winners of each National Assembly (NA) constituency across every province</a:t>
            </a: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endParaRPr lang="en-US" sz="2010" spc="197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Objective 3,4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33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3. Province-wise voter statistics.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Objective  5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102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5. Each party name, party leader name and their positions in NA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6138875" y="4490933"/>
            <a:ext cx="6254887" cy="33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4. Each winning candidate name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74426" y="5747911"/>
            <a:ext cx="3360904" cy="677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2. Each province seats distributions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2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343797" y="1193514"/>
            <a:ext cx="13617940" cy="119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04"/>
              </a:lnSpc>
              <a:spcBef>
                <a:spcPct val="0"/>
              </a:spcBef>
            </a:pPr>
            <a:r>
              <a:rPr lang="en-US" sz="7032" spc="689" dirty="0">
                <a:solidFill>
                  <a:srgbClr val="231F20"/>
                </a:solidFill>
                <a:latin typeface="Oswald Bold"/>
              </a:rPr>
              <a:t>APPROACH MILESTONES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74589" y="5624704"/>
            <a:ext cx="3542623" cy="204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Gather data from official election commission of Pakistan website, ensuring it includes all necessary details like party ID, name,  and all other necessary details.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72688" y="5329429"/>
            <a:ext cx="3542623" cy="234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Develop a normalized database schema to eliminate redundancy and ensure data integrity. Use entity-relationship diagrams (ERDs) to plan the relationships between different entities.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78209" y="5624704"/>
            <a:ext cx="3542623" cy="1456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Creating an GUI for users to interact with the database. This  includes searching in specific table, displaying of data and example queries.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764297"/>
            <a:chOff x="0" y="0"/>
            <a:chExt cx="4816593" cy="4646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64671"/>
            </a:xfrm>
            <a:custGeom>
              <a:avLst/>
              <a:gdLst/>
              <a:ahLst/>
              <a:cxnLst/>
              <a:rect l="l" t="t" r="r" b="b"/>
              <a:pathLst>
                <a:path w="4816592" h="464671">
                  <a:moveTo>
                    <a:pt x="0" y="0"/>
                  </a:moveTo>
                  <a:lnTo>
                    <a:pt x="4816592" y="0"/>
                  </a:lnTo>
                  <a:lnTo>
                    <a:pt x="4816592" y="464671"/>
                  </a:lnTo>
                  <a:lnTo>
                    <a:pt x="0" y="46467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483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491123" y="1764297"/>
            <a:ext cx="10837868" cy="8522703"/>
          </a:xfrm>
          <a:custGeom>
            <a:avLst/>
            <a:gdLst/>
            <a:ahLst/>
            <a:cxnLst/>
            <a:rect l="l" t="t" r="r" b="b"/>
            <a:pathLst>
              <a:path w="10837868" h="8522703">
                <a:moveTo>
                  <a:pt x="0" y="0"/>
                </a:moveTo>
                <a:lnTo>
                  <a:pt x="10837868" y="0"/>
                </a:lnTo>
                <a:lnTo>
                  <a:pt x="10837868" y="8522703"/>
                </a:lnTo>
                <a:lnTo>
                  <a:pt x="0" y="85227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813332" y="553944"/>
            <a:ext cx="12193451" cy="86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130" spc="502" dirty="0">
                <a:solidFill>
                  <a:srgbClr val="FFFFFF"/>
                </a:solidFill>
                <a:latin typeface="Oswald Bold"/>
              </a:rPr>
              <a:t>COLLECTION OF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38377"/>
            <a:ext cx="18288000" cy="7781041"/>
          </a:xfrm>
          <a:custGeom>
            <a:avLst/>
            <a:gdLst/>
            <a:ahLst/>
            <a:cxnLst/>
            <a:rect l="l" t="t" r="r" b="b"/>
            <a:pathLst>
              <a:path w="18288000" h="7781041">
                <a:moveTo>
                  <a:pt x="0" y="0"/>
                </a:moveTo>
                <a:lnTo>
                  <a:pt x="18288000" y="0"/>
                </a:lnTo>
                <a:lnTo>
                  <a:pt x="18288000" y="7781041"/>
                </a:lnTo>
                <a:lnTo>
                  <a:pt x="0" y="7781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52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764297"/>
            <a:chOff x="0" y="0"/>
            <a:chExt cx="4816593" cy="4646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64671"/>
            </a:xfrm>
            <a:custGeom>
              <a:avLst/>
              <a:gdLst/>
              <a:ahLst/>
              <a:cxnLst/>
              <a:rect l="l" t="t" r="r" b="b"/>
              <a:pathLst>
                <a:path w="4816592" h="464671">
                  <a:moveTo>
                    <a:pt x="0" y="0"/>
                  </a:moveTo>
                  <a:lnTo>
                    <a:pt x="4816592" y="0"/>
                  </a:lnTo>
                  <a:lnTo>
                    <a:pt x="4816592" y="464671"/>
                  </a:lnTo>
                  <a:lnTo>
                    <a:pt x="0" y="46467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483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813332" y="553944"/>
            <a:ext cx="12193451" cy="86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130" spc="502" dirty="0">
                <a:solidFill>
                  <a:srgbClr val="FFFFFF"/>
                </a:solidFill>
                <a:latin typeface="Oswald Bold"/>
              </a:rPr>
              <a:t>COLLECTION OF DATA</a:t>
            </a:r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384</Words>
  <Application>Microsoft Office PowerPoint</Application>
  <PresentationFormat>Custom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Montserrat Classic Bold</vt:lpstr>
      <vt:lpstr>Oswald Bold</vt:lpstr>
      <vt:lpstr>Calibri</vt:lpstr>
      <vt:lpstr>Arial</vt:lpstr>
      <vt:lpstr>Oswald</vt:lpstr>
      <vt:lpstr>DM Sans</vt:lpstr>
      <vt:lpstr>DM Sans Italics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bscs22f27</cp:lastModifiedBy>
  <cp:revision>2</cp:revision>
  <dcterms:created xsi:type="dcterms:W3CDTF">2006-08-16T00:00:00Z</dcterms:created>
  <dcterms:modified xsi:type="dcterms:W3CDTF">2024-07-02T03:58:05Z</dcterms:modified>
  <dc:identifier>DAGJrWOuYdg</dc:identifier>
</cp:coreProperties>
</file>