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6858000" cx="9144000"/>
  <p:notesSz cx="6858000" cy="9144000"/>
  <p:embeddedFontLst>
    <p:embeddedFont>
      <p:font typeface="Pinyon Script"/>
      <p:regular r:id="rId14"/>
    </p:embeddedFont>
    <p:embeddedFont>
      <p:font typeface="Gill San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D43EBD-A081-4743-9F37-613AC018DA0A}">
  <a:tblStyle styleId="{64D43EBD-A081-4743-9F37-613AC018DA0A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fill>
          <a:solidFill>
            <a:srgbClr val="E9CCCC"/>
          </a:solidFill>
        </a:fill>
      </a:tcStyle>
    </a:band1H>
    <a:band2H>
      <a:tcTxStyle/>
    </a:band2H>
    <a:band1V>
      <a:tcTxStyle/>
      <a:tcStyle>
        <a:fill>
          <a:solidFill>
            <a:srgbClr val="E9CCCC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GillSans-regular.fntdata"/><Relationship Id="rId14" Type="http://schemas.openxmlformats.org/officeDocument/2006/relationships/font" Target="fonts/PinyonScript-regular.fntdata"/><Relationship Id="rId16" Type="http://schemas.openxmlformats.org/officeDocument/2006/relationships/font" Target="fonts/Gill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BDFC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89816F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3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110" name="Google Shape;110;p13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3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3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BDFC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" name="Google Shape;68;p7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ECE7E7">
              <a:alpha val="32941"/>
            </a:srgbClr>
          </a:solidFill>
          <a:ln cap="rnd" cmpd="sng" w="9525">
            <a:solidFill>
              <a:srgbClr val="5915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CDBDBD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42160A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3EFEF">
                  <a:alpha val="69803"/>
                </a:srgbClr>
              </a:gs>
              <a:gs pos="70000">
                <a:srgbClr val="F8F8F8">
                  <a:alpha val="54901"/>
                </a:srgbClr>
              </a:gs>
              <a:gs pos="100000">
                <a:srgbClr val="810000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550F0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2308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EBDFC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EBDFC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B110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B110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4B110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4B110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4B110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4B110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4B110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4B110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4B110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4B110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4B110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38550" rotWithShape="0" algn="tl" dir="10800000" dist="38000">
              <a:srgbClr val="27110B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4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hyperlink" Target="https://en.wikipedia.org/wiki/Karl_August_M%C3%B6biu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BA29E"/>
            </a:gs>
            <a:gs pos="40000">
              <a:srgbClr val="91615B"/>
            </a:gs>
            <a:gs pos="100000">
              <a:srgbClr val="620600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ctrTitle"/>
          </p:nvPr>
        </p:nvSpPr>
        <p:spPr>
          <a:xfrm>
            <a:off x="4357686" y="3214686"/>
            <a:ext cx="4500594" cy="1714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800"/>
              <a:buFont typeface="Pinyon Script"/>
              <a:buNone/>
            </a:pPr>
            <a:r>
              <a:rPr b="1" lang="en-GB" sz="8800">
                <a:solidFill>
                  <a:srgbClr val="FF0000"/>
                </a:solidFill>
                <a:latin typeface="Pinyon Script"/>
                <a:ea typeface="Pinyon Script"/>
                <a:cs typeface="Pinyon Script"/>
                <a:sym typeface="Pinyon Script"/>
              </a:rPr>
              <a:t>The cell</a:t>
            </a:r>
            <a:endParaRPr b="1" sz="8800">
              <a:solidFill>
                <a:srgbClr val="FF0000"/>
              </a:solidFill>
              <a:latin typeface="Pinyon Script"/>
              <a:ea typeface="Pinyon Script"/>
              <a:cs typeface="Pinyon Script"/>
              <a:sym typeface="Pinyon Script"/>
            </a:endParaRPr>
          </a:p>
        </p:txBody>
      </p:sp>
      <p:pic>
        <p:nvPicPr>
          <p:cNvPr descr="1717.jpg" id="130" name="Google Shape;130;p16"/>
          <p:cNvPicPr preferRelativeResize="0"/>
          <p:nvPr/>
        </p:nvPicPr>
        <p:blipFill rotWithShape="1">
          <a:blip r:embed="rId3">
            <a:alphaModFix/>
          </a:blip>
          <a:srcRect b="5207" l="14802" r="1028" t="3125"/>
          <a:stretch/>
        </p:blipFill>
        <p:spPr>
          <a:xfrm>
            <a:off x="1214414" y="928670"/>
            <a:ext cx="3071834" cy="491493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/>
          <p:nvPr/>
        </p:nvSpPr>
        <p:spPr>
          <a:xfrm>
            <a:off x="4357686" y="571480"/>
            <a:ext cx="4214842" cy="2071702"/>
          </a:xfrm>
          <a:prstGeom prst="wedgeEllipseCallout">
            <a:avLst>
              <a:gd fmla="val -67895" name="adj1"/>
              <a:gd fmla="val 42040" name="adj2"/>
            </a:avLst>
          </a:prstGeom>
          <a:solidFill>
            <a:schemeClr val="accent1"/>
          </a:solidFill>
          <a:ln cap="flat" cmpd="sng" w="2540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GB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Your body is made of trillions of cells. Are you ready to learn about cells?</a:t>
            </a:r>
            <a:endParaRPr b="0" i="1" sz="2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BA29E"/>
            </a:gs>
            <a:gs pos="40000">
              <a:srgbClr val="91615B"/>
            </a:gs>
            <a:gs pos="100000">
              <a:srgbClr val="620600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C9C1"/>
              </a:buClr>
              <a:buSzPts val="4300"/>
              <a:buFont typeface="Gill Sans"/>
              <a:buNone/>
            </a:pPr>
            <a:r>
              <a:rPr i="1" lang="en-GB">
                <a:solidFill>
                  <a:srgbClr val="EAC9C1"/>
                </a:solidFill>
              </a:rPr>
              <a:t>Structure of the cell  </a:t>
            </a:r>
            <a:endParaRPr i="1">
              <a:solidFill>
                <a:srgbClr val="EAC9C1"/>
              </a:solidFill>
            </a:endParaRPr>
          </a:p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AC9C1"/>
                </a:solidFill>
              </a:rPr>
              <a:t>by Sodini Ariyarathna</a:t>
            </a:r>
            <a:endParaRPr>
              <a:solidFill>
                <a:srgbClr val="EAC9C1"/>
              </a:solidFill>
            </a:endParaRPr>
          </a:p>
        </p:txBody>
      </p:sp>
      <p:pic>
        <p:nvPicPr>
          <p:cNvPr id="138" name="Google Shape;138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82" y="1928802"/>
            <a:ext cx="8806938" cy="371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BA29E"/>
            </a:gs>
            <a:gs pos="40000">
              <a:srgbClr val="91615B"/>
            </a:gs>
            <a:gs pos="100000">
              <a:srgbClr val="620600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1071538" y="142852"/>
            <a:ext cx="7400948" cy="857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C9C1"/>
              </a:buClr>
              <a:buSzPts val="4300"/>
              <a:buFont typeface="Gill Sans"/>
              <a:buNone/>
            </a:pPr>
            <a:r>
              <a:rPr i="1" lang="en-GB">
                <a:solidFill>
                  <a:srgbClr val="EAC9C1"/>
                </a:solidFill>
              </a:rPr>
              <a:t>Structure of the cell</a:t>
            </a:r>
            <a:endParaRPr i="1">
              <a:solidFill>
                <a:srgbClr val="EAC9C1"/>
              </a:solidFill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1214414" y="5286388"/>
            <a:ext cx="7786742" cy="120032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EAC9C1"/>
                </a:solidFill>
                <a:latin typeface="Gill Sans"/>
                <a:ea typeface="Gill Sans"/>
                <a:cs typeface="Gill Sans"/>
                <a:sym typeface="Gill Sans"/>
              </a:rPr>
              <a:t>The sub-cellular structures found within a cell are known as ORGANELLES.</a:t>
            </a:r>
            <a:endParaRPr b="0" i="0" sz="2400" u="none" cap="none" strike="noStrike">
              <a:solidFill>
                <a:srgbClr val="EAC9C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400" u="none" cap="none" strike="noStrike">
                <a:solidFill>
                  <a:srgbClr val="EAC9C1"/>
                </a:solidFill>
                <a:latin typeface="Gill Sans"/>
                <a:ea typeface="Gill Sans"/>
                <a:cs typeface="Gill Sans"/>
                <a:sym typeface="Gill Sans"/>
              </a:rPr>
              <a:t>e.g. nucleus, chloroplast, mitochondria, ribosome</a:t>
            </a:r>
            <a:endParaRPr b="0" i="0" sz="2400" u="none" cap="none" strike="noStrike">
              <a:solidFill>
                <a:srgbClr val="EAC9C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" name="Google Shape;145;p1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Sodini Ariyarathna</a:t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125" y="1214422"/>
            <a:ext cx="8905875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1071538" y="274638"/>
            <a:ext cx="7615262" cy="368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ct val="100000"/>
              <a:buFont typeface="Gill Sans"/>
              <a:buNone/>
            </a:pPr>
            <a:r>
              <a:rPr i="1" lang="en-GB">
                <a:solidFill>
                  <a:srgbClr val="191919"/>
                </a:solidFill>
              </a:rPr>
              <a:t>What is an organelle?</a:t>
            </a:r>
            <a:endParaRPr i="1">
              <a:solidFill>
                <a:srgbClr val="191919"/>
              </a:solidFill>
            </a:endParaRPr>
          </a:p>
        </p:txBody>
      </p:sp>
      <p:pic>
        <p:nvPicPr>
          <p:cNvPr descr="Karl_August_Möbius_(1825-1908).jpg" id="152" name="Google Shape;152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52" y="1071546"/>
            <a:ext cx="2164069" cy="335758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3786182" y="928670"/>
            <a:ext cx="5214942" cy="48936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4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An organelle is a subunit within the cell that has a specific function.  </a:t>
            </a:r>
            <a:endParaRPr b="1" i="1" sz="2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191919"/>
                </a:solidFill>
                <a:latin typeface="Gill Sans"/>
                <a:ea typeface="Gill Sans"/>
                <a:cs typeface="Gill Sans"/>
                <a:sym typeface="Gill Sans"/>
              </a:rPr>
              <a:t>Some organelles are enclosed by a membrane.</a:t>
            </a:r>
            <a:endParaRPr sz="2400">
              <a:solidFill>
                <a:srgbClr val="19191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191919"/>
                </a:solidFill>
                <a:latin typeface="Gill Sans"/>
                <a:ea typeface="Gill Sans"/>
                <a:cs typeface="Gill Sans"/>
                <a:sym typeface="Gill Sans"/>
              </a:rPr>
              <a:t>	e.g. 	nucleus</a:t>
            </a:r>
            <a:endParaRPr sz="2400">
              <a:solidFill>
                <a:srgbClr val="19191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191919"/>
                </a:solidFill>
                <a:latin typeface="Gill Sans"/>
                <a:ea typeface="Gill Sans"/>
                <a:cs typeface="Gill Sans"/>
                <a:sym typeface="Gill Sans"/>
              </a:rPr>
              <a:t>		mitochondrium</a:t>
            </a:r>
            <a:endParaRPr sz="2400">
              <a:solidFill>
                <a:srgbClr val="19191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191919"/>
                </a:solidFill>
                <a:latin typeface="Gill Sans"/>
                <a:ea typeface="Gill Sans"/>
                <a:cs typeface="Gill Sans"/>
                <a:sym typeface="Gill Sans"/>
              </a:rPr>
              <a:t>		chloroplast</a:t>
            </a:r>
            <a:endParaRPr sz="2400">
              <a:solidFill>
                <a:srgbClr val="19191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191919"/>
                </a:solidFill>
                <a:latin typeface="Gill Sans"/>
                <a:ea typeface="Gill Sans"/>
                <a:cs typeface="Gill Sans"/>
                <a:sym typeface="Gill Sans"/>
              </a:rPr>
              <a:t>		vacuole </a:t>
            </a:r>
            <a:endParaRPr sz="2400">
              <a:solidFill>
                <a:srgbClr val="19191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9191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191919"/>
                </a:solidFill>
                <a:latin typeface="Gill Sans"/>
                <a:ea typeface="Gill Sans"/>
                <a:cs typeface="Gill Sans"/>
                <a:sym typeface="Gill Sans"/>
              </a:rPr>
              <a:t>Some organelles are NOT surrounded by a membrane.</a:t>
            </a:r>
            <a:endParaRPr sz="2400">
              <a:solidFill>
                <a:srgbClr val="19191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191919"/>
                </a:solidFill>
                <a:latin typeface="Gill Sans"/>
                <a:ea typeface="Gill Sans"/>
                <a:cs typeface="Gill Sans"/>
                <a:sym typeface="Gill Sans"/>
              </a:rPr>
              <a:t>	e.g.	ribosome 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1142976" y="4500570"/>
            <a:ext cx="2500330" cy="1477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91919"/>
                </a:solidFill>
                <a:latin typeface="Gill Sans"/>
                <a:ea typeface="Gill Sans"/>
                <a:cs typeface="Gill Sans"/>
                <a:sym typeface="Gill Sans"/>
              </a:rPr>
              <a:t>German zoologist </a:t>
            </a:r>
            <a:endParaRPr sz="1800">
              <a:solidFill>
                <a:srgbClr val="191919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Karl August Möbius</a:t>
            </a:r>
            <a:r>
              <a:rPr lang="en-GB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GB" sz="1800">
                <a:solidFill>
                  <a:srgbClr val="191919"/>
                </a:solidFill>
                <a:latin typeface="Gill Sans"/>
                <a:ea typeface="Gill Sans"/>
                <a:cs typeface="Gill Sans"/>
                <a:sym typeface="Gill Sans"/>
              </a:rPr>
              <a:t>(1884) is credited to use this term first. He used it as organula</a:t>
            </a:r>
            <a:endParaRPr sz="1800">
              <a:solidFill>
                <a:srgbClr val="19191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5" name="Google Shape;155;p1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Sodini Ariyarathna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-142908" y="142852"/>
            <a:ext cx="9144000" cy="785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C9C1"/>
              </a:buClr>
              <a:buSzPct val="100000"/>
              <a:buFont typeface="Gill Sans"/>
              <a:buNone/>
            </a:pPr>
            <a:r>
              <a:rPr i="1" lang="en-GB">
                <a:solidFill>
                  <a:srgbClr val="EAC9C1"/>
                </a:solidFill>
              </a:rPr>
              <a:t>Functions of the different organelles of the cell  </a:t>
            </a:r>
            <a:endParaRPr i="1">
              <a:solidFill>
                <a:srgbClr val="EAC9C1"/>
              </a:solidFill>
            </a:endParaRPr>
          </a:p>
        </p:txBody>
      </p:sp>
      <p:graphicFrame>
        <p:nvGraphicFramePr>
          <p:cNvPr id="161" name="Google Shape;161;p20"/>
          <p:cNvGraphicFramePr/>
          <p:nvPr/>
        </p:nvGraphicFramePr>
        <p:xfrm>
          <a:off x="142875" y="10001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{64D43EBD-A081-4743-9F37-613AC018DA0A}</a:tableStyleId>
              </a:tblPr>
              <a:tblGrid>
                <a:gridCol w="2642875"/>
                <a:gridCol w="5694675"/>
              </a:tblGrid>
              <a:tr h="38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Organelle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Function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66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Cell membrane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Let the particles</a:t>
                      </a:r>
                      <a:r>
                        <a:rPr lang="en-GB" sz="1800"/>
                        <a:t> to selectively move in and out of the cell 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Cytoplasm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Many chemical</a:t>
                      </a:r>
                      <a:r>
                        <a:rPr lang="en-GB" sz="1800"/>
                        <a:t> reactions occur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Nucleus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Controls all the cell activities 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66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Mitochondria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Reactions of aerobic</a:t>
                      </a:r>
                      <a:r>
                        <a:rPr lang="en-GB" sz="1800"/>
                        <a:t> respiration take place and energy is released.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Ribosome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Protein synthesis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94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GB" sz="1800"/>
                        <a:t>Cell wall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Gives support and protection to the cell;  Movement of substances in and out of the cell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8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Chloroplast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Photosynthesis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66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Vacuole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Storage of substances;  gives rigidity to plants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2" name="Google Shape;162;p2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Sodini Ariyarathna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1071538" y="274638"/>
            <a:ext cx="78621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300"/>
              <a:buFont typeface="Gill Sans"/>
              <a:buNone/>
            </a:pPr>
            <a:r>
              <a:rPr i="1" lang="en-GB">
                <a:solidFill>
                  <a:srgbClr val="191919"/>
                </a:solidFill>
              </a:rPr>
              <a:t>Animal cells vs. plant cells</a:t>
            </a:r>
            <a:endParaRPr i="1">
              <a:solidFill>
                <a:srgbClr val="191919"/>
              </a:solidFill>
            </a:endParaRPr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928662" y="1447800"/>
            <a:ext cx="8215338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3210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GB">
                <a:solidFill>
                  <a:srgbClr val="191919"/>
                </a:solidFill>
              </a:rPr>
              <a:t>Structures common to both animal and plant cells:</a:t>
            </a:r>
            <a:endParaRPr>
              <a:solidFill>
                <a:srgbClr val="191919"/>
              </a:solidFill>
            </a:endParaRPr>
          </a:p>
          <a:p>
            <a:pPr indent="-283210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GB">
                <a:solidFill>
                  <a:srgbClr val="191919"/>
                </a:solidFill>
              </a:rPr>
              <a:t>			</a:t>
            </a:r>
            <a:r>
              <a:rPr i="1" lang="en-GB">
                <a:solidFill>
                  <a:srgbClr val="191919"/>
                </a:solidFill>
              </a:rPr>
              <a:t>cell membrane </a:t>
            </a:r>
            <a:endParaRPr i="1">
              <a:solidFill>
                <a:srgbClr val="191919"/>
              </a:solidFill>
            </a:endParaRPr>
          </a:p>
          <a:p>
            <a:pPr indent="-283210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i="1" lang="en-GB">
                <a:solidFill>
                  <a:srgbClr val="191919"/>
                </a:solidFill>
              </a:rPr>
              <a:t>			cytoplasm </a:t>
            </a:r>
            <a:endParaRPr i="1">
              <a:solidFill>
                <a:srgbClr val="191919"/>
              </a:solidFill>
            </a:endParaRPr>
          </a:p>
          <a:p>
            <a:pPr indent="-283210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i="1" lang="en-GB">
                <a:solidFill>
                  <a:srgbClr val="191919"/>
                </a:solidFill>
              </a:rPr>
              <a:t>			nucleus </a:t>
            </a:r>
            <a:endParaRPr i="1">
              <a:solidFill>
                <a:srgbClr val="191919"/>
              </a:solidFill>
            </a:endParaRPr>
          </a:p>
          <a:p>
            <a:pPr indent="-283210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i="1" lang="en-GB">
                <a:solidFill>
                  <a:srgbClr val="191919"/>
                </a:solidFill>
              </a:rPr>
              <a:t>			mitochondria </a:t>
            </a:r>
            <a:endParaRPr i="1">
              <a:solidFill>
                <a:srgbClr val="191919"/>
              </a:solidFill>
            </a:endParaRPr>
          </a:p>
          <a:p>
            <a:pPr indent="-283210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i="1" lang="en-GB">
                <a:solidFill>
                  <a:srgbClr val="191919"/>
                </a:solidFill>
              </a:rPr>
              <a:t>			ribosomes</a:t>
            </a:r>
            <a:r>
              <a:rPr lang="en-GB">
                <a:solidFill>
                  <a:srgbClr val="191919"/>
                </a:solidFill>
              </a:rPr>
              <a:t>  </a:t>
            </a:r>
            <a:endParaRPr>
              <a:solidFill>
                <a:srgbClr val="191919"/>
              </a:solidFill>
            </a:endParaRPr>
          </a:p>
          <a:p>
            <a:pPr indent="-283210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solidFill>
                <a:srgbClr val="191919"/>
              </a:solidFill>
            </a:endParaRPr>
          </a:p>
          <a:p>
            <a:pPr indent="-283210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GB">
                <a:solidFill>
                  <a:srgbClr val="191919"/>
                </a:solidFill>
              </a:rPr>
              <a:t>Structures found ONLY in plant cells:</a:t>
            </a:r>
            <a:endParaRPr>
              <a:solidFill>
                <a:srgbClr val="191919"/>
              </a:solidFill>
            </a:endParaRPr>
          </a:p>
          <a:p>
            <a:pPr indent="-283210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GB">
                <a:solidFill>
                  <a:srgbClr val="191919"/>
                </a:solidFill>
              </a:rPr>
              <a:t>					</a:t>
            </a:r>
            <a:r>
              <a:rPr b="1" lang="en-GB">
                <a:solidFill>
                  <a:srgbClr val="412E00"/>
                </a:solidFill>
              </a:rPr>
              <a:t>cell wall</a:t>
            </a:r>
            <a:endParaRPr b="1">
              <a:solidFill>
                <a:srgbClr val="412E00"/>
              </a:solidFill>
            </a:endParaRPr>
          </a:p>
          <a:p>
            <a:pPr indent="-283210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en-GB">
                <a:solidFill>
                  <a:srgbClr val="412E00"/>
                </a:solidFill>
              </a:rPr>
              <a:t>					chloroplasts</a:t>
            </a:r>
            <a:endParaRPr b="1">
              <a:solidFill>
                <a:srgbClr val="412E00"/>
              </a:solidFill>
            </a:endParaRPr>
          </a:p>
          <a:p>
            <a:pPr indent="-283210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en-GB">
                <a:solidFill>
                  <a:srgbClr val="412E00"/>
                </a:solidFill>
              </a:rPr>
              <a:t>					vacuole </a:t>
            </a:r>
            <a:endParaRPr b="1">
              <a:solidFill>
                <a:srgbClr val="412E00"/>
              </a:solidFill>
            </a:endParaRPr>
          </a:p>
        </p:txBody>
      </p:sp>
      <p:sp>
        <p:nvSpPr>
          <p:cNvPr id="169" name="Google Shape;169;p2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Sodini Ariyarathna</a:t>
            </a:r>
            <a:endParaRPr/>
          </a:p>
        </p:txBody>
      </p:sp>
      <p:pic>
        <p:nvPicPr>
          <p:cNvPr descr="images.jpg" id="170" name="Google Shape;17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2132" y="1928802"/>
            <a:ext cx="2714644" cy="20333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 (1).jpg" id="171" name="Google Shape;17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4546" y="4786322"/>
            <a:ext cx="2214578" cy="1796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