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60" r:id="rId8"/>
    <p:sldId id="271" r:id="rId9"/>
    <p:sldId id="272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62"/>
  </p:normalViewPr>
  <p:slideViewPr>
    <p:cSldViewPr snapToGrid="0" snapToObjects="1">
      <p:cViewPr>
        <p:scale>
          <a:sx n="131" d="100"/>
          <a:sy n="131" d="100"/>
        </p:scale>
        <p:origin x="2392" y="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772400" cy="1470025"/>
          </a:xfrm>
        </p:spPr>
        <p:txBody>
          <a:bodyPr/>
          <a:lstStyle/>
          <a:p>
            <a:pPr>
              <a:defRPr sz="4400" b="1">
                <a:solidFill>
                  <a:srgbClr val="0077C8"/>
                </a:solidFill>
              </a:defRPr>
            </a:pPr>
            <a:r>
              <a:rPr dirty="0"/>
              <a:t>BMW Data</a:t>
            </a:r>
            <a:r>
              <a:rPr lang="en-US" dirty="0"/>
              <a:t> </a:t>
            </a:r>
            <a:r>
              <a:rPr dirty="0"/>
              <a:t>Grid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4945" y="2874523"/>
            <a:ext cx="7655668" cy="1752600"/>
          </a:xfrm>
        </p:spPr>
        <p:txBody>
          <a:bodyPr/>
          <a:lstStyle/>
          <a:p>
            <a:pPr>
              <a:defRPr sz="2400">
                <a:solidFill>
                  <a:srgbClr val="808080"/>
                </a:solidFill>
              </a:defRPr>
            </a:pPr>
            <a:r>
              <a:rPr dirty="0"/>
              <a:t>Universal Data Management System</a:t>
            </a:r>
          </a:p>
          <a:p>
            <a:r>
              <a:rPr dirty="0"/>
              <a:t>Aptitude Test for BMW IT Internship 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7B7C1-B179-B100-7C59-F09EB4812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817" y="5432948"/>
            <a:ext cx="1133846" cy="1133846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56CE7B9-57D0-48BC-D2A4-E7F80EFFA880}"/>
              </a:ext>
            </a:extLst>
          </p:cNvPr>
          <p:cNvSpPr txBox="1">
            <a:spLocks/>
          </p:cNvSpPr>
          <p:nvPr/>
        </p:nvSpPr>
        <p:spPr>
          <a:xfrm>
            <a:off x="5758774" y="4952576"/>
            <a:ext cx="3000984" cy="4803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2400">
                <a:solidFill>
                  <a:srgbClr val="808080"/>
                </a:solidFill>
              </a:defRPr>
            </a:pPr>
            <a:r>
              <a:rPr lang="en-GB" sz="2400" dirty="0">
                <a:solidFill>
                  <a:srgbClr val="808080"/>
                </a:solidFill>
              </a:rPr>
              <a:t>Muhammad Usama </a:t>
            </a:r>
            <a:r>
              <a:rPr lang="en-GB" sz="2400" dirty="0" err="1">
                <a:solidFill>
                  <a:srgbClr val="808080"/>
                </a:solidFill>
              </a:rPr>
              <a:t>Fiaz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5046"/>
            <a:ext cx="7772400" cy="1470025"/>
          </a:xfrm>
        </p:spPr>
        <p:txBody>
          <a:bodyPr/>
          <a:lstStyle/>
          <a:p>
            <a:pPr>
              <a:defRPr sz="4800">
                <a:solidFill>
                  <a:srgbClr val="0077C8"/>
                </a:solidFill>
              </a:defRPr>
            </a:pPr>
            <a:r>
              <a:rPr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51189"/>
            <a:ext cx="6400800" cy="1752600"/>
          </a:xfrm>
        </p:spPr>
        <p:txBody>
          <a:bodyPr>
            <a:normAutofit fontScale="92500" lnSpcReduction="20000"/>
          </a:bodyPr>
          <a:lstStyle/>
          <a:p>
            <a:pPr>
              <a:defRPr sz="2400">
                <a:solidFill>
                  <a:srgbClr val="808080"/>
                </a:solidFill>
              </a:defRPr>
            </a:pPr>
            <a:r>
              <a:rPr dirty="0"/>
              <a:t>BMW DataGrid - Universal Data Management System</a:t>
            </a:r>
          </a:p>
          <a:p>
            <a:endParaRPr dirty="0"/>
          </a:p>
          <a:p>
            <a:r>
              <a:rPr dirty="0"/>
              <a:t>Ready for your review and consideration!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>
                <a:solidFill>
                  <a:srgbClr val="0077C8"/>
                </a:solidFill>
              </a:defRPr>
            </a:pPr>
            <a:r>
              <a:rPr sz="3600"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5147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0077C8"/>
                </a:solidFill>
                <a:latin typeface="+mj-lt"/>
                <a:ea typeface="+mj-ea"/>
                <a:cs typeface="+mj-cs"/>
              </a:rPr>
              <a:t>Generic DataGrid App</a:t>
            </a:r>
            <a:br>
              <a:rPr lang="en-GB" sz="2400" b="1" dirty="0"/>
            </a:br>
            <a:endParaRPr lang="en-GB" sz="2400" b="1" dirty="0"/>
          </a:p>
          <a:p>
            <a:pPr marL="0" indent="0">
              <a:buNone/>
            </a:pPr>
            <a:r>
              <a:rPr lang="en-GB" sz="2000" dirty="0"/>
              <a:t>A flexible, reusable DataGrid that handles dynamic data structures.</a:t>
            </a:r>
            <a:br>
              <a:rPr lang="en-GB" sz="2000" dirty="0"/>
            </a:br>
            <a:endParaRPr lang="en-GB" sz="2000" dirty="0"/>
          </a:p>
          <a:p>
            <a:pPr marL="0" indent="0">
              <a:buNone/>
            </a:pPr>
            <a:r>
              <a:rPr lang="en-GB" sz="2000" dirty="0"/>
              <a:t>Integrated with a backend to support real-time search, filtering, and row-level actions.</a:t>
            </a:r>
            <a:br>
              <a:rPr lang="en-GB" sz="2000" dirty="0"/>
            </a:br>
            <a:r>
              <a:rPr lang="en-GB" sz="2000" dirty="0"/>
              <a:t>Designed to be user-friendly and adaptable across use cases.</a:t>
            </a:r>
            <a:endParaRPr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6CD3C-CAFD-DDF2-E36C-450C5F5F8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817" y="5432948"/>
            <a:ext cx="1133846" cy="11338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>
                <a:solidFill>
                  <a:srgbClr val="0077C8"/>
                </a:solidFill>
              </a:defRPr>
            </a:pPr>
            <a:r>
              <a:rPr lang="en-GB" sz="3600" b="1" dirty="0"/>
              <a:t>User Management</a:t>
            </a:r>
            <a:endParaRPr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3752"/>
            <a:ext cx="5165387" cy="3004631"/>
          </a:xfrm>
        </p:spPr>
        <p:txBody>
          <a:bodyPr>
            <a:normAutofit/>
          </a:bodyPr>
          <a:lstStyle/>
          <a:p>
            <a:r>
              <a:rPr lang="en-GB" sz="2000" dirty="0"/>
              <a:t>Managing a list of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Users have fields like Name, Email, Role,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Grid is used to display and interact with this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Features like search, filter, view, and delete are built around this use case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CFE55-BF8E-F7E6-70C4-9E4FEE9F1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587" y="1206229"/>
            <a:ext cx="3346315" cy="48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077C8"/>
                </a:solidFill>
              </a:defRPr>
            </a:pPr>
            <a:br>
              <a:rPr lang="en-GB" b="1" dirty="0"/>
            </a:br>
            <a:r>
              <a:rPr lang="en-GB" sz="4000" b="1" dirty="0">
                <a:solidFill>
                  <a:srgbClr val="0077C8"/>
                </a:solidFill>
              </a:rPr>
              <a:t>Multiple Grids Support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93" y="4596927"/>
            <a:ext cx="8550613" cy="1905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Supports managing multiple grids (datasets)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Can </a:t>
            </a:r>
            <a:r>
              <a:rPr lang="en-GB" sz="2000" b="1" dirty="0"/>
              <a:t>add</a:t>
            </a:r>
            <a:r>
              <a:rPr lang="en-GB" sz="2000" dirty="0"/>
              <a:t>, </a:t>
            </a:r>
            <a:r>
              <a:rPr lang="en-GB" sz="2000" b="1" dirty="0"/>
              <a:t>edit</a:t>
            </a:r>
            <a:r>
              <a:rPr lang="en-GB" sz="2000" dirty="0"/>
              <a:t>, </a:t>
            </a:r>
            <a:r>
              <a:rPr lang="en-GB" sz="2000" b="1" dirty="0"/>
              <a:t>delete</a:t>
            </a:r>
            <a:r>
              <a:rPr lang="en-GB" sz="2000" dirty="0"/>
              <a:t>, and </a:t>
            </a:r>
            <a:r>
              <a:rPr lang="en-GB" sz="2000" b="1" dirty="0"/>
              <a:t>fetch</a:t>
            </a:r>
            <a:r>
              <a:rPr lang="en-GB" sz="2000" dirty="0"/>
              <a:t> entries for any grid.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Each grid behaves independently with its own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Easily display new data types without changing component logic.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93AD7A-CF8D-CF20-89A6-74F41BC3E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07786"/>
            <a:ext cx="7772400" cy="331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3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>
                <a:solidFill>
                  <a:srgbClr val="0077C8"/>
                </a:solidFill>
              </a:defRPr>
            </a:pPr>
            <a:r>
              <a:rPr lang="en-GB" sz="3600" b="1" dirty="0">
                <a:solidFill>
                  <a:srgbClr val="0077C8"/>
                </a:solidFill>
              </a:rPr>
              <a:t>Row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93" y="4171690"/>
            <a:ext cx="8550613" cy="1409294"/>
          </a:xfrm>
        </p:spPr>
        <p:txBody>
          <a:bodyPr>
            <a:normAutofit/>
          </a:bodyPr>
          <a:lstStyle/>
          <a:p>
            <a:r>
              <a:rPr lang="en-GB" sz="2000" dirty="0"/>
              <a:t>Each row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View:</a:t>
            </a:r>
            <a:r>
              <a:rPr lang="en-GB" sz="2000" dirty="0"/>
              <a:t> Opens detail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Delete:</a:t>
            </a:r>
            <a:r>
              <a:rPr lang="en-GB" sz="2000" dirty="0"/>
              <a:t> Removes the row via backend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366BAF-8742-BB9D-6DD1-4E3B3688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32" y="1417638"/>
            <a:ext cx="7772400" cy="183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7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83"/>
            <a:ext cx="8229600" cy="1143000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77C8"/>
                </a:solidFill>
              </a:defRPr>
            </a:pPr>
            <a:r>
              <a:rPr lang="en-GB" sz="3600" b="1" dirty="0"/>
              <a:t>User Detail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62" y="5301574"/>
            <a:ext cx="8039909" cy="1391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When “View” is clicked: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Full data shown for that specific entry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Includes a </a:t>
            </a:r>
            <a:r>
              <a:rPr lang="en-GB" sz="2000" b="1" dirty="0"/>
              <a:t>Back</a:t>
            </a:r>
            <a:r>
              <a:rPr lang="en-GB" sz="2000" dirty="0"/>
              <a:t> button to return to grid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7F9C1-5D53-41A5-456E-6AA2C7EB6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15" y="920168"/>
            <a:ext cx="6940685" cy="430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>
                <a:solidFill>
                  <a:srgbClr val="0077C8"/>
                </a:solidFill>
              </a:defRPr>
            </a:pPr>
            <a:r>
              <a:rPr lang="en-GB" sz="3600" b="1" dirty="0"/>
              <a:t>Server-side Search Functionality</a:t>
            </a:r>
            <a:endParaRPr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18" y="1304638"/>
            <a:ext cx="8837578" cy="1872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rgbClr val="0077C8"/>
                </a:solidFill>
                <a:latin typeface="+mj-lt"/>
                <a:ea typeface="+mj-ea"/>
                <a:cs typeface="+mj-cs"/>
              </a:rPr>
              <a:t>Backend-based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Matches the input against </a:t>
            </a:r>
            <a:r>
              <a:rPr lang="en-GB" sz="2000" b="1" dirty="0"/>
              <a:t>all columns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Case-insensitive and supports </a:t>
            </a:r>
            <a:r>
              <a:rPr lang="en-GB" sz="2000" b="1" dirty="0"/>
              <a:t>partial matches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Fetches filtered results directly from the backend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9A901-41E2-0FD3-40EF-C037A335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90" y="3035031"/>
            <a:ext cx="8294892" cy="32018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>
                <a:solidFill>
                  <a:srgbClr val="0077C8"/>
                </a:solidFill>
              </a:defRPr>
            </a:pPr>
            <a:r>
              <a:rPr lang="en-GB" b="1" dirty="0"/>
              <a:t>Server-side Column Filtering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71" y="1182754"/>
            <a:ext cx="4141159" cy="2777248"/>
          </a:xfrm>
        </p:spPr>
        <p:txBody>
          <a:bodyPr>
            <a:normAutofit/>
          </a:bodyPr>
          <a:lstStyle/>
          <a:p>
            <a:r>
              <a:rPr lang="en-GB" sz="1400" b="1" dirty="0"/>
              <a:t>Advanced column filters powered by backend logic</a:t>
            </a: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Filter types supported:</a:t>
            </a:r>
            <a:br>
              <a:rPr lang="en-GB" sz="1400" dirty="0"/>
            </a:br>
            <a:r>
              <a:rPr lang="en-GB" sz="1400" dirty="0"/>
              <a:t>• Contains / Equals</a:t>
            </a:r>
            <a:br>
              <a:rPr lang="en-GB" sz="1400" dirty="0"/>
            </a:br>
            <a:r>
              <a:rPr lang="en-GB" sz="1400" dirty="0"/>
              <a:t>• Starts with / Ends with</a:t>
            </a:r>
            <a:br>
              <a:rPr lang="en-GB" sz="1400" dirty="0"/>
            </a:br>
            <a:r>
              <a:rPr lang="en-GB" sz="1400" dirty="0"/>
              <a:t>• Is Empty</a:t>
            </a:r>
            <a:br>
              <a:rPr lang="en-GB" sz="1400" dirty="0"/>
            </a:br>
            <a:r>
              <a:rPr lang="en-GB" sz="1400" dirty="0"/>
              <a:t>• Greater than / Less than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AG Grid handles UI → sends filter input to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Express API processes filters → returns matching rows only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C2A23-FCCE-E81D-EBC0-4989B605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711" y="1191638"/>
            <a:ext cx="2226553" cy="2205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F82374-F125-8E26-5F54-EA66E222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45" y="1182754"/>
            <a:ext cx="2267504" cy="22462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587531-60EC-1CD5-9A5D-9B2B5DDB2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058" y="3560323"/>
            <a:ext cx="5903891" cy="32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77C8"/>
                </a:solidFill>
              </a:defRPr>
            </a:pPr>
            <a:r>
              <a:rPr lang="en-GB" b="1" dirty="0"/>
              <a:t>AG Grid Advantage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95" y="1690013"/>
            <a:ext cx="5403714" cy="2551246"/>
          </a:xfrm>
        </p:spPr>
        <p:txBody>
          <a:bodyPr>
            <a:noAutofit/>
          </a:bodyPr>
          <a:lstStyle/>
          <a:p>
            <a:r>
              <a:rPr lang="en-GB" sz="2000" dirty="0"/>
              <a:t>Dynamic column rendering out of the box</a:t>
            </a:r>
          </a:p>
          <a:p>
            <a:r>
              <a:rPr lang="en-GB" sz="2000" dirty="0"/>
              <a:t>Built-in UI for sorting and filter triggers</a:t>
            </a:r>
          </a:p>
          <a:p>
            <a:r>
              <a:rPr lang="en-GB" sz="2000" dirty="0"/>
              <a:t>Integrated smoothly with custom server-side pagination</a:t>
            </a:r>
          </a:p>
          <a:p>
            <a:r>
              <a:rPr lang="en-GB" sz="2000" dirty="0"/>
              <a:t>Flexible architecture for adding features like CSV export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26877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324</Words>
  <Application>Microsoft Macintosh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BMW Data Grid</vt:lpstr>
      <vt:lpstr>Project Overview</vt:lpstr>
      <vt:lpstr>User Management</vt:lpstr>
      <vt:lpstr> Multiple Grids Support </vt:lpstr>
      <vt:lpstr>Row Actions</vt:lpstr>
      <vt:lpstr>User Detail View</vt:lpstr>
      <vt:lpstr>Server-side Search Functionality</vt:lpstr>
      <vt:lpstr>Server-side Column Filtering</vt:lpstr>
      <vt:lpstr>AG Grid Advantage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🚗 BMW DataGrid</dc:title>
  <dc:subject/>
  <dc:creator/>
  <cp:keywords/>
  <dc:description>generated using python-pptx</dc:description>
  <cp:lastModifiedBy>Microsoft Office User</cp:lastModifiedBy>
  <cp:revision>58</cp:revision>
  <dcterms:created xsi:type="dcterms:W3CDTF">2013-01-27T09:14:16Z</dcterms:created>
  <dcterms:modified xsi:type="dcterms:W3CDTF">2025-08-03T16:14:56Z</dcterms:modified>
  <cp:category/>
</cp:coreProperties>
</file>