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6"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126896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B2E25D-85D0-4C4E-B48C-75F352F32B5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28263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284082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98559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49572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011856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85640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75890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208906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77798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2E25D-85D0-4C4E-B48C-75F352F32B5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0012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B2E25D-85D0-4C4E-B48C-75F352F32B5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72497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B2E25D-85D0-4C4E-B48C-75F352F32B58}"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250118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B2E25D-85D0-4C4E-B48C-75F352F32B58}"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24433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CB2E25D-85D0-4C4E-B48C-75F352F32B58}"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122219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B2E25D-85D0-4C4E-B48C-75F352F32B5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338941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B2E25D-85D0-4C4E-B48C-75F352F32B5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F99EE-7EF8-47CE-9A39-4F1A0E9AFBC8}" type="slidenum">
              <a:rPr lang="en-US" smtClean="0"/>
              <a:t>‹#›</a:t>
            </a:fld>
            <a:endParaRPr lang="en-US"/>
          </a:p>
        </p:txBody>
      </p:sp>
    </p:spTree>
    <p:extLst>
      <p:ext uri="{BB962C8B-B14F-4D97-AF65-F5344CB8AC3E}">
        <p14:creationId xmlns:p14="http://schemas.microsoft.com/office/powerpoint/2010/main" val="146447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B2E25D-85D0-4C4E-B48C-75F352F32B58}" type="datetimeFigureOut">
              <a:rPr lang="en-US" smtClean="0"/>
              <a:t>8/20/2022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8F99EE-7EF8-47CE-9A39-4F1A0E9AFBC8}" type="slidenum">
              <a:rPr lang="en-US" smtClean="0"/>
              <a:t>‹#›</a:t>
            </a:fld>
            <a:endParaRPr lang="en-US"/>
          </a:p>
        </p:txBody>
      </p:sp>
    </p:spTree>
    <p:extLst>
      <p:ext uri="{BB962C8B-B14F-4D97-AF65-F5344CB8AC3E}">
        <p14:creationId xmlns:p14="http://schemas.microsoft.com/office/powerpoint/2010/main" val="3290575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nosbielcs/brazilian-delivery-cen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726" y="814735"/>
            <a:ext cx="9762399" cy="2421464"/>
          </a:xfrm>
        </p:spPr>
        <p:txBody>
          <a:bodyPr/>
          <a:lstStyle/>
          <a:p>
            <a:pPr algn="ctr"/>
            <a:r>
              <a:rPr lang="en-US" dirty="0" smtClean="0"/>
              <a:t>Route and delivery optimization</a:t>
            </a:r>
            <a:endParaRPr lang="en-US" dirty="0"/>
          </a:p>
        </p:txBody>
      </p:sp>
      <p:sp>
        <p:nvSpPr>
          <p:cNvPr id="3" name="Subtitle 2"/>
          <p:cNvSpPr>
            <a:spLocks noGrp="1"/>
          </p:cNvSpPr>
          <p:nvPr>
            <p:ph type="subTitle" idx="1"/>
          </p:nvPr>
        </p:nvSpPr>
        <p:spPr>
          <a:xfrm>
            <a:off x="2434045" y="3236199"/>
            <a:ext cx="7197726" cy="1405467"/>
          </a:xfrm>
        </p:spPr>
        <p:txBody>
          <a:bodyPr/>
          <a:lstStyle/>
          <a:p>
            <a:pPr algn="ctr"/>
            <a:endParaRPr lang="en-US" dirty="0" smtClean="0"/>
          </a:p>
          <a:p>
            <a:pPr algn="ctr"/>
            <a:r>
              <a:rPr lang="en-US" dirty="0" smtClean="0"/>
              <a:t>Supervisor</a:t>
            </a:r>
          </a:p>
          <a:p>
            <a:pPr algn="ctr"/>
            <a:r>
              <a:rPr lang="en-US" dirty="0" smtClean="0"/>
              <a:t>Dr. Atiya Masood</a:t>
            </a:r>
            <a:endParaRPr lang="en-US" dirty="0"/>
          </a:p>
        </p:txBody>
      </p:sp>
    </p:spTree>
    <p:extLst>
      <p:ext uri="{BB962C8B-B14F-4D97-AF65-F5344CB8AC3E}">
        <p14:creationId xmlns:p14="http://schemas.microsoft.com/office/powerpoint/2010/main" val="2756636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chor="t"/>
          <a:lstStyle/>
          <a:p>
            <a:r>
              <a:rPr lang="en-US" dirty="0" smtClean="0"/>
              <a:t>The dataset used for this project:</a:t>
            </a:r>
          </a:p>
          <a:p>
            <a:pPr lvl="1"/>
            <a:r>
              <a:rPr lang="en-US" dirty="0">
                <a:hlinkClick r:id="rId2"/>
              </a:rPr>
              <a:t>https://</a:t>
            </a:r>
            <a:r>
              <a:rPr lang="en-US" dirty="0" smtClean="0">
                <a:hlinkClick r:id="rId2"/>
              </a:rPr>
              <a:t>www.kaggle.com/datasets/nosbielcs/brazilian-delivery-center</a:t>
            </a:r>
            <a:endParaRPr lang="en-US" dirty="0" smtClean="0"/>
          </a:p>
          <a:p>
            <a:r>
              <a:rPr lang="en-US" dirty="0" smtClean="0"/>
              <a:t>Contains data for the following:</a:t>
            </a:r>
          </a:p>
          <a:p>
            <a:pPr lvl="1"/>
            <a:r>
              <a:rPr lang="en-US" dirty="0" smtClean="0"/>
              <a:t>Deliveries</a:t>
            </a:r>
          </a:p>
          <a:p>
            <a:pPr lvl="1"/>
            <a:r>
              <a:rPr lang="en-US" dirty="0" smtClean="0"/>
              <a:t>Orders</a:t>
            </a:r>
          </a:p>
          <a:p>
            <a:pPr lvl="1"/>
            <a:r>
              <a:rPr lang="en-US" dirty="0" smtClean="0"/>
              <a:t>Riders </a:t>
            </a:r>
          </a:p>
          <a:p>
            <a:pPr lvl="1"/>
            <a:r>
              <a:rPr lang="en-US" dirty="0" smtClean="0"/>
              <a:t>Stores (we are taking stores as delivery locations)</a:t>
            </a:r>
          </a:p>
          <a:p>
            <a:pPr lvl="1"/>
            <a:r>
              <a:rPr lang="en-US" dirty="0" smtClean="0"/>
              <a:t>Hubs (pickup locations in our case)</a:t>
            </a:r>
            <a:endParaRPr lang="en-US" dirty="0"/>
          </a:p>
        </p:txBody>
      </p:sp>
    </p:spTree>
    <p:extLst>
      <p:ext uri="{BB962C8B-B14F-4D97-AF65-F5344CB8AC3E}">
        <p14:creationId xmlns:p14="http://schemas.microsoft.com/office/powerpoint/2010/main" val="214967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88" y="2700867"/>
            <a:ext cx="10131425" cy="1456267"/>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28671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502" y="1328057"/>
            <a:ext cx="10131425" cy="3230880"/>
          </a:xfrm>
        </p:spPr>
        <p:txBody>
          <a:bodyPr>
            <a:normAutofit/>
          </a:bodyPr>
          <a:lstStyle/>
          <a:p>
            <a:pPr algn="ctr"/>
            <a:r>
              <a:rPr lang="en-US" sz="8800" dirty="0" smtClean="0"/>
              <a:t>Introduction</a:t>
            </a:r>
            <a:endParaRPr lang="en-US" sz="8800" dirty="0"/>
          </a:p>
        </p:txBody>
      </p:sp>
    </p:spTree>
    <p:extLst>
      <p:ext uri="{BB962C8B-B14F-4D97-AF65-F5344CB8AC3E}">
        <p14:creationId xmlns:p14="http://schemas.microsoft.com/office/powerpoint/2010/main" val="247960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of the study</a:t>
            </a:r>
            <a:endParaRPr lang="en-US" dirty="0"/>
          </a:p>
        </p:txBody>
      </p:sp>
      <p:sp>
        <p:nvSpPr>
          <p:cNvPr id="3" name="Content Placeholder 2"/>
          <p:cNvSpPr>
            <a:spLocks noGrp="1"/>
          </p:cNvSpPr>
          <p:nvPr>
            <p:ph idx="1"/>
          </p:nvPr>
        </p:nvSpPr>
        <p:spPr/>
        <p:txBody>
          <a:bodyPr anchor="t"/>
          <a:lstStyle/>
          <a:p>
            <a:r>
              <a:rPr lang="en-US" dirty="0" smtClean="0"/>
              <a:t>What is Route Optimization?</a:t>
            </a:r>
          </a:p>
          <a:p>
            <a:r>
              <a:rPr lang="en-US" dirty="0" smtClean="0"/>
              <a:t>NP-Hard Problem</a:t>
            </a:r>
          </a:p>
          <a:p>
            <a:r>
              <a:rPr lang="en-US" dirty="0" smtClean="0"/>
              <a:t>VRP (Vehicle Routing Problem)</a:t>
            </a:r>
          </a:p>
          <a:p>
            <a:r>
              <a:rPr lang="en-US" dirty="0" smtClean="0"/>
              <a:t>TSP (Travelling Salesman Problem)</a:t>
            </a:r>
          </a:p>
          <a:p>
            <a:r>
              <a:rPr lang="en-US" dirty="0" smtClean="0"/>
              <a:t>ACO (Ant Colony Optimization)</a:t>
            </a:r>
          </a:p>
          <a:p>
            <a:r>
              <a:rPr lang="en-US" dirty="0" smtClean="0"/>
              <a:t>PSO (Particle Swarm Optimization)</a:t>
            </a:r>
          </a:p>
          <a:p>
            <a:r>
              <a:rPr lang="en-US" dirty="0" smtClean="0"/>
              <a:t>Local Search</a:t>
            </a:r>
          </a:p>
          <a:p>
            <a:endParaRPr lang="en-US" dirty="0" smtClean="0"/>
          </a:p>
        </p:txBody>
      </p:sp>
    </p:spTree>
    <p:extLst>
      <p:ext uri="{BB962C8B-B14F-4D97-AF65-F5344CB8AC3E}">
        <p14:creationId xmlns:p14="http://schemas.microsoft.com/office/powerpoint/2010/main" val="3477858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724297"/>
                <a:ext cx="10835639" cy="4585063"/>
              </a:xfrm>
            </p:spPr>
            <p:txBody>
              <a:bodyPr>
                <a:normAutofit/>
              </a:bodyPr>
              <a:lstStyle/>
              <a:p>
                <a:pPr algn="just"/>
                <a:r>
                  <a:rPr lang="en-US" dirty="0" smtClean="0"/>
                  <a:t>Consider an </a:t>
                </a:r>
                <a:r>
                  <a:rPr lang="en-US" dirty="0"/>
                  <a:t>environment having a set of Riders </a:t>
                </a:r>
                <a14:m>
                  <m:oMath xmlns:m="http://schemas.openxmlformats.org/officeDocument/2006/math">
                    <m:r>
                      <a:rPr lang="en-US" b="1" i="1">
                        <a:latin typeface="Cambria Math" panose="02040503050406030204" pitchFamily="18" charset="0"/>
                      </a:rPr>
                      <m:t>𝑹</m:t>
                    </m:r>
                    <m:r>
                      <a:rPr lang="en-US" b="1" i="1">
                        <a:latin typeface="Cambria Math" panose="02040503050406030204" pitchFamily="18" charset="0"/>
                      </a:rPr>
                      <m:t>=</m:t>
                    </m:r>
                    <m:d>
                      <m:dPr>
                        <m:begChr m:val="{"/>
                        <m:endChr m:val="}"/>
                        <m:ctrlPr>
                          <a:rPr lang="en-US" b="1" i="1" smtClean="0">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𝟏</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𝟐</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𝟑</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𝑵</m:t>
                            </m:r>
                          </m:sub>
                        </m:sSub>
                      </m:e>
                    </m:d>
                    <m:r>
                      <a:rPr lang="en-US" b="0" i="0" smtClean="0">
                        <a:latin typeface="Cambria Math" panose="02040503050406030204" pitchFamily="18" charset="0"/>
                      </a:rPr>
                      <m:t>,</m:t>
                    </m:r>
                  </m:oMath>
                </a14:m>
                <a:r>
                  <a:rPr lang="en-US" dirty="0" smtClean="0"/>
                  <a:t> some </a:t>
                </a:r>
                <a:r>
                  <a:rPr lang="en-US" dirty="0"/>
                  <a:t>Restaurants</a:t>
                </a:r>
                <a14:m>
                  <m:oMath xmlns:m="http://schemas.openxmlformats.org/officeDocument/2006/math">
                    <m:r>
                      <a:rPr lang="en-US" b="1" i="1">
                        <a:latin typeface="Cambria Math" panose="02040503050406030204" pitchFamily="18" charset="0"/>
                      </a:rPr>
                      <m:t> </m:t>
                    </m:r>
                    <m:r>
                      <a:rPr lang="en-US" b="1" i="1">
                        <a:latin typeface="Cambria Math" panose="02040503050406030204" pitchFamily="18" charset="0"/>
                      </a:rPr>
                      <m:t>𝑷</m:t>
                    </m:r>
                    <m:r>
                      <a:rPr lang="en-US" b="1" i="1">
                        <a:latin typeface="Cambria Math" panose="02040503050406030204" pitchFamily="18" charset="0"/>
                      </a:rPr>
                      <m:t>=</m:t>
                    </m:r>
                    <m:d>
                      <m:dPr>
                        <m:begChr m:val="{"/>
                        <m:endChr m:val="}"/>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𝑷</m:t>
                            </m:r>
                          </m:e>
                          <m:sub>
                            <m:r>
                              <a:rPr lang="en-US" b="1" i="1">
                                <a:latin typeface="Cambria Math" panose="02040503050406030204" pitchFamily="18" charset="0"/>
                              </a:rPr>
                              <m:t>𝟏</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𝑷</m:t>
                            </m:r>
                          </m:e>
                          <m:sub>
                            <m:r>
                              <a:rPr lang="en-US" b="1" i="1">
                                <a:latin typeface="Cambria Math" panose="02040503050406030204" pitchFamily="18" charset="0"/>
                              </a:rPr>
                              <m:t>𝟐</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𝑷</m:t>
                            </m:r>
                          </m:e>
                          <m:sub>
                            <m:r>
                              <a:rPr lang="en-US" b="1" i="1">
                                <a:latin typeface="Cambria Math" panose="02040503050406030204" pitchFamily="18" charset="0"/>
                              </a:rPr>
                              <m:t>𝟑</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𝑷</m:t>
                            </m:r>
                          </m:e>
                          <m:sub>
                            <m:r>
                              <a:rPr lang="en-US" b="1" i="1">
                                <a:latin typeface="Cambria Math" panose="02040503050406030204" pitchFamily="18" charset="0"/>
                              </a:rPr>
                              <m:t>𝑴</m:t>
                            </m:r>
                          </m:sub>
                        </m:sSub>
                      </m:e>
                    </m:d>
                  </m:oMath>
                </a14:m>
                <a:r>
                  <a:rPr lang="en-US" dirty="0"/>
                  <a:t>, also known as Pickup locations in our context, and some Orders</a:t>
                </a:r>
                <a14:m>
                  <m:oMath xmlns:m="http://schemas.openxmlformats.org/officeDocument/2006/math">
                    <m:r>
                      <a:rPr lang="en-US" b="1" i="1">
                        <a:latin typeface="Cambria Math" panose="02040503050406030204" pitchFamily="18" charset="0"/>
                      </a:rPr>
                      <m:t> </m:t>
                    </m:r>
                    <m:r>
                      <a:rPr lang="en-US" b="1" i="1">
                        <a:latin typeface="Cambria Math" panose="02040503050406030204" pitchFamily="18" charset="0"/>
                      </a:rPr>
                      <m:t>𝑶</m:t>
                    </m:r>
                    <m:r>
                      <a:rPr lang="en-US" b="1" i="1">
                        <a:latin typeface="Cambria Math" panose="02040503050406030204" pitchFamily="18" charset="0"/>
                      </a:rPr>
                      <m:t>=</m:t>
                    </m:r>
                    <m:d>
                      <m:dPr>
                        <m:begChr m:val="{"/>
                        <m:endChr m:val="}"/>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𝟏</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𝟐</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𝟑</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𝑲</m:t>
                            </m:r>
                          </m:sub>
                        </m:sSub>
                      </m:e>
                    </m:d>
                  </m:oMath>
                </a14:m>
                <a:r>
                  <a:rPr lang="en-US" dirty="0" smtClean="0"/>
                  <a:t>.</a:t>
                </a:r>
              </a:p>
              <a:p>
                <a:pPr algn="just"/>
                <a:r>
                  <a:rPr lang="en-US" dirty="0" smtClean="0"/>
                  <a:t>The orders are being received continuously at a central point knowns as hub.</a:t>
                </a:r>
              </a:p>
              <a:p>
                <a:pPr algn="just"/>
                <a:r>
                  <a:rPr lang="en-US" dirty="0" smtClean="0"/>
                  <a:t>The hub </a:t>
                </a:r>
                <a:r>
                  <a:rPr lang="en-US" dirty="0"/>
                  <a:t>has to decide which rider should be assigned what </a:t>
                </a:r>
                <a:r>
                  <a:rPr lang="en-US" dirty="0" smtClean="0"/>
                  <a:t>order and what should be its sequence of deliveries, </a:t>
                </a:r>
                <a:r>
                  <a:rPr lang="en-US" dirty="0"/>
                  <a:t>such that the overall time to complete all the jobs is </a:t>
                </a:r>
                <a:r>
                  <a:rPr lang="en-US" dirty="0" smtClean="0"/>
                  <a:t>minimized.</a:t>
                </a:r>
              </a:p>
              <a:p>
                <a:pPr algn="just"/>
                <a:r>
                  <a:rPr lang="en-US" dirty="0"/>
                  <a:t>When an Order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𝒏</m:t>
                        </m:r>
                      </m:sub>
                    </m:sSub>
                  </m:oMath>
                </a14:m>
                <a:r>
                  <a:rPr lang="en-US" dirty="0"/>
                  <a:t> arrives at the hub for a pickup location</a:t>
                </a:r>
                <a14:m>
                  <m:oMath xmlns:m="http://schemas.openxmlformats.org/officeDocument/2006/math">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𝑷</m:t>
                        </m:r>
                      </m:e>
                      <m:sub>
                        <m:r>
                          <a:rPr lang="en-US" b="1" i="1">
                            <a:latin typeface="Cambria Math" panose="02040503050406030204" pitchFamily="18" charset="0"/>
                          </a:rPr>
                          <m:t>𝒌</m:t>
                        </m:r>
                      </m:sub>
                    </m:sSub>
                  </m:oMath>
                </a14:m>
                <a:r>
                  <a:rPr lang="en-US" dirty="0"/>
                  <a:t>, the hub filters out the riders that are near to the pickup location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𝑷</m:t>
                        </m:r>
                      </m:e>
                      <m:sub>
                        <m:r>
                          <a:rPr lang="en-US" b="1" i="1">
                            <a:latin typeface="Cambria Math" panose="02040503050406030204" pitchFamily="18" charset="0"/>
                          </a:rPr>
                          <m:t>𝒌</m:t>
                        </m:r>
                      </m:sub>
                    </m:sSub>
                  </m:oMath>
                </a14:m>
                <a:r>
                  <a:rPr lang="en-US" dirty="0"/>
                  <a:t> and for each rider</a:t>
                </a:r>
                <a14:m>
                  <m:oMath xmlns:m="http://schemas.openxmlformats.org/officeDocument/2006/math">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𝒊</m:t>
                        </m:r>
                      </m:sub>
                    </m:sSub>
                  </m:oMath>
                </a14:m>
                <a:r>
                  <a:rPr lang="en-US" dirty="0"/>
                  <a:t>, a fitness value </a:t>
                </a:r>
                <a14:m>
                  <m:oMath xmlns:m="http://schemas.openxmlformats.org/officeDocument/2006/math">
                    <m:r>
                      <a:rPr lang="en-US" b="1" i="1">
                        <a:latin typeface="Cambria Math" panose="02040503050406030204" pitchFamily="18" charset="0"/>
                      </a:rPr>
                      <m:t>𝒇</m:t>
                    </m:r>
                  </m:oMath>
                </a14:m>
                <a:r>
                  <a:rPr lang="en-US" dirty="0"/>
                  <a:t> and the total time</a:t>
                </a:r>
                <a14:m>
                  <m:oMath xmlns:m="http://schemas.openxmlformats.org/officeDocument/2006/math">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𝒓𝒕</m:t>
                        </m:r>
                      </m:e>
                      <m:sub>
                        <m:r>
                          <a:rPr lang="en-US" b="1" i="1">
                            <a:latin typeface="Cambria Math" panose="02040503050406030204" pitchFamily="18" charset="0"/>
                          </a:rPr>
                          <m:t>𝒊</m:t>
                        </m:r>
                      </m:sub>
                    </m:sSub>
                  </m:oMath>
                </a14:m>
                <a:r>
                  <a:rPr lang="en-US" dirty="0"/>
                  <a:t>, that the rider will take to complete its job after the assignment of the current order, is calculated to find the best possible rider. </a:t>
                </a:r>
                <a:endParaRPr lang="en-US" dirty="0" smtClean="0"/>
              </a:p>
              <a:p>
                <a:pPr algn="just"/>
                <a:r>
                  <a:rPr lang="en-US" dirty="0" smtClean="0"/>
                  <a:t>The above </a:t>
                </a:r>
                <a:r>
                  <a:rPr lang="en-US" dirty="0"/>
                  <a:t>process is dynamic i.e. if another order</a:t>
                </a:r>
                <a14:m>
                  <m:oMath xmlns:m="http://schemas.openxmlformats.org/officeDocument/2006/math">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𝒙</m:t>
                        </m:r>
                      </m:sub>
                    </m:sSub>
                  </m:oMath>
                </a14:m>
                <a:r>
                  <a:rPr lang="en-US" dirty="0"/>
                  <a:t> arrives for the same pickup location, while the earlier one(s) were being processed, the fitness value and the total time to complete </a:t>
                </a:r>
                <a:r>
                  <a:rPr lang="en-US" dirty="0" smtClean="0"/>
                  <a:t>all </a:t>
                </a:r>
                <a:r>
                  <a:rPr lang="en-US" dirty="0"/>
                  <a:t>the jobs, with respect to the new order will also be calculated for all the filtered riders. On the basis of the fitness value of all the riders, the hub will decide which rider is to be assigned what order.</a:t>
                </a:r>
              </a:p>
              <a:p>
                <a:pPr algn="just"/>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724297"/>
                <a:ext cx="10835639" cy="4585063"/>
              </a:xfrm>
              <a:blipFill>
                <a:blip r:embed="rId2"/>
                <a:stretch>
                  <a:fillRect l="-394" t="-532" r="-450"/>
                </a:stretch>
              </a:blipFill>
            </p:spPr>
            <p:txBody>
              <a:bodyPr/>
              <a:lstStyle/>
              <a:p>
                <a:r>
                  <a:rPr lang="en-US">
                    <a:noFill/>
                  </a:rPr>
                  <a:t> </a:t>
                </a:r>
              </a:p>
            </p:txBody>
          </p:sp>
        </mc:Fallback>
      </mc:AlternateContent>
    </p:spTree>
    <p:extLst>
      <p:ext uri="{BB962C8B-B14F-4D97-AF65-F5344CB8AC3E}">
        <p14:creationId xmlns:p14="http://schemas.microsoft.com/office/powerpoint/2010/main" val="1185664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a:xfrm>
            <a:off x="685802" y="2142067"/>
            <a:ext cx="9777548" cy="3649133"/>
          </a:xfrm>
        </p:spPr>
        <p:txBody>
          <a:bodyPr anchor="t"/>
          <a:lstStyle/>
          <a:p>
            <a:pPr algn="just"/>
            <a:r>
              <a:rPr lang="en-US" dirty="0"/>
              <a:t>To minimize time by formulating an algorithm that would suggest the best possible route given the locations for </a:t>
            </a:r>
            <a:r>
              <a:rPr lang="en-US" dirty="0" smtClean="0"/>
              <a:t>pickup and delivery </a:t>
            </a:r>
            <a:r>
              <a:rPr lang="en-US" dirty="0"/>
              <a:t>and the capacity of the delivery entity (i.e. the delivery van or the </a:t>
            </a:r>
            <a:r>
              <a:rPr lang="en-US" dirty="0" smtClean="0"/>
              <a:t>rider).</a:t>
            </a:r>
          </a:p>
          <a:p>
            <a:pPr algn="just"/>
            <a:r>
              <a:rPr lang="en-US" dirty="0" smtClean="0"/>
              <a:t>To minimize time by selecting the optimal rider for the delivery.</a:t>
            </a:r>
          </a:p>
          <a:p>
            <a:pPr algn="just"/>
            <a:r>
              <a:rPr lang="en-US" dirty="0" smtClean="0"/>
              <a:t>To suggest shortest route or a sequence of jobs that would get the job done in least time.</a:t>
            </a:r>
            <a:endParaRPr lang="en-US" dirty="0"/>
          </a:p>
        </p:txBody>
      </p:sp>
    </p:spTree>
    <p:extLst>
      <p:ext uri="{BB962C8B-B14F-4D97-AF65-F5344CB8AC3E}">
        <p14:creationId xmlns:p14="http://schemas.microsoft.com/office/powerpoint/2010/main" val="174068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930" y="1862355"/>
            <a:ext cx="8920141" cy="4460071"/>
          </a:xfrm>
        </p:spPr>
      </p:pic>
    </p:spTree>
    <p:extLst>
      <p:ext uri="{BB962C8B-B14F-4D97-AF65-F5344CB8AC3E}">
        <p14:creationId xmlns:p14="http://schemas.microsoft.com/office/powerpoint/2010/main" val="2368980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idx="1"/>
          </p:nvPr>
        </p:nvSpPr>
        <p:spPr>
          <a:xfrm>
            <a:off x="685801" y="1658983"/>
            <a:ext cx="10131425" cy="4794068"/>
          </a:xfrm>
        </p:spPr>
        <p:txBody>
          <a:bodyPr>
            <a:normAutofit/>
          </a:bodyPr>
          <a:lstStyle/>
          <a:p>
            <a:r>
              <a:rPr lang="en-US" dirty="0" smtClean="0"/>
              <a:t>Organize order into restaurants</a:t>
            </a:r>
          </a:p>
          <a:p>
            <a:r>
              <a:rPr lang="en-US" dirty="0" smtClean="0"/>
              <a:t>For every restaurant:</a:t>
            </a:r>
          </a:p>
          <a:p>
            <a:pPr lvl="1"/>
            <a:r>
              <a:rPr lang="en-US" dirty="0" smtClean="0"/>
              <a:t>Add new orders to the order queue.</a:t>
            </a:r>
          </a:p>
          <a:p>
            <a:pPr lvl="1"/>
            <a:r>
              <a:rPr lang="en-US" dirty="0" smtClean="0"/>
              <a:t>Predict future orders.</a:t>
            </a:r>
          </a:p>
          <a:p>
            <a:pPr lvl="1"/>
            <a:r>
              <a:rPr lang="en-US" dirty="0" smtClean="0"/>
              <a:t>Filter riders</a:t>
            </a:r>
          </a:p>
          <a:p>
            <a:pPr lvl="2"/>
            <a:r>
              <a:rPr lang="en-US" dirty="0" smtClean="0"/>
              <a:t>If a rider falls in two or more subsets, then the one with the minimized time will be selected.</a:t>
            </a:r>
          </a:p>
          <a:p>
            <a:pPr lvl="1"/>
            <a:r>
              <a:rPr lang="en-US" dirty="0" smtClean="0"/>
              <a:t>Calculate Fitness values for the riders. (based on current position, current order count and total job completion time of the rider. We might also consider order received and order ready time.)</a:t>
            </a:r>
          </a:p>
          <a:p>
            <a:pPr lvl="1"/>
            <a:r>
              <a:rPr lang="en-US" dirty="0" smtClean="0"/>
              <a:t>Two possibilities:</a:t>
            </a:r>
          </a:p>
          <a:p>
            <a:pPr lvl="2"/>
            <a:r>
              <a:rPr lang="en-US" dirty="0" smtClean="0"/>
              <a:t>Either run the algorithm on time limit(e.g. for orders in one minute only)</a:t>
            </a:r>
          </a:p>
          <a:p>
            <a:pPr lvl="2"/>
            <a:r>
              <a:rPr lang="en-US" dirty="0" smtClean="0"/>
              <a:t>Or limit the number of orders in one execution.</a:t>
            </a:r>
          </a:p>
          <a:p>
            <a:pPr lvl="1"/>
            <a:r>
              <a:rPr lang="en-US" dirty="0" smtClean="0"/>
              <a:t>The order will be assigned to the rider with the best fitness value.</a:t>
            </a:r>
          </a:p>
          <a:p>
            <a:pPr lvl="1"/>
            <a:r>
              <a:rPr lang="en-US" dirty="0" smtClean="0"/>
              <a:t>Any rider with maximum order limit reached after assignment, will be removed from the queue.</a:t>
            </a:r>
          </a:p>
        </p:txBody>
      </p:sp>
    </p:spTree>
    <p:extLst>
      <p:ext uri="{BB962C8B-B14F-4D97-AF65-F5344CB8AC3E}">
        <p14:creationId xmlns:p14="http://schemas.microsoft.com/office/powerpoint/2010/main" val="210477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study</a:t>
            </a:r>
            <a:endParaRPr lang="en-US" dirty="0"/>
          </a:p>
        </p:txBody>
      </p:sp>
      <p:sp>
        <p:nvSpPr>
          <p:cNvPr id="3" name="Content Placeholder 2"/>
          <p:cNvSpPr>
            <a:spLocks noGrp="1"/>
          </p:cNvSpPr>
          <p:nvPr>
            <p:ph idx="1"/>
          </p:nvPr>
        </p:nvSpPr>
        <p:spPr/>
        <p:txBody>
          <a:bodyPr anchor="t"/>
          <a:lstStyle/>
          <a:p>
            <a:r>
              <a:rPr lang="en-US" dirty="0" smtClean="0"/>
              <a:t>Effective route planning.</a:t>
            </a:r>
          </a:p>
          <a:p>
            <a:r>
              <a:rPr lang="en-US" dirty="0" smtClean="0"/>
              <a:t>Cost Effective.</a:t>
            </a:r>
          </a:p>
          <a:p>
            <a:r>
              <a:rPr lang="en-US" dirty="0" smtClean="0"/>
              <a:t>Time Efficient.</a:t>
            </a:r>
          </a:p>
          <a:p>
            <a:r>
              <a:rPr lang="en-US" dirty="0" smtClean="0"/>
              <a:t>Less fuel consumption.</a:t>
            </a:r>
          </a:p>
          <a:p>
            <a:r>
              <a:rPr lang="en-US" dirty="0" smtClean="0"/>
              <a:t>Increase business.</a:t>
            </a:r>
          </a:p>
          <a:p>
            <a:endParaRPr lang="en-US" dirty="0" smtClean="0"/>
          </a:p>
        </p:txBody>
      </p:sp>
    </p:spTree>
    <p:extLst>
      <p:ext uri="{BB962C8B-B14F-4D97-AF65-F5344CB8AC3E}">
        <p14:creationId xmlns:p14="http://schemas.microsoft.com/office/powerpoint/2010/main" val="315933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study</a:t>
            </a:r>
            <a:endParaRPr lang="en-US" dirty="0"/>
          </a:p>
        </p:txBody>
      </p:sp>
      <p:sp>
        <p:nvSpPr>
          <p:cNvPr id="3" name="Content Placeholder 2"/>
          <p:cNvSpPr>
            <a:spLocks noGrp="1"/>
          </p:cNvSpPr>
          <p:nvPr>
            <p:ph idx="1"/>
          </p:nvPr>
        </p:nvSpPr>
        <p:spPr/>
        <p:txBody>
          <a:bodyPr anchor="t"/>
          <a:lstStyle/>
          <a:p>
            <a:r>
              <a:rPr lang="en-US" dirty="0" smtClean="0"/>
              <a:t>Experimental data available for select places only.</a:t>
            </a:r>
          </a:p>
          <a:p>
            <a:r>
              <a:rPr lang="en-US" dirty="0" smtClean="0"/>
              <a:t>Following things are not considered:</a:t>
            </a:r>
          </a:p>
          <a:p>
            <a:pPr lvl="1"/>
            <a:r>
              <a:rPr lang="en-US" dirty="0" smtClean="0"/>
              <a:t>Road condition (e.g. road closures, work in progress, weather effects etc.)</a:t>
            </a:r>
          </a:p>
          <a:p>
            <a:pPr lvl="1"/>
            <a:r>
              <a:rPr lang="en-US" dirty="0" smtClean="0"/>
              <a:t>Real-time traffic conditions.</a:t>
            </a:r>
            <a:endParaRPr lang="en-US" dirty="0"/>
          </a:p>
        </p:txBody>
      </p:sp>
    </p:spTree>
    <p:extLst>
      <p:ext uri="{BB962C8B-B14F-4D97-AF65-F5344CB8AC3E}">
        <p14:creationId xmlns:p14="http://schemas.microsoft.com/office/powerpoint/2010/main" val="247845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138</TotalTime>
  <Words>373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Celestial</vt:lpstr>
      <vt:lpstr>Route and delivery optimization</vt:lpstr>
      <vt:lpstr>Introduction</vt:lpstr>
      <vt:lpstr>Background of the study</vt:lpstr>
      <vt:lpstr>Problem Statement</vt:lpstr>
      <vt:lpstr>Research Objectives</vt:lpstr>
      <vt:lpstr>Current progress</vt:lpstr>
      <vt:lpstr>Current progress</vt:lpstr>
      <vt:lpstr>Benefits of the study</vt:lpstr>
      <vt:lpstr>Limitations of the study</vt:lpstr>
      <vt:lpstr>Dataset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title</dc:title>
  <dc:creator>43144</dc:creator>
  <cp:lastModifiedBy>43144</cp:lastModifiedBy>
  <cp:revision>24</cp:revision>
  <dcterms:created xsi:type="dcterms:W3CDTF">2022-08-19T07:50:15Z</dcterms:created>
  <dcterms:modified xsi:type="dcterms:W3CDTF">2022-08-20T03:29:27Z</dcterms:modified>
</cp:coreProperties>
</file>