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4" r:id="rId5"/>
    <p:sldId id="446" r:id="rId6"/>
    <p:sldId id="426" r:id="rId7"/>
    <p:sldId id="448" r:id="rId8"/>
    <p:sldId id="449" r:id="rId9"/>
    <p:sldId id="453" r:id="rId10"/>
    <p:sldId id="454" r:id="rId11"/>
    <p:sldId id="455" r:id="rId12"/>
    <p:sldId id="456" r:id="rId13"/>
    <p:sldId id="422" r:id="rId14"/>
    <p:sldId id="4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A86"/>
    <a:srgbClr val="7F7F7F"/>
    <a:srgbClr val="BDBDB8"/>
    <a:srgbClr val="D4A7E6"/>
    <a:srgbClr val="C589DD"/>
    <a:srgbClr val="266B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22" autoAdjust="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5FF89-3DDF-4F91-8A64-54E8D67ACAC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C1BC4-3BF6-48D5-B1D7-609B36D3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C1BC4-3BF6-48D5-B1D7-609B36D3E6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4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main principle of boosting is to fit a sequence of weak learners− models that are only slightly better than random guessing, such as small decision trees− to weighted versions of the data. More weight is given to examples that were misclassified by earlier rounds.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predictions are then combined through a weighted majority vote (classification) or a weighted sum (regression) to produce the final prediction. The principal difference between boosting and the committee methods, such as bagging, is that base learners are trained in sequence on a weighted version of the data.</a:t>
            </a:r>
          </a:p>
          <a:p>
            <a:endParaRPr lang="en-US" dirty="0"/>
          </a:p>
          <a:p>
            <a:r>
              <a:rPr lang="en-US" dirty="0"/>
              <a:t>Classification, regularization – definition (in case of QA)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C1BC4-3BF6-48D5-B1D7-609B36D3E6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9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6241-1B2B-4654-AD73-8D9CFE828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BB949-3955-4730-822D-C9DEF2B49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98930-28BD-4D56-A12D-902E3D7F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326B-648E-4451-B036-61B3FFB7523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669A-7887-4C4F-B37D-D77A42D9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5F28-EF28-4A6C-B71A-E0E743C2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430-94C8-49F5-A751-24C38E88E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52F2-AA4A-421C-8090-0DD4D298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5ABE8-F4A3-44BD-8551-98B332E05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99D7A-0E3E-4997-B005-821486CE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326B-648E-4451-B036-61B3FFB7523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D914-750D-48F6-B8CE-E5277DB3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895A1-A794-41D5-BCF8-C34035AB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430-94C8-49F5-A751-24C38E88E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4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0F526-0128-4CB7-9A38-4FDAD7B58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171B5-D879-4DFA-995C-4739E4F26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D8C9-54B1-4F9C-9448-2A5AA00B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326B-648E-4451-B036-61B3FFB7523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24B4A-A06F-4798-94CD-7F510352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E8D3-9081-4452-BF9D-6660664B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430-94C8-49F5-A751-24C38E88E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6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47625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0D99-EBBB-423B-BB5D-F52C7FE98A9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257508"/>
            <a:ext cx="10515600" cy="330200"/>
          </a:xfrm>
        </p:spPr>
        <p:txBody>
          <a:bodyPr vert="horz" lIns="91416" tIns="45708" rIns="91416" bIns="45708" rtlCol="0" anchor="ctr">
            <a:noAutofit/>
          </a:bodyPr>
          <a:lstStyle>
            <a:lvl1pPr marL="0" indent="0" algn="ctr">
              <a:buNone/>
              <a:def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0881"/>
            <a:ext cx="10515600" cy="737520"/>
          </a:xfrm>
        </p:spPr>
        <p:txBody>
          <a:bodyPr vert="horz" wrap="square" lIns="91416" tIns="45708" rIns="91416" bIns="45708" rtlCol="0" anchor="ctr">
            <a:noAutofit/>
          </a:bodyPr>
          <a:lstStyle>
            <a:lvl1pPr algn="ctr">
              <a:defRPr lang="en-US" sz="3599" b="1" spc="-300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94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A5A2-8C26-4708-B22B-D53C5BAF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8289-B4AA-40F8-9380-E376BC02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27B8-5F98-4954-9C47-2FF649B8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326B-648E-4451-B036-61B3FFB7523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FE5E8-AF53-4F8B-82E3-E01A1090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3F4E5-42B0-4A57-8DD0-28BBBAAE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430-94C8-49F5-A751-24C38E88E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DD98-4704-476F-87D7-08A1A672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725D5-2E0D-4BAB-B5FF-0D61ECDC7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79E30-C6C2-4B8E-858D-B10C47F9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326B-648E-4451-B036-61B3FFB7523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F8076-A1CD-4C6E-8264-04CE11BD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5D8AA-26A5-4616-A4CA-78277B8B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430-94C8-49F5-A751-24C38E88E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9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A229-616E-47BA-8C3C-6F8D0F71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FF79-3924-4BFE-AE8B-F0F0AB19E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F5AC9-CC78-4629-832E-668B5D8E5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5DD30-E7CF-4DD2-AD43-91B6C962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326B-648E-4451-B036-61B3FFB7523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EE491-44B7-4C38-B8A0-FE63832D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A74D3-FA54-456E-8228-1B482596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430-94C8-49F5-A751-24C38E88E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D030-D611-4F2A-A01E-C9971817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15BAA-5F57-4678-9C8B-D915570A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7D658-13C8-4F02-AABF-DB7F95220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8CA01-36AE-43C5-A76A-57237A8F7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4B292-38BF-45B2-A221-EF5EC23E8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1FB09-085A-470C-81B4-16A3C020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326B-648E-4451-B036-61B3FFB7523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DDC08-3F9C-49B5-9DAA-5EBBFEAA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2BC26-25AB-4748-9B2F-FBE4A62C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430-94C8-49F5-A751-24C38E88E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1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5DEB-4D46-4D22-B185-D49CF22D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5E02B-713E-463C-876B-E420FD7B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326B-648E-4451-B036-61B3FFB7523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A8340-3FF2-467D-9DDF-5ED750B9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6E98A-8E37-457A-91D8-2E155525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430-94C8-49F5-A751-24C38E88E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9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3433A-48C8-4E42-8939-416D9EF7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326B-648E-4451-B036-61B3FFB7523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05D4B-7060-47C5-83EF-3C22FC01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9E37B-C6A1-4DE2-BD7A-01C8D06A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430-94C8-49F5-A751-24C38E88E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3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DF0B-44D9-4136-86E0-C0D752A7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643B-EFA3-4815-B1A5-2018C3CD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46269-F470-461F-93C6-0E415CE2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B4513-ADA9-408D-9C2E-5E56C70D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326B-648E-4451-B036-61B3FFB7523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2D44D-ABB1-4047-8C50-81972390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80F3F-E651-4E82-8256-224F1819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430-94C8-49F5-A751-24C38E88E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1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A62B-C157-4C25-8635-59223F97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3CB10-A9FE-416F-B31F-98214C989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01CC-DC37-4DFE-9820-EACE6325F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DCE00-9B0B-46E1-8A9B-9E469D61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326B-648E-4451-B036-61B3FFB7523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41D83-658D-4653-950E-90C6DC11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0ED56-C2B7-4A80-9AA7-AF65C2D6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D430-94C8-49F5-A751-24C38E88E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FB9F7-07BF-4695-9EC3-C859A04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124C8-73E6-4443-973C-4F49582BC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64D4A-5A98-4206-B0F3-EE02A2E5D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3326B-648E-4451-B036-61B3FFB7523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AA813-EF0E-42D2-A52E-557AC7081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32D12-DF64-43F1-9539-DD013DE75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DD430-94C8-49F5-A751-24C38E88E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96425" y="4764684"/>
            <a:ext cx="6494584" cy="1009544"/>
          </a:xfrm>
          <a:prstGeom prst="rect">
            <a:avLst/>
          </a:prstGeom>
          <a:solidFill>
            <a:srgbClr val="345A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78787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24987" y="4850383"/>
            <a:ext cx="6366022" cy="795043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700" b="1" cap="small" spc="25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Data Mining – </a:t>
            </a:r>
            <a:r>
              <a:rPr lang="en-US" sz="1700" b="1" cap="small" spc="25">
                <a:solidFill>
                  <a:schemeClr val="bg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Bankruptcy Classification Project</a:t>
            </a:r>
            <a:endParaRPr lang="en-US" sz="1700" b="1">
              <a:solidFill>
                <a:schemeClr val="bg1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defTabSz="914217">
              <a:buClr>
                <a:srgbClr val="E24848"/>
              </a:buClr>
              <a:defRPr/>
            </a:pPr>
            <a:r>
              <a:rPr lang="en-US" sz="1600" i="1" noProof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eorgia" charset="0"/>
              </a:rPr>
              <a:t>Using SAS Enterprise Miner</a:t>
            </a:r>
          </a:p>
        </p:txBody>
      </p:sp>
      <p:pic>
        <p:nvPicPr>
          <p:cNvPr id="2058" name="Picture 10" descr="Data Mining - 1920x1080 Wallpaper - teahub.io">
            <a:extLst>
              <a:ext uri="{FF2B5EF4-FFF2-40B4-BE49-F238E27FC236}">
                <a16:creationId xmlns:a16="http://schemas.microsoft.com/office/drawing/2014/main" id="{A3FCE0CB-29E7-47B7-95FB-9BE4569C650D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8" b="1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AS Fraud and Security Intelligence Training Courses">
            <a:extLst>
              <a:ext uri="{FF2B5EF4-FFF2-40B4-BE49-F238E27FC236}">
                <a16:creationId xmlns:a16="http://schemas.microsoft.com/office/drawing/2014/main" id="{AE41E25F-E3E6-4FC2-A60F-B582AB169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4" y="6210536"/>
            <a:ext cx="1339850" cy="54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3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3C5AA4D-4BB1-451D-9EF1-0AAD20275A6A}"/>
              </a:ext>
            </a:extLst>
          </p:cNvPr>
          <p:cNvSpPr/>
          <p:nvPr/>
        </p:nvSpPr>
        <p:spPr>
          <a:xfrm>
            <a:off x="3317019" y="-868169"/>
            <a:ext cx="660621" cy="726561"/>
          </a:xfrm>
          <a:prstGeom prst="rect">
            <a:avLst/>
          </a:prstGeom>
          <a:solidFill>
            <a:srgbClr val="BDB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50395E-EC01-45AA-A03A-A6DDC7CD4FF4}"/>
              </a:ext>
            </a:extLst>
          </p:cNvPr>
          <p:cNvSpPr/>
          <p:nvPr/>
        </p:nvSpPr>
        <p:spPr>
          <a:xfrm>
            <a:off x="1602804" y="-868169"/>
            <a:ext cx="731520" cy="731520"/>
          </a:xfrm>
          <a:prstGeom prst="rect">
            <a:avLst/>
          </a:prstGeom>
          <a:solidFill>
            <a:srgbClr val="266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7252D1-18A0-421B-8052-9841A8B6857D}"/>
              </a:ext>
            </a:extLst>
          </p:cNvPr>
          <p:cNvSpPr/>
          <p:nvPr/>
        </p:nvSpPr>
        <p:spPr>
          <a:xfrm>
            <a:off x="769753" y="-873128"/>
            <a:ext cx="731520" cy="731520"/>
          </a:xfrm>
          <a:prstGeom prst="rect">
            <a:avLst/>
          </a:prstGeom>
          <a:solidFill>
            <a:srgbClr val="2A5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2F24EA-E548-4B49-9C04-1FC178A98D08}"/>
              </a:ext>
            </a:extLst>
          </p:cNvPr>
          <p:cNvSpPr/>
          <p:nvPr/>
        </p:nvSpPr>
        <p:spPr>
          <a:xfrm>
            <a:off x="2483968" y="-868169"/>
            <a:ext cx="731520" cy="731520"/>
          </a:xfrm>
          <a:prstGeom prst="rect">
            <a:avLst/>
          </a:prstGeom>
          <a:solidFill>
            <a:srgbClr val="C58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1CD1-683E-4B6F-A58D-B9C83AA6F817}"/>
              </a:ext>
            </a:extLst>
          </p:cNvPr>
          <p:cNvSpPr txBox="1"/>
          <p:nvPr/>
        </p:nvSpPr>
        <p:spPr>
          <a:xfrm>
            <a:off x="10428685" y="0"/>
            <a:ext cx="421179" cy="30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CC4872-6B22-4943-B484-203DEA74C667}"/>
              </a:ext>
            </a:extLst>
          </p:cNvPr>
          <p:cNvSpPr txBox="1"/>
          <p:nvPr/>
        </p:nvSpPr>
        <p:spPr>
          <a:xfrm>
            <a:off x="225083" y="225083"/>
            <a:ext cx="137160" cy="1005840"/>
          </a:xfrm>
          <a:prstGeom prst="rect">
            <a:avLst/>
          </a:prstGeom>
          <a:solidFill>
            <a:srgbClr val="2A5A86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854328-34A6-9047-BCDD-7D5AE206E010}"/>
              </a:ext>
            </a:extLst>
          </p:cNvPr>
          <p:cNvSpPr txBox="1"/>
          <p:nvPr/>
        </p:nvSpPr>
        <p:spPr>
          <a:xfrm>
            <a:off x="423024" y="225083"/>
            <a:ext cx="1176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cap="small" spc="25">
                <a:solidFill>
                  <a:srgbClr val="2A5A8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Way Forward</a:t>
            </a:r>
            <a:endParaRPr lang="en-US" sz="2800">
              <a:solidFill>
                <a:srgbClr val="2A5A8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6DA7D6-37DD-974F-B8D8-69C9104CA4F6}"/>
              </a:ext>
            </a:extLst>
          </p:cNvPr>
          <p:cNvSpPr txBox="1"/>
          <p:nvPr/>
        </p:nvSpPr>
        <p:spPr>
          <a:xfrm>
            <a:off x="451160" y="663895"/>
            <a:ext cx="1143604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 charset="-127"/>
              </a:rPr>
              <a:t>Major learnings from public &amp; private leaderboard score difference  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3FBEA7-8137-4369-AAB5-407304474A44}"/>
              </a:ext>
            </a:extLst>
          </p:cNvPr>
          <p:cNvSpPr/>
          <p:nvPr/>
        </p:nvSpPr>
        <p:spPr>
          <a:xfrm>
            <a:off x="4109705" y="-872056"/>
            <a:ext cx="660621" cy="7265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A582A0-410D-4702-8E84-E51318538299}"/>
              </a:ext>
            </a:extLst>
          </p:cNvPr>
          <p:cNvSpPr txBox="1"/>
          <p:nvPr/>
        </p:nvSpPr>
        <p:spPr>
          <a:xfrm>
            <a:off x="6710265" y="3079339"/>
            <a:ext cx="5481736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 charset="-127"/>
              </a:rPr>
              <a:t>Better mix of </a:t>
            </a:r>
            <a:r>
              <a:rPr 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 charset="-127"/>
              </a:rPr>
              <a:t>combination and activation functions 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 charset="-127"/>
              </a:rPr>
              <a:t>(Combination = Linear, Activation=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 charset="-127"/>
              </a:rPr>
              <a:t>mlogistic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 charset="-127"/>
              </a:rPr>
              <a:t>) for target layer in neural network can be used for better fit.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261DA5-6074-4B6A-9D0D-56C16579E35C}"/>
              </a:ext>
            </a:extLst>
          </p:cNvPr>
          <p:cNvSpPr txBox="1"/>
          <p:nvPr/>
        </p:nvSpPr>
        <p:spPr>
          <a:xfrm>
            <a:off x="6710265" y="1016866"/>
            <a:ext cx="539648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 charset="-127"/>
              </a:rPr>
              <a:t>Shrinkage seems to be a </a:t>
            </a:r>
            <a:r>
              <a:rPr lang="en-US" sz="1500" b="1">
                <a:solidFill>
                  <a:srgbClr val="2A5A86"/>
                </a:solidFill>
                <a:latin typeface="Malgun Gothic"/>
                <a:ea typeface="Malgun Gothic"/>
                <a:cs typeface="Malgun Gothic" charset="-127"/>
              </a:rPr>
              <a:t>balance parameter </a:t>
            </a:r>
            <a:r>
              <a:rPr 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 charset="-127"/>
              </a:rPr>
              <a:t>as we increase number of iterations. Increasing number of iterations can lead to a better model fit if it is balanced with a decrease in shrinkage.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A250C1-D913-49A9-B9E9-3E4108310ACE}"/>
              </a:ext>
            </a:extLst>
          </p:cNvPr>
          <p:cNvSpPr txBox="1"/>
          <p:nvPr/>
        </p:nvSpPr>
        <p:spPr>
          <a:xfrm>
            <a:off x="1489630" y="4279284"/>
            <a:ext cx="4307154" cy="415498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Malgun Gothic"/>
                <a:ea typeface="Malgun Gothic"/>
              </a:rPr>
              <a:t>Neural Network</a:t>
            </a:r>
            <a:endParaRPr lang="en-US" sz="2000">
              <a:solidFill>
                <a:schemeClr val="bg1"/>
              </a:solidFill>
              <a:latin typeface="Calibri" panose="020F0502020204030204"/>
              <a:ea typeface="Malgun Gothic"/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DBAB27-ECEF-48F4-B69D-F52A9BAAEA41}"/>
              </a:ext>
            </a:extLst>
          </p:cNvPr>
          <p:cNvSpPr txBox="1"/>
          <p:nvPr/>
        </p:nvSpPr>
        <p:spPr>
          <a:xfrm>
            <a:off x="1491296" y="2692009"/>
            <a:ext cx="4141370" cy="45720"/>
          </a:xfrm>
          <a:prstGeom prst="rect">
            <a:avLst/>
          </a:prstGeom>
          <a:solidFill>
            <a:srgbClr val="2A5A86">
              <a:alpha val="25098"/>
            </a:srgbClr>
          </a:solidFill>
        </p:spPr>
        <p:txBody>
          <a:bodyPr wrap="square" rtlCol="0">
            <a:spAutoFit/>
          </a:bodyPr>
          <a:lstStyle/>
          <a:p>
            <a:endParaRPr lang="en-US" sz="600" b="1">
              <a:solidFill>
                <a:schemeClr val="tx1">
                  <a:lumMod val="65000"/>
                  <a:lumOff val="3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8D2E864-8F87-4C38-BB1D-DB4DA2AA57C4}"/>
              </a:ext>
            </a:extLst>
          </p:cNvPr>
          <p:cNvSpPr/>
          <p:nvPr/>
        </p:nvSpPr>
        <p:spPr>
          <a:xfrm>
            <a:off x="6034096" y="1091396"/>
            <a:ext cx="592048" cy="547344"/>
          </a:xfrm>
          <a:prstGeom prst="ellipse">
            <a:avLst/>
          </a:prstGeom>
          <a:solidFill>
            <a:srgbClr val="2A5A86"/>
          </a:solidFill>
          <a:ln>
            <a:solidFill>
              <a:srgbClr val="2A5A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algun Gothic" charset="-127"/>
                <a:ea typeface="Malgun Gothic" charset="-127"/>
                <a:cs typeface="Malgun Gothic" charset="-127"/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F135245-5459-46A5-B746-0E1F8B37D83B}"/>
              </a:ext>
            </a:extLst>
          </p:cNvPr>
          <p:cNvSpPr/>
          <p:nvPr/>
        </p:nvSpPr>
        <p:spPr>
          <a:xfrm>
            <a:off x="6034096" y="2237034"/>
            <a:ext cx="592047" cy="573025"/>
          </a:xfrm>
          <a:prstGeom prst="ellipse">
            <a:avLst/>
          </a:prstGeom>
          <a:solidFill>
            <a:srgbClr val="2A5A86"/>
          </a:solidFill>
          <a:ln>
            <a:solidFill>
              <a:srgbClr val="2A5A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algun Gothic" charset="-127"/>
                <a:ea typeface="Malgun Gothic" charset="-127"/>
                <a:cs typeface="Malgun Gothic" charset="-127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FCB039-0E13-4335-A354-2DE285176B06}"/>
              </a:ext>
            </a:extLst>
          </p:cNvPr>
          <p:cNvSpPr txBox="1"/>
          <p:nvPr/>
        </p:nvSpPr>
        <p:spPr>
          <a:xfrm>
            <a:off x="6710265" y="2256217"/>
            <a:ext cx="5123289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 charset="-127"/>
              </a:rPr>
              <a:t>In addition to number of iterations, max tree depth can be used as a </a:t>
            </a:r>
            <a:r>
              <a:rPr lang="en-US" sz="1500" b="1" dirty="0">
                <a:solidFill>
                  <a:srgbClr val="2A5A86"/>
                </a:solidFill>
                <a:latin typeface="Malgun Gothic"/>
                <a:ea typeface="Malgun Gothic"/>
                <a:cs typeface="Malgun Gothic" charset="-127"/>
              </a:rPr>
              <a:t>regularization parameter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 charset="-127"/>
              </a:rPr>
              <a:t>.</a:t>
            </a:r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Malgun Gothic" charset="-127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6BDB7E-0C41-4308-9DF0-40FBCFEE305D}"/>
              </a:ext>
            </a:extLst>
          </p:cNvPr>
          <p:cNvSpPr/>
          <p:nvPr/>
        </p:nvSpPr>
        <p:spPr>
          <a:xfrm>
            <a:off x="6034096" y="3080254"/>
            <a:ext cx="625213" cy="573025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algun Gothic" charset="-127"/>
                <a:ea typeface="Malgun Gothic" charset="-127"/>
                <a:cs typeface="Malgun Gothic" charset="-127"/>
              </a:rPr>
              <a:t>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820BEE4-7C76-4BEA-9F4F-5F61DF7F9395}"/>
              </a:ext>
            </a:extLst>
          </p:cNvPr>
          <p:cNvSpPr/>
          <p:nvPr/>
        </p:nvSpPr>
        <p:spPr>
          <a:xfrm>
            <a:off x="6034096" y="4065458"/>
            <a:ext cx="625213" cy="600181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algun Gothic" charset="-127"/>
                <a:ea typeface="Malgun Gothic" charset="-127"/>
                <a:cs typeface="Malgun Gothic" charset="-127"/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608BBF-EF48-467C-BA12-527047D4E543}"/>
              </a:ext>
            </a:extLst>
          </p:cNvPr>
          <p:cNvSpPr txBox="1"/>
          <p:nvPr/>
        </p:nvSpPr>
        <p:spPr>
          <a:xfrm>
            <a:off x="6710265" y="4053770"/>
            <a:ext cx="5353327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 charset="-127"/>
              </a:rPr>
              <a:t>Adjusting the number of </a:t>
            </a:r>
            <a:r>
              <a:rPr 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 charset="-127"/>
              </a:rPr>
              <a:t>hidden layers 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 charset="-127"/>
              </a:rPr>
              <a:t>and</a:t>
            </a:r>
            <a:r>
              <a:rPr 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 charset="-127"/>
              </a:rPr>
              <a:t> changing the architecture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 charset="-127"/>
              </a:rPr>
              <a:t> can also be used as a balancing parameter for better fit.</a:t>
            </a:r>
          </a:p>
        </p:txBody>
      </p: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97E3771F-03A4-459C-8DC0-50074F5EE968}"/>
              </a:ext>
            </a:extLst>
          </p:cNvPr>
          <p:cNvSpPr/>
          <p:nvPr/>
        </p:nvSpPr>
        <p:spPr>
          <a:xfrm flipH="1">
            <a:off x="916671" y="1268622"/>
            <a:ext cx="544518" cy="1466701"/>
          </a:xfrm>
          <a:prstGeom prst="rtTriangle">
            <a:avLst/>
          </a:prstGeom>
          <a:solidFill>
            <a:srgbClr val="2A5A8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Scales of justice">
            <a:extLst>
              <a:ext uri="{FF2B5EF4-FFF2-40B4-BE49-F238E27FC236}">
                <a16:creationId xmlns:a16="http://schemas.microsoft.com/office/drawing/2014/main" id="{C090FCF0-2675-4AC1-8E2C-F103BBCA8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0265" y="5649047"/>
            <a:ext cx="591178" cy="59117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8E8489D-FBA9-407E-9D56-4FF3E82F3219}"/>
              </a:ext>
            </a:extLst>
          </p:cNvPr>
          <p:cNvSpPr txBox="1"/>
          <p:nvPr/>
        </p:nvSpPr>
        <p:spPr>
          <a:xfrm>
            <a:off x="1491296" y="3030001"/>
            <a:ext cx="4141370" cy="4572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endParaRPr lang="en-US" sz="600" b="1">
              <a:solidFill>
                <a:schemeClr val="tx1">
                  <a:lumMod val="65000"/>
                  <a:lumOff val="3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pic>
        <p:nvPicPr>
          <p:cNvPr id="7176" name="Picture 8" descr="Adjustment, equalizer, levels, settings, tune, tuning icon - Download on  Iconfinder">
            <a:extLst>
              <a:ext uri="{FF2B5EF4-FFF2-40B4-BE49-F238E27FC236}">
                <a16:creationId xmlns:a16="http://schemas.microsoft.com/office/drawing/2014/main" id="{D0775819-F330-4970-8952-A37BBC3E2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06" y="1761592"/>
            <a:ext cx="771624" cy="77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Data Model Icons - Download Free Vector Icons | Noun Project">
            <a:extLst>
              <a:ext uri="{FF2B5EF4-FFF2-40B4-BE49-F238E27FC236}">
                <a16:creationId xmlns:a16="http://schemas.microsoft.com/office/drawing/2014/main" id="{3388202A-3DC4-4E56-9F24-4E516FF0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85" y="1761592"/>
            <a:ext cx="771624" cy="77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A picture containing light, dark&#10;&#10;Description automatically generated">
            <a:extLst>
              <a:ext uri="{FF2B5EF4-FFF2-40B4-BE49-F238E27FC236}">
                <a16:creationId xmlns:a16="http://schemas.microsoft.com/office/drawing/2014/main" id="{C6D7673E-FCB4-4457-B4CE-CF52250DD1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9347" y="3129020"/>
            <a:ext cx="1770858" cy="10660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EA0D5F-0246-44F1-B4B0-8EAFB74C3AC3}"/>
              </a:ext>
            </a:extLst>
          </p:cNvPr>
          <p:cNvSpPr/>
          <p:nvPr/>
        </p:nvSpPr>
        <p:spPr>
          <a:xfrm flipH="1">
            <a:off x="914850" y="3027512"/>
            <a:ext cx="546339" cy="1466490"/>
          </a:xfrm>
          <a:prstGeom prst="rect">
            <a:avLst/>
          </a:prstGeom>
          <a:solidFill>
            <a:srgbClr val="BDBDB8"/>
          </a:solidFill>
          <a:ln>
            <a:solidFill>
              <a:srgbClr val="BDB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57ECB8-93C9-470D-AE64-AC268ADEA9EC}"/>
              </a:ext>
            </a:extLst>
          </p:cNvPr>
          <p:cNvSpPr txBox="1"/>
          <p:nvPr/>
        </p:nvSpPr>
        <p:spPr>
          <a:xfrm>
            <a:off x="1498257" y="1165431"/>
            <a:ext cx="4292777" cy="415498"/>
          </a:xfrm>
          <a:prstGeom prst="rect">
            <a:avLst/>
          </a:prstGeom>
          <a:solidFill>
            <a:srgbClr val="2A5A86"/>
          </a:solidFill>
          <a:ln>
            <a:solidFill>
              <a:srgbClr val="2A5A8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Malgun Gothic"/>
                <a:ea typeface="Malgun Gothic"/>
              </a:rPr>
              <a:t>Gradient Boosting Tuning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2CDB25-FC37-4150-85E7-907B234F7108}"/>
              </a:ext>
            </a:extLst>
          </p:cNvPr>
          <p:cNvSpPr txBox="1"/>
          <p:nvPr/>
        </p:nvSpPr>
        <p:spPr>
          <a:xfrm>
            <a:off x="6710265" y="5067031"/>
            <a:ext cx="5405160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Combining different models together can help </a:t>
            </a:r>
            <a:r>
              <a:rPr lang="en-US" sz="1500" b="1" dirty="0">
                <a:solidFill>
                  <a:srgbClr val="C589DD"/>
                </a:solidFill>
                <a:latin typeface="Malgun Gothic"/>
                <a:ea typeface="Malgun Gothic"/>
              </a:rPr>
              <a:t>reduce variance 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in our model fit. For classification, voting could have been used as a judging parameter</a:t>
            </a:r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68D707-6CE7-4DA4-8D0C-CCE4E1E37D41}"/>
              </a:ext>
            </a:extLst>
          </p:cNvPr>
          <p:cNvSpPr/>
          <p:nvPr/>
        </p:nvSpPr>
        <p:spPr>
          <a:xfrm>
            <a:off x="6034096" y="5124182"/>
            <a:ext cx="625213" cy="573025"/>
          </a:xfrm>
          <a:prstGeom prst="ellipse">
            <a:avLst/>
          </a:prstGeom>
          <a:solidFill>
            <a:srgbClr val="C589DD"/>
          </a:solidFill>
          <a:ln>
            <a:solidFill>
              <a:srgbClr val="C589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Malgun Gothic" charset="-127"/>
                <a:ea typeface="Malgun Gothic" charset="-127"/>
                <a:cs typeface="Malgun Gothic" charset="-127"/>
              </a:rPr>
              <a:t>5</a:t>
            </a:r>
            <a:endParaRPr lang="en-US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818AE2-6838-4E95-BD5E-4FFB314CF130}"/>
              </a:ext>
            </a:extLst>
          </p:cNvPr>
          <p:cNvSpPr/>
          <p:nvPr/>
        </p:nvSpPr>
        <p:spPr>
          <a:xfrm>
            <a:off x="6034096" y="6000016"/>
            <a:ext cx="625213" cy="600181"/>
          </a:xfrm>
          <a:prstGeom prst="ellipse">
            <a:avLst/>
          </a:prstGeom>
          <a:solidFill>
            <a:srgbClr val="C589DD"/>
          </a:solidFill>
          <a:ln>
            <a:solidFill>
              <a:srgbClr val="C589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Malgun Gothic" charset="-127"/>
                <a:ea typeface="Malgun Gothic" charset="-127"/>
                <a:cs typeface="Malgun Gothic" charset="-127"/>
              </a:rPr>
              <a:t>6</a:t>
            </a:r>
            <a:endParaRPr lang="en-US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DD46B9-00D2-4A99-AD7C-FAE1B451B510}"/>
              </a:ext>
            </a:extLst>
          </p:cNvPr>
          <p:cNvSpPr txBox="1"/>
          <p:nvPr/>
        </p:nvSpPr>
        <p:spPr>
          <a:xfrm>
            <a:off x="6710265" y="5998644"/>
            <a:ext cx="53231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Enables to train diverse models and use a combination of models to stabilize the overall performance and hence </a:t>
            </a:r>
            <a:r>
              <a:rPr lang="en-US" sz="1500" b="1">
                <a:solidFill>
                  <a:srgbClr val="C589D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increase accuracy</a:t>
            </a:r>
            <a:r>
              <a:rPr 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1500" b="1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68" name="Right Triangle 7167">
            <a:extLst>
              <a:ext uri="{FF2B5EF4-FFF2-40B4-BE49-F238E27FC236}">
                <a16:creationId xmlns:a16="http://schemas.microsoft.com/office/drawing/2014/main" id="{DC2449DA-BE43-48DF-BD15-B302D80CDE4E}"/>
              </a:ext>
            </a:extLst>
          </p:cNvPr>
          <p:cNvSpPr/>
          <p:nvPr/>
        </p:nvSpPr>
        <p:spPr>
          <a:xfrm flipH="1" flipV="1">
            <a:off x="912549" y="4989739"/>
            <a:ext cx="548640" cy="1459525"/>
          </a:xfrm>
          <a:prstGeom prst="rtTriangle">
            <a:avLst/>
          </a:prstGeom>
          <a:solidFill>
            <a:srgbClr val="D4A7E6"/>
          </a:solidFill>
          <a:ln>
            <a:solidFill>
              <a:srgbClr val="D4A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6">
            <a:extLst>
              <a:ext uri="{FF2B5EF4-FFF2-40B4-BE49-F238E27FC236}">
                <a16:creationId xmlns:a16="http://schemas.microsoft.com/office/drawing/2014/main" id="{4B669FEA-052D-4F34-9F90-DB47A5314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254" y="5182238"/>
            <a:ext cx="2049015" cy="103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TextBox 7170">
            <a:extLst>
              <a:ext uri="{FF2B5EF4-FFF2-40B4-BE49-F238E27FC236}">
                <a16:creationId xmlns:a16="http://schemas.microsoft.com/office/drawing/2014/main" id="{F05BAF49-1FB3-4303-B760-73A7CCD7F505}"/>
              </a:ext>
            </a:extLst>
          </p:cNvPr>
          <p:cNvSpPr txBox="1"/>
          <p:nvPr/>
        </p:nvSpPr>
        <p:spPr>
          <a:xfrm>
            <a:off x="1491296" y="4989739"/>
            <a:ext cx="4141370" cy="45720"/>
          </a:xfrm>
          <a:prstGeom prst="rect">
            <a:avLst/>
          </a:prstGeom>
          <a:solidFill>
            <a:srgbClr val="D4A7E6"/>
          </a:solidFill>
          <a:ln>
            <a:solidFill>
              <a:srgbClr val="D4A7E6"/>
            </a:solidFill>
          </a:ln>
        </p:spPr>
        <p:txBody>
          <a:bodyPr wrap="square" rtlCol="0">
            <a:spAutoFit/>
          </a:bodyPr>
          <a:lstStyle/>
          <a:p>
            <a:endParaRPr lang="en-US" sz="600" b="1">
              <a:solidFill>
                <a:schemeClr val="tx1">
                  <a:lumMod val="65000"/>
                  <a:lumOff val="3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7172" name="TextBox 7171">
            <a:extLst>
              <a:ext uri="{FF2B5EF4-FFF2-40B4-BE49-F238E27FC236}">
                <a16:creationId xmlns:a16="http://schemas.microsoft.com/office/drawing/2014/main" id="{98E0E161-F8A4-466A-9A3C-8133115A287D}"/>
              </a:ext>
            </a:extLst>
          </p:cNvPr>
          <p:cNvSpPr txBox="1"/>
          <p:nvPr/>
        </p:nvSpPr>
        <p:spPr>
          <a:xfrm>
            <a:off x="1506977" y="6300742"/>
            <a:ext cx="4307154" cy="415498"/>
          </a:xfrm>
          <a:prstGeom prst="rect">
            <a:avLst/>
          </a:prstGeom>
          <a:solidFill>
            <a:srgbClr val="C589DD"/>
          </a:solidFill>
          <a:ln>
            <a:solidFill>
              <a:srgbClr val="C589DD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Malgun Gothic"/>
                <a:ea typeface="Malgun Gothic"/>
              </a:rPr>
              <a:t>Model Ensemble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 animBg="1"/>
      <p:bldP spid="65" grpId="0" animBg="1"/>
      <p:bldP spid="66" grpId="0" animBg="1"/>
      <p:bldP spid="67" grpId="0"/>
      <p:bldP spid="48" grpId="0" animBg="1"/>
      <p:bldP spid="6" grpId="0" animBg="1"/>
      <p:bldP spid="31" grpId="0"/>
      <p:bldP spid="34" grpId="0" animBg="1"/>
      <p:bldP spid="36" grpId="0" animBg="1"/>
      <p:bldP spid="38" grpId="0"/>
      <p:bldP spid="7168" grpId="0" animBg="1"/>
      <p:bldP spid="7171" grpId="0" animBg="1"/>
      <p:bldP spid="71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D6C130C-709D-468E-A6AD-C7C2D7F7EA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6BAA"/>
          </a:solidFill>
          <a:ln>
            <a:solidFill>
              <a:srgbClr val="376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F2F5D-B433-45B4-893B-B4B28157A353}"/>
              </a:ext>
            </a:extLst>
          </p:cNvPr>
          <p:cNvSpPr txBox="1"/>
          <p:nvPr/>
        </p:nvSpPr>
        <p:spPr>
          <a:xfrm>
            <a:off x="212620" y="5194941"/>
            <a:ext cx="11766760" cy="11828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200" b="1" cap="small" spc="25">
                <a:solidFill>
                  <a:schemeClr val="bg1"/>
                </a:solidFill>
                <a:latin typeface="Malgun Gothic"/>
                <a:ea typeface="Malgun Gothic"/>
                <a:cs typeface="Arial"/>
              </a:rPr>
              <a:t>Thank You!</a:t>
            </a:r>
            <a:endParaRPr lang="en-US" sz="7200" b="1" cap="small" spc="25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2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3C5AA4D-4BB1-451D-9EF1-0AAD20275A6A}"/>
              </a:ext>
            </a:extLst>
          </p:cNvPr>
          <p:cNvSpPr/>
          <p:nvPr/>
        </p:nvSpPr>
        <p:spPr>
          <a:xfrm>
            <a:off x="3317019" y="-868169"/>
            <a:ext cx="660621" cy="726561"/>
          </a:xfrm>
          <a:prstGeom prst="rect">
            <a:avLst/>
          </a:prstGeom>
          <a:solidFill>
            <a:srgbClr val="BDB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50395E-EC01-45AA-A03A-A6DDC7CD4FF4}"/>
              </a:ext>
            </a:extLst>
          </p:cNvPr>
          <p:cNvSpPr/>
          <p:nvPr/>
        </p:nvSpPr>
        <p:spPr>
          <a:xfrm>
            <a:off x="1633338" y="-861264"/>
            <a:ext cx="731520" cy="731520"/>
          </a:xfrm>
          <a:prstGeom prst="rect">
            <a:avLst/>
          </a:prstGeom>
          <a:solidFill>
            <a:srgbClr val="266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7252D1-18A0-421B-8052-9841A8B6857D}"/>
              </a:ext>
            </a:extLst>
          </p:cNvPr>
          <p:cNvSpPr/>
          <p:nvPr/>
        </p:nvSpPr>
        <p:spPr>
          <a:xfrm>
            <a:off x="769753" y="-873128"/>
            <a:ext cx="731520" cy="731520"/>
          </a:xfrm>
          <a:prstGeom prst="rect">
            <a:avLst/>
          </a:prstGeom>
          <a:solidFill>
            <a:srgbClr val="2A5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2F24EA-E548-4B49-9C04-1FC178A98D08}"/>
              </a:ext>
            </a:extLst>
          </p:cNvPr>
          <p:cNvSpPr/>
          <p:nvPr/>
        </p:nvSpPr>
        <p:spPr>
          <a:xfrm>
            <a:off x="2483968" y="-868169"/>
            <a:ext cx="731520" cy="731520"/>
          </a:xfrm>
          <a:prstGeom prst="rect">
            <a:avLst/>
          </a:prstGeom>
          <a:solidFill>
            <a:srgbClr val="C58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1CD1-683E-4B6F-A58D-B9C83AA6F817}"/>
              </a:ext>
            </a:extLst>
          </p:cNvPr>
          <p:cNvSpPr txBox="1"/>
          <p:nvPr/>
        </p:nvSpPr>
        <p:spPr>
          <a:xfrm>
            <a:off x="10428685" y="0"/>
            <a:ext cx="421179" cy="30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854328-34A6-9047-BCDD-7D5AE206E010}"/>
              </a:ext>
            </a:extLst>
          </p:cNvPr>
          <p:cNvSpPr txBox="1"/>
          <p:nvPr/>
        </p:nvSpPr>
        <p:spPr>
          <a:xfrm>
            <a:off x="451159" y="176629"/>
            <a:ext cx="650812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cap="small" spc="25">
                <a:solidFill>
                  <a:srgbClr val="2A5A8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Project Map</a:t>
            </a:r>
            <a:endParaRPr lang="en-US" sz="3200">
              <a:solidFill>
                <a:srgbClr val="2A5A8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6DA7D6-37DD-974F-B8D8-69C9104CA4F6}"/>
              </a:ext>
            </a:extLst>
          </p:cNvPr>
          <p:cNvSpPr txBox="1"/>
          <p:nvPr/>
        </p:nvSpPr>
        <p:spPr>
          <a:xfrm>
            <a:off x="451159" y="663895"/>
            <a:ext cx="548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Our approach to the bankruptcy classification problem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3FBEA7-8137-4369-AAB5-407304474A44}"/>
              </a:ext>
            </a:extLst>
          </p:cNvPr>
          <p:cNvSpPr/>
          <p:nvPr/>
        </p:nvSpPr>
        <p:spPr>
          <a:xfrm>
            <a:off x="4109705" y="-872056"/>
            <a:ext cx="660621" cy="7265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408D3-B579-4860-A6B3-7919206E1870}"/>
              </a:ext>
            </a:extLst>
          </p:cNvPr>
          <p:cNvSpPr txBox="1"/>
          <p:nvPr/>
        </p:nvSpPr>
        <p:spPr>
          <a:xfrm>
            <a:off x="225083" y="225083"/>
            <a:ext cx="137160" cy="1005840"/>
          </a:xfrm>
          <a:prstGeom prst="rect">
            <a:avLst/>
          </a:prstGeom>
          <a:solidFill>
            <a:srgbClr val="345A8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1119F-2023-400C-855C-549EEF35216E}"/>
              </a:ext>
            </a:extLst>
          </p:cNvPr>
          <p:cNvGrpSpPr/>
          <p:nvPr/>
        </p:nvGrpSpPr>
        <p:grpSpPr>
          <a:xfrm rot="16200000">
            <a:off x="5905145" y="2292299"/>
            <a:ext cx="655390" cy="368167"/>
            <a:chOff x="862013" y="2847975"/>
            <a:chExt cx="430213" cy="242888"/>
          </a:xfrm>
        </p:grpSpPr>
        <p:sp>
          <p:nvSpPr>
            <p:cNvPr id="41" name="Freeform 127">
              <a:extLst>
                <a:ext uri="{FF2B5EF4-FFF2-40B4-BE49-F238E27FC236}">
                  <a16:creationId xmlns:a16="http://schemas.microsoft.com/office/drawing/2014/main" id="{B321734C-D768-4112-B763-95D71ED3D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7263" y="2847975"/>
              <a:ext cx="334963" cy="242888"/>
            </a:xfrm>
            <a:custGeom>
              <a:avLst/>
              <a:gdLst>
                <a:gd name="T0" fmla="*/ 191 w 197"/>
                <a:gd name="T1" fmla="*/ 72 h 143"/>
                <a:gd name="T2" fmla="*/ 184 w 197"/>
                <a:gd name="T3" fmla="*/ 72 h 143"/>
                <a:gd name="T4" fmla="*/ 172 w 197"/>
                <a:gd name="T5" fmla="*/ 43 h 143"/>
                <a:gd name="T6" fmla="*/ 157 w 197"/>
                <a:gd name="T7" fmla="*/ 31 h 143"/>
                <a:gd name="T8" fmla="*/ 126 w 197"/>
                <a:gd name="T9" fmla="*/ 31 h 143"/>
                <a:gd name="T10" fmla="*/ 126 w 197"/>
                <a:gd name="T11" fmla="*/ 2 h 143"/>
                <a:gd name="T12" fmla="*/ 123 w 197"/>
                <a:gd name="T13" fmla="*/ 0 h 143"/>
                <a:gd name="T14" fmla="*/ 2 w 197"/>
                <a:gd name="T15" fmla="*/ 0 h 143"/>
                <a:gd name="T16" fmla="*/ 0 w 197"/>
                <a:gd name="T17" fmla="*/ 2 h 143"/>
                <a:gd name="T18" fmla="*/ 0 w 197"/>
                <a:gd name="T19" fmla="*/ 122 h 143"/>
                <a:gd name="T20" fmla="*/ 2 w 197"/>
                <a:gd name="T21" fmla="*/ 125 h 143"/>
                <a:gd name="T22" fmla="*/ 19 w 197"/>
                <a:gd name="T23" fmla="*/ 125 h 143"/>
                <a:gd name="T24" fmla="*/ 39 w 197"/>
                <a:gd name="T25" fmla="*/ 143 h 143"/>
                <a:gd name="T26" fmla="*/ 60 w 197"/>
                <a:gd name="T27" fmla="*/ 125 h 143"/>
                <a:gd name="T28" fmla="*/ 138 w 197"/>
                <a:gd name="T29" fmla="*/ 125 h 143"/>
                <a:gd name="T30" fmla="*/ 159 w 197"/>
                <a:gd name="T31" fmla="*/ 143 h 143"/>
                <a:gd name="T32" fmla="*/ 180 w 197"/>
                <a:gd name="T33" fmla="*/ 125 h 143"/>
                <a:gd name="T34" fmla="*/ 191 w 197"/>
                <a:gd name="T35" fmla="*/ 125 h 143"/>
                <a:gd name="T36" fmla="*/ 197 w 197"/>
                <a:gd name="T37" fmla="*/ 119 h 143"/>
                <a:gd name="T38" fmla="*/ 197 w 197"/>
                <a:gd name="T39" fmla="*/ 78 h 143"/>
                <a:gd name="T40" fmla="*/ 191 w 197"/>
                <a:gd name="T41" fmla="*/ 72 h 143"/>
                <a:gd name="T42" fmla="*/ 157 w 197"/>
                <a:gd name="T43" fmla="*/ 36 h 143"/>
                <a:gd name="T44" fmla="*/ 168 w 197"/>
                <a:gd name="T45" fmla="*/ 44 h 143"/>
                <a:gd name="T46" fmla="*/ 179 w 197"/>
                <a:gd name="T47" fmla="*/ 72 h 143"/>
                <a:gd name="T48" fmla="*/ 126 w 197"/>
                <a:gd name="T49" fmla="*/ 72 h 143"/>
                <a:gd name="T50" fmla="*/ 126 w 197"/>
                <a:gd name="T51" fmla="*/ 36 h 143"/>
                <a:gd name="T52" fmla="*/ 157 w 197"/>
                <a:gd name="T53" fmla="*/ 36 h 143"/>
                <a:gd name="T54" fmla="*/ 4 w 197"/>
                <a:gd name="T55" fmla="*/ 4 h 143"/>
                <a:gd name="T56" fmla="*/ 121 w 197"/>
                <a:gd name="T57" fmla="*/ 4 h 143"/>
                <a:gd name="T58" fmla="*/ 121 w 197"/>
                <a:gd name="T59" fmla="*/ 120 h 143"/>
                <a:gd name="T60" fmla="*/ 60 w 197"/>
                <a:gd name="T61" fmla="*/ 120 h 143"/>
                <a:gd name="T62" fmla="*/ 39 w 197"/>
                <a:gd name="T63" fmla="*/ 101 h 143"/>
                <a:gd name="T64" fmla="*/ 19 w 197"/>
                <a:gd name="T65" fmla="*/ 120 h 143"/>
                <a:gd name="T66" fmla="*/ 4 w 197"/>
                <a:gd name="T67" fmla="*/ 120 h 143"/>
                <a:gd name="T68" fmla="*/ 4 w 197"/>
                <a:gd name="T69" fmla="*/ 4 h 143"/>
                <a:gd name="T70" fmla="*/ 39 w 197"/>
                <a:gd name="T71" fmla="*/ 139 h 143"/>
                <a:gd name="T72" fmla="*/ 23 w 197"/>
                <a:gd name="T73" fmla="*/ 122 h 143"/>
                <a:gd name="T74" fmla="*/ 39 w 197"/>
                <a:gd name="T75" fmla="*/ 106 h 143"/>
                <a:gd name="T76" fmla="*/ 56 w 197"/>
                <a:gd name="T77" fmla="*/ 122 h 143"/>
                <a:gd name="T78" fmla="*/ 39 w 197"/>
                <a:gd name="T79" fmla="*/ 139 h 143"/>
                <a:gd name="T80" fmla="*/ 159 w 197"/>
                <a:gd name="T81" fmla="*/ 139 h 143"/>
                <a:gd name="T82" fmla="*/ 142 w 197"/>
                <a:gd name="T83" fmla="*/ 122 h 143"/>
                <a:gd name="T84" fmla="*/ 159 w 197"/>
                <a:gd name="T85" fmla="*/ 106 h 143"/>
                <a:gd name="T86" fmla="*/ 175 w 197"/>
                <a:gd name="T87" fmla="*/ 122 h 143"/>
                <a:gd name="T88" fmla="*/ 175 w 197"/>
                <a:gd name="T89" fmla="*/ 122 h 143"/>
                <a:gd name="T90" fmla="*/ 175 w 197"/>
                <a:gd name="T91" fmla="*/ 123 h 143"/>
                <a:gd name="T92" fmla="*/ 159 w 197"/>
                <a:gd name="T93" fmla="*/ 139 h 143"/>
                <a:gd name="T94" fmla="*/ 193 w 197"/>
                <a:gd name="T95" fmla="*/ 119 h 143"/>
                <a:gd name="T96" fmla="*/ 191 w 197"/>
                <a:gd name="T97" fmla="*/ 120 h 143"/>
                <a:gd name="T98" fmla="*/ 180 w 197"/>
                <a:gd name="T99" fmla="*/ 120 h 143"/>
                <a:gd name="T100" fmla="*/ 159 w 197"/>
                <a:gd name="T101" fmla="*/ 101 h 143"/>
                <a:gd name="T102" fmla="*/ 138 w 197"/>
                <a:gd name="T103" fmla="*/ 120 h 143"/>
                <a:gd name="T104" fmla="*/ 126 w 197"/>
                <a:gd name="T105" fmla="*/ 120 h 143"/>
                <a:gd name="T106" fmla="*/ 126 w 197"/>
                <a:gd name="T107" fmla="*/ 77 h 143"/>
                <a:gd name="T108" fmla="*/ 191 w 197"/>
                <a:gd name="T109" fmla="*/ 77 h 143"/>
                <a:gd name="T110" fmla="*/ 193 w 197"/>
                <a:gd name="T111" fmla="*/ 78 h 143"/>
                <a:gd name="T112" fmla="*/ 193 w 197"/>
                <a:gd name="T113" fmla="*/ 11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7" h="143">
                  <a:moveTo>
                    <a:pt x="191" y="72"/>
                  </a:moveTo>
                  <a:cubicBezTo>
                    <a:pt x="184" y="72"/>
                    <a:pt x="184" y="72"/>
                    <a:pt x="184" y="72"/>
                  </a:cubicBezTo>
                  <a:cubicBezTo>
                    <a:pt x="181" y="65"/>
                    <a:pt x="172" y="43"/>
                    <a:pt x="172" y="43"/>
                  </a:cubicBezTo>
                  <a:cubicBezTo>
                    <a:pt x="169" y="36"/>
                    <a:pt x="163" y="31"/>
                    <a:pt x="157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1"/>
                    <a:pt x="125" y="0"/>
                    <a:pt x="12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3"/>
                    <a:pt x="1" y="125"/>
                    <a:pt x="2" y="125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20" y="135"/>
                    <a:pt x="29" y="143"/>
                    <a:pt x="39" y="143"/>
                  </a:cubicBezTo>
                  <a:cubicBezTo>
                    <a:pt x="50" y="143"/>
                    <a:pt x="59" y="135"/>
                    <a:pt x="60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9" y="135"/>
                    <a:pt x="148" y="143"/>
                    <a:pt x="159" y="143"/>
                  </a:cubicBezTo>
                  <a:cubicBezTo>
                    <a:pt x="170" y="143"/>
                    <a:pt x="178" y="135"/>
                    <a:pt x="180" y="125"/>
                  </a:cubicBezTo>
                  <a:cubicBezTo>
                    <a:pt x="191" y="125"/>
                    <a:pt x="191" y="125"/>
                    <a:pt x="191" y="125"/>
                  </a:cubicBezTo>
                  <a:cubicBezTo>
                    <a:pt x="195" y="125"/>
                    <a:pt x="197" y="122"/>
                    <a:pt x="197" y="119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7" y="75"/>
                    <a:pt x="195" y="72"/>
                    <a:pt x="191" y="72"/>
                  </a:cubicBezTo>
                  <a:close/>
                  <a:moveTo>
                    <a:pt x="157" y="36"/>
                  </a:moveTo>
                  <a:cubicBezTo>
                    <a:pt x="161" y="36"/>
                    <a:pt x="166" y="40"/>
                    <a:pt x="168" y="44"/>
                  </a:cubicBezTo>
                  <a:cubicBezTo>
                    <a:pt x="168" y="45"/>
                    <a:pt x="175" y="64"/>
                    <a:pt x="179" y="72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126" y="36"/>
                    <a:pt x="126" y="36"/>
                    <a:pt x="126" y="36"/>
                  </a:cubicBezTo>
                  <a:lnTo>
                    <a:pt x="157" y="36"/>
                  </a:lnTo>
                  <a:close/>
                  <a:moveTo>
                    <a:pt x="4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09"/>
                    <a:pt x="50" y="101"/>
                    <a:pt x="39" y="101"/>
                  </a:cubicBezTo>
                  <a:cubicBezTo>
                    <a:pt x="29" y="101"/>
                    <a:pt x="20" y="109"/>
                    <a:pt x="19" y="120"/>
                  </a:cubicBezTo>
                  <a:cubicBezTo>
                    <a:pt x="4" y="120"/>
                    <a:pt x="4" y="120"/>
                    <a:pt x="4" y="120"/>
                  </a:cubicBezTo>
                  <a:lnTo>
                    <a:pt x="4" y="4"/>
                  </a:lnTo>
                  <a:close/>
                  <a:moveTo>
                    <a:pt x="39" y="139"/>
                  </a:moveTo>
                  <a:cubicBezTo>
                    <a:pt x="30" y="139"/>
                    <a:pt x="23" y="131"/>
                    <a:pt x="23" y="122"/>
                  </a:cubicBezTo>
                  <a:cubicBezTo>
                    <a:pt x="23" y="113"/>
                    <a:pt x="30" y="106"/>
                    <a:pt x="39" y="106"/>
                  </a:cubicBezTo>
                  <a:cubicBezTo>
                    <a:pt x="48" y="106"/>
                    <a:pt x="56" y="113"/>
                    <a:pt x="56" y="122"/>
                  </a:cubicBezTo>
                  <a:cubicBezTo>
                    <a:pt x="56" y="131"/>
                    <a:pt x="48" y="139"/>
                    <a:pt x="39" y="139"/>
                  </a:cubicBezTo>
                  <a:close/>
                  <a:moveTo>
                    <a:pt x="159" y="139"/>
                  </a:moveTo>
                  <a:cubicBezTo>
                    <a:pt x="150" y="139"/>
                    <a:pt x="142" y="131"/>
                    <a:pt x="142" y="122"/>
                  </a:cubicBezTo>
                  <a:cubicBezTo>
                    <a:pt x="142" y="113"/>
                    <a:pt x="150" y="106"/>
                    <a:pt x="159" y="106"/>
                  </a:cubicBezTo>
                  <a:cubicBezTo>
                    <a:pt x="168" y="106"/>
                    <a:pt x="175" y="113"/>
                    <a:pt x="175" y="122"/>
                  </a:cubicBezTo>
                  <a:cubicBezTo>
                    <a:pt x="175" y="122"/>
                    <a:pt x="175" y="122"/>
                    <a:pt x="175" y="122"/>
                  </a:cubicBezTo>
                  <a:cubicBezTo>
                    <a:pt x="175" y="122"/>
                    <a:pt x="175" y="122"/>
                    <a:pt x="175" y="123"/>
                  </a:cubicBezTo>
                  <a:cubicBezTo>
                    <a:pt x="175" y="131"/>
                    <a:pt x="168" y="139"/>
                    <a:pt x="159" y="139"/>
                  </a:cubicBezTo>
                  <a:close/>
                  <a:moveTo>
                    <a:pt x="193" y="119"/>
                  </a:moveTo>
                  <a:cubicBezTo>
                    <a:pt x="193" y="119"/>
                    <a:pt x="192" y="120"/>
                    <a:pt x="191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178" y="109"/>
                    <a:pt x="170" y="101"/>
                    <a:pt x="159" y="101"/>
                  </a:cubicBezTo>
                  <a:cubicBezTo>
                    <a:pt x="148" y="101"/>
                    <a:pt x="139" y="109"/>
                    <a:pt x="138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7"/>
                    <a:pt x="126" y="77"/>
                    <a:pt x="126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2" y="77"/>
                    <a:pt x="193" y="77"/>
                    <a:pt x="193" y="78"/>
                  </a:cubicBezTo>
                  <a:lnTo>
                    <a:pt x="193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2" name="Freeform 128">
              <a:extLst>
                <a:ext uri="{FF2B5EF4-FFF2-40B4-BE49-F238E27FC236}">
                  <a16:creationId xmlns:a16="http://schemas.microsoft.com/office/drawing/2014/main" id="{5F8BE5BE-6C26-4544-96F8-7CDE8A979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013" y="2847975"/>
              <a:ext cx="76200" cy="7938"/>
            </a:xfrm>
            <a:custGeom>
              <a:avLst/>
              <a:gdLst>
                <a:gd name="T0" fmla="*/ 42 w 45"/>
                <a:gd name="T1" fmla="*/ 0 h 4"/>
                <a:gd name="T2" fmla="*/ 3 w 45"/>
                <a:gd name="T3" fmla="*/ 0 h 4"/>
                <a:gd name="T4" fmla="*/ 0 w 45"/>
                <a:gd name="T5" fmla="*/ 2 h 4"/>
                <a:gd name="T6" fmla="*/ 3 w 45"/>
                <a:gd name="T7" fmla="*/ 4 h 4"/>
                <a:gd name="T8" fmla="*/ 42 w 45"/>
                <a:gd name="T9" fmla="*/ 4 h 4"/>
                <a:gd name="T10" fmla="*/ 45 w 45"/>
                <a:gd name="T11" fmla="*/ 2 h 4"/>
                <a:gd name="T12" fmla="*/ 42 w 4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">
                  <a:moveTo>
                    <a:pt x="4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4" y="4"/>
                    <a:pt x="45" y="3"/>
                    <a:pt x="45" y="2"/>
                  </a:cubicBezTo>
                  <a:cubicBezTo>
                    <a:pt x="45" y="1"/>
                    <a:pt x="44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3" name="Freeform 129">
              <a:extLst>
                <a:ext uri="{FF2B5EF4-FFF2-40B4-BE49-F238E27FC236}">
                  <a16:creationId xmlns:a16="http://schemas.microsoft.com/office/drawing/2014/main" id="{7B87B0D8-3439-456F-AE19-433D6B8AF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2886075"/>
              <a:ext cx="60325" cy="6350"/>
            </a:xfrm>
            <a:custGeom>
              <a:avLst/>
              <a:gdLst>
                <a:gd name="T0" fmla="*/ 32 w 35"/>
                <a:gd name="T1" fmla="*/ 0 h 4"/>
                <a:gd name="T2" fmla="*/ 2 w 35"/>
                <a:gd name="T3" fmla="*/ 0 h 4"/>
                <a:gd name="T4" fmla="*/ 0 w 35"/>
                <a:gd name="T5" fmla="*/ 2 h 4"/>
                <a:gd name="T6" fmla="*/ 2 w 35"/>
                <a:gd name="T7" fmla="*/ 4 h 4"/>
                <a:gd name="T8" fmla="*/ 32 w 35"/>
                <a:gd name="T9" fmla="*/ 4 h 4"/>
                <a:gd name="T10" fmla="*/ 35 w 35"/>
                <a:gd name="T11" fmla="*/ 2 h 4"/>
                <a:gd name="T12" fmla="*/ 32 w 3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">
                  <a:moveTo>
                    <a:pt x="3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4" y="4"/>
                    <a:pt x="35" y="3"/>
                    <a:pt x="35" y="2"/>
                  </a:cubicBezTo>
                  <a:cubicBezTo>
                    <a:pt x="35" y="1"/>
                    <a:pt x="34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4" name="Freeform 130">
              <a:extLst>
                <a:ext uri="{FF2B5EF4-FFF2-40B4-BE49-F238E27FC236}">
                  <a16:creationId xmlns:a16="http://schemas.microsoft.com/office/drawing/2014/main" id="{05776368-C746-435A-A1EB-467BC6D9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350" y="2922588"/>
              <a:ext cx="42863" cy="9525"/>
            </a:xfrm>
            <a:custGeom>
              <a:avLst/>
              <a:gdLst>
                <a:gd name="T0" fmla="*/ 22 w 25"/>
                <a:gd name="T1" fmla="*/ 0 h 5"/>
                <a:gd name="T2" fmla="*/ 2 w 25"/>
                <a:gd name="T3" fmla="*/ 0 h 5"/>
                <a:gd name="T4" fmla="*/ 0 w 25"/>
                <a:gd name="T5" fmla="*/ 2 h 5"/>
                <a:gd name="T6" fmla="*/ 2 w 25"/>
                <a:gd name="T7" fmla="*/ 5 h 5"/>
                <a:gd name="T8" fmla="*/ 22 w 25"/>
                <a:gd name="T9" fmla="*/ 5 h 5"/>
                <a:gd name="T10" fmla="*/ 25 w 25"/>
                <a:gd name="T11" fmla="*/ 2 h 5"/>
                <a:gd name="T12" fmla="*/ 22 w 2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4" y="5"/>
                    <a:pt x="25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47CF4F-0889-4943-BC66-2C10793ED09A}"/>
              </a:ext>
            </a:extLst>
          </p:cNvPr>
          <p:cNvSpPr txBox="1"/>
          <p:nvPr/>
        </p:nvSpPr>
        <p:spPr>
          <a:xfrm>
            <a:off x="393171" y="3432018"/>
            <a:ext cx="2216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345A8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Exploratory Data Analysis (EDA) –</a:t>
            </a:r>
            <a:endParaRPr lang="en-US" sz="1500" b="1">
              <a:solidFill>
                <a:srgbClr val="78787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en-US" sz="1200">
                <a:solidFill>
                  <a:srgbClr val="78787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 identify different trends in the raw data</a:t>
            </a:r>
            <a:endParaRPr lang="en-US" sz="1600">
              <a:solidFill>
                <a:srgbClr val="78787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A307765-7726-41E4-B133-C2F7F52D0F66}"/>
              </a:ext>
            </a:extLst>
          </p:cNvPr>
          <p:cNvCxnSpPr/>
          <p:nvPr/>
        </p:nvCxnSpPr>
        <p:spPr>
          <a:xfrm>
            <a:off x="243547" y="2738581"/>
            <a:ext cx="11721321" cy="0"/>
          </a:xfrm>
          <a:prstGeom prst="line">
            <a:avLst/>
          </a:prstGeom>
          <a:ln w="3175">
            <a:solidFill>
              <a:srgbClr val="266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EC5A234-219A-475C-A525-941F0C488D76}"/>
              </a:ext>
            </a:extLst>
          </p:cNvPr>
          <p:cNvSpPr/>
          <p:nvPr/>
        </p:nvSpPr>
        <p:spPr>
          <a:xfrm>
            <a:off x="985423" y="2287757"/>
            <a:ext cx="1000905" cy="972536"/>
          </a:xfrm>
          <a:prstGeom prst="ellipse">
            <a:avLst/>
          </a:prstGeom>
          <a:solidFill>
            <a:srgbClr val="BDBDB8"/>
          </a:solidFill>
          <a:ln>
            <a:solidFill>
              <a:srgbClr val="BDB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0A2F1A3-36A4-403F-B8E6-24CC6DF39FE2}"/>
              </a:ext>
            </a:extLst>
          </p:cNvPr>
          <p:cNvSpPr/>
          <p:nvPr/>
        </p:nvSpPr>
        <p:spPr>
          <a:xfrm>
            <a:off x="3300725" y="2267965"/>
            <a:ext cx="1000905" cy="972536"/>
          </a:xfrm>
          <a:prstGeom prst="ellipse">
            <a:avLst/>
          </a:prstGeom>
          <a:solidFill>
            <a:srgbClr val="BDBDB8"/>
          </a:solidFill>
          <a:ln>
            <a:solidFill>
              <a:srgbClr val="BDB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FE1A1F-8FD0-46DB-A54B-D5BB6F4E474F}"/>
              </a:ext>
            </a:extLst>
          </p:cNvPr>
          <p:cNvSpPr/>
          <p:nvPr/>
        </p:nvSpPr>
        <p:spPr>
          <a:xfrm>
            <a:off x="5621477" y="2287757"/>
            <a:ext cx="1000905" cy="972536"/>
          </a:xfrm>
          <a:prstGeom prst="ellipse">
            <a:avLst/>
          </a:prstGeom>
          <a:solidFill>
            <a:srgbClr val="BDBDB8"/>
          </a:solidFill>
          <a:ln>
            <a:solidFill>
              <a:srgbClr val="BDB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87C720F-273E-4196-A036-87B0B8B375B5}"/>
              </a:ext>
            </a:extLst>
          </p:cNvPr>
          <p:cNvSpPr/>
          <p:nvPr/>
        </p:nvSpPr>
        <p:spPr>
          <a:xfrm>
            <a:off x="10252081" y="2287757"/>
            <a:ext cx="1000905" cy="972536"/>
          </a:xfrm>
          <a:prstGeom prst="ellipse">
            <a:avLst/>
          </a:prstGeom>
          <a:solidFill>
            <a:srgbClr val="BDBDB8"/>
          </a:solidFill>
          <a:ln>
            <a:solidFill>
              <a:srgbClr val="BDB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00B1D8F-1CCC-4DA5-B779-8687850AE3D9}"/>
              </a:ext>
            </a:extLst>
          </p:cNvPr>
          <p:cNvSpPr txBox="1"/>
          <p:nvPr/>
        </p:nvSpPr>
        <p:spPr>
          <a:xfrm>
            <a:off x="2693075" y="4292927"/>
            <a:ext cx="221620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345A8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 Modification –</a:t>
            </a:r>
            <a:r>
              <a:rPr lang="en-US" sz="1500" b="1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algn="ctr"/>
            <a:r>
              <a:rPr lang="en-US" sz="1200">
                <a:solidFill>
                  <a:srgbClr val="78787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preparing our data for modelling</a:t>
            </a:r>
            <a:endParaRPr lang="en-US" sz="1600">
              <a:solidFill>
                <a:srgbClr val="78787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074" name="Picture 2" descr="Exploratory Analysis Icons - Download Free Vector Icons | Noun Project">
            <a:extLst>
              <a:ext uri="{FF2B5EF4-FFF2-40B4-BE49-F238E27FC236}">
                <a16:creationId xmlns:a16="http://schemas.microsoft.com/office/drawing/2014/main" id="{2EF8FEA7-3598-4739-9522-D9EB9F86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05" y="2357326"/>
            <a:ext cx="698342" cy="6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nge file icon - Data Analytics Icons">
            <a:extLst>
              <a:ext uri="{FF2B5EF4-FFF2-40B4-BE49-F238E27FC236}">
                <a16:creationId xmlns:a16="http://schemas.microsoft.com/office/drawing/2014/main" id="{2D0C4F29-85F0-4155-9AD8-806B108D2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414" y="2418118"/>
            <a:ext cx="694830" cy="69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D4CF96E-7571-4C04-9337-7BDA43482DEC}"/>
              </a:ext>
            </a:extLst>
          </p:cNvPr>
          <p:cNvSpPr txBox="1"/>
          <p:nvPr/>
        </p:nvSpPr>
        <p:spPr>
          <a:xfrm>
            <a:off x="5053752" y="3432018"/>
            <a:ext cx="221620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345A8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 Modelling –</a:t>
            </a:r>
            <a:r>
              <a:rPr lang="en-US" sz="1500" b="1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algn="ctr"/>
            <a:r>
              <a:rPr lang="en-US" sz="1200">
                <a:solidFill>
                  <a:srgbClr val="78787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running different models to train our data</a:t>
            </a:r>
            <a:endParaRPr lang="en-US" sz="1600">
              <a:solidFill>
                <a:srgbClr val="78787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6129BF7-EB1E-46ED-9A81-4DC26A77B4E9}"/>
              </a:ext>
            </a:extLst>
          </p:cNvPr>
          <p:cNvSpPr/>
          <p:nvPr/>
        </p:nvSpPr>
        <p:spPr>
          <a:xfrm>
            <a:off x="7936779" y="2287757"/>
            <a:ext cx="1000905" cy="972536"/>
          </a:xfrm>
          <a:prstGeom prst="ellipse">
            <a:avLst/>
          </a:prstGeom>
          <a:solidFill>
            <a:srgbClr val="BDBDB8"/>
          </a:solidFill>
          <a:ln>
            <a:solidFill>
              <a:srgbClr val="BDB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F6210EA-8C38-42D3-B940-43513A246D57}"/>
              </a:ext>
            </a:extLst>
          </p:cNvPr>
          <p:cNvSpPr txBox="1"/>
          <p:nvPr/>
        </p:nvSpPr>
        <p:spPr>
          <a:xfrm>
            <a:off x="7346944" y="4292927"/>
            <a:ext cx="221620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345A8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Cross Validation –</a:t>
            </a:r>
            <a:r>
              <a:rPr lang="en-US" sz="1500" b="1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algn="ctr"/>
            <a:r>
              <a:rPr lang="en-US" sz="1200">
                <a:solidFill>
                  <a:srgbClr val="78787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public v. private leaderboard score </a:t>
            </a:r>
            <a:endParaRPr lang="en-US" sz="1600">
              <a:solidFill>
                <a:srgbClr val="78787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6AE65B-CBF6-4C82-8479-9FBC47338950}"/>
              </a:ext>
            </a:extLst>
          </p:cNvPr>
          <p:cNvSpPr txBox="1"/>
          <p:nvPr/>
        </p:nvSpPr>
        <p:spPr>
          <a:xfrm>
            <a:off x="9644430" y="3436796"/>
            <a:ext cx="221620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345A8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Way Forward –</a:t>
            </a:r>
          </a:p>
          <a:p>
            <a:pPr algn="ctr"/>
            <a:r>
              <a:rPr lang="en-US" sz="1200">
                <a:solidFill>
                  <a:srgbClr val="78787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major learnings from the project</a:t>
            </a:r>
            <a:endParaRPr lang="en-US" sz="1600">
              <a:solidFill>
                <a:srgbClr val="78787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B07E7D8-0984-4DF8-BF0B-FF299D27170D}"/>
              </a:ext>
            </a:extLst>
          </p:cNvPr>
          <p:cNvSpPr txBox="1"/>
          <p:nvPr/>
        </p:nvSpPr>
        <p:spPr>
          <a:xfrm>
            <a:off x="3627603" y="1360724"/>
            <a:ext cx="4936794" cy="369332"/>
          </a:xfrm>
          <a:prstGeom prst="rect">
            <a:avLst/>
          </a:prstGeom>
          <a:solidFill>
            <a:srgbClr val="2A5A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Classification Problem - Project Workflow</a:t>
            </a:r>
          </a:p>
        </p:txBody>
      </p:sp>
      <p:pic>
        <p:nvPicPr>
          <p:cNvPr id="3078" name="Picture 6" descr="Data Model Icons - Download Free Vector Icons | Noun Project">
            <a:extLst>
              <a:ext uri="{FF2B5EF4-FFF2-40B4-BE49-F238E27FC236}">
                <a16:creationId xmlns:a16="http://schemas.microsoft.com/office/drawing/2014/main" id="{F8D157C6-F995-40E4-85D7-FFC49DF41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38" y="2346549"/>
            <a:ext cx="932366" cy="93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alidation Icon at GetDrawings | Free download">
            <a:extLst>
              <a:ext uri="{FF2B5EF4-FFF2-40B4-BE49-F238E27FC236}">
                <a16:creationId xmlns:a16="http://schemas.microsoft.com/office/drawing/2014/main" id="{702D57C3-18C4-46D0-8753-99668C103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10" y="2374014"/>
            <a:ext cx="749410" cy="74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ove Forward Icons - Download Free Vector Icons | Noun Project">
            <a:extLst>
              <a:ext uri="{FF2B5EF4-FFF2-40B4-BE49-F238E27FC236}">
                <a16:creationId xmlns:a16="http://schemas.microsoft.com/office/drawing/2014/main" id="{8B3C9991-CCFD-4E01-BBAA-4264FC94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685" y="2379036"/>
            <a:ext cx="733996" cy="73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BB4E4BC-0DBF-4610-8E6E-571298ABC087}"/>
              </a:ext>
            </a:extLst>
          </p:cNvPr>
          <p:cNvSpPr/>
          <p:nvPr/>
        </p:nvSpPr>
        <p:spPr>
          <a:xfrm>
            <a:off x="290359" y="5463369"/>
            <a:ext cx="11662117" cy="11191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1C4C530-48D9-42CC-A2A9-299AE679429E}"/>
              </a:ext>
            </a:extLst>
          </p:cNvPr>
          <p:cNvSpPr txBox="1"/>
          <p:nvPr/>
        </p:nvSpPr>
        <p:spPr>
          <a:xfrm>
            <a:off x="4743256" y="5276105"/>
            <a:ext cx="2384643" cy="36497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Project Objective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59BA86-3439-479F-9FF0-4E4DEA868263}"/>
              </a:ext>
            </a:extLst>
          </p:cNvPr>
          <p:cNvSpPr txBox="1"/>
          <p:nvPr/>
        </p:nvSpPr>
        <p:spPr>
          <a:xfrm>
            <a:off x="-709721" y="5832701"/>
            <a:ext cx="13885120" cy="51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cap="small" spc="25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Apply </a:t>
            </a:r>
            <a:r>
              <a:rPr lang="en-US" sz="2800" b="1" cap="small" spc="25">
                <a:solidFill>
                  <a:srgbClr val="C589D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Classification Algorithms </a:t>
            </a:r>
            <a:r>
              <a:rPr lang="en-US" sz="2400" b="1" cap="small" spc="25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to forecast if a firm will collapse</a:t>
            </a:r>
          </a:p>
        </p:txBody>
      </p:sp>
    </p:spTree>
    <p:extLst>
      <p:ext uri="{BB962C8B-B14F-4D97-AF65-F5344CB8AC3E}">
        <p14:creationId xmlns:p14="http://schemas.microsoft.com/office/powerpoint/2010/main" val="29636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D6C130C-709D-468E-A6AD-C7C2D7F7EA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6BAA"/>
          </a:solidFill>
          <a:ln>
            <a:solidFill>
              <a:srgbClr val="376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F2F5D-B433-45B4-893B-B4B28157A353}"/>
              </a:ext>
            </a:extLst>
          </p:cNvPr>
          <p:cNvSpPr txBox="1"/>
          <p:nvPr/>
        </p:nvSpPr>
        <p:spPr>
          <a:xfrm>
            <a:off x="184608" y="5243067"/>
            <a:ext cx="11766760" cy="109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600" b="1" cap="small" spc="25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93012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3C5AA4D-4BB1-451D-9EF1-0AAD20275A6A}"/>
              </a:ext>
            </a:extLst>
          </p:cNvPr>
          <p:cNvSpPr/>
          <p:nvPr/>
        </p:nvSpPr>
        <p:spPr>
          <a:xfrm>
            <a:off x="3317019" y="-868169"/>
            <a:ext cx="660621" cy="726561"/>
          </a:xfrm>
          <a:prstGeom prst="rect">
            <a:avLst/>
          </a:prstGeom>
          <a:solidFill>
            <a:srgbClr val="BDB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50395E-EC01-45AA-A03A-A6DDC7CD4FF4}"/>
              </a:ext>
            </a:extLst>
          </p:cNvPr>
          <p:cNvSpPr/>
          <p:nvPr/>
        </p:nvSpPr>
        <p:spPr>
          <a:xfrm>
            <a:off x="1633338" y="-861264"/>
            <a:ext cx="731520" cy="731520"/>
          </a:xfrm>
          <a:prstGeom prst="rect">
            <a:avLst/>
          </a:prstGeom>
          <a:solidFill>
            <a:srgbClr val="266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7252D1-18A0-421B-8052-9841A8B6857D}"/>
              </a:ext>
            </a:extLst>
          </p:cNvPr>
          <p:cNvSpPr/>
          <p:nvPr/>
        </p:nvSpPr>
        <p:spPr>
          <a:xfrm>
            <a:off x="769753" y="-873128"/>
            <a:ext cx="731520" cy="731520"/>
          </a:xfrm>
          <a:prstGeom prst="rect">
            <a:avLst/>
          </a:prstGeom>
          <a:solidFill>
            <a:srgbClr val="2A5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2F24EA-E548-4B49-9C04-1FC178A98D08}"/>
              </a:ext>
            </a:extLst>
          </p:cNvPr>
          <p:cNvSpPr/>
          <p:nvPr/>
        </p:nvSpPr>
        <p:spPr>
          <a:xfrm>
            <a:off x="2483968" y="-868169"/>
            <a:ext cx="731520" cy="731520"/>
          </a:xfrm>
          <a:prstGeom prst="rect">
            <a:avLst/>
          </a:prstGeom>
          <a:solidFill>
            <a:srgbClr val="C58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1CD1-683E-4B6F-A58D-B9C83AA6F817}"/>
              </a:ext>
            </a:extLst>
          </p:cNvPr>
          <p:cNvSpPr txBox="1"/>
          <p:nvPr/>
        </p:nvSpPr>
        <p:spPr>
          <a:xfrm>
            <a:off x="10428685" y="0"/>
            <a:ext cx="421179" cy="30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854328-34A6-9047-BCDD-7D5AE206E010}"/>
              </a:ext>
            </a:extLst>
          </p:cNvPr>
          <p:cNvSpPr txBox="1"/>
          <p:nvPr/>
        </p:nvSpPr>
        <p:spPr>
          <a:xfrm>
            <a:off x="451159" y="176629"/>
            <a:ext cx="67838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cap="small" spc="25">
                <a:solidFill>
                  <a:srgbClr val="2A5A8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Exploratory Data Analysis (EDA)</a:t>
            </a:r>
            <a:endParaRPr lang="en-US" sz="3200">
              <a:solidFill>
                <a:srgbClr val="2A5A8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6DA7D6-37DD-974F-B8D8-69C9104CA4F6}"/>
              </a:ext>
            </a:extLst>
          </p:cNvPr>
          <p:cNvSpPr txBox="1"/>
          <p:nvPr/>
        </p:nvSpPr>
        <p:spPr>
          <a:xfrm>
            <a:off x="451159" y="663895"/>
            <a:ext cx="548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Identifying patterns in our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3FBEA7-8137-4369-AAB5-407304474A44}"/>
              </a:ext>
            </a:extLst>
          </p:cNvPr>
          <p:cNvSpPr/>
          <p:nvPr/>
        </p:nvSpPr>
        <p:spPr>
          <a:xfrm>
            <a:off x="4109705" y="-872056"/>
            <a:ext cx="660621" cy="7265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408D3-B579-4860-A6B3-7919206E1870}"/>
              </a:ext>
            </a:extLst>
          </p:cNvPr>
          <p:cNvSpPr txBox="1"/>
          <p:nvPr/>
        </p:nvSpPr>
        <p:spPr>
          <a:xfrm>
            <a:off x="225083" y="225083"/>
            <a:ext cx="137160" cy="1005840"/>
          </a:xfrm>
          <a:prstGeom prst="rect">
            <a:avLst/>
          </a:prstGeom>
          <a:solidFill>
            <a:srgbClr val="345A8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210A56-6E21-4802-A9F3-DCB4C14A49D9}"/>
              </a:ext>
            </a:extLst>
          </p:cNvPr>
          <p:cNvSpPr txBox="1"/>
          <p:nvPr/>
        </p:nvSpPr>
        <p:spPr>
          <a:xfrm>
            <a:off x="891501" y="3867944"/>
            <a:ext cx="4415055" cy="1107996"/>
          </a:xfrm>
          <a:prstGeom prst="rect">
            <a:avLst/>
          </a:prstGeom>
          <a:noFill/>
          <a:ln w="38100">
            <a:solidFill>
              <a:srgbClr val="2A5A8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Imbalanced Target Variable</a:t>
            </a:r>
            <a:r>
              <a:rPr lang="en-US" sz="1600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frequency of 0 in the target variable is significantly higher than that of 1, it will be </a:t>
            </a:r>
            <a:r>
              <a:rPr lang="en-US" sz="1600" b="1">
                <a:solidFill>
                  <a:srgbClr val="C589D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important factor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when we model this data later. 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2DC4D7-0CBA-4CB1-8A06-0FA8BF0AC7C9}"/>
              </a:ext>
            </a:extLst>
          </p:cNvPr>
          <p:cNvSpPr txBox="1"/>
          <p:nvPr/>
        </p:nvSpPr>
        <p:spPr>
          <a:xfrm>
            <a:off x="6946339" y="3867944"/>
            <a:ext cx="4415055" cy="1107996"/>
          </a:xfrm>
          <a:prstGeom prst="rect">
            <a:avLst/>
          </a:prstGeom>
          <a:noFill/>
          <a:ln w="38100">
            <a:solidFill>
              <a:srgbClr val="2A5A8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Important Attributes </a:t>
            </a:r>
            <a:r>
              <a:rPr lang="en-US" sz="1600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 per the variable worth graph, most important attributes are: </a:t>
            </a:r>
            <a:r>
              <a:rPr lang="en-US" sz="1600" b="1">
                <a:solidFill>
                  <a:srgbClr val="C589D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attr1, attr10, attr11, attr12 &amp; attr13</a:t>
            </a:r>
            <a:r>
              <a:rPr lang="en-US" sz="1600">
                <a:solidFill>
                  <a:srgbClr val="C589D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1400">
              <a:solidFill>
                <a:srgbClr val="C589D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C988E6C-1AD3-43A9-91D7-071785547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2" y="1343294"/>
            <a:ext cx="5982055" cy="2202011"/>
          </a:xfrm>
          <a:prstGeom prst="rect">
            <a:avLst/>
          </a:prstGeom>
        </p:spPr>
      </p:pic>
      <p:pic>
        <p:nvPicPr>
          <p:cNvPr id="10" name="Picture 9" descr="A picture containing text, music, screenshot&#10;&#10;Description automatically generated">
            <a:extLst>
              <a:ext uri="{FF2B5EF4-FFF2-40B4-BE49-F238E27FC236}">
                <a16:creationId xmlns:a16="http://schemas.microsoft.com/office/drawing/2014/main" id="{ACDFA8F4-1C25-45B4-AD4F-5973F2E21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36" y="1343293"/>
            <a:ext cx="5860262" cy="2202011"/>
          </a:xfrm>
          <a:prstGeom prst="rect">
            <a:avLst/>
          </a:prstGeom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1A458CF-DD54-4648-B6DD-162E38710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92" y="5258023"/>
            <a:ext cx="9240529" cy="150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2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3C5AA4D-4BB1-451D-9EF1-0AAD20275A6A}"/>
              </a:ext>
            </a:extLst>
          </p:cNvPr>
          <p:cNvSpPr/>
          <p:nvPr/>
        </p:nvSpPr>
        <p:spPr>
          <a:xfrm>
            <a:off x="3317019" y="-868169"/>
            <a:ext cx="660621" cy="726561"/>
          </a:xfrm>
          <a:prstGeom prst="rect">
            <a:avLst/>
          </a:prstGeom>
          <a:solidFill>
            <a:srgbClr val="BDB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50395E-EC01-45AA-A03A-A6DDC7CD4FF4}"/>
              </a:ext>
            </a:extLst>
          </p:cNvPr>
          <p:cNvSpPr/>
          <p:nvPr/>
        </p:nvSpPr>
        <p:spPr>
          <a:xfrm>
            <a:off x="1633338" y="-861264"/>
            <a:ext cx="731520" cy="731520"/>
          </a:xfrm>
          <a:prstGeom prst="rect">
            <a:avLst/>
          </a:prstGeom>
          <a:solidFill>
            <a:srgbClr val="266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7252D1-18A0-421B-8052-9841A8B6857D}"/>
              </a:ext>
            </a:extLst>
          </p:cNvPr>
          <p:cNvSpPr/>
          <p:nvPr/>
        </p:nvSpPr>
        <p:spPr>
          <a:xfrm>
            <a:off x="769753" y="-873128"/>
            <a:ext cx="731520" cy="731520"/>
          </a:xfrm>
          <a:prstGeom prst="rect">
            <a:avLst/>
          </a:prstGeom>
          <a:solidFill>
            <a:srgbClr val="2A5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2F24EA-E548-4B49-9C04-1FC178A98D08}"/>
              </a:ext>
            </a:extLst>
          </p:cNvPr>
          <p:cNvSpPr/>
          <p:nvPr/>
        </p:nvSpPr>
        <p:spPr>
          <a:xfrm>
            <a:off x="2483968" y="-868169"/>
            <a:ext cx="731520" cy="731520"/>
          </a:xfrm>
          <a:prstGeom prst="rect">
            <a:avLst/>
          </a:prstGeom>
          <a:solidFill>
            <a:srgbClr val="C58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1CD1-683E-4B6F-A58D-B9C83AA6F817}"/>
              </a:ext>
            </a:extLst>
          </p:cNvPr>
          <p:cNvSpPr txBox="1"/>
          <p:nvPr/>
        </p:nvSpPr>
        <p:spPr>
          <a:xfrm>
            <a:off x="10428685" y="0"/>
            <a:ext cx="421179" cy="30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854328-34A6-9047-BCDD-7D5AE206E010}"/>
              </a:ext>
            </a:extLst>
          </p:cNvPr>
          <p:cNvSpPr txBox="1"/>
          <p:nvPr/>
        </p:nvSpPr>
        <p:spPr>
          <a:xfrm>
            <a:off x="451159" y="176629"/>
            <a:ext cx="67838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cap="small" spc="25">
                <a:solidFill>
                  <a:srgbClr val="2A5A8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Data Modification</a:t>
            </a:r>
            <a:endParaRPr lang="en-US" sz="3200">
              <a:solidFill>
                <a:srgbClr val="2A5A8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6DA7D6-37DD-974F-B8D8-69C9104CA4F6}"/>
              </a:ext>
            </a:extLst>
          </p:cNvPr>
          <p:cNvSpPr txBox="1"/>
          <p:nvPr/>
        </p:nvSpPr>
        <p:spPr>
          <a:xfrm>
            <a:off x="451159" y="663895"/>
            <a:ext cx="548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Preparing our data for modelling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3FBEA7-8137-4369-AAB5-407304474A44}"/>
              </a:ext>
            </a:extLst>
          </p:cNvPr>
          <p:cNvSpPr/>
          <p:nvPr/>
        </p:nvSpPr>
        <p:spPr>
          <a:xfrm>
            <a:off x="4109705" y="-872056"/>
            <a:ext cx="660621" cy="7265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408D3-B579-4860-A6B3-7919206E1870}"/>
              </a:ext>
            </a:extLst>
          </p:cNvPr>
          <p:cNvSpPr txBox="1"/>
          <p:nvPr/>
        </p:nvSpPr>
        <p:spPr>
          <a:xfrm>
            <a:off x="225083" y="225083"/>
            <a:ext cx="137160" cy="1005840"/>
          </a:xfrm>
          <a:prstGeom prst="rect">
            <a:avLst/>
          </a:prstGeom>
          <a:solidFill>
            <a:srgbClr val="345A8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210A56-6E21-4802-A9F3-DCB4C14A49D9}"/>
              </a:ext>
            </a:extLst>
          </p:cNvPr>
          <p:cNvSpPr txBox="1"/>
          <p:nvPr/>
        </p:nvSpPr>
        <p:spPr>
          <a:xfrm>
            <a:off x="992540" y="2756188"/>
            <a:ext cx="3755897" cy="1077218"/>
          </a:xfrm>
          <a:prstGeom prst="rect">
            <a:avLst/>
          </a:prstGeom>
          <a:noFill/>
          <a:ln w="38100">
            <a:solidFill>
              <a:srgbClr val="2A5A8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Variable selection node returns </a:t>
            </a:r>
            <a:r>
              <a:rPr lang="en-US" sz="1600" b="1">
                <a:solidFill>
                  <a:srgbClr val="C589D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17 variables out of the total of 64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that are effective in predicting the target variable, based on their p-values. 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7F69B-155E-4272-9283-C7D9F5F97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3" t="43286" r="23289" b="20134"/>
          <a:stretch/>
        </p:blipFill>
        <p:spPr>
          <a:xfrm>
            <a:off x="7684169" y="24204"/>
            <a:ext cx="4459210" cy="1821773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89AD5A4-D006-4B96-8C87-734C5692F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3" y="4123760"/>
            <a:ext cx="4952725" cy="270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CC6C9A-83F2-47CF-9583-088A901BC59E}"/>
              </a:ext>
            </a:extLst>
          </p:cNvPr>
          <p:cNvCxnSpPr/>
          <p:nvPr/>
        </p:nvCxnSpPr>
        <p:spPr>
          <a:xfrm>
            <a:off x="5716813" y="2210051"/>
            <a:ext cx="0" cy="4572000"/>
          </a:xfrm>
          <a:prstGeom prst="line">
            <a:avLst/>
          </a:prstGeom>
          <a:ln w="19050">
            <a:solidFill>
              <a:srgbClr val="2A5A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F330B7-70D5-4507-9CF9-BC1C3FD54216}"/>
              </a:ext>
            </a:extLst>
          </p:cNvPr>
          <p:cNvSpPr txBox="1"/>
          <p:nvPr/>
        </p:nvSpPr>
        <p:spPr>
          <a:xfrm>
            <a:off x="1535683" y="2067178"/>
            <a:ext cx="2741107" cy="369332"/>
          </a:xfrm>
          <a:prstGeom prst="rect">
            <a:avLst/>
          </a:prstGeom>
          <a:solidFill>
            <a:srgbClr val="2A5A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Variable Selection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2F4521-5072-42DB-8B32-B255E44CF6BE}"/>
              </a:ext>
            </a:extLst>
          </p:cNvPr>
          <p:cNvSpPr txBox="1"/>
          <p:nvPr/>
        </p:nvSpPr>
        <p:spPr>
          <a:xfrm>
            <a:off x="7670641" y="2067178"/>
            <a:ext cx="2741107" cy="369332"/>
          </a:xfrm>
          <a:prstGeom prst="rect">
            <a:avLst/>
          </a:prstGeom>
          <a:solidFill>
            <a:srgbClr val="2A5A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Principal Components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CB81EB-A99B-4C21-B346-1BC18BB9A92F}"/>
              </a:ext>
            </a:extLst>
          </p:cNvPr>
          <p:cNvSpPr txBox="1"/>
          <p:nvPr/>
        </p:nvSpPr>
        <p:spPr>
          <a:xfrm>
            <a:off x="6811590" y="2756188"/>
            <a:ext cx="4459208" cy="1077218"/>
          </a:xfrm>
          <a:prstGeom prst="rect">
            <a:avLst/>
          </a:prstGeom>
          <a:noFill/>
          <a:ln w="38100">
            <a:solidFill>
              <a:srgbClr val="2A5A8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We set the cutoff for maximum at 20, and for eigenvalues at 0.99. Considering these parameters, </a:t>
            </a:r>
            <a:r>
              <a:rPr lang="en-US" sz="1600" b="1">
                <a:solidFill>
                  <a:srgbClr val="C589D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92% of the variation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between variables was explained by 20 variables. ​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83F6E0-AF3D-4C69-B331-53427C9F1B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395" t="40185" r="26710" b="42218"/>
          <a:stretch/>
        </p:blipFill>
        <p:spPr>
          <a:xfrm>
            <a:off x="6057557" y="4419087"/>
            <a:ext cx="5967274" cy="21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7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D6C130C-709D-468E-A6AD-C7C2D7F7EA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6BAA"/>
          </a:solidFill>
          <a:ln>
            <a:solidFill>
              <a:srgbClr val="376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F2F5D-B433-45B4-893B-B4B28157A353}"/>
              </a:ext>
            </a:extLst>
          </p:cNvPr>
          <p:cNvSpPr txBox="1"/>
          <p:nvPr/>
        </p:nvSpPr>
        <p:spPr>
          <a:xfrm>
            <a:off x="212620" y="4473046"/>
            <a:ext cx="11766760" cy="2178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600" b="1" cap="small" spc="25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Data Modelling &amp;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59125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Tree Based Algorithms | Implementation In Python &amp; R">
            <a:extLst>
              <a:ext uri="{FF2B5EF4-FFF2-40B4-BE49-F238E27FC236}">
                <a16:creationId xmlns:a16="http://schemas.microsoft.com/office/drawing/2014/main" id="{5C4ED72F-AB2C-48FE-82E0-A9105E34D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6" b="7382"/>
          <a:stretch/>
        </p:blipFill>
        <p:spPr bwMode="auto">
          <a:xfrm>
            <a:off x="3462264" y="4232357"/>
            <a:ext cx="1294882" cy="88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3C5AA4D-4BB1-451D-9EF1-0AAD20275A6A}"/>
              </a:ext>
            </a:extLst>
          </p:cNvPr>
          <p:cNvSpPr/>
          <p:nvPr/>
        </p:nvSpPr>
        <p:spPr>
          <a:xfrm>
            <a:off x="3317019" y="-868169"/>
            <a:ext cx="660621" cy="726561"/>
          </a:xfrm>
          <a:prstGeom prst="rect">
            <a:avLst/>
          </a:prstGeom>
          <a:solidFill>
            <a:srgbClr val="BDB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50395E-EC01-45AA-A03A-A6DDC7CD4FF4}"/>
              </a:ext>
            </a:extLst>
          </p:cNvPr>
          <p:cNvSpPr/>
          <p:nvPr/>
        </p:nvSpPr>
        <p:spPr>
          <a:xfrm>
            <a:off x="1633338" y="-861264"/>
            <a:ext cx="731520" cy="731520"/>
          </a:xfrm>
          <a:prstGeom prst="rect">
            <a:avLst/>
          </a:prstGeom>
          <a:solidFill>
            <a:srgbClr val="266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7252D1-18A0-421B-8052-9841A8B6857D}"/>
              </a:ext>
            </a:extLst>
          </p:cNvPr>
          <p:cNvSpPr/>
          <p:nvPr/>
        </p:nvSpPr>
        <p:spPr>
          <a:xfrm>
            <a:off x="769753" y="-873128"/>
            <a:ext cx="731520" cy="731520"/>
          </a:xfrm>
          <a:prstGeom prst="rect">
            <a:avLst/>
          </a:prstGeom>
          <a:solidFill>
            <a:srgbClr val="2A5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2F24EA-E548-4B49-9C04-1FC178A98D08}"/>
              </a:ext>
            </a:extLst>
          </p:cNvPr>
          <p:cNvSpPr/>
          <p:nvPr/>
        </p:nvSpPr>
        <p:spPr>
          <a:xfrm>
            <a:off x="2483968" y="-868169"/>
            <a:ext cx="731520" cy="731520"/>
          </a:xfrm>
          <a:prstGeom prst="rect">
            <a:avLst/>
          </a:prstGeom>
          <a:solidFill>
            <a:srgbClr val="C58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1CD1-683E-4B6F-A58D-B9C83AA6F817}"/>
              </a:ext>
            </a:extLst>
          </p:cNvPr>
          <p:cNvSpPr txBox="1"/>
          <p:nvPr/>
        </p:nvSpPr>
        <p:spPr>
          <a:xfrm>
            <a:off x="10428685" y="0"/>
            <a:ext cx="421179" cy="30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854328-34A6-9047-BCDD-7D5AE206E010}"/>
              </a:ext>
            </a:extLst>
          </p:cNvPr>
          <p:cNvSpPr txBox="1"/>
          <p:nvPr/>
        </p:nvSpPr>
        <p:spPr>
          <a:xfrm>
            <a:off x="451159" y="176629"/>
            <a:ext cx="67838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cap="small" spc="25" dirty="0">
                <a:solidFill>
                  <a:srgbClr val="2A5A8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Data Modelling</a:t>
            </a:r>
            <a:endParaRPr lang="en-US" sz="3200" dirty="0">
              <a:solidFill>
                <a:srgbClr val="2A5A8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6DA7D6-37DD-974F-B8D8-69C9104CA4F6}"/>
              </a:ext>
            </a:extLst>
          </p:cNvPr>
          <p:cNvSpPr txBox="1"/>
          <p:nvPr/>
        </p:nvSpPr>
        <p:spPr>
          <a:xfrm>
            <a:off x="451159" y="663895"/>
            <a:ext cx="548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Running different models to fit our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3FBEA7-8137-4369-AAB5-407304474A44}"/>
              </a:ext>
            </a:extLst>
          </p:cNvPr>
          <p:cNvSpPr/>
          <p:nvPr/>
        </p:nvSpPr>
        <p:spPr>
          <a:xfrm>
            <a:off x="4109705" y="-872056"/>
            <a:ext cx="660621" cy="7265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408D3-B579-4860-A6B3-7919206E1870}"/>
              </a:ext>
            </a:extLst>
          </p:cNvPr>
          <p:cNvSpPr txBox="1"/>
          <p:nvPr/>
        </p:nvSpPr>
        <p:spPr>
          <a:xfrm>
            <a:off x="225083" y="225083"/>
            <a:ext cx="137160" cy="1005840"/>
          </a:xfrm>
          <a:prstGeom prst="rect">
            <a:avLst/>
          </a:prstGeom>
          <a:solidFill>
            <a:srgbClr val="345A8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9F41A9-3A2C-48D6-9617-BE664F16DAA9}"/>
              </a:ext>
            </a:extLst>
          </p:cNvPr>
          <p:cNvGrpSpPr/>
          <p:nvPr/>
        </p:nvGrpSpPr>
        <p:grpSpPr>
          <a:xfrm>
            <a:off x="651847" y="1233035"/>
            <a:ext cx="10618750" cy="5027208"/>
            <a:chOff x="429870" y="1136868"/>
            <a:chExt cx="10618750" cy="502720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F6958B4-D224-47F4-8EA7-9836C1168724}"/>
                </a:ext>
              </a:extLst>
            </p:cNvPr>
            <p:cNvGrpSpPr/>
            <p:nvPr/>
          </p:nvGrpSpPr>
          <p:grpSpPr>
            <a:xfrm>
              <a:off x="429870" y="2298243"/>
              <a:ext cx="5552005" cy="1521176"/>
              <a:chOff x="429870" y="2298243"/>
              <a:chExt cx="5552005" cy="1521176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F5594E6-9B8B-43DF-B4EF-CAD01026349A}"/>
                  </a:ext>
                </a:extLst>
              </p:cNvPr>
              <p:cNvSpPr/>
              <p:nvPr/>
            </p:nvSpPr>
            <p:spPr>
              <a:xfrm>
                <a:off x="429870" y="2298243"/>
                <a:ext cx="578397" cy="578397"/>
              </a:xfrm>
              <a:prstGeom prst="ellipse">
                <a:avLst/>
              </a:prstGeom>
              <a:solidFill>
                <a:srgbClr val="266BAF"/>
              </a:solidFill>
              <a:ln>
                <a:solidFill>
                  <a:srgbClr val="2A5A8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82279D-D3FB-4C80-ABA8-5D518FBFD353}"/>
                  </a:ext>
                </a:extLst>
              </p:cNvPr>
              <p:cNvSpPr txBox="1"/>
              <p:nvPr/>
            </p:nvSpPr>
            <p:spPr>
              <a:xfrm>
                <a:off x="521220" y="2308599"/>
                <a:ext cx="4639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1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C69007F-0B28-469F-AEDB-6112115F3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355" y="2795769"/>
                <a:ext cx="4572000" cy="0"/>
              </a:xfrm>
              <a:prstGeom prst="line">
                <a:avLst/>
              </a:prstGeom>
              <a:ln w="19050" cmpd="sng">
                <a:solidFill>
                  <a:srgbClr val="266BAF"/>
                </a:solidFill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405F4E5-BCB3-46EE-B583-1FE1E8488AFD}"/>
                  </a:ext>
                </a:extLst>
              </p:cNvPr>
              <p:cNvSpPr/>
              <p:nvPr/>
            </p:nvSpPr>
            <p:spPr>
              <a:xfrm>
                <a:off x="753185" y="2896089"/>
                <a:ext cx="522869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Tuning parameters tried: </a:t>
                </a:r>
                <a:r>
                  <a:rPr lang="en-US" b="1" dirty="0">
                    <a:solidFill>
                      <a:srgbClr val="2A5A86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no. of iterations, shrinkage, leaf fraction, max depth &amp; reuse variables.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F8B0071-432F-49B8-A8C4-E4AE402241E4}"/>
                  </a:ext>
                </a:extLst>
              </p:cNvPr>
              <p:cNvSpPr txBox="1"/>
              <p:nvPr/>
            </p:nvSpPr>
            <p:spPr>
              <a:xfrm>
                <a:off x="929488" y="2370547"/>
                <a:ext cx="4572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>
                    <a:solidFill>
                      <a:schemeClr val="bg1">
                        <a:lumMod val="50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Gradient Boosting</a:t>
                </a:r>
                <a:endParaRPr lang="en-US" sz="2100" b="1" dirty="0">
                  <a:solidFill>
                    <a:schemeClr val="bg1">
                      <a:lumMod val="50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D2B79B5-B20F-4FBB-A15E-480CFF79AB12}"/>
                </a:ext>
              </a:extLst>
            </p:cNvPr>
            <p:cNvGrpSpPr/>
            <p:nvPr/>
          </p:nvGrpSpPr>
          <p:grpSpPr>
            <a:xfrm>
              <a:off x="429870" y="4642901"/>
              <a:ext cx="5127281" cy="1521175"/>
              <a:chOff x="446598" y="4738223"/>
              <a:chExt cx="5127281" cy="1521175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CF7762D-A74C-4411-BA9E-CE27FAEF54D8}"/>
                  </a:ext>
                </a:extLst>
              </p:cNvPr>
              <p:cNvSpPr/>
              <p:nvPr/>
            </p:nvSpPr>
            <p:spPr>
              <a:xfrm>
                <a:off x="446598" y="4738223"/>
                <a:ext cx="578397" cy="578397"/>
              </a:xfrm>
              <a:prstGeom prst="ellipse">
                <a:avLst/>
              </a:prstGeom>
              <a:solidFill>
                <a:srgbClr val="266BAF"/>
              </a:solidFill>
              <a:ln>
                <a:solidFill>
                  <a:srgbClr val="2A5A8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78CA9F-D948-4ACC-BE59-DF11CA1D48BC}"/>
                  </a:ext>
                </a:extLst>
              </p:cNvPr>
              <p:cNvSpPr txBox="1"/>
              <p:nvPr/>
            </p:nvSpPr>
            <p:spPr>
              <a:xfrm>
                <a:off x="537948" y="4748579"/>
                <a:ext cx="4639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2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3EF792A-5927-48AD-9926-B91F1C6F9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83" y="5235749"/>
                <a:ext cx="4572000" cy="0"/>
              </a:xfrm>
              <a:prstGeom prst="line">
                <a:avLst/>
              </a:prstGeom>
              <a:ln w="19050" cmpd="sng">
                <a:solidFill>
                  <a:srgbClr val="266BAF"/>
                </a:solidFill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474EB6-079B-46BE-AAE3-1E58F48630F8}"/>
                  </a:ext>
                </a:extLst>
              </p:cNvPr>
              <p:cNvSpPr/>
              <p:nvPr/>
            </p:nvSpPr>
            <p:spPr>
              <a:xfrm>
                <a:off x="769912" y="5336068"/>
                <a:ext cx="480396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Tuning parameters tried: </a:t>
                </a:r>
                <a:r>
                  <a:rPr lang="en-US" b="1" dirty="0">
                    <a:solidFill>
                      <a:srgbClr val="2A5A86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max number of tress, max depth, split size &amp; min category size.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984830-A0C8-4224-96C2-62AD2A4267C3}"/>
                  </a:ext>
                </a:extLst>
              </p:cNvPr>
              <p:cNvSpPr txBox="1"/>
              <p:nvPr/>
            </p:nvSpPr>
            <p:spPr>
              <a:xfrm>
                <a:off x="977413" y="4819230"/>
                <a:ext cx="385559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HP Forest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ABF905B-7AA6-4DBC-A97E-92B1E9DC5997}"/>
                </a:ext>
              </a:extLst>
            </p:cNvPr>
            <p:cNvSpPr/>
            <p:nvPr/>
          </p:nvSpPr>
          <p:spPr>
            <a:xfrm>
              <a:off x="960685" y="1136868"/>
              <a:ext cx="10087935" cy="5661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A5A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3200" b="1" cap="small" spc="25" dirty="0">
                  <a:solidFill>
                    <a:srgbClr val="2A5A86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rial" panose="020B0604020202020204" pitchFamily="34" charset="0"/>
                </a:rPr>
                <a:t>Total Models Deployed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1FC34BE-C4BD-4211-8046-1C44F5CBBB9A}"/>
              </a:ext>
            </a:extLst>
          </p:cNvPr>
          <p:cNvGrpSpPr/>
          <p:nvPr/>
        </p:nvGrpSpPr>
        <p:grpSpPr>
          <a:xfrm>
            <a:off x="6377495" y="2371695"/>
            <a:ext cx="5725647" cy="3874201"/>
            <a:chOff x="6377495" y="2284890"/>
            <a:chExt cx="5725647" cy="387420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76E58B9-7A12-4AAE-9B0C-EFE386ABAE25}"/>
                </a:ext>
              </a:extLst>
            </p:cNvPr>
            <p:cNvGrpSpPr/>
            <p:nvPr/>
          </p:nvGrpSpPr>
          <p:grpSpPr>
            <a:xfrm>
              <a:off x="6377495" y="2284890"/>
              <a:ext cx="5284995" cy="1521175"/>
              <a:chOff x="6420036" y="2326481"/>
              <a:chExt cx="5284995" cy="1521175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09CB086-882F-461C-A6F8-B8AFB70D0C89}"/>
                  </a:ext>
                </a:extLst>
              </p:cNvPr>
              <p:cNvSpPr/>
              <p:nvPr/>
            </p:nvSpPr>
            <p:spPr>
              <a:xfrm>
                <a:off x="6420036" y="2326481"/>
                <a:ext cx="578397" cy="578397"/>
              </a:xfrm>
              <a:prstGeom prst="ellipse">
                <a:avLst/>
              </a:prstGeom>
              <a:solidFill>
                <a:srgbClr val="C589DD"/>
              </a:solidFill>
              <a:ln>
                <a:solidFill>
                  <a:srgbClr val="C589D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02084C8-BB86-4118-8E7C-4E88DF9AF00F}"/>
                  </a:ext>
                </a:extLst>
              </p:cNvPr>
              <p:cNvSpPr txBox="1"/>
              <p:nvPr/>
            </p:nvSpPr>
            <p:spPr>
              <a:xfrm>
                <a:off x="6511386" y="2336837"/>
                <a:ext cx="4639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3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BEB0F6D-2CFD-46E6-8004-A411229A2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1521" y="2824007"/>
                <a:ext cx="4572000" cy="0"/>
              </a:xfrm>
              <a:prstGeom prst="line">
                <a:avLst/>
              </a:prstGeom>
              <a:ln w="19050" cmpd="sng">
                <a:solidFill>
                  <a:srgbClr val="C589DD"/>
                </a:solidFill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95ABF03-CD77-4B7E-B8B4-3A4E10E989D5}"/>
                  </a:ext>
                </a:extLst>
              </p:cNvPr>
              <p:cNvSpPr/>
              <p:nvPr/>
            </p:nvSpPr>
            <p:spPr>
              <a:xfrm>
                <a:off x="6743350" y="2924326"/>
                <a:ext cx="496168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Tuning parameters tried:</a:t>
                </a:r>
                <a:r>
                  <a:rPr lang="en-US" b="1">
                    <a:solidFill>
                      <a:schemeClr val="bg1">
                        <a:lumMod val="50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lang="en-US" b="1">
                    <a:solidFill>
                      <a:srgbClr val="C589D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number of hidden layers, max iterations, max time &amp; model selection criterion.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8D9AF55-4A13-45BB-AC2E-E07DBB7E1BF8}"/>
                  </a:ext>
                </a:extLst>
              </p:cNvPr>
              <p:cNvSpPr txBox="1"/>
              <p:nvPr/>
            </p:nvSpPr>
            <p:spPr>
              <a:xfrm>
                <a:off x="6951917" y="2389061"/>
                <a:ext cx="461805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Neural Network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612A726-F429-42A4-A9C5-77588045A497}"/>
                </a:ext>
              </a:extLst>
            </p:cNvPr>
            <p:cNvGrpSpPr/>
            <p:nvPr/>
          </p:nvGrpSpPr>
          <p:grpSpPr>
            <a:xfrm>
              <a:off x="6377495" y="4662619"/>
              <a:ext cx="5725647" cy="1496472"/>
              <a:chOff x="6377495" y="4662619"/>
              <a:chExt cx="5725647" cy="149647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49B87C5-4461-46D9-8451-52617A7DE36E}"/>
                  </a:ext>
                </a:extLst>
              </p:cNvPr>
              <p:cNvSpPr/>
              <p:nvPr/>
            </p:nvSpPr>
            <p:spPr>
              <a:xfrm>
                <a:off x="6377495" y="4662619"/>
                <a:ext cx="578397" cy="578397"/>
              </a:xfrm>
              <a:prstGeom prst="ellipse">
                <a:avLst/>
              </a:prstGeom>
              <a:solidFill>
                <a:srgbClr val="C589DD"/>
              </a:solidFill>
              <a:ln>
                <a:solidFill>
                  <a:srgbClr val="C589D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4C1860-FBA2-4653-96F2-A8A864DF7D2A}"/>
                  </a:ext>
                </a:extLst>
              </p:cNvPr>
              <p:cNvSpPr txBox="1"/>
              <p:nvPr/>
            </p:nvSpPr>
            <p:spPr>
              <a:xfrm>
                <a:off x="6468845" y="4672975"/>
                <a:ext cx="4639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4</a:t>
                </a: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9D26B7E-B094-4FEE-B0E9-70B8E27AE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8980" y="5160145"/>
                <a:ext cx="4572000" cy="0"/>
              </a:xfrm>
              <a:prstGeom prst="line">
                <a:avLst/>
              </a:prstGeom>
              <a:ln w="19050" cmpd="sng">
                <a:solidFill>
                  <a:srgbClr val="C589DD"/>
                </a:solidFill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FCE9FF2-0601-446C-AFC4-567E05DB0CAB}"/>
                  </a:ext>
                </a:extLst>
              </p:cNvPr>
              <p:cNvSpPr/>
              <p:nvPr/>
            </p:nvSpPr>
            <p:spPr>
              <a:xfrm>
                <a:off x="6752737" y="5235761"/>
                <a:ext cx="5350405" cy="923330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Malgun Gothic"/>
                    <a:ea typeface="Malgun Gothic"/>
                  </a:rPr>
                  <a:t>Tuning parameters tried: </a:t>
                </a:r>
                <a:r>
                  <a:rPr lang="en-US" b="1" dirty="0">
                    <a:solidFill>
                      <a:srgbClr val="C589DD"/>
                    </a:solidFill>
                    <a:latin typeface="Malgun Gothic"/>
                    <a:ea typeface="Malgun Gothic"/>
                  </a:rPr>
                  <a:t>input coding method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Malgun Gothic"/>
                    <a:ea typeface="Malgun Gothic"/>
                  </a:rPr>
                  <a:t>. In addition, used </a:t>
                </a:r>
                <a:r>
                  <a:rPr lang="en-US" b="1" dirty="0">
                    <a:solidFill>
                      <a:srgbClr val="C589DD"/>
                    </a:solidFill>
                    <a:latin typeface="Malgun Gothic"/>
                    <a:ea typeface="Malgun Gothic"/>
                  </a:rPr>
                  <a:t>transform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Malgun Gothic"/>
                    <a:ea typeface="Malgun Gothic"/>
                  </a:rPr>
                  <a:t> node before running logistic regression.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  <a:latin typeface="Malgun Gothic"/>
                  <a:ea typeface="Malgun Gothic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0EB5C8F-28C8-4C0B-8E55-550C142C409F}"/>
                  </a:ext>
                </a:extLst>
              </p:cNvPr>
              <p:cNvSpPr txBox="1"/>
              <p:nvPr/>
            </p:nvSpPr>
            <p:spPr>
              <a:xfrm>
                <a:off x="6878809" y="4736709"/>
                <a:ext cx="354987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Logistic Regression</a:t>
                </a:r>
              </a:p>
            </p:txBody>
          </p:sp>
        </p:grpSp>
      </p:grpSp>
      <p:pic>
        <p:nvPicPr>
          <p:cNvPr id="6146" name="Picture 2" descr="Gradient Boosting Machines · UC Business Analytics R Programming Guide">
            <a:extLst>
              <a:ext uri="{FF2B5EF4-FFF2-40B4-BE49-F238E27FC236}">
                <a16:creationId xmlns:a16="http://schemas.microsoft.com/office/drawing/2014/main" id="{2A7A672F-137F-487E-9897-C3340AE83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677" y="2119886"/>
            <a:ext cx="1956996" cy="73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lassical Neural Network: What really are Nodes and Layers? | by Chun Hei  Michael Chan | Towards Data Science">
            <a:extLst>
              <a:ext uri="{FF2B5EF4-FFF2-40B4-BE49-F238E27FC236}">
                <a16:creationId xmlns:a16="http://schemas.microsoft.com/office/drawing/2014/main" id="{A9751098-3E5E-4152-A704-819A0B8CA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461" y="2159074"/>
            <a:ext cx="1048813" cy="6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uilding a Logistic Regression in Python | LaptrinhX">
            <a:extLst>
              <a:ext uri="{FF2B5EF4-FFF2-40B4-BE49-F238E27FC236}">
                <a16:creationId xmlns:a16="http://schemas.microsoft.com/office/drawing/2014/main" id="{F97B561E-A783-452D-B49B-A9EE52BEA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61" b="5278"/>
          <a:stretch/>
        </p:blipFill>
        <p:spPr bwMode="auto">
          <a:xfrm>
            <a:off x="9657350" y="4602981"/>
            <a:ext cx="1351988" cy="56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Data Model Icons - Download Free Vector Icons | Noun Project">
            <a:extLst>
              <a:ext uri="{FF2B5EF4-FFF2-40B4-BE49-F238E27FC236}">
                <a16:creationId xmlns:a16="http://schemas.microsoft.com/office/drawing/2014/main" id="{35A202BE-33D0-4FDE-930F-2A49A6CB2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054" y="1259349"/>
            <a:ext cx="499036" cy="49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07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3C5AA4D-4BB1-451D-9EF1-0AAD20275A6A}"/>
              </a:ext>
            </a:extLst>
          </p:cNvPr>
          <p:cNvSpPr/>
          <p:nvPr/>
        </p:nvSpPr>
        <p:spPr>
          <a:xfrm>
            <a:off x="3317019" y="-868169"/>
            <a:ext cx="660621" cy="726561"/>
          </a:xfrm>
          <a:prstGeom prst="rect">
            <a:avLst/>
          </a:prstGeom>
          <a:solidFill>
            <a:srgbClr val="BDB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50395E-EC01-45AA-A03A-A6DDC7CD4FF4}"/>
              </a:ext>
            </a:extLst>
          </p:cNvPr>
          <p:cNvSpPr/>
          <p:nvPr/>
        </p:nvSpPr>
        <p:spPr>
          <a:xfrm>
            <a:off x="1633338" y="-861264"/>
            <a:ext cx="731520" cy="731520"/>
          </a:xfrm>
          <a:prstGeom prst="rect">
            <a:avLst/>
          </a:prstGeom>
          <a:solidFill>
            <a:srgbClr val="266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7252D1-18A0-421B-8052-9841A8B6857D}"/>
              </a:ext>
            </a:extLst>
          </p:cNvPr>
          <p:cNvSpPr/>
          <p:nvPr/>
        </p:nvSpPr>
        <p:spPr>
          <a:xfrm>
            <a:off x="769753" y="-873128"/>
            <a:ext cx="731520" cy="731520"/>
          </a:xfrm>
          <a:prstGeom prst="rect">
            <a:avLst/>
          </a:prstGeom>
          <a:solidFill>
            <a:srgbClr val="2A5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2F24EA-E548-4B49-9C04-1FC178A98D08}"/>
              </a:ext>
            </a:extLst>
          </p:cNvPr>
          <p:cNvSpPr/>
          <p:nvPr/>
        </p:nvSpPr>
        <p:spPr>
          <a:xfrm>
            <a:off x="2483968" y="-868169"/>
            <a:ext cx="731520" cy="731520"/>
          </a:xfrm>
          <a:prstGeom prst="rect">
            <a:avLst/>
          </a:prstGeom>
          <a:solidFill>
            <a:srgbClr val="C58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1CD1-683E-4B6F-A58D-B9C83AA6F817}"/>
              </a:ext>
            </a:extLst>
          </p:cNvPr>
          <p:cNvSpPr txBox="1"/>
          <p:nvPr/>
        </p:nvSpPr>
        <p:spPr>
          <a:xfrm>
            <a:off x="10428685" y="0"/>
            <a:ext cx="421179" cy="30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854328-34A6-9047-BCDD-7D5AE206E010}"/>
              </a:ext>
            </a:extLst>
          </p:cNvPr>
          <p:cNvSpPr txBox="1"/>
          <p:nvPr/>
        </p:nvSpPr>
        <p:spPr>
          <a:xfrm>
            <a:off x="451159" y="176629"/>
            <a:ext cx="67838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cap="small" spc="25" dirty="0">
                <a:solidFill>
                  <a:srgbClr val="2A5A8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Data Modelling</a:t>
            </a:r>
            <a:endParaRPr lang="en-US" sz="3200" dirty="0">
              <a:solidFill>
                <a:srgbClr val="2A5A8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6DA7D6-37DD-974F-B8D8-69C9104CA4F6}"/>
              </a:ext>
            </a:extLst>
          </p:cNvPr>
          <p:cNvSpPr txBox="1"/>
          <p:nvPr/>
        </p:nvSpPr>
        <p:spPr>
          <a:xfrm>
            <a:off x="451159" y="663895"/>
            <a:ext cx="548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Running different models to fit our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3FBEA7-8137-4369-AAB5-407304474A44}"/>
              </a:ext>
            </a:extLst>
          </p:cNvPr>
          <p:cNvSpPr/>
          <p:nvPr/>
        </p:nvSpPr>
        <p:spPr>
          <a:xfrm>
            <a:off x="4109705" y="-872056"/>
            <a:ext cx="660621" cy="7265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408D3-B579-4860-A6B3-7919206E1870}"/>
              </a:ext>
            </a:extLst>
          </p:cNvPr>
          <p:cNvSpPr txBox="1"/>
          <p:nvPr/>
        </p:nvSpPr>
        <p:spPr>
          <a:xfrm>
            <a:off x="225083" y="225083"/>
            <a:ext cx="137160" cy="1005840"/>
          </a:xfrm>
          <a:prstGeom prst="rect">
            <a:avLst/>
          </a:prstGeom>
          <a:solidFill>
            <a:srgbClr val="345A8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3D185C7-71B4-41D4-AFBC-2584F4F898A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9" t="36422" r="4193" b="20833"/>
          <a:stretch/>
        </p:blipFill>
        <p:spPr>
          <a:xfrm>
            <a:off x="361441" y="1730657"/>
            <a:ext cx="5305032" cy="182836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746FED9-66D9-4509-B272-6A610014A7D3}"/>
              </a:ext>
            </a:extLst>
          </p:cNvPr>
          <p:cNvSpPr txBox="1"/>
          <p:nvPr/>
        </p:nvSpPr>
        <p:spPr>
          <a:xfrm>
            <a:off x="1479174" y="1142435"/>
            <a:ext cx="2741107" cy="369332"/>
          </a:xfrm>
          <a:prstGeom prst="rect">
            <a:avLst/>
          </a:prstGeom>
          <a:solidFill>
            <a:srgbClr val="2A5A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Best Model #1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2F048B6-022D-44BA-BBE4-829F437AB94B}"/>
              </a:ext>
            </a:extLst>
          </p:cNvPr>
          <p:cNvCxnSpPr/>
          <p:nvPr/>
        </p:nvCxnSpPr>
        <p:spPr>
          <a:xfrm>
            <a:off x="6230160" y="1425747"/>
            <a:ext cx="0" cy="5303520"/>
          </a:xfrm>
          <a:prstGeom prst="line">
            <a:avLst/>
          </a:prstGeom>
          <a:ln w="19050">
            <a:solidFill>
              <a:srgbClr val="2A5A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ABD6C7B-ADC1-4E69-A393-0D893B779E1E}"/>
              </a:ext>
            </a:extLst>
          </p:cNvPr>
          <p:cNvSpPr txBox="1"/>
          <p:nvPr/>
        </p:nvSpPr>
        <p:spPr>
          <a:xfrm>
            <a:off x="567246" y="5966487"/>
            <a:ext cx="1411973" cy="830997"/>
          </a:xfrm>
          <a:prstGeom prst="rect">
            <a:avLst/>
          </a:prstGeom>
          <a:noFill/>
          <a:ln w="38100">
            <a:solidFill>
              <a:srgbClr val="2A5A8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Valid Score: </a:t>
            </a:r>
            <a:r>
              <a:rPr lang="en-US" sz="3200" b="1">
                <a:solidFill>
                  <a:srgbClr val="7F7F7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.92</a:t>
            </a:r>
            <a:endParaRPr lang="en-US" sz="1600" b="1">
              <a:solidFill>
                <a:srgbClr val="7F7F7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A004FA-C25A-4BB8-BDBE-24AEB89FD239}"/>
              </a:ext>
            </a:extLst>
          </p:cNvPr>
          <p:cNvSpPr txBox="1"/>
          <p:nvPr/>
        </p:nvSpPr>
        <p:spPr>
          <a:xfrm>
            <a:off x="2461047" y="5966486"/>
            <a:ext cx="1421904" cy="830997"/>
          </a:xfrm>
          <a:prstGeom prst="rect">
            <a:avLst/>
          </a:prstGeom>
          <a:noFill/>
          <a:ln w="38100">
            <a:solidFill>
              <a:srgbClr val="2A5A8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Public Score: </a:t>
            </a:r>
            <a:r>
              <a:rPr lang="en-US" sz="3200" b="1">
                <a:solidFill>
                  <a:srgbClr val="C589D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.96</a:t>
            </a:r>
            <a:endParaRPr lang="en-US" sz="1600" b="1">
              <a:solidFill>
                <a:srgbClr val="C589D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E42777-E202-498D-99E4-07EC07B092FE}"/>
              </a:ext>
            </a:extLst>
          </p:cNvPr>
          <p:cNvSpPr txBox="1"/>
          <p:nvPr/>
        </p:nvSpPr>
        <p:spPr>
          <a:xfrm>
            <a:off x="7942108" y="1142435"/>
            <a:ext cx="2741107" cy="369332"/>
          </a:xfrm>
          <a:prstGeom prst="rect">
            <a:avLst/>
          </a:prstGeom>
          <a:solidFill>
            <a:srgbClr val="2A5A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Best Model #2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57AE06-0E85-4F4E-9602-E15291EB5E17}"/>
              </a:ext>
            </a:extLst>
          </p:cNvPr>
          <p:cNvSpPr txBox="1"/>
          <p:nvPr/>
        </p:nvSpPr>
        <p:spPr>
          <a:xfrm>
            <a:off x="4372297" y="5966487"/>
            <a:ext cx="1421904" cy="830997"/>
          </a:xfrm>
          <a:prstGeom prst="rect">
            <a:avLst/>
          </a:prstGeom>
          <a:noFill/>
          <a:ln w="38100">
            <a:solidFill>
              <a:srgbClr val="2A5A8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Private Score: </a:t>
            </a:r>
            <a:r>
              <a:rPr lang="en-US" sz="3200" b="1">
                <a:solidFill>
                  <a:srgbClr val="266BA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.91</a:t>
            </a:r>
            <a:endParaRPr lang="en-US" sz="1600" b="1">
              <a:solidFill>
                <a:srgbClr val="266BA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56D284-41DE-47C0-AB99-B13255A23492}"/>
              </a:ext>
            </a:extLst>
          </p:cNvPr>
          <p:cNvSpPr txBox="1"/>
          <p:nvPr/>
        </p:nvSpPr>
        <p:spPr>
          <a:xfrm>
            <a:off x="6740649" y="5966486"/>
            <a:ext cx="1411973" cy="830997"/>
          </a:xfrm>
          <a:prstGeom prst="rect">
            <a:avLst/>
          </a:prstGeom>
          <a:noFill/>
          <a:ln w="38100">
            <a:solidFill>
              <a:srgbClr val="2A5A8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Valid Score: </a:t>
            </a:r>
            <a:r>
              <a:rPr lang="en-US" sz="3200" b="1">
                <a:solidFill>
                  <a:srgbClr val="7F7F7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.90</a:t>
            </a:r>
            <a:endParaRPr lang="en-US" sz="1600" b="1">
              <a:solidFill>
                <a:srgbClr val="7F7F7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394246-2A0F-426A-9EE3-4DD511EA483E}"/>
              </a:ext>
            </a:extLst>
          </p:cNvPr>
          <p:cNvSpPr txBox="1"/>
          <p:nvPr/>
        </p:nvSpPr>
        <p:spPr>
          <a:xfrm>
            <a:off x="8634450" y="5966485"/>
            <a:ext cx="1421904" cy="830997"/>
          </a:xfrm>
          <a:prstGeom prst="rect">
            <a:avLst/>
          </a:prstGeom>
          <a:noFill/>
          <a:ln w="38100">
            <a:solidFill>
              <a:srgbClr val="2A5A8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Public Score: </a:t>
            </a:r>
            <a:r>
              <a:rPr lang="en-US" sz="3200" b="1">
                <a:solidFill>
                  <a:srgbClr val="C589D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.92</a:t>
            </a:r>
            <a:endParaRPr lang="en-US" sz="1600" b="1">
              <a:solidFill>
                <a:srgbClr val="C589D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DD2733-63DD-4DD4-BF80-26EAB30866CD}"/>
              </a:ext>
            </a:extLst>
          </p:cNvPr>
          <p:cNvSpPr txBox="1"/>
          <p:nvPr/>
        </p:nvSpPr>
        <p:spPr>
          <a:xfrm>
            <a:off x="10545700" y="5966486"/>
            <a:ext cx="1421904" cy="830997"/>
          </a:xfrm>
          <a:prstGeom prst="rect">
            <a:avLst/>
          </a:prstGeom>
          <a:noFill/>
          <a:ln w="38100">
            <a:solidFill>
              <a:srgbClr val="2A5A8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Private Score: </a:t>
            </a:r>
            <a:r>
              <a:rPr lang="en-US" sz="3200" b="1">
                <a:solidFill>
                  <a:srgbClr val="266BA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.90</a:t>
            </a:r>
            <a:endParaRPr lang="en-US" sz="1600" b="1">
              <a:solidFill>
                <a:srgbClr val="266BA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360FB3BA-4F6D-4F1F-8FC2-2C3F54828F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02" y="1731524"/>
            <a:ext cx="5290202" cy="1828367"/>
          </a:xfrm>
          <a:prstGeom prst="rect">
            <a:avLst/>
          </a:prstGeom>
          <a:ln>
            <a:noFill/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6BEF06A-C24B-414E-B651-1700D047989A}"/>
              </a:ext>
            </a:extLst>
          </p:cNvPr>
          <p:cNvSpPr txBox="1"/>
          <p:nvPr/>
        </p:nvSpPr>
        <p:spPr>
          <a:xfrm>
            <a:off x="1310565" y="3682677"/>
            <a:ext cx="3406784" cy="1904945"/>
          </a:xfrm>
          <a:prstGeom prst="rect">
            <a:avLst/>
          </a:prstGeom>
          <a:noFill/>
          <a:ln w="38100">
            <a:solidFill>
              <a:srgbClr val="2A5A86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u="sng" cap="small" spc="25" dirty="0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Parameters Used</a:t>
            </a:r>
          </a:p>
          <a:p>
            <a:pPr algn="ctr"/>
            <a:endParaRPr lang="en-US" sz="200" b="1" dirty="0">
              <a:solidFill>
                <a:srgbClr val="2A5A86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1500" b="1" dirty="0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No. of Iterations: </a:t>
            </a:r>
            <a:r>
              <a:rPr lang="en-US" sz="1500" dirty="0">
                <a:solidFill>
                  <a:srgbClr val="7F7F7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300</a:t>
            </a:r>
            <a:r>
              <a:rPr lang="en-US" sz="1500" b="1" dirty="0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r>
              <a:rPr lang="en-US" sz="1500" b="1" dirty="0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Shrinkage: </a:t>
            </a:r>
            <a:r>
              <a:rPr lang="en-US" sz="1500" dirty="0">
                <a:solidFill>
                  <a:srgbClr val="7F7F7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0.05</a:t>
            </a:r>
          </a:p>
          <a:p>
            <a:r>
              <a:rPr lang="en-US" sz="1500" b="1" dirty="0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Train Proportion: </a:t>
            </a:r>
            <a:r>
              <a:rPr lang="en-US" sz="1500" dirty="0">
                <a:solidFill>
                  <a:srgbClr val="7F7F7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80</a:t>
            </a:r>
          </a:p>
          <a:p>
            <a:r>
              <a:rPr lang="en-US" sz="1500" b="1" dirty="0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Max Depth: </a:t>
            </a:r>
            <a:r>
              <a:rPr lang="en-US" sz="1500" dirty="0">
                <a:solidFill>
                  <a:srgbClr val="7F7F7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</a:p>
          <a:p>
            <a:r>
              <a:rPr lang="en-US" sz="1500" b="1" dirty="0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Re-use Variable: </a:t>
            </a:r>
            <a:r>
              <a:rPr lang="en-US" sz="1500" dirty="0">
                <a:solidFill>
                  <a:srgbClr val="7F7F7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</a:p>
          <a:p>
            <a:r>
              <a:rPr lang="en-US" sz="1500" b="1" dirty="0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Leaf Fraction: </a:t>
            </a:r>
            <a:r>
              <a:rPr lang="en-US" sz="1500" dirty="0">
                <a:solidFill>
                  <a:srgbClr val="7F7F7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0.001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73BF81-8CD1-4CF8-8053-B8D7C18B6D2E}"/>
              </a:ext>
            </a:extLst>
          </p:cNvPr>
          <p:cNvSpPr txBox="1"/>
          <p:nvPr/>
        </p:nvSpPr>
        <p:spPr>
          <a:xfrm>
            <a:off x="7609269" y="3682677"/>
            <a:ext cx="3406784" cy="1904945"/>
          </a:xfrm>
          <a:prstGeom prst="rect">
            <a:avLst/>
          </a:prstGeom>
          <a:noFill/>
          <a:ln w="38100">
            <a:solidFill>
              <a:srgbClr val="2A5A86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u="sng" cap="small" spc="25" dirty="0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Parameters Used</a:t>
            </a:r>
          </a:p>
          <a:p>
            <a:pPr algn="ctr"/>
            <a:endParaRPr lang="en-US" sz="200" b="1" dirty="0">
              <a:solidFill>
                <a:srgbClr val="2A5A86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1500" b="1" dirty="0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No. of Iterations: </a:t>
            </a:r>
            <a:r>
              <a:rPr lang="en-US" sz="1500" dirty="0">
                <a:solidFill>
                  <a:srgbClr val="7F7F7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800</a:t>
            </a:r>
            <a:r>
              <a:rPr lang="en-US" sz="1500" b="1" dirty="0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r>
              <a:rPr lang="en-US" sz="1500" b="1" dirty="0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Shrinkage: </a:t>
            </a:r>
            <a:r>
              <a:rPr lang="en-US" sz="1500" dirty="0">
                <a:solidFill>
                  <a:srgbClr val="7F7F7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0.01</a:t>
            </a:r>
          </a:p>
          <a:p>
            <a:r>
              <a:rPr lang="en-US" sz="1500" b="1" dirty="0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Train Proportion: </a:t>
            </a:r>
            <a:r>
              <a:rPr lang="en-US" sz="1500" dirty="0">
                <a:solidFill>
                  <a:srgbClr val="7F7F7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70</a:t>
            </a:r>
          </a:p>
          <a:p>
            <a:r>
              <a:rPr lang="en-US" sz="1500" b="1" dirty="0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Max Depth: </a:t>
            </a:r>
            <a:r>
              <a:rPr lang="en-US" sz="1500" dirty="0">
                <a:solidFill>
                  <a:srgbClr val="7F7F7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</a:p>
          <a:p>
            <a:r>
              <a:rPr lang="en-US" sz="1500" b="1" dirty="0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Re-use Variable: </a:t>
            </a:r>
            <a:r>
              <a:rPr lang="en-US" sz="1500" dirty="0">
                <a:solidFill>
                  <a:srgbClr val="7F7F7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</a:p>
          <a:p>
            <a:r>
              <a:rPr lang="en-US" sz="1500" b="1" dirty="0">
                <a:solidFill>
                  <a:srgbClr val="2A5A8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Leaf Fraction: </a:t>
            </a:r>
            <a:r>
              <a:rPr lang="en-US" sz="1500" dirty="0">
                <a:solidFill>
                  <a:srgbClr val="7F7F7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97894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5" grpId="0" animBg="1"/>
      <p:bldP spid="66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D6C130C-709D-468E-A6AD-C7C2D7F7EA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6BAA"/>
          </a:solidFill>
          <a:ln>
            <a:solidFill>
              <a:srgbClr val="376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F2F5D-B433-45B4-893B-B4B28157A353}"/>
              </a:ext>
            </a:extLst>
          </p:cNvPr>
          <p:cNvSpPr txBox="1"/>
          <p:nvPr/>
        </p:nvSpPr>
        <p:spPr>
          <a:xfrm>
            <a:off x="212620" y="5435572"/>
            <a:ext cx="11766760" cy="109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600" b="1" cap="small" spc="25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Learnings &amp; Way Forward</a:t>
            </a:r>
          </a:p>
        </p:txBody>
      </p:sp>
    </p:spTree>
    <p:extLst>
      <p:ext uri="{BB962C8B-B14F-4D97-AF65-F5344CB8AC3E}">
        <p14:creationId xmlns:p14="http://schemas.microsoft.com/office/powerpoint/2010/main" val="114327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706DD2D67274A8A607BDBE5D1E398" ma:contentTypeVersion="12" ma:contentTypeDescription="Create a new document." ma:contentTypeScope="" ma:versionID="929652cab7a0e76ed59d280bef877118">
  <xsd:schema xmlns:xsd="http://www.w3.org/2001/XMLSchema" xmlns:xs="http://www.w3.org/2001/XMLSchema" xmlns:p="http://schemas.microsoft.com/office/2006/metadata/properties" xmlns:ns3="63fef682-b65e-4fd4-9796-c24ceb8f2452" xmlns:ns4="bc6810e7-1b68-47a4-9688-6cbc11902414" targetNamespace="http://schemas.microsoft.com/office/2006/metadata/properties" ma:root="true" ma:fieldsID="94cbe834b58d2ce50998998022ab3879" ns3:_="" ns4:_="">
    <xsd:import namespace="63fef682-b65e-4fd4-9796-c24ceb8f2452"/>
    <xsd:import namespace="bc6810e7-1b68-47a4-9688-6cbc119024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ef682-b65e-4fd4-9796-c24ceb8f24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810e7-1b68-47a4-9688-6cbc119024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05E5D5-8FA4-4968-B3E2-5C054D83B20E}">
  <ds:schemaRefs>
    <ds:schemaRef ds:uri="63fef682-b65e-4fd4-9796-c24ceb8f2452"/>
    <ds:schemaRef ds:uri="bc6810e7-1b68-47a4-9688-6cbc1190241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259132-7D2E-4955-AD79-6FD4A968A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609B56-16B1-4353-8792-F4D0E82CC20B}">
  <ds:schemaRefs>
    <ds:schemaRef ds:uri="63fef682-b65e-4fd4-9796-c24ceb8f2452"/>
    <ds:schemaRef ds:uri="bc6810e7-1b68-47a4-9688-6cbc119024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743</Words>
  <Application>Microsoft Office PowerPoint</Application>
  <PresentationFormat>Widescreen</PresentationFormat>
  <Paragraphs>101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Malgun Gothic</vt:lpstr>
      <vt:lpstr>Arial</vt:lpstr>
      <vt:lpstr>Calibri</vt:lpstr>
      <vt:lpstr>Calibri Light</vt:lpstr>
      <vt:lpstr>charter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Ather, Usama</dc:creator>
  <cp:lastModifiedBy>Ather, Usama</cp:lastModifiedBy>
  <cp:revision>210</cp:revision>
  <dcterms:created xsi:type="dcterms:W3CDTF">2021-04-28T04:38:04Z</dcterms:created>
  <dcterms:modified xsi:type="dcterms:W3CDTF">2021-04-29T18:01:09Z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0x0101003F6706DD2D67274A8A607BDBE5D1E398</vt:lpwstr>
  </property>
</Properties>
</file>