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06D_CE41D15B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1" r:id="rId5"/>
  </p:sldMasterIdLst>
  <p:sldIdLst>
    <p:sldId id="261" r:id="rId6"/>
    <p:sldId id="4277" r:id="rId7"/>
    <p:sldId id="4295" r:id="rId8"/>
    <p:sldId id="4301" r:id="rId9"/>
    <p:sldId id="4300" r:id="rId10"/>
    <p:sldId id="4205" r:id="rId11"/>
    <p:sldId id="4302" r:id="rId12"/>
    <p:sldId id="4292" r:id="rId13"/>
    <p:sldId id="4259" r:id="rId14"/>
    <p:sldId id="4303" r:id="rId15"/>
    <p:sldId id="4304" r:id="rId16"/>
    <p:sldId id="4305" r:id="rId17"/>
    <p:sldId id="4306" r:id="rId18"/>
    <p:sldId id="430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B8EB92-7C28-9F35-C813-552B88445EB9}" name="Muneeb Asif" initials="MA" userId="S::muneeb.asif@paysyslabs.com::afe48b19-530c-4cb0-bbd0-66423e216829" providerId="AD"/>
  <p188:author id="{E790D0E1-2E15-25D3-4BDA-35E794A80C4F}" name="Zubair Ahmed" initials="ZA" userId="S::zubair.ahmed@paysyslabs.com::7fe0727b-6576-48c8-8c1d-ec6b8b3bfbe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el Iqbal" userId="0d3e8424-7e1c-40fb-96d3-5ec11a62c8e3" providerId="ADAL" clId="{62EF682B-A9EC-4DA2-B067-08A0011061C2}"/>
    <pc:docChg chg="modSld">
      <pc:chgData name="Adeel Iqbal" userId="0d3e8424-7e1c-40fb-96d3-5ec11a62c8e3" providerId="ADAL" clId="{62EF682B-A9EC-4DA2-B067-08A0011061C2}" dt="2024-05-13T22:27:13.018" v="2"/>
      <pc:docMkLst>
        <pc:docMk/>
      </pc:docMkLst>
      <pc:sldChg chg="delSp modSp">
        <pc:chgData name="Adeel Iqbal" userId="0d3e8424-7e1c-40fb-96d3-5ec11a62c8e3" providerId="ADAL" clId="{62EF682B-A9EC-4DA2-B067-08A0011061C2}" dt="2024-05-13T22:27:13.018" v="2"/>
        <pc:sldMkLst>
          <pc:docMk/>
          <pc:sldMk cId="0" sldId="261"/>
        </pc:sldMkLst>
        <pc:spChg chg="del mod">
          <ac:chgData name="Adeel Iqbal" userId="0d3e8424-7e1c-40fb-96d3-5ec11a62c8e3" providerId="ADAL" clId="{62EF682B-A9EC-4DA2-B067-08A0011061C2}" dt="2024-05-13T22:27:13.018" v="2"/>
          <ac:spMkLst>
            <pc:docMk/>
            <pc:sldMk cId="0" sldId="261"/>
            <ac:spMk id="23" creationId="{00000000-0000-0000-0000-000000000000}"/>
          </ac:spMkLst>
        </pc:spChg>
      </pc:sldChg>
    </pc:docChg>
  </pc:docChgLst>
</pc:chgInfo>
</file>

<file path=ppt/comments/modernComment_106D_CE41D1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9D12994-2B58-4E0A-84B9-1812F6B62F51}" authorId="{E9B8EB92-7C28-9F35-C813-552B88445EB9}" created="2024-04-22T16:08:58.957">
    <pc:sldMkLst xmlns:pc="http://schemas.microsoft.com/office/powerpoint/2013/main/command">
      <pc:docMk/>
      <pc:sldMk cId="3460419931" sldId="4205"/>
    </pc:sldMkLst>
    <p188:txBody>
      <a:bodyPr/>
      <a:lstStyle/>
      <a:p>
        <a:r>
          <a:rPr lang="en-US"/>
          <a:t>Will review this again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843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54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0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0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2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0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467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733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294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09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9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CAE90-F866-4DB9-BA22-1B1DAFCF7CF2}" type="datetime3">
              <a:rPr lang="en-US" smtClean="0"/>
              <a:t>14 May 2024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Paysys Labs (Pvt.) Ltd</a:t>
            </a:r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A66F6-341B-4301-8865-4C85DEC7C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0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Picture Placeholder 9"/>
          <p:cNvSpPr>
            <a:spLocks noGrp="1"/>
          </p:cNvSpPr>
          <p:nvPr>
            <p:ph type="pic" sz="quarter" idx="17"/>
          </p:nvPr>
        </p:nvSpPr>
        <p:spPr bwMode="auto">
          <a:xfrm>
            <a:off x="0" y="557522"/>
            <a:ext cx="2424333" cy="3601562"/>
          </a:xfrm>
          <a:custGeom>
            <a:avLst/>
            <a:gdLst>
              <a:gd name="connsiteX0" fmla="*/ 0 w 2424333"/>
              <a:gd name="connsiteY0" fmla="*/ 0 h 3601562"/>
              <a:gd name="connsiteX1" fmla="*/ 2424333 w 2424333"/>
              <a:gd name="connsiteY1" fmla="*/ 0 h 3601562"/>
              <a:gd name="connsiteX2" fmla="*/ 2424333 w 2424333"/>
              <a:gd name="connsiteY2" fmla="*/ 3601562 h 3601562"/>
              <a:gd name="connsiteX3" fmla="*/ 0 w 2424333"/>
              <a:gd name="connsiteY3" fmla="*/ 3601562 h 360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333" h="3601562">
                <a:moveTo>
                  <a:pt x="0" y="0"/>
                </a:moveTo>
                <a:lnTo>
                  <a:pt x="2424333" y="0"/>
                </a:lnTo>
                <a:lnTo>
                  <a:pt x="2424333" y="3601562"/>
                </a:lnTo>
                <a:lnTo>
                  <a:pt x="0" y="3601562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48594" name="Picture Placeholder 8"/>
          <p:cNvSpPr>
            <a:spLocks noGrp="1"/>
          </p:cNvSpPr>
          <p:nvPr>
            <p:ph type="pic" sz="quarter" idx="18"/>
          </p:nvPr>
        </p:nvSpPr>
        <p:spPr bwMode="auto">
          <a:xfrm>
            <a:off x="2508739" y="551775"/>
            <a:ext cx="2424333" cy="3601562"/>
          </a:xfrm>
          <a:custGeom>
            <a:avLst/>
            <a:gdLst>
              <a:gd name="connsiteX0" fmla="*/ 0 w 2424333"/>
              <a:gd name="connsiteY0" fmla="*/ 0 h 3601562"/>
              <a:gd name="connsiteX1" fmla="*/ 2424333 w 2424333"/>
              <a:gd name="connsiteY1" fmla="*/ 0 h 3601562"/>
              <a:gd name="connsiteX2" fmla="*/ 2424333 w 2424333"/>
              <a:gd name="connsiteY2" fmla="*/ 3601562 h 3601562"/>
              <a:gd name="connsiteX3" fmla="*/ 0 w 2424333"/>
              <a:gd name="connsiteY3" fmla="*/ 3601562 h 360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333" h="3601562">
                <a:moveTo>
                  <a:pt x="0" y="0"/>
                </a:moveTo>
                <a:lnTo>
                  <a:pt x="2424333" y="0"/>
                </a:lnTo>
                <a:lnTo>
                  <a:pt x="2424333" y="3601562"/>
                </a:lnTo>
                <a:lnTo>
                  <a:pt x="0" y="3601562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48595" name="Picture Placeholder 7"/>
          <p:cNvSpPr>
            <a:spLocks noGrp="1"/>
          </p:cNvSpPr>
          <p:nvPr>
            <p:ph type="pic" sz="quarter" idx="19"/>
          </p:nvPr>
        </p:nvSpPr>
        <p:spPr bwMode="auto">
          <a:xfrm>
            <a:off x="5017477" y="554649"/>
            <a:ext cx="2424333" cy="3601562"/>
          </a:xfrm>
          <a:custGeom>
            <a:avLst/>
            <a:gdLst>
              <a:gd name="connsiteX0" fmla="*/ 0 w 2424333"/>
              <a:gd name="connsiteY0" fmla="*/ 0 h 3601562"/>
              <a:gd name="connsiteX1" fmla="*/ 2424333 w 2424333"/>
              <a:gd name="connsiteY1" fmla="*/ 0 h 3601562"/>
              <a:gd name="connsiteX2" fmla="*/ 2424333 w 2424333"/>
              <a:gd name="connsiteY2" fmla="*/ 3601562 h 3601562"/>
              <a:gd name="connsiteX3" fmla="*/ 0 w 2424333"/>
              <a:gd name="connsiteY3" fmla="*/ 3601562 h 360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333" h="3601562">
                <a:moveTo>
                  <a:pt x="0" y="0"/>
                </a:moveTo>
                <a:lnTo>
                  <a:pt x="2424333" y="0"/>
                </a:lnTo>
                <a:lnTo>
                  <a:pt x="2424333" y="3601562"/>
                </a:lnTo>
                <a:lnTo>
                  <a:pt x="0" y="3601562"/>
                </a:lnTo>
                <a:close/>
              </a:path>
            </a:pathLst>
          </a:custGeom>
          <a:noFill/>
          <a:ln>
            <a:noFill/>
          </a:ln>
          <a:effectLst/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108180" y="0"/>
            <a:ext cx="83820" cy="6858000"/>
          </a:xfrm>
          <a:custGeom>
            <a:avLst/>
            <a:gdLst/>
            <a:ahLst/>
            <a:cxnLst/>
            <a:rect l="l" t="t" r="r" b="b"/>
            <a:pathLst>
              <a:path w="83820" h="6858000">
                <a:moveTo>
                  <a:pt x="0" y="6858000"/>
                </a:moveTo>
                <a:lnTo>
                  <a:pt x="83820" y="6858000"/>
                </a:lnTo>
                <a:lnTo>
                  <a:pt x="838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1267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24360" y="0"/>
            <a:ext cx="83820" cy="6858000"/>
          </a:xfrm>
          <a:custGeom>
            <a:avLst/>
            <a:gdLst/>
            <a:ahLst/>
            <a:cxnLst/>
            <a:rect l="l" t="t" r="r" b="b"/>
            <a:pathLst>
              <a:path w="83820" h="6858000">
                <a:moveTo>
                  <a:pt x="0" y="6858000"/>
                </a:moveTo>
                <a:lnTo>
                  <a:pt x="83820" y="6858000"/>
                </a:lnTo>
                <a:lnTo>
                  <a:pt x="838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9CA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90" y="31191"/>
            <a:ext cx="5174615" cy="9395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E549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31438" y="1469516"/>
            <a:ext cx="780351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41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0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136B6-1DBC-46F1-B181-CF0A3B31CB88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0B33-3E9C-430D-A471-087B7D5C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jpg"/><Relationship Id="rId18" Type="http://schemas.openxmlformats.org/officeDocument/2006/relationships/image" Target="../media/image26.png"/><Relationship Id="rId3" Type="http://schemas.openxmlformats.org/officeDocument/2006/relationships/image" Target="../media/image10.png"/><Relationship Id="rId21" Type="http://schemas.openxmlformats.org/officeDocument/2006/relationships/image" Target="../media/image29.svg"/><Relationship Id="rId7" Type="http://schemas.openxmlformats.org/officeDocument/2006/relationships/image" Target="../media/image15.png"/><Relationship Id="rId12" Type="http://schemas.openxmlformats.org/officeDocument/2006/relationships/image" Target="../media/image20.jpg"/><Relationship Id="rId17" Type="http://schemas.openxmlformats.org/officeDocument/2006/relationships/image" Target="../media/image25.sv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png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19" Type="http://schemas.openxmlformats.org/officeDocument/2006/relationships/image" Target="../media/image27.svg"/><Relationship Id="rId4" Type="http://schemas.openxmlformats.org/officeDocument/2006/relationships/image" Target="../media/image12.png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jpg"/><Relationship Id="rId18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20.jpg"/><Relationship Id="rId2" Type="http://schemas.openxmlformats.org/officeDocument/2006/relationships/image" Target="../media/image10.png"/><Relationship Id="rId16" Type="http://schemas.openxmlformats.org/officeDocument/2006/relationships/image" Target="../media/image43.png"/><Relationship Id="rId20" Type="http://schemas.microsoft.com/office/2018/10/relationships/comments" Target="../comments/modernComment_106D_CE41D15B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19.jpg"/><Relationship Id="rId10" Type="http://schemas.openxmlformats.org/officeDocument/2006/relationships/image" Target="../media/image39.png"/><Relationship Id="rId19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08180" y="0"/>
            <a:ext cx="83820" cy="6858000"/>
          </a:xfrm>
          <a:custGeom>
            <a:avLst/>
            <a:gdLst/>
            <a:ahLst/>
            <a:cxnLst/>
            <a:rect l="l" t="t" r="r" b="b"/>
            <a:pathLst>
              <a:path w="83820" h="6858000">
                <a:moveTo>
                  <a:pt x="0" y="6858000"/>
                </a:moveTo>
                <a:lnTo>
                  <a:pt x="83820" y="6858000"/>
                </a:lnTo>
                <a:lnTo>
                  <a:pt x="838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  <a:path w="83820" h="6858000">
                <a:moveTo>
                  <a:pt x="0" y="6858000"/>
                </a:moveTo>
                <a:lnTo>
                  <a:pt x="83820" y="6858000"/>
                </a:lnTo>
                <a:lnTo>
                  <a:pt x="8382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12679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8848" y="287183"/>
            <a:ext cx="2278510" cy="34802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19955" y="-6350"/>
            <a:ext cx="7378700" cy="6870700"/>
            <a:chOff x="4819955" y="-6350"/>
            <a:chExt cx="7378700" cy="6870700"/>
          </a:xfrm>
        </p:grpSpPr>
        <p:sp>
          <p:nvSpPr>
            <p:cNvPr id="5" name="object 5"/>
            <p:cNvSpPr/>
            <p:nvPr/>
          </p:nvSpPr>
          <p:spPr>
            <a:xfrm>
              <a:off x="12108179" y="0"/>
              <a:ext cx="83820" cy="6858000"/>
            </a:xfrm>
            <a:custGeom>
              <a:avLst/>
              <a:gdLst/>
              <a:ahLst/>
              <a:cxnLst/>
              <a:rect l="l" t="t" r="r" b="b"/>
              <a:pathLst>
                <a:path w="83820" h="6858000">
                  <a:moveTo>
                    <a:pt x="0" y="6858000"/>
                  </a:moveTo>
                  <a:lnTo>
                    <a:pt x="83820" y="6858000"/>
                  </a:lnTo>
                  <a:lnTo>
                    <a:pt x="8382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12679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864608" y="0"/>
              <a:ext cx="7327900" cy="6858000"/>
            </a:xfrm>
            <a:custGeom>
              <a:avLst/>
              <a:gdLst/>
              <a:ahLst/>
              <a:cxnLst/>
              <a:rect l="l" t="t" r="r" b="b"/>
              <a:pathLst>
                <a:path w="7327900" h="6858000">
                  <a:moveTo>
                    <a:pt x="7327392" y="0"/>
                  </a:moveTo>
                  <a:lnTo>
                    <a:pt x="2846832" y="0"/>
                  </a:lnTo>
                  <a:lnTo>
                    <a:pt x="2846832" y="4683252"/>
                  </a:lnTo>
                  <a:lnTo>
                    <a:pt x="0" y="4683252"/>
                  </a:lnTo>
                  <a:lnTo>
                    <a:pt x="0" y="6858000"/>
                  </a:lnTo>
                  <a:lnTo>
                    <a:pt x="2846832" y="6858000"/>
                  </a:lnTo>
                  <a:lnTo>
                    <a:pt x="7327392" y="6858000"/>
                  </a:lnTo>
                  <a:lnTo>
                    <a:pt x="7327392" y="0"/>
                  </a:lnTo>
                  <a:close/>
                </a:path>
              </a:pathLst>
            </a:custGeom>
            <a:solidFill>
              <a:srgbClr val="209ED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7312" y="3453384"/>
              <a:ext cx="4892040" cy="30586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8800" y="5242558"/>
              <a:ext cx="1738883" cy="16154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76204" y="5737859"/>
              <a:ext cx="1277111" cy="112013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4712" y="1042416"/>
              <a:ext cx="3087624" cy="24368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90504" y="5138928"/>
              <a:ext cx="1048511" cy="104698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80420" y="3680459"/>
              <a:ext cx="812292" cy="1257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64608" y="3048"/>
              <a:ext cx="5718175" cy="6855459"/>
            </a:xfrm>
            <a:custGeom>
              <a:avLst/>
              <a:gdLst/>
              <a:ahLst/>
              <a:cxnLst/>
              <a:rect l="l" t="t" r="r" b="b"/>
              <a:pathLst>
                <a:path w="5718175" h="6855459">
                  <a:moveTo>
                    <a:pt x="5718047" y="0"/>
                  </a:moveTo>
                  <a:lnTo>
                    <a:pt x="0" y="0"/>
                  </a:lnTo>
                  <a:lnTo>
                    <a:pt x="0" y="6854951"/>
                  </a:lnTo>
                  <a:lnTo>
                    <a:pt x="57180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864608" y="3048"/>
              <a:ext cx="5718175" cy="6855459"/>
            </a:xfrm>
            <a:custGeom>
              <a:avLst/>
              <a:gdLst/>
              <a:ahLst/>
              <a:cxnLst/>
              <a:rect l="l" t="t" r="r" b="b"/>
              <a:pathLst>
                <a:path w="5718175" h="6855459">
                  <a:moveTo>
                    <a:pt x="0" y="0"/>
                  </a:moveTo>
                  <a:lnTo>
                    <a:pt x="5718047" y="0"/>
                  </a:lnTo>
                  <a:lnTo>
                    <a:pt x="0" y="685495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826305" y="0"/>
              <a:ext cx="5756275" cy="6858000"/>
            </a:xfrm>
            <a:custGeom>
              <a:avLst/>
              <a:gdLst/>
              <a:ahLst/>
              <a:cxnLst/>
              <a:rect l="l" t="t" r="r" b="b"/>
              <a:pathLst>
                <a:path w="5756275" h="6858000">
                  <a:moveTo>
                    <a:pt x="5754904" y="0"/>
                  </a:moveTo>
                  <a:lnTo>
                    <a:pt x="5697158" y="0"/>
                  </a:lnTo>
                  <a:lnTo>
                    <a:pt x="0" y="6857996"/>
                  </a:lnTo>
                  <a:lnTo>
                    <a:pt x="59449" y="6857996"/>
                  </a:lnTo>
                  <a:lnTo>
                    <a:pt x="5755970" y="889"/>
                  </a:lnTo>
                  <a:lnTo>
                    <a:pt x="5754904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26305" y="0"/>
              <a:ext cx="5756275" cy="6858000"/>
            </a:xfrm>
            <a:custGeom>
              <a:avLst/>
              <a:gdLst/>
              <a:ahLst/>
              <a:cxnLst/>
              <a:rect l="l" t="t" r="r" b="b"/>
              <a:pathLst>
                <a:path w="5756275" h="6858000">
                  <a:moveTo>
                    <a:pt x="5754904" y="0"/>
                  </a:moveTo>
                  <a:lnTo>
                    <a:pt x="5755970" y="889"/>
                  </a:lnTo>
                  <a:lnTo>
                    <a:pt x="59449" y="6857996"/>
                  </a:lnTo>
                </a:path>
                <a:path w="5756275" h="6858000">
                  <a:moveTo>
                    <a:pt x="0" y="6857996"/>
                  </a:moveTo>
                  <a:lnTo>
                    <a:pt x="5697158" y="0"/>
                  </a:lnTo>
                </a:path>
              </a:pathLst>
            </a:custGeom>
            <a:ln w="1270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-28575" y="0"/>
            <a:ext cx="3584575" cy="6886575"/>
            <a:chOff x="-28575" y="0"/>
            <a:chExt cx="3584575" cy="6886575"/>
          </a:xfrm>
        </p:grpSpPr>
        <p:sp>
          <p:nvSpPr>
            <p:cNvPr id="18" name="object 18"/>
            <p:cNvSpPr/>
            <p:nvPr/>
          </p:nvSpPr>
          <p:spPr>
            <a:xfrm>
              <a:off x="0" y="0"/>
              <a:ext cx="0" cy="6855459"/>
            </a:xfrm>
            <a:custGeom>
              <a:avLst/>
              <a:gdLst/>
              <a:ahLst/>
              <a:cxnLst/>
              <a:rect l="l" t="t" r="r" b="b"/>
              <a:pathLst>
                <a:path h="6855459">
                  <a:moveTo>
                    <a:pt x="0" y="0"/>
                  </a:moveTo>
                  <a:lnTo>
                    <a:pt x="0" y="6855091"/>
                  </a:lnTo>
                </a:path>
              </a:pathLst>
            </a:custGeom>
            <a:ln w="571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6850379"/>
              <a:ext cx="835660" cy="7620"/>
            </a:xfrm>
            <a:custGeom>
              <a:avLst/>
              <a:gdLst/>
              <a:ahLst/>
              <a:cxnLst/>
              <a:rect l="l" t="t" r="r" b="b"/>
              <a:pathLst>
                <a:path w="835660" h="7620">
                  <a:moveTo>
                    <a:pt x="835523" y="7618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2627" y="504444"/>
              <a:ext cx="3102864" cy="47548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9740" y="1116330"/>
            <a:ext cx="3018155" cy="8598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We</a:t>
            </a:r>
            <a:r>
              <a:rPr kumimoji="0" sz="1100" b="0" i="0" u="none" strike="noStrike" kern="1200" cap="none" spc="34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aspire</a:t>
            </a:r>
            <a:r>
              <a:rPr kumimoji="0" sz="1100" b="0" i="0" u="none" strike="noStrike" kern="1200" cap="none" spc="35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to</a:t>
            </a:r>
            <a:r>
              <a:rPr kumimoji="0" sz="1100" b="0" i="0" u="none" strike="noStrike" kern="1200" cap="none" spc="35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be</a:t>
            </a:r>
            <a:r>
              <a:rPr kumimoji="0" sz="1100" b="0" i="0" u="none" strike="noStrike" kern="1200" cap="none" spc="34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the</a:t>
            </a:r>
            <a:r>
              <a:rPr kumimoji="0" sz="1100" b="0" i="0" u="none" strike="noStrike" kern="1200" cap="none" spc="33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3C51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LEADING</a:t>
            </a:r>
            <a:r>
              <a:rPr kumimoji="0" sz="1100" b="0" i="0" u="none" strike="noStrike" kern="1200" cap="none" spc="350" normalizeH="0" baseline="0" noProof="0">
                <a:ln>
                  <a:noFill/>
                </a:ln>
                <a:solidFill>
                  <a:srgbClr val="F3C51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3C51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PROVIDERS</a:t>
            </a:r>
            <a:r>
              <a:rPr kumimoji="0" sz="1100" b="0" i="0" u="none" strike="noStrike" kern="1200" cap="none" spc="355" normalizeH="0" baseline="0" noProof="0">
                <a:ln>
                  <a:noFill/>
                </a:ln>
                <a:solidFill>
                  <a:srgbClr val="F3C512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-2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of</a:t>
            </a:r>
            <a:r>
              <a:rPr kumimoji="0" sz="1100" b="0" i="0" u="none" strike="noStrike" kern="1200" cap="none" spc="50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INNOVATIVE</a:t>
            </a:r>
            <a:r>
              <a:rPr kumimoji="0" sz="1100" b="0" i="0" u="none" strike="noStrike" kern="1200" cap="none" spc="25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AND</a:t>
            </a:r>
            <a:r>
              <a:rPr kumimoji="0" sz="1100" b="0" i="0" u="none" strike="noStrike" kern="1200" cap="none" spc="25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IMPACTFUL</a:t>
            </a:r>
            <a:r>
              <a:rPr kumimoji="0" sz="1100" b="0" i="0" u="none" strike="noStrike" kern="1200" cap="none" spc="235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SOLUTIONS</a:t>
            </a:r>
            <a:r>
              <a:rPr kumimoji="0" sz="1100" b="0" i="0" u="none" strike="noStrike" kern="1200" cap="none" spc="254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-2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that</a:t>
            </a:r>
            <a:r>
              <a:rPr kumimoji="0" lang="en-US" sz="1100" b="0" i="0" u="none" strike="noStrike" kern="1200" cap="none" spc="-2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solve</a:t>
            </a:r>
            <a:r>
              <a:rPr kumimoji="0" sz="1100" b="0" i="0" u="none" strike="noStrike" kern="1200" cap="none" spc="459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diverse</a:t>
            </a:r>
            <a:r>
              <a:rPr kumimoji="0" sz="1100" b="0" i="0" u="none" strike="noStrike" kern="1200" cap="none" spc="48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and</a:t>
            </a:r>
            <a:r>
              <a:rPr kumimoji="0" sz="1100" b="0" i="0" u="none" strike="noStrike" kern="1200" cap="none" spc="48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complex</a:t>
            </a:r>
            <a:r>
              <a:rPr kumimoji="0" sz="1100" b="0" i="0" u="none" strike="noStrike" kern="1200" cap="none" spc="48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problems</a:t>
            </a:r>
            <a:r>
              <a:rPr kumimoji="0" sz="1100" b="0" i="0" u="none" strike="noStrike" kern="1200" cap="none" spc="484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in</a:t>
            </a:r>
            <a:r>
              <a:rPr kumimoji="0" sz="1100" b="0" i="0" u="none" strike="noStrike" kern="1200" cap="none" spc="47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-2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the</a:t>
            </a:r>
            <a:r>
              <a:rPr kumimoji="0" lang="en-US" sz="1100" b="0" i="0" u="none" strike="noStrike" kern="1200" cap="none" spc="-25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DIGITAL</a:t>
            </a:r>
            <a:r>
              <a:rPr kumimoji="0" sz="1100" b="0" i="0" u="none" strike="noStrike" kern="1200" cap="none" spc="25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PAYMENTS</a:t>
            </a:r>
            <a:r>
              <a:rPr kumimoji="0" sz="1100" b="0" i="0" u="none" strike="noStrike" kern="1200" cap="none" spc="254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and</a:t>
            </a:r>
            <a:r>
              <a:rPr kumimoji="0" sz="1100" b="0" i="0" u="none" strike="noStrike" kern="1200" cap="none" spc="23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FINANCIAL</a:t>
            </a:r>
            <a:r>
              <a:rPr kumimoji="0" sz="1100" b="0" i="0" u="none" strike="noStrike" kern="1200" cap="none" spc="24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-10" normalizeH="0" baseline="0" noProof="0">
                <a:ln>
                  <a:noFill/>
                </a:ln>
                <a:solidFill>
                  <a:srgbClr val="FBBC17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SERVICES</a:t>
            </a:r>
            <a:r>
              <a:rPr kumimoji="0" lang="en-US" sz="11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Sectors</a:t>
            </a:r>
            <a:r>
              <a:rPr kumimoji="0" sz="1100" b="0" i="0" u="none" strike="noStrike" kern="1200" cap="none" spc="8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the</a:t>
            </a:r>
            <a:r>
              <a:rPr kumimoji="0" sz="1100" b="0" i="0" u="none" strike="noStrike" kern="1200" cap="none" spc="8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World</a:t>
            </a:r>
            <a:r>
              <a:rPr kumimoji="0" sz="1100" b="0" i="0" u="none" strike="noStrike" kern="1200" cap="none" spc="85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 </a:t>
            </a:r>
            <a:r>
              <a:rPr kumimoji="0" sz="1100" b="0" i="0" u="none" strike="noStrike" kern="1200" cap="none" spc="-20" normalizeH="0" baseline="0" noProof="0">
                <a:ln>
                  <a:noFill/>
                </a:ln>
                <a:solidFill>
                  <a:srgbClr val="12679B"/>
                </a:solidFill>
                <a:effectLst/>
                <a:uLnTx/>
                <a:uFillTx/>
                <a:latin typeface="Bahnschrift"/>
                <a:ea typeface="+mn-ea"/>
                <a:cs typeface="Bahnschrift"/>
              </a:rPr>
              <a:t>Over.</a:t>
            </a:r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"/>
              <a:ea typeface="+mn-ea"/>
              <a:cs typeface="Bahnschrift"/>
            </a:endParaRP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99B0F2C8-FC61-73C9-E9E3-D3F921BCC55F}"/>
              </a:ext>
            </a:extLst>
          </p:cNvPr>
          <p:cNvSpPr txBox="1"/>
          <p:nvPr/>
        </p:nvSpPr>
        <p:spPr>
          <a:xfrm>
            <a:off x="133516" y="2927541"/>
            <a:ext cx="4850765" cy="1255472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3900" b="1" spc="-5" dirty="0">
                <a:solidFill>
                  <a:schemeClr val="accent1">
                    <a:lumMod val="75000"/>
                  </a:schemeClr>
                </a:solidFill>
                <a:latin typeface="Gothic Uralic"/>
                <a:cs typeface="Gothic Uralic"/>
              </a:rPr>
              <a:t>OPENACS SOLUTION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Gothic Uralic"/>
                <a:cs typeface="Gothic Uralic"/>
              </a:rPr>
              <a:t>ACS 3DS</a:t>
            </a:r>
            <a:endParaRPr sz="2800" dirty="0">
              <a:solidFill>
                <a:schemeClr val="accent1">
                  <a:lumMod val="75000"/>
                </a:schemeClr>
              </a:solidFill>
              <a:latin typeface="Gothic Uralic"/>
              <a:cs typeface="Gothic Ur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32704-7B65-D880-3B4E-43277E1E65BA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807BC-4040-9593-34E3-F38D03B0329C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7EC5-5253-5010-BC62-916D86CEBF4A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BACK OFFICE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E56A-8F35-62B1-F218-353FB672BB09}"/>
              </a:ext>
            </a:extLst>
          </p:cNvPr>
          <p:cNvSpPr txBox="1"/>
          <p:nvPr/>
        </p:nvSpPr>
        <p:spPr>
          <a:xfrm>
            <a:off x="337926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</a:rPr>
              <a:t>Login Page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8514-1F1C-EA22-B85F-B0988531EED1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BE562A1-FD1D-8F76-0F1E-C0630C156F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5153EA0-5582-4E66-806D-1A1309B00180}"/>
              </a:ext>
            </a:extLst>
          </p:cNvPr>
          <p:cNvGrpSpPr/>
          <p:nvPr/>
        </p:nvGrpSpPr>
        <p:grpSpPr>
          <a:xfrm>
            <a:off x="2286451" y="592780"/>
            <a:ext cx="10837832" cy="8180207"/>
            <a:chOff x="466984" y="471549"/>
            <a:chExt cx="10837832" cy="81802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447ECB-4EE3-43E8-B9D5-08152962252C}"/>
                </a:ext>
              </a:extLst>
            </p:cNvPr>
            <p:cNvGrpSpPr/>
            <p:nvPr/>
          </p:nvGrpSpPr>
          <p:grpSpPr>
            <a:xfrm>
              <a:off x="466984" y="471549"/>
              <a:ext cx="10837832" cy="8180207"/>
              <a:chOff x="636037" y="159670"/>
              <a:chExt cx="10837832" cy="818020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27F595D-A27A-47B6-83D7-FEF01CD8B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037" y="159670"/>
                <a:ext cx="10837832" cy="818020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B79305-E350-4D48-A37D-EB93CA732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918" y="1250302"/>
                <a:ext cx="7929489" cy="4450702"/>
              </a:xfrm>
              <a:prstGeom prst="rect">
                <a:avLst/>
              </a:prstGeom>
            </p:spPr>
          </p:pic>
        </p:grp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344F92-A420-4577-8010-05EA351C2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1865" y="1562182"/>
              <a:ext cx="7929489" cy="4420906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C6C2F90-38BB-4B55-9074-1391D7F44954}"/>
              </a:ext>
            </a:extLst>
          </p:cNvPr>
          <p:cNvSpPr/>
          <p:nvPr/>
        </p:nvSpPr>
        <p:spPr>
          <a:xfrm>
            <a:off x="153424" y="1700588"/>
            <a:ext cx="2980612" cy="2910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u="sng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endParaRPr lang="en-US" b="1" u="sng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Dashboard: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Customizeable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dashboards and advanced analytics for better overview and control.</a:t>
            </a: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endParaRPr lang="en-US" sz="16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2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32704-7B65-D880-3B4E-43277E1E65BA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807BC-4040-9593-34E3-F38D03B0329C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7EC5-5253-5010-BC62-916D86CEBF4A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BACK OFFICE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E56A-8F35-62B1-F218-353FB672BB09}"/>
              </a:ext>
            </a:extLst>
          </p:cNvPr>
          <p:cNvSpPr txBox="1"/>
          <p:nvPr/>
        </p:nvSpPr>
        <p:spPr>
          <a:xfrm>
            <a:off x="337926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</a:rPr>
              <a:t>Login Page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8514-1F1C-EA22-B85F-B0988531EED1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BE562A1-FD1D-8F76-0F1E-C0630C156F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F1A10F5-EAB5-4960-98B8-D80A4DB86570}"/>
              </a:ext>
            </a:extLst>
          </p:cNvPr>
          <p:cNvGrpSpPr/>
          <p:nvPr/>
        </p:nvGrpSpPr>
        <p:grpSpPr>
          <a:xfrm>
            <a:off x="2295782" y="611442"/>
            <a:ext cx="10837832" cy="8180207"/>
            <a:chOff x="466984" y="471549"/>
            <a:chExt cx="10837832" cy="81802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447ECB-4EE3-43E8-B9D5-08152962252C}"/>
                </a:ext>
              </a:extLst>
            </p:cNvPr>
            <p:cNvGrpSpPr/>
            <p:nvPr/>
          </p:nvGrpSpPr>
          <p:grpSpPr>
            <a:xfrm>
              <a:off x="466984" y="471549"/>
              <a:ext cx="10837832" cy="8180207"/>
              <a:chOff x="636037" y="159670"/>
              <a:chExt cx="10837832" cy="818020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27F595D-A27A-47B6-83D7-FEF01CD8B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037" y="159670"/>
                <a:ext cx="10837832" cy="818020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B79305-E350-4D48-A37D-EB93CA732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918" y="1250302"/>
                <a:ext cx="7929489" cy="4450702"/>
              </a:xfrm>
              <a:prstGeom prst="rect">
                <a:avLst/>
              </a:prstGeom>
            </p:spPr>
          </p:pic>
        </p:grpSp>
        <p:pic>
          <p:nvPicPr>
            <p:cNvPr id="12" name="Picture 11" descr="A screenshot of a computer">
              <a:extLst>
                <a:ext uri="{FF2B5EF4-FFF2-40B4-BE49-F238E27FC236}">
                  <a16:creationId xmlns:a16="http://schemas.microsoft.com/office/drawing/2014/main" id="{6CDADC86-7DED-4A84-A5D2-CEDF29D00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864" y="1562181"/>
              <a:ext cx="7930815" cy="4450702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5C483D-3145-4E6C-83BE-A6399B6FDEA4}"/>
              </a:ext>
            </a:extLst>
          </p:cNvPr>
          <p:cNvSpPr/>
          <p:nvPr/>
        </p:nvSpPr>
        <p:spPr>
          <a:xfrm>
            <a:off x="233811" y="1702074"/>
            <a:ext cx="2980612" cy="2910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Transaction Reports: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List of transactions showing details of customers, you can apply filters for accurate results.</a:t>
            </a:r>
          </a:p>
        </p:txBody>
      </p:sp>
    </p:spTree>
    <p:extLst>
      <p:ext uri="{BB962C8B-B14F-4D97-AF65-F5344CB8AC3E}">
        <p14:creationId xmlns:p14="http://schemas.microsoft.com/office/powerpoint/2010/main" val="87381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32704-7B65-D880-3B4E-43277E1E65BA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807BC-4040-9593-34E3-F38D03B0329C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7EC5-5253-5010-BC62-916D86CEBF4A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BACK OFFICE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E56A-8F35-62B1-F218-353FB672BB09}"/>
              </a:ext>
            </a:extLst>
          </p:cNvPr>
          <p:cNvSpPr txBox="1"/>
          <p:nvPr/>
        </p:nvSpPr>
        <p:spPr>
          <a:xfrm>
            <a:off x="337926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</a:rPr>
              <a:t>Login Page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8514-1F1C-EA22-B85F-B0988531EED1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BE562A1-FD1D-8F76-0F1E-C0630C156F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98B8925-40DE-4B73-AC8A-7D878B3AFEC6}"/>
              </a:ext>
            </a:extLst>
          </p:cNvPr>
          <p:cNvGrpSpPr/>
          <p:nvPr/>
        </p:nvGrpSpPr>
        <p:grpSpPr>
          <a:xfrm>
            <a:off x="2314442" y="638947"/>
            <a:ext cx="10837832" cy="8180207"/>
            <a:chOff x="466984" y="471549"/>
            <a:chExt cx="10837832" cy="81802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447ECB-4EE3-43E8-B9D5-08152962252C}"/>
                </a:ext>
              </a:extLst>
            </p:cNvPr>
            <p:cNvGrpSpPr/>
            <p:nvPr/>
          </p:nvGrpSpPr>
          <p:grpSpPr>
            <a:xfrm>
              <a:off x="466984" y="471549"/>
              <a:ext cx="10837832" cy="8180207"/>
              <a:chOff x="636037" y="159670"/>
              <a:chExt cx="10837832" cy="818020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27F595D-A27A-47B6-83D7-FEF01CD8B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6037" y="159670"/>
                <a:ext cx="10837832" cy="8180207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3B79305-E350-4D48-A37D-EB93CA732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0918" y="1250302"/>
                <a:ext cx="7929489" cy="4450702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152A55-6800-42BD-B6A6-4FFFFC524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53704" y="1562182"/>
              <a:ext cx="7907650" cy="4454098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BD0AF5-6F23-4082-8750-04EBB9B31F14}"/>
              </a:ext>
            </a:extLst>
          </p:cNvPr>
          <p:cNvSpPr/>
          <p:nvPr/>
        </p:nvSpPr>
        <p:spPr>
          <a:xfrm>
            <a:off x="233811" y="1729579"/>
            <a:ext cx="2980612" cy="2910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Transaction Details: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Details of selected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7257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34B1CF1-538C-48DD-809D-185DB5E6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011" y="1386496"/>
            <a:ext cx="8582025" cy="64484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232704-7B65-D880-3B4E-43277E1E65BA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807BC-4040-9593-34E3-F38D03B0329C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7EC5-5253-5010-BC62-916D86CEBF4A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BACK OFFICE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E56A-8F35-62B1-F218-353FB672BB09}"/>
              </a:ext>
            </a:extLst>
          </p:cNvPr>
          <p:cNvSpPr txBox="1"/>
          <p:nvPr/>
        </p:nvSpPr>
        <p:spPr>
          <a:xfrm>
            <a:off x="337926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</a:rPr>
              <a:t>Login Page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8514-1F1C-EA22-B85F-B0988531EED1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BE562A1-FD1D-8F76-0F1E-C0630C156F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F33904-F92F-4CE3-B4FC-925CA2255D31}"/>
              </a:ext>
            </a:extLst>
          </p:cNvPr>
          <p:cNvSpPr/>
          <p:nvPr/>
        </p:nvSpPr>
        <p:spPr>
          <a:xfrm>
            <a:off x="306848" y="1700587"/>
            <a:ext cx="2980612" cy="2910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Monitoring Dashboards: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Monitoring dashboards shows your total portfolio.</a:t>
            </a:r>
          </a:p>
        </p:txBody>
      </p:sp>
    </p:spTree>
    <p:extLst>
      <p:ext uri="{BB962C8B-B14F-4D97-AF65-F5344CB8AC3E}">
        <p14:creationId xmlns:p14="http://schemas.microsoft.com/office/powerpoint/2010/main" val="251359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32704-7B65-D880-3B4E-43277E1E65BA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807BC-4040-9593-34E3-F38D03B0329C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7EC5-5253-5010-BC62-916D86CEBF4A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BACK OFFICE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E56A-8F35-62B1-F218-353FB672BB09}"/>
              </a:ext>
            </a:extLst>
          </p:cNvPr>
          <p:cNvSpPr txBox="1"/>
          <p:nvPr/>
        </p:nvSpPr>
        <p:spPr>
          <a:xfrm>
            <a:off x="337926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</a:rPr>
              <a:t>Login Page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8514-1F1C-EA22-B85F-B0988531EED1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BE562A1-FD1D-8F76-0F1E-C0630C156F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6DA58A5-C140-4DDD-946B-FBFABA3D2A80}"/>
              </a:ext>
            </a:extLst>
          </p:cNvPr>
          <p:cNvGrpSpPr/>
          <p:nvPr/>
        </p:nvGrpSpPr>
        <p:grpSpPr>
          <a:xfrm>
            <a:off x="2295783" y="638947"/>
            <a:ext cx="10837832" cy="8028638"/>
            <a:chOff x="466984" y="471550"/>
            <a:chExt cx="10837832" cy="80286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D53193-D47B-475A-BB80-02E7DDA070AD}"/>
                </a:ext>
              </a:extLst>
            </p:cNvPr>
            <p:cNvGrpSpPr/>
            <p:nvPr/>
          </p:nvGrpSpPr>
          <p:grpSpPr>
            <a:xfrm>
              <a:off x="466984" y="471550"/>
              <a:ext cx="10837832" cy="8028638"/>
              <a:chOff x="466984" y="471550"/>
              <a:chExt cx="10837832" cy="802863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27F595D-A27A-47B6-83D7-FEF01CD8B2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984" y="471550"/>
                <a:ext cx="10837832" cy="8028638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4DE8FE3-EA1F-4AF6-AA01-66C9AC0EC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0202" y="1642637"/>
                <a:ext cx="7911393" cy="4358980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771547-F20E-475B-BEB7-6D6B33EA2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0203" y="1548425"/>
              <a:ext cx="7911393" cy="369332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181044-0D2A-41EA-8D6E-9E3F57DE0F8A}"/>
              </a:ext>
            </a:extLst>
          </p:cNvPr>
          <p:cNvSpPr/>
          <p:nvPr/>
        </p:nvSpPr>
        <p:spPr>
          <a:xfrm>
            <a:off x="153424" y="1700588"/>
            <a:ext cx="2980612" cy="2910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Monitoring Dashboards: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Also includes analytical graph for better understanding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17466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9695B-6174-4191-920D-B8C88F5C4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66" y="1259634"/>
            <a:ext cx="7034750" cy="484331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1AA6DB9-A70F-497E-8CA6-CF009764299D}"/>
              </a:ext>
            </a:extLst>
          </p:cNvPr>
          <p:cNvGrpSpPr/>
          <p:nvPr/>
        </p:nvGrpSpPr>
        <p:grpSpPr>
          <a:xfrm>
            <a:off x="12046162" y="0"/>
            <a:ext cx="167953" cy="6858000"/>
            <a:chOff x="9397806" y="-1027616"/>
            <a:chExt cx="167953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A648DC-99CA-4B58-A209-E3C098BE15D8}"/>
                </a:ext>
              </a:extLst>
            </p:cNvPr>
            <p:cNvSpPr/>
            <p:nvPr/>
          </p:nvSpPr>
          <p:spPr>
            <a:xfrm>
              <a:off x="9481783" y="-1027616"/>
              <a:ext cx="83976" cy="6858000"/>
            </a:xfrm>
            <a:prstGeom prst="rect">
              <a:avLst/>
            </a:prstGeom>
            <a:solidFill>
              <a:srgbClr val="12679B"/>
            </a:solidFill>
            <a:ln>
              <a:solidFill>
                <a:srgbClr val="12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6BA6D-DDD2-4973-B345-9E42FDA859B5}"/>
                </a:ext>
              </a:extLst>
            </p:cNvPr>
            <p:cNvSpPr/>
            <p:nvPr/>
          </p:nvSpPr>
          <p:spPr>
            <a:xfrm>
              <a:off x="9397806" y="-1027616"/>
              <a:ext cx="83976" cy="6858000"/>
            </a:xfrm>
            <a:prstGeom prst="rect">
              <a:avLst/>
            </a:prstGeom>
            <a:solidFill>
              <a:srgbClr val="FACB13"/>
            </a:solidFill>
            <a:ln>
              <a:solidFill>
                <a:srgbClr val="FA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5E2914-EDE3-9843-5657-A45EA2AA31C4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Content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F71E5-20AB-CB69-5AFF-F0E28F9CE075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F7F6B-B444-D688-694E-5F0889AC4127}"/>
              </a:ext>
            </a:extLst>
          </p:cNvPr>
          <p:cNvSpPr txBox="1"/>
          <p:nvPr/>
        </p:nvSpPr>
        <p:spPr>
          <a:xfrm>
            <a:off x="327039" y="606469"/>
            <a:ext cx="8167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Paysys Open ACS 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  <a:latin typeface="Bahnschrift Light SemiCondensed" panose="020B0502040204020203" pitchFamily="34" charset="0"/>
              </a:rPr>
              <a:t>Soluton</a:t>
            </a:r>
            <a:endParaRPr lang="en-US">
              <a:solidFill>
                <a:schemeClr val="accent1">
                  <a:lumMod val="50000"/>
                </a:schemeClr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90E255-F5EC-CD7F-0812-3254C947DE9F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0CD777-EAA3-15AC-20DD-23F40CFB6BAC}"/>
              </a:ext>
            </a:extLst>
          </p:cNvPr>
          <p:cNvSpPr/>
          <p:nvPr/>
        </p:nvSpPr>
        <p:spPr>
          <a:xfrm>
            <a:off x="1142132" y="2774873"/>
            <a:ext cx="80405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OpenACS Overview</a:t>
            </a:r>
            <a:endParaRPr lang="en-PK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1FADC-9A3D-A99C-199D-98C55DC58997}"/>
              </a:ext>
            </a:extLst>
          </p:cNvPr>
          <p:cNvSpPr/>
          <p:nvPr/>
        </p:nvSpPr>
        <p:spPr>
          <a:xfrm>
            <a:off x="437538" y="2774873"/>
            <a:ext cx="5544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02</a:t>
            </a:r>
            <a:endParaRPr lang="en-PK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3F2024-C279-4D0D-88EE-29349A167E29}"/>
              </a:ext>
            </a:extLst>
          </p:cNvPr>
          <p:cNvSpPr/>
          <p:nvPr/>
        </p:nvSpPr>
        <p:spPr>
          <a:xfrm>
            <a:off x="1153014" y="4188625"/>
            <a:ext cx="80405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5D771-F007-D3F9-2D24-AD2E01C9639F}"/>
              </a:ext>
            </a:extLst>
          </p:cNvPr>
          <p:cNvSpPr/>
          <p:nvPr/>
        </p:nvSpPr>
        <p:spPr>
          <a:xfrm>
            <a:off x="437538" y="3512526"/>
            <a:ext cx="5544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03</a:t>
            </a:r>
            <a:endParaRPr lang="en-PK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E49218-F454-E83D-AE19-C64C5FAF537F}"/>
              </a:ext>
            </a:extLst>
          </p:cNvPr>
          <p:cNvSpPr/>
          <p:nvPr/>
        </p:nvSpPr>
        <p:spPr>
          <a:xfrm>
            <a:off x="1142132" y="2068364"/>
            <a:ext cx="80405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K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8AEFE1-CEFC-1574-B684-BB44E5CE3C1C}"/>
              </a:ext>
            </a:extLst>
          </p:cNvPr>
          <p:cNvSpPr/>
          <p:nvPr/>
        </p:nvSpPr>
        <p:spPr>
          <a:xfrm>
            <a:off x="437538" y="2068364"/>
            <a:ext cx="554479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01</a:t>
            </a:r>
            <a:endParaRPr lang="en-PK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56196AA8-822D-8C4A-F2C3-5FB00F72AC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2D56D1-5214-C4E0-E404-020EE8B139E2}"/>
              </a:ext>
            </a:extLst>
          </p:cNvPr>
          <p:cNvSpPr/>
          <p:nvPr/>
        </p:nvSpPr>
        <p:spPr>
          <a:xfrm>
            <a:off x="1151963" y="2077441"/>
            <a:ext cx="8040576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Introduction of Paysys Labs</a:t>
            </a:r>
            <a:endParaRPr lang="en-PK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29542-ECC9-8CFC-5E8E-AC0CB967ED17}"/>
              </a:ext>
            </a:extLst>
          </p:cNvPr>
          <p:cNvSpPr txBox="1"/>
          <p:nvPr/>
        </p:nvSpPr>
        <p:spPr>
          <a:xfrm>
            <a:off x="1096149" y="3512526"/>
            <a:ext cx="61162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OpenACS Back-office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</a:t>
            </a:r>
            <a:endParaRPr lang="en-US" sz="2400" b="1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49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97503-60AA-68E3-9CF9-5BA451938430}"/>
              </a:ext>
            </a:extLst>
          </p:cNvPr>
          <p:cNvSpPr/>
          <p:nvPr/>
        </p:nvSpPr>
        <p:spPr>
          <a:xfrm>
            <a:off x="-1" y="0"/>
            <a:ext cx="12192001" cy="6863308"/>
          </a:xfrm>
          <a:prstGeom prst="rect">
            <a:avLst/>
          </a:prstGeom>
          <a:solidFill>
            <a:srgbClr val="101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OPENACS OVERVIEW, FEATURES &amp; ADD-ON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72890D7-1C46-E11F-2D32-6E7B45FC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PAYSYS OPENACS</a:t>
            </a:r>
            <a:endParaRPr lang="en-PK" sz="1400" b="1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object 20">
            <a:extLst>
              <a:ext uri="{FF2B5EF4-FFF2-40B4-BE49-F238E27FC236}">
                <a16:creationId xmlns:a16="http://schemas.microsoft.com/office/drawing/2014/main" id="{5CE0E1FB-A99C-92C4-9AF6-ABB01466D9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31" y="6410695"/>
            <a:ext cx="257452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dit card - Free people icons">
            <a:extLst>
              <a:ext uri="{FF2B5EF4-FFF2-40B4-BE49-F238E27FC236}">
                <a16:creationId xmlns:a16="http://schemas.microsoft.com/office/drawing/2014/main" id="{99F208A3-35CB-921E-4B42-F7BC594B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01" y="1557058"/>
            <a:ext cx="1258120" cy="12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A128AF8-D650-F354-765D-CEB27A913D36}"/>
              </a:ext>
            </a:extLst>
          </p:cNvPr>
          <p:cNvSpPr/>
          <p:nvPr/>
        </p:nvSpPr>
        <p:spPr>
          <a:xfrm>
            <a:off x="7880601" y="5227183"/>
            <a:ext cx="3413422" cy="155198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AA6DB9-A70F-497E-8CA6-CF009764299D}"/>
              </a:ext>
            </a:extLst>
          </p:cNvPr>
          <p:cNvGrpSpPr/>
          <p:nvPr/>
        </p:nvGrpSpPr>
        <p:grpSpPr>
          <a:xfrm>
            <a:off x="12046162" y="0"/>
            <a:ext cx="167953" cy="6858000"/>
            <a:chOff x="9397806" y="-1027616"/>
            <a:chExt cx="167953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A648DC-99CA-4B58-A209-E3C098BE15D8}"/>
                </a:ext>
              </a:extLst>
            </p:cNvPr>
            <p:cNvSpPr/>
            <p:nvPr/>
          </p:nvSpPr>
          <p:spPr>
            <a:xfrm>
              <a:off x="9481783" y="-1027616"/>
              <a:ext cx="83976" cy="6858000"/>
            </a:xfrm>
            <a:prstGeom prst="rect">
              <a:avLst/>
            </a:prstGeom>
            <a:solidFill>
              <a:srgbClr val="12679B"/>
            </a:solidFill>
            <a:ln>
              <a:solidFill>
                <a:srgbClr val="12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6BA6D-DDD2-4973-B345-9E42FDA859B5}"/>
                </a:ext>
              </a:extLst>
            </p:cNvPr>
            <p:cNvSpPr/>
            <p:nvPr/>
          </p:nvSpPr>
          <p:spPr>
            <a:xfrm>
              <a:off x="9397806" y="-1027616"/>
              <a:ext cx="83976" cy="6858000"/>
            </a:xfrm>
            <a:prstGeom prst="rect">
              <a:avLst/>
            </a:prstGeom>
            <a:solidFill>
              <a:srgbClr val="FACB13"/>
            </a:solidFill>
            <a:ln>
              <a:solidFill>
                <a:srgbClr val="FA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5E2914-EDE3-9843-5657-A45EA2AA31C4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>
                <a:solidFill>
                  <a:srgbClr val="4F81BD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OVERVIEW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1D835-BA73-9E0D-451B-30F8B2FEEF47}"/>
              </a:ext>
            </a:extLst>
          </p:cNvPr>
          <p:cNvSpPr txBox="1"/>
          <p:nvPr/>
        </p:nvSpPr>
        <p:spPr>
          <a:xfrm>
            <a:off x="347233" y="62839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ACS Journey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ahnschrift Ligh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F71E5-20AB-CB69-5AFF-F0E28F9CE075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36C235D-F5D8-7CB5-7F7B-4EF9287644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80ECA88-B980-50BA-72EE-3AC5F8EB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A87F00-25CC-D371-085A-D4FF12F0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AB482D-2623-DDB0-D824-63CEA8FD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2" name="Picture 8" descr="Online store - Free commerce icons">
            <a:extLst>
              <a:ext uri="{FF2B5EF4-FFF2-40B4-BE49-F238E27FC236}">
                <a16:creationId xmlns:a16="http://schemas.microsoft.com/office/drawing/2014/main" id="{D0200A96-8B22-97EC-4C7B-9101EC597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471" y="1557058"/>
            <a:ext cx="1258120" cy="12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ayment gateway - Free computer icons">
            <a:extLst>
              <a:ext uri="{FF2B5EF4-FFF2-40B4-BE49-F238E27FC236}">
                <a16:creationId xmlns:a16="http://schemas.microsoft.com/office/drawing/2014/main" id="{62070B3D-7FFA-9686-6FBB-7A7F4AF86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884" y="1558618"/>
            <a:ext cx="1258120" cy="125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erchant - Free business and finance icons">
            <a:extLst>
              <a:ext uri="{FF2B5EF4-FFF2-40B4-BE49-F238E27FC236}">
                <a16:creationId xmlns:a16="http://schemas.microsoft.com/office/drawing/2014/main" id="{7E850E13-8DE2-4EC2-088D-91052218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616" y="1514846"/>
            <a:ext cx="1342540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ank icons for free download | Freepik">
            <a:extLst>
              <a:ext uri="{FF2B5EF4-FFF2-40B4-BE49-F238E27FC236}">
                <a16:creationId xmlns:a16="http://schemas.microsoft.com/office/drawing/2014/main" id="{AA48CD7E-D586-FD89-7B34-3ACF695BD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73" y="165033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4C8812C-FB3D-579A-FFF4-209E2FB4FD8C}"/>
              </a:ext>
            </a:extLst>
          </p:cNvPr>
          <p:cNvSpPr txBox="1"/>
          <p:nvPr/>
        </p:nvSpPr>
        <p:spPr>
          <a:xfrm>
            <a:off x="441826" y="2846876"/>
            <a:ext cx="173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CARDHOLDER</a:t>
            </a: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422D1F-266F-20CC-B97D-D747F682E6B8}"/>
              </a:ext>
            </a:extLst>
          </p:cNvPr>
          <p:cNvSpPr txBox="1"/>
          <p:nvPr/>
        </p:nvSpPr>
        <p:spPr>
          <a:xfrm>
            <a:off x="2948543" y="2846876"/>
            <a:ext cx="173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52DF83-C5FD-C09A-3687-F495947B0E8A}"/>
              </a:ext>
            </a:extLst>
          </p:cNvPr>
          <p:cNvSpPr txBox="1"/>
          <p:nvPr/>
        </p:nvSpPr>
        <p:spPr>
          <a:xfrm>
            <a:off x="2948543" y="2857386"/>
            <a:ext cx="173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  MERCHANT</a:t>
            </a: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2E5E7-6125-34E0-6EE5-F76DBBB562AE}"/>
              </a:ext>
            </a:extLst>
          </p:cNvPr>
          <p:cNvSpPr txBox="1"/>
          <p:nvPr/>
        </p:nvSpPr>
        <p:spPr>
          <a:xfrm>
            <a:off x="5191470" y="2857386"/>
            <a:ext cx="232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PAYMENT GATEWAY</a:t>
            </a: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5AB391-C6C0-3C68-E8DD-7B628C721D5D}"/>
              </a:ext>
            </a:extLst>
          </p:cNvPr>
          <p:cNvSpPr txBox="1"/>
          <p:nvPr/>
        </p:nvSpPr>
        <p:spPr>
          <a:xfrm>
            <a:off x="7964725" y="2857386"/>
            <a:ext cx="232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ACQUIRER BANK</a:t>
            </a: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2F759-F211-CC59-D218-B325BC91C88B}"/>
              </a:ext>
            </a:extLst>
          </p:cNvPr>
          <p:cNvSpPr txBox="1"/>
          <p:nvPr/>
        </p:nvSpPr>
        <p:spPr>
          <a:xfrm>
            <a:off x="10389331" y="2846876"/>
            <a:ext cx="23249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ISSUER BANK</a:t>
            </a: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pic>
        <p:nvPicPr>
          <p:cNvPr id="1044" name="Picture 20" descr="Server Generic Outline Color icon">
            <a:extLst>
              <a:ext uri="{FF2B5EF4-FFF2-40B4-BE49-F238E27FC236}">
                <a16:creationId xmlns:a16="http://schemas.microsoft.com/office/drawing/2014/main" id="{197EB953-D08B-DB6B-B789-22C18CF9A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257" y="3929026"/>
            <a:ext cx="1111965" cy="11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Server Id Card Icon">
            <a:extLst>
              <a:ext uri="{FF2B5EF4-FFF2-40B4-BE49-F238E27FC236}">
                <a16:creationId xmlns:a16="http://schemas.microsoft.com/office/drawing/2014/main" id="{36E51230-48C0-45DD-9E78-59D2BCC2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99" y="3921902"/>
            <a:ext cx="1111965" cy="111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blue and black logo">
            <a:extLst>
              <a:ext uri="{FF2B5EF4-FFF2-40B4-BE49-F238E27FC236}">
                <a16:creationId xmlns:a16="http://schemas.microsoft.com/office/drawing/2014/main" id="{70DF8FA1-A358-FB1A-2522-F668A2BFCA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603" y="4121284"/>
            <a:ext cx="2617166" cy="6525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001338-B8A2-C01E-8ACC-7AB5EF05409B}"/>
              </a:ext>
            </a:extLst>
          </p:cNvPr>
          <p:cNvSpPr txBox="1"/>
          <p:nvPr/>
        </p:nvSpPr>
        <p:spPr>
          <a:xfrm>
            <a:off x="2936363" y="5040991"/>
            <a:ext cx="1737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 3DS SERVER</a:t>
            </a:r>
            <a:endParaRPr kumimoji="0" lang="en-US" sz="16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9EF8B-2DD1-3F0D-C359-AEFB54B37519}"/>
              </a:ext>
            </a:extLst>
          </p:cNvPr>
          <p:cNvSpPr txBox="1"/>
          <p:nvPr/>
        </p:nvSpPr>
        <p:spPr>
          <a:xfrm>
            <a:off x="5552349" y="5026968"/>
            <a:ext cx="2254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Bahnschrift" panose="020B0502040204020203" pitchFamily="34" charset="0"/>
              </a:rPr>
              <a:t>  CARD NETWORK DIRECTORY SERVER</a:t>
            </a:r>
          </a:p>
        </p:txBody>
      </p:sp>
      <p:cxnSp>
        <p:nvCxnSpPr>
          <p:cNvPr id="27" name="Straight Connector 30">
            <a:extLst>
              <a:ext uri="{FF2B5EF4-FFF2-40B4-BE49-F238E27FC236}">
                <a16:creationId xmlns:a16="http://schemas.microsoft.com/office/drawing/2014/main" id="{22C2002C-5A98-F854-FC25-AF68D393D1B1}"/>
              </a:ext>
            </a:extLst>
          </p:cNvPr>
          <p:cNvCxnSpPr>
            <a:cxnSpLocks/>
          </p:cNvCxnSpPr>
          <p:nvPr/>
        </p:nvCxnSpPr>
        <p:spPr>
          <a:xfrm>
            <a:off x="2070945" y="2372991"/>
            <a:ext cx="100584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28" name="Straight Connector 30">
            <a:extLst>
              <a:ext uri="{FF2B5EF4-FFF2-40B4-BE49-F238E27FC236}">
                <a16:creationId xmlns:a16="http://schemas.microsoft.com/office/drawing/2014/main" id="{56F12256-2CB2-E2BB-E506-EDBC55C73CEA}"/>
              </a:ext>
            </a:extLst>
          </p:cNvPr>
          <p:cNvCxnSpPr>
            <a:cxnSpLocks/>
          </p:cNvCxnSpPr>
          <p:nvPr/>
        </p:nvCxnSpPr>
        <p:spPr>
          <a:xfrm>
            <a:off x="4382705" y="2372991"/>
            <a:ext cx="100584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30" name="Straight Connector 30">
            <a:extLst>
              <a:ext uri="{FF2B5EF4-FFF2-40B4-BE49-F238E27FC236}">
                <a16:creationId xmlns:a16="http://schemas.microsoft.com/office/drawing/2014/main" id="{45ED1808-6B80-5AD4-4466-F5F191494CAC}"/>
              </a:ext>
            </a:extLst>
          </p:cNvPr>
          <p:cNvCxnSpPr>
            <a:cxnSpLocks/>
          </p:cNvCxnSpPr>
          <p:nvPr/>
        </p:nvCxnSpPr>
        <p:spPr>
          <a:xfrm>
            <a:off x="7132825" y="2380115"/>
            <a:ext cx="100584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33" name="Straight Connector 30">
            <a:extLst>
              <a:ext uri="{FF2B5EF4-FFF2-40B4-BE49-F238E27FC236}">
                <a16:creationId xmlns:a16="http://schemas.microsoft.com/office/drawing/2014/main" id="{132C00BB-0F21-9B64-9F0E-4F8FB06350B9}"/>
              </a:ext>
            </a:extLst>
          </p:cNvPr>
          <p:cNvCxnSpPr>
            <a:cxnSpLocks/>
          </p:cNvCxnSpPr>
          <p:nvPr/>
        </p:nvCxnSpPr>
        <p:spPr>
          <a:xfrm>
            <a:off x="9503824" y="2380115"/>
            <a:ext cx="100584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6A93F148-BA5A-A69A-9F54-0281E9FA508D}"/>
              </a:ext>
            </a:extLst>
          </p:cNvPr>
          <p:cNvCxnSpPr>
            <a:cxnSpLocks/>
          </p:cNvCxnSpPr>
          <p:nvPr/>
        </p:nvCxnSpPr>
        <p:spPr>
          <a:xfrm rot="16200000">
            <a:off x="3457211" y="3491447"/>
            <a:ext cx="54864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79FB6F50-AA4B-7EEA-A6D8-CEA8D2F376EA}"/>
              </a:ext>
            </a:extLst>
          </p:cNvPr>
          <p:cNvCxnSpPr>
            <a:cxnSpLocks/>
          </p:cNvCxnSpPr>
          <p:nvPr/>
        </p:nvCxnSpPr>
        <p:spPr>
          <a:xfrm>
            <a:off x="4522113" y="4487057"/>
            <a:ext cx="100584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39" name="Straight Connector 30">
            <a:extLst>
              <a:ext uri="{FF2B5EF4-FFF2-40B4-BE49-F238E27FC236}">
                <a16:creationId xmlns:a16="http://schemas.microsoft.com/office/drawing/2014/main" id="{A9B56291-DDB0-4B02-A122-14FB24F3841F}"/>
              </a:ext>
            </a:extLst>
          </p:cNvPr>
          <p:cNvCxnSpPr>
            <a:cxnSpLocks/>
          </p:cNvCxnSpPr>
          <p:nvPr/>
        </p:nvCxnSpPr>
        <p:spPr>
          <a:xfrm>
            <a:off x="7005463" y="4474434"/>
            <a:ext cx="91440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40" name="Straight Connector 30">
            <a:extLst>
              <a:ext uri="{FF2B5EF4-FFF2-40B4-BE49-F238E27FC236}">
                <a16:creationId xmlns:a16="http://schemas.microsoft.com/office/drawing/2014/main" id="{BEC3D9B6-6D50-0E71-E62D-60BE3D7E8CD8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0605769" y="3310409"/>
            <a:ext cx="543302" cy="1137132"/>
          </a:xfrm>
          <a:prstGeom prst="bentConnector2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cxnSp>
        <p:nvCxnSpPr>
          <p:cNvPr id="42" name="Straight Connector 30">
            <a:extLst>
              <a:ext uri="{FF2B5EF4-FFF2-40B4-BE49-F238E27FC236}">
                <a16:creationId xmlns:a16="http://schemas.microsoft.com/office/drawing/2014/main" id="{6D74365F-25C7-5D29-8152-CF9D1EBD3F81}"/>
              </a:ext>
            </a:extLst>
          </p:cNvPr>
          <p:cNvCxnSpPr>
            <a:cxnSpLocks/>
          </p:cNvCxnSpPr>
          <p:nvPr/>
        </p:nvCxnSpPr>
        <p:spPr>
          <a:xfrm rot="16200000">
            <a:off x="9319741" y="4899922"/>
            <a:ext cx="365760" cy="1"/>
          </a:xfrm>
          <a:prstGeom prst="line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47" name="object 51">
            <a:extLst>
              <a:ext uri="{FF2B5EF4-FFF2-40B4-BE49-F238E27FC236}">
                <a16:creationId xmlns:a16="http://schemas.microsoft.com/office/drawing/2014/main" id="{DAC2804D-BA06-9F9D-AB76-2D5201B10EE5}"/>
              </a:ext>
            </a:extLst>
          </p:cNvPr>
          <p:cNvSpPr/>
          <p:nvPr/>
        </p:nvSpPr>
        <p:spPr>
          <a:xfrm>
            <a:off x="8039787" y="5515833"/>
            <a:ext cx="1087423" cy="21289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B8727181-4037-A44F-D80D-15F9E10D9A90}"/>
              </a:ext>
            </a:extLst>
          </p:cNvPr>
          <p:cNvSpPr/>
          <p:nvPr/>
        </p:nvSpPr>
        <p:spPr>
          <a:xfrm>
            <a:off x="9398437" y="5417090"/>
            <a:ext cx="480912" cy="41038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072BCD4A-1001-9CEC-2D86-FEF6F3416CA0}"/>
              </a:ext>
            </a:extLst>
          </p:cNvPr>
          <p:cNvSpPr/>
          <p:nvPr/>
        </p:nvSpPr>
        <p:spPr>
          <a:xfrm>
            <a:off x="10567603" y="5395561"/>
            <a:ext cx="390144" cy="3703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4" name="Graphic 53" descr="Database with solid fill">
            <a:extLst>
              <a:ext uri="{FF2B5EF4-FFF2-40B4-BE49-F238E27FC236}">
                <a16:creationId xmlns:a16="http://schemas.microsoft.com/office/drawing/2014/main" id="{2B170242-63A3-6173-1FEE-B5B0B91857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59681" y="5802551"/>
            <a:ext cx="480912" cy="48091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11A0C95-B71D-20E1-4A94-916E7D06360F}"/>
              </a:ext>
            </a:extLst>
          </p:cNvPr>
          <p:cNvSpPr txBox="1"/>
          <p:nvPr/>
        </p:nvSpPr>
        <p:spPr>
          <a:xfrm>
            <a:off x="7924908" y="6246228"/>
            <a:ext cx="124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Risk Based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Authentication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pic>
        <p:nvPicPr>
          <p:cNvPr id="61" name="Graphic 60" descr="Blog with solid fill">
            <a:extLst>
              <a:ext uri="{FF2B5EF4-FFF2-40B4-BE49-F238E27FC236}">
                <a16:creationId xmlns:a16="http://schemas.microsoft.com/office/drawing/2014/main" id="{733B7C75-7D5B-812E-76F0-6E18B02FA1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84976" y="5795593"/>
            <a:ext cx="535709" cy="53570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A2A62D9-A9C3-1CDF-CB37-A2E2694F01B4}"/>
              </a:ext>
            </a:extLst>
          </p:cNvPr>
          <p:cNvSpPr txBox="1"/>
          <p:nvPr/>
        </p:nvSpPr>
        <p:spPr>
          <a:xfrm>
            <a:off x="9071374" y="6253381"/>
            <a:ext cx="1245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Multi Factor Authentication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  <p:pic>
        <p:nvPicPr>
          <p:cNvPr id="65" name="Graphic 64" descr="Smart Phone with solid fill">
            <a:extLst>
              <a:ext uri="{FF2B5EF4-FFF2-40B4-BE49-F238E27FC236}">
                <a16:creationId xmlns:a16="http://schemas.microsoft.com/office/drawing/2014/main" id="{F9EDC366-1C5A-3397-2160-A208EC1801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62675" y="5775152"/>
            <a:ext cx="535709" cy="535709"/>
          </a:xfrm>
          <a:prstGeom prst="rect">
            <a:avLst/>
          </a:prstGeom>
        </p:spPr>
      </p:pic>
      <p:pic>
        <p:nvPicPr>
          <p:cNvPr id="67" name="Graphic 66" descr="Laptop with solid fill">
            <a:extLst>
              <a:ext uri="{FF2B5EF4-FFF2-40B4-BE49-F238E27FC236}">
                <a16:creationId xmlns:a16="http://schemas.microsoft.com/office/drawing/2014/main" id="{8B2786EA-ADD2-2E2F-0D30-22B0878DEB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281186" y="5786495"/>
            <a:ext cx="611000" cy="611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CCEB2E3-EE73-C6D4-2F04-C8C04B047703}"/>
              </a:ext>
            </a:extLst>
          </p:cNvPr>
          <p:cNvSpPr txBox="1"/>
          <p:nvPr/>
        </p:nvSpPr>
        <p:spPr>
          <a:xfrm>
            <a:off x="10140852" y="6273082"/>
            <a:ext cx="124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Multi Channel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u="none" strike="noStrike" kern="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94020A-55B8-47F7-825A-7CB146ABCB1D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88D62-9B8E-4589-A133-AF4D14843FE6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C49C8-4B72-CC56-991D-881384B9C757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OPEN </a:t>
            </a: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ACS OVERVIEW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0A0D7-DCA9-A85E-12CE-EEAC567E17ED}"/>
              </a:ext>
            </a:extLst>
          </p:cNvPr>
          <p:cNvSpPr txBox="1"/>
          <p:nvPr/>
        </p:nvSpPr>
        <p:spPr>
          <a:xfrm>
            <a:off x="327040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Open ACS Core 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C725F-6AB2-E003-676E-DD76D9CBA556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22E8F92-40D7-88AF-180E-93C30E40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ECCF5E6B-DA78-FE1C-66DC-A2FCB3F6637A}"/>
              </a:ext>
            </a:extLst>
          </p:cNvPr>
          <p:cNvSpPr/>
          <p:nvPr/>
        </p:nvSpPr>
        <p:spPr>
          <a:xfrm>
            <a:off x="7123080" y="1879315"/>
            <a:ext cx="4337685" cy="4819015"/>
          </a:xfrm>
          <a:custGeom>
            <a:avLst/>
            <a:gdLst/>
            <a:ahLst/>
            <a:cxnLst/>
            <a:rect l="l" t="t" r="r" b="b"/>
            <a:pathLst>
              <a:path w="4337684" h="4819015">
                <a:moveTo>
                  <a:pt x="0" y="137033"/>
                </a:moveTo>
                <a:lnTo>
                  <a:pt x="6984" y="93715"/>
                </a:lnTo>
                <a:lnTo>
                  <a:pt x="26436" y="56098"/>
                </a:lnTo>
                <a:lnTo>
                  <a:pt x="56098" y="26436"/>
                </a:lnTo>
                <a:lnTo>
                  <a:pt x="93715" y="6985"/>
                </a:lnTo>
                <a:lnTo>
                  <a:pt x="137032" y="0"/>
                </a:lnTo>
                <a:lnTo>
                  <a:pt x="4200271" y="0"/>
                </a:lnTo>
                <a:lnTo>
                  <a:pt x="4243588" y="6985"/>
                </a:lnTo>
                <a:lnTo>
                  <a:pt x="4281205" y="26436"/>
                </a:lnTo>
                <a:lnTo>
                  <a:pt x="4310867" y="56098"/>
                </a:lnTo>
                <a:lnTo>
                  <a:pt x="4330319" y="93715"/>
                </a:lnTo>
                <a:lnTo>
                  <a:pt x="4337304" y="137033"/>
                </a:lnTo>
                <a:lnTo>
                  <a:pt x="4337304" y="4681867"/>
                </a:lnTo>
                <a:lnTo>
                  <a:pt x="4330319" y="4725178"/>
                </a:lnTo>
                <a:lnTo>
                  <a:pt x="4310867" y="4762792"/>
                </a:lnTo>
                <a:lnTo>
                  <a:pt x="4281205" y="4792452"/>
                </a:lnTo>
                <a:lnTo>
                  <a:pt x="4243588" y="4811903"/>
                </a:lnTo>
                <a:lnTo>
                  <a:pt x="4200271" y="4818888"/>
                </a:lnTo>
                <a:lnTo>
                  <a:pt x="137032" y="4818888"/>
                </a:lnTo>
                <a:lnTo>
                  <a:pt x="93715" y="4811903"/>
                </a:lnTo>
                <a:lnTo>
                  <a:pt x="56098" y="4792452"/>
                </a:lnTo>
                <a:lnTo>
                  <a:pt x="26436" y="4762792"/>
                </a:lnTo>
                <a:lnTo>
                  <a:pt x="6984" y="4725178"/>
                </a:lnTo>
                <a:lnTo>
                  <a:pt x="0" y="4681867"/>
                </a:lnTo>
                <a:lnTo>
                  <a:pt x="0" y="137033"/>
                </a:lnTo>
                <a:close/>
              </a:path>
              <a:path w="4337684" h="4819015">
                <a:moveTo>
                  <a:pt x="432816" y="1072896"/>
                </a:moveTo>
                <a:lnTo>
                  <a:pt x="3558413" y="1072896"/>
                </a:lnTo>
              </a:path>
            </a:pathLst>
          </a:custGeom>
          <a:ln w="12700">
            <a:solidFill>
              <a:srgbClr val="34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D1831336-7E46-0AA4-CBB0-9AB5FE483600}"/>
              </a:ext>
            </a:extLst>
          </p:cNvPr>
          <p:cNvGrpSpPr/>
          <p:nvPr/>
        </p:nvGrpSpPr>
        <p:grpSpPr>
          <a:xfrm>
            <a:off x="581817" y="1872965"/>
            <a:ext cx="6316345" cy="4831715"/>
            <a:chOff x="961389" y="1531366"/>
            <a:chExt cx="6316345" cy="4831715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BE3E62F-7112-DB93-5E75-3C04F2E47070}"/>
                </a:ext>
              </a:extLst>
            </p:cNvPr>
            <p:cNvSpPr/>
            <p:nvPr/>
          </p:nvSpPr>
          <p:spPr>
            <a:xfrm>
              <a:off x="967739" y="1537716"/>
              <a:ext cx="6303645" cy="4819015"/>
            </a:xfrm>
            <a:custGeom>
              <a:avLst/>
              <a:gdLst/>
              <a:ahLst/>
              <a:cxnLst/>
              <a:rect l="l" t="t" r="r" b="b"/>
              <a:pathLst>
                <a:path w="6303645" h="4819015">
                  <a:moveTo>
                    <a:pt x="6176137" y="0"/>
                  </a:moveTo>
                  <a:lnTo>
                    <a:pt x="127114" y="0"/>
                  </a:lnTo>
                  <a:lnTo>
                    <a:pt x="77634" y="9987"/>
                  </a:lnTo>
                  <a:lnTo>
                    <a:pt x="37230" y="37226"/>
                  </a:lnTo>
                  <a:lnTo>
                    <a:pt x="9988" y="77634"/>
                  </a:lnTo>
                  <a:lnTo>
                    <a:pt x="0" y="127126"/>
                  </a:lnTo>
                  <a:lnTo>
                    <a:pt x="0" y="4691761"/>
                  </a:lnTo>
                  <a:lnTo>
                    <a:pt x="9988" y="4741247"/>
                  </a:lnTo>
                  <a:lnTo>
                    <a:pt x="37230" y="4781656"/>
                  </a:lnTo>
                  <a:lnTo>
                    <a:pt x="77634" y="4808898"/>
                  </a:lnTo>
                  <a:lnTo>
                    <a:pt x="127114" y="4818888"/>
                  </a:lnTo>
                  <a:lnTo>
                    <a:pt x="6176137" y="4818888"/>
                  </a:lnTo>
                  <a:lnTo>
                    <a:pt x="6225629" y="4808898"/>
                  </a:lnTo>
                  <a:lnTo>
                    <a:pt x="6266037" y="4781656"/>
                  </a:lnTo>
                  <a:lnTo>
                    <a:pt x="6293276" y="4741247"/>
                  </a:lnTo>
                  <a:lnTo>
                    <a:pt x="6303264" y="4691761"/>
                  </a:lnTo>
                  <a:lnTo>
                    <a:pt x="6303264" y="127126"/>
                  </a:lnTo>
                  <a:lnTo>
                    <a:pt x="6293276" y="77634"/>
                  </a:lnTo>
                  <a:lnTo>
                    <a:pt x="6266037" y="37226"/>
                  </a:lnTo>
                  <a:lnTo>
                    <a:pt x="6225629" y="9987"/>
                  </a:lnTo>
                  <a:lnTo>
                    <a:pt x="6176137" y="0"/>
                  </a:lnTo>
                  <a:close/>
                </a:path>
              </a:pathLst>
            </a:custGeom>
            <a:solidFill>
              <a:srgbClr val="34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BAA0BA3A-244D-911A-E2D0-2EC6CC822225}"/>
                </a:ext>
              </a:extLst>
            </p:cNvPr>
            <p:cNvSpPr/>
            <p:nvPr/>
          </p:nvSpPr>
          <p:spPr>
            <a:xfrm>
              <a:off x="967739" y="1537716"/>
              <a:ext cx="6303645" cy="4819015"/>
            </a:xfrm>
            <a:custGeom>
              <a:avLst/>
              <a:gdLst/>
              <a:ahLst/>
              <a:cxnLst/>
              <a:rect l="l" t="t" r="r" b="b"/>
              <a:pathLst>
                <a:path w="6303645" h="4819015">
                  <a:moveTo>
                    <a:pt x="0" y="127126"/>
                  </a:moveTo>
                  <a:lnTo>
                    <a:pt x="9988" y="77634"/>
                  </a:lnTo>
                  <a:lnTo>
                    <a:pt x="37230" y="37226"/>
                  </a:lnTo>
                  <a:lnTo>
                    <a:pt x="77634" y="9987"/>
                  </a:lnTo>
                  <a:lnTo>
                    <a:pt x="127114" y="0"/>
                  </a:lnTo>
                  <a:lnTo>
                    <a:pt x="6176137" y="0"/>
                  </a:lnTo>
                  <a:lnTo>
                    <a:pt x="6225629" y="9987"/>
                  </a:lnTo>
                  <a:lnTo>
                    <a:pt x="6266037" y="37226"/>
                  </a:lnTo>
                  <a:lnTo>
                    <a:pt x="6293276" y="77634"/>
                  </a:lnTo>
                  <a:lnTo>
                    <a:pt x="6303264" y="127126"/>
                  </a:lnTo>
                  <a:lnTo>
                    <a:pt x="6303264" y="4691761"/>
                  </a:lnTo>
                  <a:lnTo>
                    <a:pt x="6293276" y="4741247"/>
                  </a:lnTo>
                  <a:lnTo>
                    <a:pt x="6266037" y="4781656"/>
                  </a:lnTo>
                  <a:lnTo>
                    <a:pt x="6225629" y="4808898"/>
                  </a:lnTo>
                  <a:lnTo>
                    <a:pt x="6176137" y="4818888"/>
                  </a:lnTo>
                  <a:lnTo>
                    <a:pt x="127114" y="4818888"/>
                  </a:lnTo>
                  <a:lnTo>
                    <a:pt x="77634" y="4808898"/>
                  </a:lnTo>
                  <a:lnTo>
                    <a:pt x="37230" y="4781656"/>
                  </a:lnTo>
                  <a:lnTo>
                    <a:pt x="9988" y="4741247"/>
                  </a:lnTo>
                  <a:lnTo>
                    <a:pt x="0" y="4691761"/>
                  </a:lnTo>
                  <a:lnTo>
                    <a:pt x="0" y="127126"/>
                  </a:lnTo>
                  <a:close/>
                </a:path>
              </a:pathLst>
            </a:custGeom>
            <a:ln w="1270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9">
            <a:extLst>
              <a:ext uri="{FF2B5EF4-FFF2-40B4-BE49-F238E27FC236}">
                <a16:creationId xmlns:a16="http://schemas.microsoft.com/office/drawing/2014/main" id="{948FE8C8-F736-899E-53BD-77E8ED1474B7}"/>
              </a:ext>
            </a:extLst>
          </p:cNvPr>
          <p:cNvSpPr txBox="1"/>
          <p:nvPr/>
        </p:nvSpPr>
        <p:spPr>
          <a:xfrm>
            <a:off x="1801398" y="2266538"/>
            <a:ext cx="208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>
                <a:solidFill>
                  <a:srgbClr val="FFFFFF"/>
                </a:solidFill>
                <a:latin typeface="Gothic Uralic"/>
                <a:cs typeface="Gothic Uralic"/>
              </a:rPr>
              <a:t>Core</a:t>
            </a:r>
            <a:r>
              <a:rPr sz="2400" b="1" spc="-40">
                <a:solidFill>
                  <a:srgbClr val="FFFFFF"/>
                </a:solidFill>
                <a:latin typeface="Gothic Uralic"/>
                <a:cs typeface="Gothic Uralic"/>
              </a:rPr>
              <a:t> </a:t>
            </a:r>
            <a:r>
              <a:rPr sz="2400" b="1" spc="-5">
                <a:solidFill>
                  <a:srgbClr val="FFFFFF"/>
                </a:solidFill>
                <a:latin typeface="Gothic Uralic"/>
                <a:cs typeface="Gothic Uralic"/>
              </a:rPr>
              <a:t>Features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BBEC3FAA-F175-5014-A53B-F4D9E83C82A1}"/>
              </a:ext>
            </a:extLst>
          </p:cNvPr>
          <p:cNvSpPr txBox="1"/>
          <p:nvPr/>
        </p:nvSpPr>
        <p:spPr>
          <a:xfrm>
            <a:off x="8440578" y="2266538"/>
            <a:ext cx="1313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>
                <a:solidFill>
                  <a:srgbClr val="3499FF"/>
                </a:solidFill>
                <a:latin typeface="Gothic Uralic"/>
                <a:cs typeface="Gothic Uralic"/>
              </a:rPr>
              <a:t>Add</a:t>
            </a:r>
            <a:r>
              <a:rPr sz="2400" b="1" spc="-85">
                <a:solidFill>
                  <a:srgbClr val="3499FF"/>
                </a:solidFill>
                <a:latin typeface="Gothic Uralic"/>
                <a:cs typeface="Gothic Uralic"/>
              </a:rPr>
              <a:t> </a:t>
            </a:r>
            <a:r>
              <a:rPr sz="2400" b="1">
                <a:solidFill>
                  <a:srgbClr val="3499FF"/>
                </a:solidFill>
                <a:latin typeface="Gothic Uralic"/>
                <a:cs typeface="Gothic Uralic"/>
              </a:rPr>
              <a:t>Ons</a:t>
            </a:r>
            <a:endParaRPr sz="2400">
              <a:latin typeface="Gothic Uralic"/>
              <a:cs typeface="Gothic Uralic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4ACF7BA1-428E-1CC3-A6CB-2862EEDD0864}"/>
              </a:ext>
            </a:extLst>
          </p:cNvPr>
          <p:cNvSpPr txBox="1"/>
          <p:nvPr/>
        </p:nvSpPr>
        <p:spPr>
          <a:xfrm>
            <a:off x="863199" y="3035243"/>
            <a:ext cx="5564505" cy="3190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76555" indent="-287020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1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Built</a:t>
            </a:r>
            <a:r>
              <a:rPr sz="1400" spc="-1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on</a:t>
            </a:r>
            <a:r>
              <a:rPr sz="1400" spc="-1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industry</a:t>
            </a:r>
            <a:r>
              <a:rPr sz="1400" spc="-11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standard</a:t>
            </a:r>
            <a:r>
              <a:rPr sz="1400" spc="-8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EMV®</a:t>
            </a:r>
            <a:r>
              <a:rPr sz="1400" spc="-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3-D</a:t>
            </a:r>
            <a:r>
              <a:rPr sz="1400" spc="-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Secure </a:t>
            </a: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(2.0) </a:t>
            </a:r>
            <a:r>
              <a:rPr sz="1400" spc="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r>
              <a:rPr sz="1400" spc="-1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3-D  Secure1.0</a:t>
            </a:r>
            <a:r>
              <a:rPr sz="1400" spc="-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protocol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marR="5080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Multi-channel support </a:t>
            </a:r>
            <a:r>
              <a:rPr sz="1400" spc="-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that 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authenticates </a:t>
            </a:r>
            <a:r>
              <a:rPr sz="1400" spc="-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payments </a:t>
            </a:r>
            <a:r>
              <a:rPr sz="1400" spc="-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from</a:t>
            </a:r>
            <a:r>
              <a:rPr sz="1400" spc="-3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any </a:t>
            </a:r>
            <a:r>
              <a:rPr sz="1400" spc="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devic</a:t>
            </a:r>
            <a:r>
              <a:rPr lang="en-US" sz="1400" spc="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marR="214629" indent="-287020">
              <a:lnSpc>
                <a:spcPct val="15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Holistic risk</a:t>
            </a:r>
            <a:r>
              <a:rPr sz="1400" spc="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assessment </a:t>
            </a:r>
            <a:r>
              <a:rPr sz="1400" spc="-2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that</a:t>
            </a:r>
            <a:r>
              <a:rPr sz="1400" spc="-9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calls</a:t>
            </a:r>
            <a:r>
              <a:rPr sz="1400" spc="-1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out</a:t>
            </a:r>
            <a:r>
              <a:rPr sz="1400" spc="-1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suspicious</a:t>
            </a:r>
            <a:r>
              <a:rPr sz="1400" spc="-1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activities</a:t>
            </a:r>
            <a:r>
              <a:rPr sz="1400" spc="-1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 </a:t>
            </a:r>
            <a:r>
              <a:rPr sz="1400" spc="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enable </a:t>
            </a:r>
            <a:r>
              <a:rPr sz="1400" spc="-6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risk-based</a:t>
            </a:r>
            <a:r>
              <a:rPr sz="1400" spc="-3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authentication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Flexible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rule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definition</a:t>
            </a:r>
            <a:r>
              <a:rPr sz="1400" spc="-1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</a:t>
            </a:r>
            <a:r>
              <a:rPr sz="1400" spc="-1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align</a:t>
            </a:r>
            <a:r>
              <a:rPr sz="1400" spc="-1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with</a:t>
            </a:r>
            <a:r>
              <a:rPr sz="1400" spc="-1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risk</a:t>
            </a:r>
            <a:r>
              <a:rPr sz="1400" spc="-13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appetite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Ability</a:t>
            </a:r>
            <a:r>
              <a:rPr sz="1400" spc="-1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</a:t>
            </a:r>
            <a:r>
              <a:rPr sz="1400" spc="-1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support</a:t>
            </a:r>
            <a:r>
              <a:rPr sz="1400" spc="-1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offline</a:t>
            </a:r>
            <a:r>
              <a:rPr sz="1400" spc="-1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r>
              <a:rPr sz="1400" spc="-10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multi-factor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authentication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Gothic Uralic"/>
            </a:endParaRPr>
          </a:p>
          <a:p>
            <a:pPr marL="299085" marR="138430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Customized</a:t>
            </a:r>
            <a:r>
              <a:rPr sz="1400" spc="-14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dashboards</a:t>
            </a:r>
            <a:r>
              <a:rPr sz="1400" spc="-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and</a:t>
            </a:r>
            <a:r>
              <a:rPr sz="1400" spc="-11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advanced</a:t>
            </a:r>
            <a:r>
              <a:rPr sz="1400" spc="-1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analytics</a:t>
            </a:r>
            <a:r>
              <a:rPr sz="1400" spc="-1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for</a:t>
            </a:r>
            <a:r>
              <a:rPr sz="1400" spc="-114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better  </a:t>
            </a:r>
            <a:r>
              <a:rPr sz="1400" spc="-14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risk</a:t>
            </a:r>
            <a:r>
              <a:rPr sz="1400" spc="-13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decisioning</a:t>
            </a:r>
            <a:endParaRPr sz="14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2AE741C3-D1D6-8C66-0523-29EA4B14A27B}"/>
              </a:ext>
            </a:extLst>
          </p:cNvPr>
          <p:cNvSpPr txBox="1"/>
          <p:nvPr/>
        </p:nvSpPr>
        <p:spPr>
          <a:xfrm>
            <a:off x="7433721" y="3040704"/>
            <a:ext cx="3587115" cy="34137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Scheduled </a:t>
            </a: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reports </a:t>
            </a:r>
            <a:r>
              <a:rPr sz="1400" spc="-1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to</a:t>
            </a:r>
            <a:r>
              <a:rPr sz="1400" spc="-13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bank</a:t>
            </a:r>
            <a:endParaRPr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Switch </a:t>
            </a: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on/off </a:t>
            </a:r>
            <a:r>
              <a:rPr sz="1400" spc="-2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recuring</a:t>
            </a:r>
            <a:r>
              <a:rPr sz="1400" spc="-17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transaction</a:t>
            </a:r>
            <a:endParaRPr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Multilingual Support </a:t>
            </a:r>
            <a:r>
              <a:rPr sz="1400" spc="-5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for</a:t>
            </a:r>
            <a:r>
              <a:rPr sz="1400" spc="-114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3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transactions</a:t>
            </a:r>
            <a:endParaRPr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No </a:t>
            </a: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Build </a:t>
            </a: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deployment </a:t>
            </a: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for </a:t>
            </a: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static</a:t>
            </a:r>
            <a:r>
              <a:rPr sz="1400" spc="-18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UI</a:t>
            </a:r>
          </a:p>
          <a:p>
            <a:pPr marL="299085">
              <a:lnSpc>
                <a:spcPct val="100000"/>
              </a:lnSpc>
              <a:spcBef>
                <a:spcPts val="840"/>
              </a:spcBef>
            </a:pPr>
            <a:r>
              <a:rPr lang="en-US" sz="1400" spc="-3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</a:t>
            </a:r>
            <a:r>
              <a:rPr sz="1400" spc="-3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ustomization</a:t>
            </a:r>
            <a:endParaRPr lang="en-US" sz="1400" spc="-3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Card holder Enrollment options in IVS</a:t>
            </a: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Configurable challenge</a:t>
            </a:r>
            <a:r>
              <a:rPr sz="1400" spc="-2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screens</a:t>
            </a:r>
            <a:endParaRPr sz="1400">
              <a:latin typeface="Verdana" panose="020B0604030504040204" pitchFamily="34" charset="0"/>
              <a:ea typeface="Verdana" panose="020B0604030504040204" pitchFamily="34" charset="0"/>
              <a:cs typeface="Gothic Uralic"/>
            </a:endParaRPr>
          </a:p>
          <a:p>
            <a:pPr marL="299085">
              <a:lnSpc>
                <a:spcPct val="100000"/>
              </a:lnSpc>
              <a:spcBef>
                <a:spcPts val="845"/>
              </a:spcBef>
            </a:pPr>
            <a:r>
              <a:rPr sz="1400" spc="-3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through </a:t>
            </a:r>
            <a:r>
              <a:rPr sz="1400" spc="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admin</a:t>
            </a:r>
            <a:r>
              <a:rPr sz="1400" spc="-23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portal</a:t>
            </a:r>
            <a:endParaRPr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Dynamically configurable </a:t>
            </a:r>
            <a:r>
              <a:rPr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ACS</a:t>
            </a:r>
            <a:r>
              <a:rPr sz="1400" spc="-7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-5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screen</a:t>
            </a:r>
            <a:r>
              <a:rPr lang="en-US" sz="1400">
                <a:latin typeface="Verdana" panose="020B0604030504040204" pitchFamily="34" charset="0"/>
                <a:ea typeface="Verdana" panose="020B0604030504040204" pitchFamily="34" charset="0"/>
                <a:cs typeface="Gothic Uralic"/>
              </a:rPr>
              <a:t> </a:t>
            </a:r>
            <a:r>
              <a:rPr sz="1400" spc="-45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with </a:t>
            </a:r>
            <a:r>
              <a:rPr sz="1400" spc="-3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customization</a:t>
            </a:r>
            <a:r>
              <a:rPr sz="1400" spc="-26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sz="1400" spc="-20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UI</a:t>
            </a:r>
            <a:endParaRPr sz="140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grpSp>
        <p:nvGrpSpPr>
          <p:cNvPr id="23" name="object 13">
            <a:extLst>
              <a:ext uri="{FF2B5EF4-FFF2-40B4-BE49-F238E27FC236}">
                <a16:creationId xmlns:a16="http://schemas.microsoft.com/office/drawing/2014/main" id="{286D1D97-609D-AA18-88D1-EFFE2FF9D626}"/>
              </a:ext>
            </a:extLst>
          </p:cNvPr>
          <p:cNvGrpSpPr/>
          <p:nvPr/>
        </p:nvGrpSpPr>
        <p:grpSpPr>
          <a:xfrm>
            <a:off x="853344" y="2080482"/>
            <a:ext cx="5608320" cy="878205"/>
            <a:chOff x="1232916" y="1738883"/>
            <a:chExt cx="5608320" cy="878205"/>
          </a:xfrm>
        </p:grpSpPr>
        <p:sp>
          <p:nvSpPr>
            <p:cNvPr id="24" name="object 14">
              <a:extLst>
                <a:ext uri="{FF2B5EF4-FFF2-40B4-BE49-F238E27FC236}">
                  <a16:creationId xmlns:a16="http://schemas.microsoft.com/office/drawing/2014/main" id="{2103F145-8FE8-B1C6-DD42-7EF572AF591C}"/>
                </a:ext>
              </a:extLst>
            </p:cNvPr>
            <p:cNvSpPr/>
            <p:nvPr/>
          </p:nvSpPr>
          <p:spPr>
            <a:xfrm>
              <a:off x="1232916" y="1738883"/>
              <a:ext cx="774191" cy="774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5">
              <a:extLst>
                <a:ext uri="{FF2B5EF4-FFF2-40B4-BE49-F238E27FC236}">
                  <a16:creationId xmlns:a16="http://schemas.microsoft.com/office/drawing/2014/main" id="{21D8B500-D293-E377-9C42-D17C3AC9C6E6}"/>
                </a:ext>
              </a:extLst>
            </p:cNvPr>
            <p:cNvSpPr/>
            <p:nvPr/>
          </p:nvSpPr>
          <p:spPr>
            <a:xfrm>
              <a:off x="1309116" y="2610611"/>
              <a:ext cx="5532120" cy="0"/>
            </a:xfrm>
            <a:custGeom>
              <a:avLst/>
              <a:gdLst/>
              <a:ahLst/>
              <a:cxnLst/>
              <a:rect l="l" t="t" r="r" b="b"/>
              <a:pathLst>
                <a:path w="5532120">
                  <a:moveTo>
                    <a:pt x="0" y="0"/>
                  </a:moveTo>
                  <a:lnTo>
                    <a:pt x="5531739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16">
            <a:extLst>
              <a:ext uri="{FF2B5EF4-FFF2-40B4-BE49-F238E27FC236}">
                <a16:creationId xmlns:a16="http://schemas.microsoft.com/office/drawing/2014/main" id="{65230E8D-3082-1270-2D47-275A7CCF4B2C}"/>
              </a:ext>
            </a:extLst>
          </p:cNvPr>
          <p:cNvSpPr/>
          <p:nvPr/>
        </p:nvSpPr>
        <p:spPr>
          <a:xfrm>
            <a:off x="7437023" y="2085054"/>
            <a:ext cx="733044" cy="7315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918DAB-EA77-13CE-2E6B-DFD8A8187B3E}"/>
              </a:ext>
            </a:extLst>
          </p:cNvPr>
          <p:cNvSpPr txBox="1"/>
          <p:nvPr/>
        </p:nvSpPr>
        <p:spPr>
          <a:xfrm>
            <a:off x="327040" y="1302791"/>
            <a:ext cx="113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Our product </a:t>
            </a:r>
            <a:r>
              <a:rPr lang="en-US" b="1" kern="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OpenACS</a:t>
            </a:r>
            <a:r>
              <a:rPr lang="en-US" b="1" kern="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 provides clients with 3D Secure 1.0.2 verified by VISA, MASTERCARD &amp; UNION PAY.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1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94020A-55B8-47F7-825A-7CB146ABCB1D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188D62-9B8E-4589-A133-AF4D14843FE6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C49C8-4B72-CC56-991D-881384B9C757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OPEN </a:t>
            </a: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ACS OVERVIEW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0A0D7-DCA9-A85E-12CE-EEAC567E17ED}"/>
              </a:ext>
            </a:extLst>
          </p:cNvPr>
          <p:cNvSpPr txBox="1"/>
          <p:nvPr/>
        </p:nvSpPr>
        <p:spPr>
          <a:xfrm>
            <a:off x="327040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Payment Security Platform – 3DS 2.0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C725F-6AB2-E003-676E-DD76D9CBA556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22E8F92-40D7-88AF-180E-93C30E4047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sp>
        <p:nvSpPr>
          <p:cNvPr id="115" name="AutoShape 2" descr="https://euc-powerpoint.officeapps.live.com/pods/GetClipboardImage.ashx?Id=6144f812-661a-49ae-90b1-869dcb7e2cc7&amp;DC=GEU6&amp;pkey=ada07784-12df-49e1-baaa-a7ee482b7d9b&amp;wdwaccluster=GEU6">
            <a:extLst>
              <a:ext uri="{FF2B5EF4-FFF2-40B4-BE49-F238E27FC236}">
                <a16:creationId xmlns:a16="http://schemas.microsoft.com/office/drawing/2014/main" id="{1D7378C7-20D2-832F-60D2-08FEE1BF1B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4400" y="3501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EDF68E2E-03CB-40CA-764F-C9693891717A}"/>
              </a:ext>
            </a:extLst>
          </p:cNvPr>
          <p:cNvSpPr/>
          <p:nvPr/>
        </p:nvSpPr>
        <p:spPr>
          <a:xfrm>
            <a:off x="1042670" y="1372187"/>
            <a:ext cx="10513060" cy="4582795"/>
          </a:xfrm>
          <a:custGeom>
            <a:avLst/>
            <a:gdLst/>
            <a:ahLst/>
            <a:cxnLst/>
            <a:rect l="l" t="t" r="r" b="b"/>
            <a:pathLst>
              <a:path w="10513060" h="4582795">
                <a:moveTo>
                  <a:pt x="3259836" y="2804668"/>
                </a:moveTo>
                <a:lnTo>
                  <a:pt x="3252266" y="2757792"/>
                </a:lnTo>
                <a:lnTo>
                  <a:pt x="3231210" y="2717076"/>
                </a:lnTo>
                <a:lnTo>
                  <a:pt x="3199092" y="2684957"/>
                </a:lnTo>
                <a:lnTo>
                  <a:pt x="3158375" y="2663901"/>
                </a:lnTo>
                <a:lnTo>
                  <a:pt x="3111500" y="2656332"/>
                </a:lnTo>
                <a:lnTo>
                  <a:pt x="148336" y="2656332"/>
                </a:lnTo>
                <a:lnTo>
                  <a:pt x="101447" y="2663901"/>
                </a:lnTo>
                <a:lnTo>
                  <a:pt x="60718" y="2684957"/>
                </a:lnTo>
                <a:lnTo>
                  <a:pt x="28613" y="2717076"/>
                </a:lnTo>
                <a:lnTo>
                  <a:pt x="7556" y="2757792"/>
                </a:lnTo>
                <a:lnTo>
                  <a:pt x="0" y="2804668"/>
                </a:lnTo>
                <a:lnTo>
                  <a:pt x="0" y="3398012"/>
                </a:lnTo>
                <a:lnTo>
                  <a:pt x="7556" y="3444900"/>
                </a:lnTo>
                <a:lnTo>
                  <a:pt x="28613" y="3485616"/>
                </a:lnTo>
                <a:lnTo>
                  <a:pt x="60718" y="3517735"/>
                </a:lnTo>
                <a:lnTo>
                  <a:pt x="101447" y="3538791"/>
                </a:lnTo>
                <a:lnTo>
                  <a:pt x="148336" y="3546348"/>
                </a:lnTo>
                <a:lnTo>
                  <a:pt x="3111500" y="3546348"/>
                </a:lnTo>
                <a:lnTo>
                  <a:pt x="3158375" y="3538791"/>
                </a:lnTo>
                <a:lnTo>
                  <a:pt x="3199092" y="3517735"/>
                </a:lnTo>
                <a:lnTo>
                  <a:pt x="3231210" y="3485616"/>
                </a:lnTo>
                <a:lnTo>
                  <a:pt x="3252266" y="3444900"/>
                </a:lnTo>
                <a:lnTo>
                  <a:pt x="3259836" y="3398012"/>
                </a:lnTo>
                <a:lnTo>
                  <a:pt x="3259836" y="2804668"/>
                </a:lnTo>
                <a:close/>
              </a:path>
              <a:path w="10513060" h="4582795">
                <a:moveTo>
                  <a:pt x="3259836" y="1779016"/>
                </a:moveTo>
                <a:lnTo>
                  <a:pt x="3252266" y="1732140"/>
                </a:lnTo>
                <a:lnTo>
                  <a:pt x="3231210" y="1691424"/>
                </a:lnTo>
                <a:lnTo>
                  <a:pt x="3199092" y="1659305"/>
                </a:lnTo>
                <a:lnTo>
                  <a:pt x="3158375" y="1638249"/>
                </a:lnTo>
                <a:lnTo>
                  <a:pt x="3111500" y="1630680"/>
                </a:lnTo>
                <a:lnTo>
                  <a:pt x="148336" y="1630680"/>
                </a:lnTo>
                <a:lnTo>
                  <a:pt x="101447" y="1638249"/>
                </a:lnTo>
                <a:lnTo>
                  <a:pt x="60718" y="1659305"/>
                </a:lnTo>
                <a:lnTo>
                  <a:pt x="28613" y="1691424"/>
                </a:lnTo>
                <a:lnTo>
                  <a:pt x="7556" y="1732140"/>
                </a:lnTo>
                <a:lnTo>
                  <a:pt x="0" y="1779016"/>
                </a:lnTo>
                <a:lnTo>
                  <a:pt x="0" y="2372360"/>
                </a:lnTo>
                <a:lnTo>
                  <a:pt x="7556" y="2419248"/>
                </a:lnTo>
                <a:lnTo>
                  <a:pt x="28613" y="2459964"/>
                </a:lnTo>
                <a:lnTo>
                  <a:pt x="60718" y="2492083"/>
                </a:lnTo>
                <a:lnTo>
                  <a:pt x="101447" y="2513139"/>
                </a:lnTo>
                <a:lnTo>
                  <a:pt x="148336" y="2520696"/>
                </a:lnTo>
                <a:lnTo>
                  <a:pt x="3111500" y="2520696"/>
                </a:lnTo>
                <a:lnTo>
                  <a:pt x="3158375" y="2513139"/>
                </a:lnTo>
                <a:lnTo>
                  <a:pt x="3199092" y="2492083"/>
                </a:lnTo>
                <a:lnTo>
                  <a:pt x="3231210" y="2459964"/>
                </a:lnTo>
                <a:lnTo>
                  <a:pt x="3252266" y="2419248"/>
                </a:lnTo>
                <a:lnTo>
                  <a:pt x="3259836" y="2372360"/>
                </a:lnTo>
                <a:lnTo>
                  <a:pt x="3259836" y="1779016"/>
                </a:lnTo>
                <a:close/>
              </a:path>
              <a:path w="10513060" h="4582795">
                <a:moveTo>
                  <a:pt x="3372612" y="3830320"/>
                </a:moveTo>
                <a:lnTo>
                  <a:pt x="3365042" y="3783444"/>
                </a:lnTo>
                <a:lnTo>
                  <a:pt x="3343986" y="3742728"/>
                </a:lnTo>
                <a:lnTo>
                  <a:pt x="3311868" y="3710609"/>
                </a:lnTo>
                <a:lnTo>
                  <a:pt x="3271151" y="3689553"/>
                </a:lnTo>
                <a:lnTo>
                  <a:pt x="3224276" y="3681984"/>
                </a:lnTo>
                <a:lnTo>
                  <a:pt x="523240" y="3681984"/>
                </a:lnTo>
                <a:lnTo>
                  <a:pt x="476351" y="3689553"/>
                </a:lnTo>
                <a:lnTo>
                  <a:pt x="435635" y="3710609"/>
                </a:lnTo>
                <a:lnTo>
                  <a:pt x="403517" y="3742728"/>
                </a:lnTo>
                <a:lnTo>
                  <a:pt x="382460" y="3783444"/>
                </a:lnTo>
                <a:lnTo>
                  <a:pt x="374904" y="3830320"/>
                </a:lnTo>
                <a:lnTo>
                  <a:pt x="374904" y="4423664"/>
                </a:lnTo>
                <a:lnTo>
                  <a:pt x="382460" y="4470552"/>
                </a:lnTo>
                <a:lnTo>
                  <a:pt x="403517" y="4511281"/>
                </a:lnTo>
                <a:lnTo>
                  <a:pt x="435635" y="4543387"/>
                </a:lnTo>
                <a:lnTo>
                  <a:pt x="476351" y="4564443"/>
                </a:lnTo>
                <a:lnTo>
                  <a:pt x="523240" y="4572000"/>
                </a:lnTo>
                <a:lnTo>
                  <a:pt x="3224276" y="4572000"/>
                </a:lnTo>
                <a:lnTo>
                  <a:pt x="3271151" y="4564443"/>
                </a:lnTo>
                <a:lnTo>
                  <a:pt x="3311868" y="4543387"/>
                </a:lnTo>
                <a:lnTo>
                  <a:pt x="3343986" y="4511281"/>
                </a:lnTo>
                <a:lnTo>
                  <a:pt x="3365042" y="4470552"/>
                </a:lnTo>
                <a:lnTo>
                  <a:pt x="3372612" y="4423664"/>
                </a:lnTo>
                <a:lnTo>
                  <a:pt x="3372612" y="3830320"/>
                </a:lnTo>
                <a:close/>
              </a:path>
              <a:path w="10513060" h="4582795">
                <a:moveTo>
                  <a:pt x="3829812" y="765302"/>
                </a:moveTo>
                <a:lnTo>
                  <a:pt x="3822255" y="718502"/>
                </a:lnTo>
                <a:lnTo>
                  <a:pt x="3801237" y="677849"/>
                </a:lnTo>
                <a:lnTo>
                  <a:pt x="3769182" y="645795"/>
                </a:lnTo>
                <a:lnTo>
                  <a:pt x="3728529" y="624776"/>
                </a:lnTo>
                <a:lnTo>
                  <a:pt x="3681730" y="617220"/>
                </a:lnTo>
                <a:lnTo>
                  <a:pt x="286766" y="617220"/>
                </a:lnTo>
                <a:lnTo>
                  <a:pt x="239953" y="624776"/>
                </a:lnTo>
                <a:lnTo>
                  <a:pt x="199301" y="645795"/>
                </a:lnTo>
                <a:lnTo>
                  <a:pt x="167246" y="677849"/>
                </a:lnTo>
                <a:lnTo>
                  <a:pt x="146227" y="718502"/>
                </a:lnTo>
                <a:lnTo>
                  <a:pt x="138684" y="765302"/>
                </a:lnTo>
                <a:lnTo>
                  <a:pt x="138684" y="1357630"/>
                </a:lnTo>
                <a:lnTo>
                  <a:pt x="146227" y="1404442"/>
                </a:lnTo>
                <a:lnTo>
                  <a:pt x="167246" y="1445094"/>
                </a:lnTo>
                <a:lnTo>
                  <a:pt x="199301" y="1477149"/>
                </a:lnTo>
                <a:lnTo>
                  <a:pt x="239953" y="1498168"/>
                </a:lnTo>
                <a:lnTo>
                  <a:pt x="286766" y="1505712"/>
                </a:lnTo>
                <a:lnTo>
                  <a:pt x="3681730" y="1505712"/>
                </a:lnTo>
                <a:lnTo>
                  <a:pt x="3728529" y="1498168"/>
                </a:lnTo>
                <a:lnTo>
                  <a:pt x="3769182" y="1477149"/>
                </a:lnTo>
                <a:lnTo>
                  <a:pt x="3801237" y="1445094"/>
                </a:lnTo>
                <a:lnTo>
                  <a:pt x="3822255" y="1404442"/>
                </a:lnTo>
                <a:lnTo>
                  <a:pt x="3829812" y="1357630"/>
                </a:lnTo>
                <a:lnTo>
                  <a:pt x="3829812" y="765302"/>
                </a:lnTo>
                <a:close/>
              </a:path>
              <a:path w="10513060" h="4582795">
                <a:moveTo>
                  <a:pt x="6359652" y="144526"/>
                </a:moveTo>
                <a:lnTo>
                  <a:pt x="6352273" y="98869"/>
                </a:lnTo>
                <a:lnTo>
                  <a:pt x="6331737" y="59207"/>
                </a:lnTo>
                <a:lnTo>
                  <a:pt x="6300444" y="27914"/>
                </a:lnTo>
                <a:lnTo>
                  <a:pt x="6260782" y="7378"/>
                </a:lnTo>
                <a:lnTo>
                  <a:pt x="6215126" y="0"/>
                </a:lnTo>
                <a:lnTo>
                  <a:pt x="4087114" y="0"/>
                </a:lnTo>
                <a:lnTo>
                  <a:pt x="4041444" y="7378"/>
                </a:lnTo>
                <a:lnTo>
                  <a:pt x="4001782" y="27914"/>
                </a:lnTo>
                <a:lnTo>
                  <a:pt x="3970490" y="59207"/>
                </a:lnTo>
                <a:lnTo>
                  <a:pt x="3949954" y="98869"/>
                </a:lnTo>
                <a:lnTo>
                  <a:pt x="3942588" y="144526"/>
                </a:lnTo>
                <a:lnTo>
                  <a:pt x="3942588" y="722630"/>
                </a:lnTo>
                <a:lnTo>
                  <a:pt x="3949954" y="768299"/>
                </a:lnTo>
                <a:lnTo>
                  <a:pt x="3970490" y="807961"/>
                </a:lnTo>
                <a:lnTo>
                  <a:pt x="4001782" y="839254"/>
                </a:lnTo>
                <a:lnTo>
                  <a:pt x="4041444" y="859790"/>
                </a:lnTo>
                <a:lnTo>
                  <a:pt x="4087114" y="867156"/>
                </a:lnTo>
                <a:lnTo>
                  <a:pt x="6215126" y="867156"/>
                </a:lnTo>
                <a:lnTo>
                  <a:pt x="6260782" y="859790"/>
                </a:lnTo>
                <a:lnTo>
                  <a:pt x="6300444" y="839254"/>
                </a:lnTo>
                <a:lnTo>
                  <a:pt x="6331737" y="807961"/>
                </a:lnTo>
                <a:lnTo>
                  <a:pt x="6352273" y="768299"/>
                </a:lnTo>
                <a:lnTo>
                  <a:pt x="6359652" y="722630"/>
                </a:lnTo>
                <a:lnTo>
                  <a:pt x="6359652" y="144526"/>
                </a:lnTo>
                <a:close/>
              </a:path>
              <a:path w="10513060" h="4582795">
                <a:moveTo>
                  <a:pt x="9927336" y="765302"/>
                </a:moveTo>
                <a:lnTo>
                  <a:pt x="9919779" y="718502"/>
                </a:lnTo>
                <a:lnTo>
                  <a:pt x="9898761" y="677849"/>
                </a:lnTo>
                <a:lnTo>
                  <a:pt x="9866706" y="645795"/>
                </a:lnTo>
                <a:lnTo>
                  <a:pt x="9826053" y="624776"/>
                </a:lnTo>
                <a:lnTo>
                  <a:pt x="9779254" y="617220"/>
                </a:lnTo>
                <a:lnTo>
                  <a:pt x="6702806" y="617220"/>
                </a:lnTo>
                <a:lnTo>
                  <a:pt x="6655994" y="624776"/>
                </a:lnTo>
                <a:lnTo>
                  <a:pt x="6615341" y="645795"/>
                </a:lnTo>
                <a:lnTo>
                  <a:pt x="6583286" y="677849"/>
                </a:lnTo>
                <a:lnTo>
                  <a:pt x="6562268" y="718502"/>
                </a:lnTo>
                <a:lnTo>
                  <a:pt x="6554724" y="765302"/>
                </a:lnTo>
                <a:lnTo>
                  <a:pt x="6554724" y="1357630"/>
                </a:lnTo>
                <a:lnTo>
                  <a:pt x="6562268" y="1404442"/>
                </a:lnTo>
                <a:lnTo>
                  <a:pt x="6583286" y="1445094"/>
                </a:lnTo>
                <a:lnTo>
                  <a:pt x="6615341" y="1477149"/>
                </a:lnTo>
                <a:lnTo>
                  <a:pt x="6655994" y="1498168"/>
                </a:lnTo>
                <a:lnTo>
                  <a:pt x="6702806" y="1505712"/>
                </a:lnTo>
                <a:lnTo>
                  <a:pt x="9779254" y="1505712"/>
                </a:lnTo>
                <a:lnTo>
                  <a:pt x="9826053" y="1498168"/>
                </a:lnTo>
                <a:lnTo>
                  <a:pt x="9866706" y="1477149"/>
                </a:lnTo>
                <a:lnTo>
                  <a:pt x="9898761" y="1445094"/>
                </a:lnTo>
                <a:lnTo>
                  <a:pt x="9919779" y="1404442"/>
                </a:lnTo>
                <a:lnTo>
                  <a:pt x="9927336" y="1357630"/>
                </a:lnTo>
                <a:lnTo>
                  <a:pt x="9927336" y="765302"/>
                </a:lnTo>
                <a:close/>
              </a:path>
              <a:path w="10513060" h="4582795">
                <a:moveTo>
                  <a:pt x="10328148" y="3840988"/>
                </a:moveTo>
                <a:lnTo>
                  <a:pt x="10320579" y="3794112"/>
                </a:lnTo>
                <a:lnTo>
                  <a:pt x="10299522" y="3753396"/>
                </a:lnTo>
                <a:lnTo>
                  <a:pt x="10267404" y="3721277"/>
                </a:lnTo>
                <a:lnTo>
                  <a:pt x="10226688" y="3700221"/>
                </a:lnTo>
                <a:lnTo>
                  <a:pt x="10179812" y="3692652"/>
                </a:lnTo>
                <a:lnTo>
                  <a:pt x="7103872" y="3692652"/>
                </a:lnTo>
                <a:lnTo>
                  <a:pt x="7056983" y="3700221"/>
                </a:lnTo>
                <a:lnTo>
                  <a:pt x="7016267" y="3721277"/>
                </a:lnTo>
                <a:lnTo>
                  <a:pt x="6984149" y="3753396"/>
                </a:lnTo>
                <a:lnTo>
                  <a:pt x="6963092" y="3794112"/>
                </a:lnTo>
                <a:lnTo>
                  <a:pt x="6955536" y="3840988"/>
                </a:lnTo>
                <a:lnTo>
                  <a:pt x="6955536" y="4434332"/>
                </a:lnTo>
                <a:lnTo>
                  <a:pt x="6963092" y="4481220"/>
                </a:lnTo>
                <a:lnTo>
                  <a:pt x="6984149" y="4521949"/>
                </a:lnTo>
                <a:lnTo>
                  <a:pt x="7016267" y="4554055"/>
                </a:lnTo>
                <a:lnTo>
                  <a:pt x="7056983" y="4575111"/>
                </a:lnTo>
                <a:lnTo>
                  <a:pt x="7103872" y="4582668"/>
                </a:lnTo>
                <a:lnTo>
                  <a:pt x="10179812" y="4582668"/>
                </a:lnTo>
                <a:lnTo>
                  <a:pt x="10226688" y="4575111"/>
                </a:lnTo>
                <a:lnTo>
                  <a:pt x="10267404" y="4554055"/>
                </a:lnTo>
                <a:lnTo>
                  <a:pt x="10299522" y="4521949"/>
                </a:lnTo>
                <a:lnTo>
                  <a:pt x="10320579" y="4481220"/>
                </a:lnTo>
                <a:lnTo>
                  <a:pt x="10328148" y="4434332"/>
                </a:lnTo>
                <a:lnTo>
                  <a:pt x="10328148" y="3840988"/>
                </a:lnTo>
                <a:close/>
              </a:path>
              <a:path w="10513060" h="4582795">
                <a:moveTo>
                  <a:pt x="10328148" y="1779016"/>
                </a:moveTo>
                <a:lnTo>
                  <a:pt x="10320579" y="1732140"/>
                </a:lnTo>
                <a:lnTo>
                  <a:pt x="10299522" y="1691424"/>
                </a:lnTo>
                <a:lnTo>
                  <a:pt x="10267404" y="1659305"/>
                </a:lnTo>
                <a:lnTo>
                  <a:pt x="10226688" y="1638249"/>
                </a:lnTo>
                <a:lnTo>
                  <a:pt x="10179812" y="1630680"/>
                </a:lnTo>
                <a:lnTo>
                  <a:pt x="7103872" y="1630680"/>
                </a:lnTo>
                <a:lnTo>
                  <a:pt x="7056983" y="1638249"/>
                </a:lnTo>
                <a:lnTo>
                  <a:pt x="7016267" y="1659305"/>
                </a:lnTo>
                <a:lnTo>
                  <a:pt x="6984149" y="1691424"/>
                </a:lnTo>
                <a:lnTo>
                  <a:pt x="6963092" y="1732140"/>
                </a:lnTo>
                <a:lnTo>
                  <a:pt x="6955536" y="1779016"/>
                </a:lnTo>
                <a:lnTo>
                  <a:pt x="6955536" y="2372360"/>
                </a:lnTo>
                <a:lnTo>
                  <a:pt x="6963092" y="2419248"/>
                </a:lnTo>
                <a:lnTo>
                  <a:pt x="6984149" y="2459964"/>
                </a:lnTo>
                <a:lnTo>
                  <a:pt x="7016267" y="2492083"/>
                </a:lnTo>
                <a:lnTo>
                  <a:pt x="7056983" y="2513139"/>
                </a:lnTo>
                <a:lnTo>
                  <a:pt x="7103872" y="2520696"/>
                </a:lnTo>
                <a:lnTo>
                  <a:pt x="10179812" y="2520696"/>
                </a:lnTo>
                <a:lnTo>
                  <a:pt x="10226688" y="2513139"/>
                </a:lnTo>
                <a:lnTo>
                  <a:pt x="10267404" y="2492083"/>
                </a:lnTo>
                <a:lnTo>
                  <a:pt x="10299522" y="2459964"/>
                </a:lnTo>
                <a:lnTo>
                  <a:pt x="10320579" y="2419248"/>
                </a:lnTo>
                <a:lnTo>
                  <a:pt x="10328148" y="2372360"/>
                </a:lnTo>
                <a:lnTo>
                  <a:pt x="10328148" y="1779016"/>
                </a:lnTo>
                <a:close/>
              </a:path>
              <a:path w="10513060" h="4582795">
                <a:moveTo>
                  <a:pt x="10512552" y="2804668"/>
                </a:moveTo>
                <a:lnTo>
                  <a:pt x="10504983" y="2757792"/>
                </a:lnTo>
                <a:lnTo>
                  <a:pt x="10483926" y="2717076"/>
                </a:lnTo>
                <a:lnTo>
                  <a:pt x="10451808" y="2684957"/>
                </a:lnTo>
                <a:lnTo>
                  <a:pt x="10411092" y="2663901"/>
                </a:lnTo>
                <a:lnTo>
                  <a:pt x="10364216" y="2656332"/>
                </a:lnTo>
                <a:lnTo>
                  <a:pt x="7288276" y="2656332"/>
                </a:lnTo>
                <a:lnTo>
                  <a:pt x="7241387" y="2663901"/>
                </a:lnTo>
                <a:lnTo>
                  <a:pt x="7200671" y="2684957"/>
                </a:lnTo>
                <a:lnTo>
                  <a:pt x="7168553" y="2717076"/>
                </a:lnTo>
                <a:lnTo>
                  <a:pt x="7147496" y="2757792"/>
                </a:lnTo>
                <a:lnTo>
                  <a:pt x="7139940" y="2804668"/>
                </a:lnTo>
                <a:lnTo>
                  <a:pt x="7139940" y="3398012"/>
                </a:lnTo>
                <a:lnTo>
                  <a:pt x="7147496" y="3444900"/>
                </a:lnTo>
                <a:lnTo>
                  <a:pt x="7168553" y="3485616"/>
                </a:lnTo>
                <a:lnTo>
                  <a:pt x="7200671" y="3517735"/>
                </a:lnTo>
                <a:lnTo>
                  <a:pt x="7241387" y="3538791"/>
                </a:lnTo>
                <a:lnTo>
                  <a:pt x="7288276" y="3546348"/>
                </a:lnTo>
                <a:lnTo>
                  <a:pt x="10364216" y="3546348"/>
                </a:lnTo>
                <a:lnTo>
                  <a:pt x="10411092" y="3538791"/>
                </a:lnTo>
                <a:lnTo>
                  <a:pt x="10451808" y="3517735"/>
                </a:lnTo>
                <a:lnTo>
                  <a:pt x="10483926" y="3485616"/>
                </a:lnTo>
                <a:lnTo>
                  <a:pt x="10504983" y="3444900"/>
                </a:lnTo>
                <a:lnTo>
                  <a:pt x="10512552" y="3398012"/>
                </a:lnTo>
                <a:lnTo>
                  <a:pt x="10512552" y="2804668"/>
                </a:lnTo>
                <a:close/>
              </a:path>
            </a:pathLst>
          </a:custGeom>
          <a:solidFill>
            <a:srgbClr val="F5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2">
            <a:extLst>
              <a:ext uri="{FF2B5EF4-FFF2-40B4-BE49-F238E27FC236}">
                <a16:creationId xmlns:a16="http://schemas.microsoft.com/office/drawing/2014/main" id="{C73F99F7-72D0-1C13-6C08-700F6584DFC5}"/>
              </a:ext>
            </a:extLst>
          </p:cNvPr>
          <p:cNvSpPr txBox="1"/>
          <p:nvPr/>
        </p:nvSpPr>
        <p:spPr>
          <a:xfrm>
            <a:off x="8198612" y="2250903"/>
            <a:ext cx="153560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8 Digit</a:t>
            </a:r>
            <a:r>
              <a:rPr sz="1600" spc="-8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 </a:t>
            </a:r>
            <a:r>
              <a:rPr sz="1400">
                <a:latin typeface="Bahnschrift Light" panose="020B0502040204020203" pitchFamily="34" charset="0"/>
              </a:rPr>
              <a:t>BIN</a:t>
            </a:r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F1C16EFE-F0BE-A8F1-4E3A-25C0AC147133}"/>
              </a:ext>
            </a:extLst>
          </p:cNvPr>
          <p:cNvSpPr txBox="1"/>
          <p:nvPr/>
        </p:nvSpPr>
        <p:spPr>
          <a:xfrm>
            <a:off x="8688451" y="3299798"/>
            <a:ext cx="240409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Best 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In</a:t>
            </a:r>
            <a:r>
              <a:rPr sz="1400" spc="-2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 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Class</a:t>
            </a:r>
            <a:r>
              <a:rPr lang="en-US" sz="1400">
                <a:latin typeface="Bahnschrift Light" panose="020B0502040204020203" pitchFamily="34" charset="0"/>
                <a:cs typeface="Carlito"/>
              </a:rPr>
              <a:t> </a:t>
            </a:r>
            <a:r>
              <a:rPr sz="1400" spc="-1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Approval</a:t>
            </a:r>
            <a:r>
              <a:rPr sz="1400" spc="-2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 </a:t>
            </a:r>
            <a:r>
              <a:rPr sz="1400" spc="-1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Rates</a:t>
            </a:r>
            <a:endParaRPr sz="1400">
              <a:latin typeface="Bahnschrift Light" panose="020B0502040204020203" pitchFamily="34" charset="0"/>
              <a:cs typeface="Carlito"/>
            </a:endParaRPr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92C3CB34-9CF7-1D06-FBB9-BD9E388C35F7}"/>
              </a:ext>
            </a:extLst>
          </p:cNvPr>
          <p:cNvSpPr txBox="1"/>
          <p:nvPr/>
        </p:nvSpPr>
        <p:spPr>
          <a:xfrm>
            <a:off x="8992577" y="4266074"/>
            <a:ext cx="2007870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>
                <a:solidFill>
                  <a:srgbClr val="404040"/>
                </a:solidFill>
                <a:latin typeface="Bahnschrift Light"/>
                <a:cs typeface="Carlito"/>
              </a:rPr>
              <a:t>Benchmarking </a:t>
            </a:r>
            <a:r>
              <a:rPr lang="en-US" sz="1400" spc="-10">
                <a:solidFill>
                  <a:srgbClr val="404040"/>
                </a:solidFill>
                <a:latin typeface="Bahnschrift Light"/>
                <a:cs typeface="Carlito"/>
              </a:rPr>
              <a:t>1000</a:t>
            </a:r>
            <a:r>
              <a:rPr sz="1400" spc="-30">
                <a:solidFill>
                  <a:srgbClr val="404040"/>
                </a:solidFill>
                <a:latin typeface="Bahnschrift Light"/>
                <a:cs typeface="Carlito"/>
              </a:rPr>
              <a:t> </a:t>
            </a:r>
            <a:r>
              <a:rPr sz="1400" spc="-10">
                <a:solidFill>
                  <a:srgbClr val="404040"/>
                </a:solidFill>
                <a:latin typeface="Bahnschrift Light"/>
                <a:cs typeface="Carlito"/>
              </a:rPr>
              <a:t>TPS</a:t>
            </a:r>
            <a:endParaRPr sz="1400">
              <a:latin typeface="Bahnschrift Light"/>
              <a:cs typeface="Carlito"/>
            </a:endParaRPr>
          </a:p>
        </p:txBody>
      </p:sp>
      <p:sp>
        <p:nvSpPr>
          <p:cNvPr id="56" name="object 15">
            <a:extLst>
              <a:ext uri="{FF2B5EF4-FFF2-40B4-BE49-F238E27FC236}">
                <a16:creationId xmlns:a16="http://schemas.microsoft.com/office/drawing/2014/main" id="{8CCB6C7C-09CF-01AE-ADBB-2B2663C4D7FE}"/>
              </a:ext>
            </a:extLst>
          </p:cNvPr>
          <p:cNvSpPr txBox="1"/>
          <p:nvPr/>
        </p:nvSpPr>
        <p:spPr>
          <a:xfrm>
            <a:off x="8688451" y="5213508"/>
            <a:ext cx="3089148" cy="455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1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Standard Offering</a:t>
            </a:r>
            <a:r>
              <a:rPr lang="en-US" sz="1400" spc="-5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 </a:t>
            </a:r>
            <a:r>
              <a:rPr lang="en-US" sz="140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in</a:t>
            </a:r>
            <a:r>
              <a:rPr lang="en-US" sz="1400">
                <a:latin typeface="Bahnschrift Light" panose="020B0502040204020203" pitchFamily="34" charset="0"/>
                <a:cs typeface="Carlito"/>
              </a:rPr>
              <a:t> </a:t>
            </a:r>
            <a:r>
              <a:rPr lang="en-US"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5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Business </a:t>
            </a:r>
            <a:r>
              <a:rPr lang="en-US" sz="1400" spc="-1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Days</a:t>
            </a:r>
            <a:endParaRPr lang="en-US" sz="1400">
              <a:latin typeface="Bahnschrift Light" panose="020B0502040204020203" pitchFamily="34" charset="0"/>
              <a:cs typeface="Carlito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B5B7D617-5EAB-2975-551A-A49EBD6FB81C}"/>
              </a:ext>
            </a:extLst>
          </p:cNvPr>
          <p:cNvSpPr txBox="1"/>
          <p:nvPr/>
        </p:nvSpPr>
        <p:spPr>
          <a:xfrm>
            <a:off x="1448417" y="2180912"/>
            <a:ext cx="2817368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03505" marR="5080" indent="-91440">
              <a:spcBef>
                <a:spcPts val="95"/>
              </a:spcBef>
            </a:pPr>
            <a:r>
              <a:rPr sz="1400" spc="-10">
                <a:solidFill>
                  <a:srgbClr val="404040"/>
                </a:solidFill>
                <a:latin typeface="Bahnschrift Light"/>
                <a:cs typeface="Carlito"/>
              </a:rPr>
              <a:t>Ready </a:t>
            </a:r>
            <a:r>
              <a:rPr sz="1400" spc="-15">
                <a:solidFill>
                  <a:srgbClr val="404040"/>
                </a:solidFill>
                <a:latin typeface="Bahnschrift Light"/>
                <a:cs typeface="Carlito"/>
              </a:rPr>
              <a:t>for </a:t>
            </a:r>
            <a:r>
              <a:rPr lang="en-US" sz="1400" spc="-15">
                <a:solidFill>
                  <a:srgbClr val="404040"/>
                </a:solidFill>
                <a:latin typeface="Bahnschrift Light"/>
                <a:cs typeface="Carlito"/>
              </a:rPr>
              <a:t>Hosted</a:t>
            </a:r>
            <a:r>
              <a:rPr lang="en-US" sz="1400" spc="-5">
                <a:solidFill>
                  <a:srgbClr val="404040"/>
                </a:solidFill>
                <a:latin typeface="Bahnschrift Light"/>
                <a:cs typeface="Carlito"/>
              </a:rPr>
              <a:t> </a:t>
            </a:r>
            <a:r>
              <a:rPr sz="1400" spc="-5">
                <a:solidFill>
                  <a:srgbClr val="404040"/>
                </a:solidFill>
                <a:latin typeface="Bahnschrift Light"/>
                <a:cs typeface="Carlito"/>
              </a:rPr>
              <a:t>and </a:t>
            </a:r>
            <a:r>
              <a:rPr sz="1400" spc="-10">
                <a:solidFill>
                  <a:srgbClr val="404040"/>
                </a:solidFill>
                <a:latin typeface="Bahnschrift Light"/>
                <a:cs typeface="Carlito"/>
              </a:rPr>
              <a:t>On-Prem</a:t>
            </a:r>
            <a:r>
              <a:rPr lang="en-US" sz="1400" spc="-10">
                <a:solidFill>
                  <a:srgbClr val="404040"/>
                </a:solidFill>
                <a:latin typeface="Bahnschrift Light"/>
                <a:cs typeface="Carlito"/>
              </a:rPr>
              <a:t>  </a:t>
            </a:r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571C832A-41D2-2B9F-300C-D54A3E758423}"/>
              </a:ext>
            </a:extLst>
          </p:cNvPr>
          <p:cNvSpPr txBox="1"/>
          <p:nvPr/>
        </p:nvSpPr>
        <p:spPr>
          <a:xfrm>
            <a:off x="1099457" y="3208501"/>
            <a:ext cx="2347576" cy="4558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95"/>
              </a:spcBef>
            </a:pPr>
            <a:r>
              <a:rPr sz="1400" spc="-1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Continuous</a:t>
            </a:r>
            <a:r>
              <a:rPr sz="1400" spc="-2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 </a:t>
            </a:r>
            <a:r>
              <a:rPr sz="1400" spc="-1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Availability</a:t>
            </a:r>
            <a:endParaRPr lang="en-US" sz="1400" spc="-10">
              <a:solidFill>
                <a:srgbClr val="404040"/>
              </a:solidFill>
              <a:latin typeface="Bahnschrift Light" panose="020B0502040204020203" pitchFamily="34" charset="0"/>
              <a:cs typeface="Carlito"/>
            </a:endParaRPr>
          </a:p>
          <a:p>
            <a:pPr marR="6350" algn="r">
              <a:lnSpc>
                <a:spcPct val="100000"/>
              </a:lnSpc>
              <a:spcBef>
                <a:spcPts val="95"/>
              </a:spcBef>
            </a:pP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A</a:t>
            </a:r>
            <a:r>
              <a:rPr sz="1400" spc="-4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r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chi</a:t>
            </a:r>
            <a:r>
              <a:rPr sz="1400" spc="-1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t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e</a:t>
            </a:r>
            <a:r>
              <a:rPr sz="1400" spc="-1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c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tu</a:t>
            </a:r>
            <a:r>
              <a:rPr sz="1400" spc="-3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r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e</a:t>
            </a:r>
            <a:endParaRPr sz="1400">
              <a:latin typeface="Bahnschrift Light" panose="020B0502040204020203" pitchFamily="34" charset="0"/>
              <a:cs typeface="Carlito"/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CB8F73A8-25CF-AD6C-4346-89A89B8AF1B8}"/>
              </a:ext>
            </a:extLst>
          </p:cNvPr>
          <p:cNvSpPr txBox="1"/>
          <p:nvPr/>
        </p:nvSpPr>
        <p:spPr>
          <a:xfrm>
            <a:off x="1554607" y="4328921"/>
            <a:ext cx="2072639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620395" marR="5080" indent="-608330">
              <a:spcBef>
                <a:spcPts val="95"/>
              </a:spcBef>
            </a:pPr>
            <a:r>
              <a:rPr lang="en-US" sz="1400" spc="-10">
                <a:solidFill>
                  <a:srgbClr val="404040"/>
                </a:solidFill>
                <a:latin typeface="Bahnschrift Light"/>
                <a:cs typeface="Carlito"/>
              </a:rPr>
              <a:t>Processing </a:t>
            </a:r>
            <a:r>
              <a:rPr sz="1400" spc="-15">
                <a:solidFill>
                  <a:srgbClr val="404040"/>
                </a:solidFill>
                <a:latin typeface="Bahnschrift Light"/>
                <a:cs typeface="Carlito"/>
              </a:rPr>
              <a:t>Centre</a:t>
            </a:r>
            <a:r>
              <a:rPr lang="en-US" sz="1400" spc="-15">
                <a:solidFill>
                  <a:srgbClr val="404040"/>
                </a:solidFill>
                <a:latin typeface="Bahnschrift Light"/>
                <a:cs typeface="Carlito"/>
              </a:rPr>
              <a:t> </a:t>
            </a:r>
            <a:endParaRPr sz="1400">
              <a:latin typeface="Bahnschrift Light" panose="020B0502040204020203" pitchFamily="34" charset="0"/>
              <a:cs typeface="Carlito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DA391991-744B-B396-8F8C-C7581C42FEB3}"/>
              </a:ext>
            </a:extLst>
          </p:cNvPr>
          <p:cNvSpPr txBox="1"/>
          <p:nvPr/>
        </p:nvSpPr>
        <p:spPr>
          <a:xfrm>
            <a:off x="2155189" y="5395544"/>
            <a:ext cx="186652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Support </a:t>
            </a:r>
            <a:r>
              <a:rPr sz="1400" spc="-1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for</a:t>
            </a:r>
            <a:r>
              <a:rPr sz="1400" spc="-20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 </a:t>
            </a:r>
            <a:r>
              <a:rPr sz="1400" spc="-5">
                <a:solidFill>
                  <a:srgbClr val="404040"/>
                </a:solidFill>
                <a:latin typeface="Bahnschrift Light" panose="020B0502040204020203" pitchFamily="34" charset="0"/>
                <a:cs typeface="Carlito"/>
              </a:rPr>
              <a:t>PSD2</a:t>
            </a:r>
            <a:endParaRPr sz="1400">
              <a:latin typeface="Bahnschrift Light" panose="020B0502040204020203" pitchFamily="34" charset="0"/>
              <a:cs typeface="Carlito"/>
            </a:endParaRPr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0C860C5A-F501-B2D9-EB02-EB314DF34ACC}"/>
              </a:ext>
            </a:extLst>
          </p:cNvPr>
          <p:cNvSpPr txBox="1"/>
          <p:nvPr/>
        </p:nvSpPr>
        <p:spPr>
          <a:xfrm>
            <a:off x="5599368" y="1538337"/>
            <a:ext cx="1891282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>
                <a:latin typeface="Bahnschrift Light" panose="020B0502040204020203" pitchFamily="34" charset="0"/>
              </a:rPr>
              <a:t>Adm</a:t>
            </a:r>
            <a:r>
              <a:rPr lang="en-US" sz="1400">
                <a:latin typeface="Bahnschrift Light" panose="020B0502040204020203" pitchFamily="34" charset="0"/>
              </a:rPr>
              <a:t>i</a:t>
            </a:r>
            <a:r>
              <a:rPr sz="1400">
                <a:latin typeface="Bahnschrift Light" panose="020B0502040204020203" pitchFamily="34" charset="0"/>
              </a:rPr>
              <a:t>n Portal</a:t>
            </a:r>
            <a:r>
              <a:rPr lang="en-US" sz="1400">
                <a:latin typeface="Bahnschrift Light" panose="020B0502040204020203" pitchFamily="34" charset="0"/>
              </a:rPr>
              <a:t> </a:t>
            </a:r>
            <a:r>
              <a:rPr sz="1400">
                <a:latin typeface="Bahnschrift Light" panose="020B0502040204020203" pitchFamily="34" charset="0"/>
              </a:rPr>
              <a:t>Monitoring &amp;  Reports</a:t>
            </a:r>
          </a:p>
        </p:txBody>
      </p:sp>
      <p:grpSp>
        <p:nvGrpSpPr>
          <p:cNvPr id="62" name="object 21">
            <a:extLst>
              <a:ext uri="{FF2B5EF4-FFF2-40B4-BE49-F238E27FC236}">
                <a16:creationId xmlns:a16="http://schemas.microsoft.com/office/drawing/2014/main" id="{57A59D4D-C7F6-8357-C6DF-6CF115690882}"/>
              </a:ext>
            </a:extLst>
          </p:cNvPr>
          <p:cNvGrpSpPr/>
          <p:nvPr/>
        </p:nvGrpSpPr>
        <p:grpSpPr>
          <a:xfrm>
            <a:off x="4875275" y="2843611"/>
            <a:ext cx="2533015" cy="2508885"/>
            <a:chOff x="4829555" y="2772155"/>
            <a:chExt cx="2533015" cy="2508885"/>
          </a:xfrm>
        </p:grpSpPr>
        <p:sp>
          <p:nvSpPr>
            <p:cNvPr id="63" name="object 22">
              <a:extLst>
                <a:ext uri="{FF2B5EF4-FFF2-40B4-BE49-F238E27FC236}">
                  <a16:creationId xmlns:a16="http://schemas.microsoft.com/office/drawing/2014/main" id="{1D74F780-8759-1CA1-0392-D15137DC40E2}"/>
                </a:ext>
              </a:extLst>
            </p:cNvPr>
            <p:cNvSpPr/>
            <p:nvPr/>
          </p:nvSpPr>
          <p:spPr>
            <a:xfrm>
              <a:off x="4829555" y="2772155"/>
              <a:ext cx="2533015" cy="2508885"/>
            </a:xfrm>
            <a:custGeom>
              <a:avLst/>
              <a:gdLst/>
              <a:ahLst/>
              <a:cxnLst/>
              <a:rect l="l" t="t" r="r" b="b"/>
              <a:pathLst>
                <a:path w="2533015" h="2508885">
                  <a:moveTo>
                    <a:pt x="1266444" y="0"/>
                  </a:moveTo>
                  <a:lnTo>
                    <a:pt x="1217869" y="905"/>
                  </a:lnTo>
                  <a:lnTo>
                    <a:pt x="1169757" y="3601"/>
                  </a:lnTo>
                  <a:lnTo>
                    <a:pt x="1122140" y="8054"/>
                  </a:lnTo>
                  <a:lnTo>
                    <a:pt x="1075050" y="14232"/>
                  </a:lnTo>
                  <a:lnTo>
                    <a:pt x="1028522" y="22102"/>
                  </a:lnTo>
                  <a:lnTo>
                    <a:pt x="982587" y="31633"/>
                  </a:lnTo>
                  <a:lnTo>
                    <a:pt x="937278" y="42790"/>
                  </a:lnTo>
                  <a:lnTo>
                    <a:pt x="892628" y="55543"/>
                  </a:lnTo>
                  <a:lnTo>
                    <a:pt x="848670" y="69858"/>
                  </a:lnTo>
                  <a:lnTo>
                    <a:pt x="805437" y="85703"/>
                  </a:lnTo>
                  <a:lnTo>
                    <a:pt x="762961" y="103046"/>
                  </a:lnTo>
                  <a:lnTo>
                    <a:pt x="721275" y="121853"/>
                  </a:lnTo>
                  <a:lnTo>
                    <a:pt x="680413" y="142093"/>
                  </a:lnTo>
                  <a:lnTo>
                    <a:pt x="640406" y="163733"/>
                  </a:lnTo>
                  <a:lnTo>
                    <a:pt x="601288" y="186741"/>
                  </a:lnTo>
                  <a:lnTo>
                    <a:pt x="563092" y="211083"/>
                  </a:lnTo>
                  <a:lnTo>
                    <a:pt x="525850" y="236728"/>
                  </a:lnTo>
                  <a:lnTo>
                    <a:pt x="489595" y="263643"/>
                  </a:lnTo>
                  <a:lnTo>
                    <a:pt x="454360" y="291796"/>
                  </a:lnTo>
                  <a:lnTo>
                    <a:pt x="420178" y="321154"/>
                  </a:lnTo>
                  <a:lnTo>
                    <a:pt x="387082" y="351684"/>
                  </a:lnTo>
                  <a:lnTo>
                    <a:pt x="355103" y="383354"/>
                  </a:lnTo>
                  <a:lnTo>
                    <a:pt x="324276" y="416132"/>
                  </a:lnTo>
                  <a:lnTo>
                    <a:pt x="294633" y="449985"/>
                  </a:lnTo>
                  <a:lnTo>
                    <a:pt x="266207" y="484881"/>
                  </a:lnTo>
                  <a:lnTo>
                    <a:pt x="239030" y="520787"/>
                  </a:lnTo>
                  <a:lnTo>
                    <a:pt x="213136" y="557670"/>
                  </a:lnTo>
                  <a:lnTo>
                    <a:pt x="188556" y="595499"/>
                  </a:lnTo>
                  <a:lnTo>
                    <a:pt x="165325" y="634240"/>
                  </a:lnTo>
                  <a:lnTo>
                    <a:pt x="143475" y="673862"/>
                  </a:lnTo>
                  <a:lnTo>
                    <a:pt x="123038" y="714331"/>
                  </a:lnTo>
                  <a:lnTo>
                    <a:pt x="104048" y="755615"/>
                  </a:lnTo>
                  <a:lnTo>
                    <a:pt x="86536" y="797682"/>
                  </a:lnTo>
                  <a:lnTo>
                    <a:pt x="70537" y="840499"/>
                  </a:lnTo>
                  <a:lnTo>
                    <a:pt x="56083" y="884034"/>
                  </a:lnTo>
                  <a:lnTo>
                    <a:pt x="43206" y="928254"/>
                  </a:lnTo>
                  <a:lnTo>
                    <a:pt x="31940" y="973127"/>
                  </a:lnTo>
                  <a:lnTo>
                    <a:pt x="22317" y="1018620"/>
                  </a:lnTo>
                  <a:lnTo>
                    <a:pt x="14370" y="1064701"/>
                  </a:lnTo>
                  <a:lnTo>
                    <a:pt x="8132" y="1111337"/>
                  </a:lnTo>
                  <a:lnTo>
                    <a:pt x="3636" y="1158495"/>
                  </a:lnTo>
                  <a:lnTo>
                    <a:pt x="914" y="1206145"/>
                  </a:lnTo>
                  <a:lnTo>
                    <a:pt x="0" y="1254252"/>
                  </a:lnTo>
                  <a:lnTo>
                    <a:pt x="914" y="1302358"/>
                  </a:lnTo>
                  <a:lnTo>
                    <a:pt x="3636" y="1350008"/>
                  </a:lnTo>
                  <a:lnTo>
                    <a:pt x="8132" y="1397166"/>
                  </a:lnTo>
                  <a:lnTo>
                    <a:pt x="14370" y="1443802"/>
                  </a:lnTo>
                  <a:lnTo>
                    <a:pt x="22317" y="1489883"/>
                  </a:lnTo>
                  <a:lnTo>
                    <a:pt x="31940" y="1535376"/>
                  </a:lnTo>
                  <a:lnTo>
                    <a:pt x="43206" y="1580249"/>
                  </a:lnTo>
                  <a:lnTo>
                    <a:pt x="56083" y="1624469"/>
                  </a:lnTo>
                  <a:lnTo>
                    <a:pt x="70537" y="1668004"/>
                  </a:lnTo>
                  <a:lnTo>
                    <a:pt x="86536" y="1710821"/>
                  </a:lnTo>
                  <a:lnTo>
                    <a:pt x="104048" y="1752888"/>
                  </a:lnTo>
                  <a:lnTo>
                    <a:pt x="123038" y="1794172"/>
                  </a:lnTo>
                  <a:lnTo>
                    <a:pt x="143475" y="1834641"/>
                  </a:lnTo>
                  <a:lnTo>
                    <a:pt x="165325" y="1874263"/>
                  </a:lnTo>
                  <a:lnTo>
                    <a:pt x="188556" y="1913004"/>
                  </a:lnTo>
                  <a:lnTo>
                    <a:pt x="213136" y="1950833"/>
                  </a:lnTo>
                  <a:lnTo>
                    <a:pt x="239030" y="1987716"/>
                  </a:lnTo>
                  <a:lnTo>
                    <a:pt x="266207" y="2023622"/>
                  </a:lnTo>
                  <a:lnTo>
                    <a:pt x="294633" y="2058518"/>
                  </a:lnTo>
                  <a:lnTo>
                    <a:pt x="324276" y="2092371"/>
                  </a:lnTo>
                  <a:lnTo>
                    <a:pt x="355103" y="2125149"/>
                  </a:lnTo>
                  <a:lnTo>
                    <a:pt x="387082" y="2156819"/>
                  </a:lnTo>
                  <a:lnTo>
                    <a:pt x="420178" y="2187349"/>
                  </a:lnTo>
                  <a:lnTo>
                    <a:pt x="454360" y="2216707"/>
                  </a:lnTo>
                  <a:lnTo>
                    <a:pt x="489595" y="2244860"/>
                  </a:lnTo>
                  <a:lnTo>
                    <a:pt x="525850" y="2271775"/>
                  </a:lnTo>
                  <a:lnTo>
                    <a:pt x="563092" y="2297420"/>
                  </a:lnTo>
                  <a:lnTo>
                    <a:pt x="601288" y="2321762"/>
                  </a:lnTo>
                  <a:lnTo>
                    <a:pt x="640406" y="2344770"/>
                  </a:lnTo>
                  <a:lnTo>
                    <a:pt x="680413" y="2366410"/>
                  </a:lnTo>
                  <a:lnTo>
                    <a:pt x="721275" y="2386650"/>
                  </a:lnTo>
                  <a:lnTo>
                    <a:pt x="762961" y="2405457"/>
                  </a:lnTo>
                  <a:lnTo>
                    <a:pt x="805437" y="2422800"/>
                  </a:lnTo>
                  <a:lnTo>
                    <a:pt x="848670" y="2438645"/>
                  </a:lnTo>
                  <a:lnTo>
                    <a:pt x="892628" y="2452960"/>
                  </a:lnTo>
                  <a:lnTo>
                    <a:pt x="937278" y="2465713"/>
                  </a:lnTo>
                  <a:lnTo>
                    <a:pt x="982587" y="2476870"/>
                  </a:lnTo>
                  <a:lnTo>
                    <a:pt x="1028522" y="2486401"/>
                  </a:lnTo>
                  <a:lnTo>
                    <a:pt x="1075050" y="2494271"/>
                  </a:lnTo>
                  <a:lnTo>
                    <a:pt x="1122140" y="2500449"/>
                  </a:lnTo>
                  <a:lnTo>
                    <a:pt x="1169757" y="2504902"/>
                  </a:lnTo>
                  <a:lnTo>
                    <a:pt x="1217869" y="2507598"/>
                  </a:lnTo>
                  <a:lnTo>
                    <a:pt x="1266444" y="2508504"/>
                  </a:lnTo>
                  <a:lnTo>
                    <a:pt x="1315018" y="2507598"/>
                  </a:lnTo>
                  <a:lnTo>
                    <a:pt x="1363130" y="2504902"/>
                  </a:lnTo>
                  <a:lnTo>
                    <a:pt x="1410747" y="2500449"/>
                  </a:lnTo>
                  <a:lnTo>
                    <a:pt x="1457837" y="2494271"/>
                  </a:lnTo>
                  <a:lnTo>
                    <a:pt x="1504365" y="2486401"/>
                  </a:lnTo>
                  <a:lnTo>
                    <a:pt x="1550300" y="2476870"/>
                  </a:lnTo>
                  <a:lnTo>
                    <a:pt x="1595609" y="2465713"/>
                  </a:lnTo>
                  <a:lnTo>
                    <a:pt x="1640259" y="2452960"/>
                  </a:lnTo>
                  <a:lnTo>
                    <a:pt x="1684217" y="2438645"/>
                  </a:lnTo>
                  <a:lnTo>
                    <a:pt x="1727450" y="2422800"/>
                  </a:lnTo>
                  <a:lnTo>
                    <a:pt x="1769926" y="2405457"/>
                  </a:lnTo>
                  <a:lnTo>
                    <a:pt x="1811612" y="2386650"/>
                  </a:lnTo>
                  <a:lnTo>
                    <a:pt x="1852474" y="2366410"/>
                  </a:lnTo>
                  <a:lnTo>
                    <a:pt x="1892481" y="2344770"/>
                  </a:lnTo>
                  <a:lnTo>
                    <a:pt x="1931599" y="2321762"/>
                  </a:lnTo>
                  <a:lnTo>
                    <a:pt x="1969795" y="2297420"/>
                  </a:lnTo>
                  <a:lnTo>
                    <a:pt x="2007037" y="2271775"/>
                  </a:lnTo>
                  <a:lnTo>
                    <a:pt x="2043292" y="2244860"/>
                  </a:lnTo>
                  <a:lnTo>
                    <a:pt x="2078527" y="2216707"/>
                  </a:lnTo>
                  <a:lnTo>
                    <a:pt x="2112709" y="2187349"/>
                  </a:lnTo>
                  <a:lnTo>
                    <a:pt x="2145805" y="2156819"/>
                  </a:lnTo>
                  <a:lnTo>
                    <a:pt x="2177784" y="2125149"/>
                  </a:lnTo>
                  <a:lnTo>
                    <a:pt x="2208611" y="2092371"/>
                  </a:lnTo>
                  <a:lnTo>
                    <a:pt x="2238254" y="2058518"/>
                  </a:lnTo>
                  <a:lnTo>
                    <a:pt x="2266680" y="2023622"/>
                  </a:lnTo>
                  <a:lnTo>
                    <a:pt x="2293857" y="1987716"/>
                  </a:lnTo>
                  <a:lnTo>
                    <a:pt x="2319751" y="1950833"/>
                  </a:lnTo>
                  <a:lnTo>
                    <a:pt x="2344331" y="1913004"/>
                  </a:lnTo>
                  <a:lnTo>
                    <a:pt x="2367562" y="1874263"/>
                  </a:lnTo>
                  <a:lnTo>
                    <a:pt x="2389412" y="1834641"/>
                  </a:lnTo>
                  <a:lnTo>
                    <a:pt x="2409849" y="1794172"/>
                  </a:lnTo>
                  <a:lnTo>
                    <a:pt x="2428839" y="1752888"/>
                  </a:lnTo>
                  <a:lnTo>
                    <a:pt x="2446351" y="1710821"/>
                  </a:lnTo>
                  <a:lnTo>
                    <a:pt x="2462350" y="1668004"/>
                  </a:lnTo>
                  <a:lnTo>
                    <a:pt x="2476804" y="1624469"/>
                  </a:lnTo>
                  <a:lnTo>
                    <a:pt x="2489681" y="1580249"/>
                  </a:lnTo>
                  <a:lnTo>
                    <a:pt x="2500947" y="1535376"/>
                  </a:lnTo>
                  <a:lnTo>
                    <a:pt x="2510570" y="1489883"/>
                  </a:lnTo>
                  <a:lnTo>
                    <a:pt x="2518517" y="1443802"/>
                  </a:lnTo>
                  <a:lnTo>
                    <a:pt x="2524755" y="1397166"/>
                  </a:lnTo>
                  <a:lnTo>
                    <a:pt x="2529251" y="1350008"/>
                  </a:lnTo>
                  <a:lnTo>
                    <a:pt x="2531973" y="1302358"/>
                  </a:lnTo>
                  <a:lnTo>
                    <a:pt x="2532888" y="1254252"/>
                  </a:lnTo>
                  <a:lnTo>
                    <a:pt x="2531973" y="1206145"/>
                  </a:lnTo>
                  <a:lnTo>
                    <a:pt x="2529251" y="1158495"/>
                  </a:lnTo>
                  <a:lnTo>
                    <a:pt x="2524755" y="1111337"/>
                  </a:lnTo>
                  <a:lnTo>
                    <a:pt x="2518517" y="1064701"/>
                  </a:lnTo>
                  <a:lnTo>
                    <a:pt x="2510570" y="1018620"/>
                  </a:lnTo>
                  <a:lnTo>
                    <a:pt x="2500947" y="973127"/>
                  </a:lnTo>
                  <a:lnTo>
                    <a:pt x="2489681" y="928254"/>
                  </a:lnTo>
                  <a:lnTo>
                    <a:pt x="2476804" y="884034"/>
                  </a:lnTo>
                  <a:lnTo>
                    <a:pt x="2462350" y="840499"/>
                  </a:lnTo>
                  <a:lnTo>
                    <a:pt x="2446351" y="797682"/>
                  </a:lnTo>
                  <a:lnTo>
                    <a:pt x="2428839" y="755615"/>
                  </a:lnTo>
                  <a:lnTo>
                    <a:pt x="2409849" y="714331"/>
                  </a:lnTo>
                  <a:lnTo>
                    <a:pt x="2389412" y="673862"/>
                  </a:lnTo>
                  <a:lnTo>
                    <a:pt x="2367562" y="634240"/>
                  </a:lnTo>
                  <a:lnTo>
                    <a:pt x="2344331" y="595499"/>
                  </a:lnTo>
                  <a:lnTo>
                    <a:pt x="2319751" y="557670"/>
                  </a:lnTo>
                  <a:lnTo>
                    <a:pt x="2293857" y="520787"/>
                  </a:lnTo>
                  <a:lnTo>
                    <a:pt x="2266680" y="484881"/>
                  </a:lnTo>
                  <a:lnTo>
                    <a:pt x="2238254" y="449985"/>
                  </a:lnTo>
                  <a:lnTo>
                    <a:pt x="2208611" y="416132"/>
                  </a:lnTo>
                  <a:lnTo>
                    <a:pt x="2177784" y="383354"/>
                  </a:lnTo>
                  <a:lnTo>
                    <a:pt x="2145805" y="351684"/>
                  </a:lnTo>
                  <a:lnTo>
                    <a:pt x="2112709" y="321154"/>
                  </a:lnTo>
                  <a:lnTo>
                    <a:pt x="2078527" y="291796"/>
                  </a:lnTo>
                  <a:lnTo>
                    <a:pt x="2043292" y="263643"/>
                  </a:lnTo>
                  <a:lnTo>
                    <a:pt x="2007037" y="236728"/>
                  </a:lnTo>
                  <a:lnTo>
                    <a:pt x="1969795" y="211083"/>
                  </a:lnTo>
                  <a:lnTo>
                    <a:pt x="1931599" y="186741"/>
                  </a:lnTo>
                  <a:lnTo>
                    <a:pt x="1892481" y="163733"/>
                  </a:lnTo>
                  <a:lnTo>
                    <a:pt x="1852474" y="142093"/>
                  </a:lnTo>
                  <a:lnTo>
                    <a:pt x="1811612" y="121853"/>
                  </a:lnTo>
                  <a:lnTo>
                    <a:pt x="1769926" y="103046"/>
                  </a:lnTo>
                  <a:lnTo>
                    <a:pt x="1727450" y="85703"/>
                  </a:lnTo>
                  <a:lnTo>
                    <a:pt x="1684217" y="69858"/>
                  </a:lnTo>
                  <a:lnTo>
                    <a:pt x="1640259" y="55543"/>
                  </a:lnTo>
                  <a:lnTo>
                    <a:pt x="1595609" y="42790"/>
                  </a:lnTo>
                  <a:lnTo>
                    <a:pt x="1550300" y="31633"/>
                  </a:lnTo>
                  <a:lnTo>
                    <a:pt x="1504365" y="22102"/>
                  </a:lnTo>
                  <a:lnTo>
                    <a:pt x="1457837" y="14232"/>
                  </a:lnTo>
                  <a:lnTo>
                    <a:pt x="1410747" y="8054"/>
                  </a:lnTo>
                  <a:lnTo>
                    <a:pt x="1363130" y="3601"/>
                  </a:lnTo>
                  <a:lnTo>
                    <a:pt x="1315018" y="905"/>
                  </a:lnTo>
                  <a:lnTo>
                    <a:pt x="1266444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3">
              <a:extLst>
                <a:ext uri="{FF2B5EF4-FFF2-40B4-BE49-F238E27FC236}">
                  <a16:creationId xmlns:a16="http://schemas.microsoft.com/office/drawing/2014/main" id="{CABDD08D-E1B0-ECB1-381D-3964964C255C}"/>
                </a:ext>
              </a:extLst>
            </p:cNvPr>
            <p:cNvSpPr/>
            <p:nvPr/>
          </p:nvSpPr>
          <p:spPr>
            <a:xfrm>
              <a:off x="4829555" y="2772155"/>
              <a:ext cx="2533015" cy="2508885"/>
            </a:xfrm>
            <a:custGeom>
              <a:avLst/>
              <a:gdLst/>
              <a:ahLst/>
              <a:cxnLst/>
              <a:rect l="l" t="t" r="r" b="b"/>
              <a:pathLst>
                <a:path w="2533015" h="2508885">
                  <a:moveTo>
                    <a:pt x="0" y="1254252"/>
                  </a:moveTo>
                  <a:lnTo>
                    <a:pt x="914" y="1206145"/>
                  </a:lnTo>
                  <a:lnTo>
                    <a:pt x="3636" y="1158495"/>
                  </a:lnTo>
                  <a:lnTo>
                    <a:pt x="8132" y="1111337"/>
                  </a:lnTo>
                  <a:lnTo>
                    <a:pt x="14370" y="1064701"/>
                  </a:lnTo>
                  <a:lnTo>
                    <a:pt x="22317" y="1018620"/>
                  </a:lnTo>
                  <a:lnTo>
                    <a:pt x="31940" y="973127"/>
                  </a:lnTo>
                  <a:lnTo>
                    <a:pt x="43206" y="928254"/>
                  </a:lnTo>
                  <a:lnTo>
                    <a:pt x="56083" y="884034"/>
                  </a:lnTo>
                  <a:lnTo>
                    <a:pt x="70537" y="840499"/>
                  </a:lnTo>
                  <a:lnTo>
                    <a:pt x="86536" y="797682"/>
                  </a:lnTo>
                  <a:lnTo>
                    <a:pt x="104048" y="755615"/>
                  </a:lnTo>
                  <a:lnTo>
                    <a:pt x="123038" y="714331"/>
                  </a:lnTo>
                  <a:lnTo>
                    <a:pt x="143475" y="673862"/>
                  </a:lnTo>
                  <a:lnTo>
                    <a:pt x="165325" y="634240"/>
                  </a:lnTo>
                  <a:lnTo>
                    <a:pt x="188556" y="595499"/>
                  </a:lnTo>
                  <a:lnTo>
                    <a:pt x="213136" y="557670"/>
                  </a:lnTo>
                  <a:lnTo>
                    <a:pt x="239030" y="520787"/>
                  </a:lnTo>
                  <a:lnTo>
                    <a:pt x="266207" y="484881"/>
                  </a:lnTo>
                  <a:lnTo>
                    <a:pt x="294633" y="449985"/>
                  </a:lnTo>
                  <a:lnTo>
                    <a:pt x="324276" y="416132"/>
                  </a:lnTo>
                  <a:lnTo>
                    <a:pt x="355103" y="383354"/>
                  </a:lnTo>
                  <a:lnTo>
                    <a:pt x="387082" y="351684"/>
                  </a:lnTo>
                  <a:lnTo>
                    <a:pt x="420178" y="321154"/>
                  </a:lnTo>
                  <a:lnTo>
                    <a:pt x="454360" y="291796"/>
                  </a:lnTo>
                  <a:lnTo>
                    <a:pt x="489595" y="263643"/>
                  </a:lnTo>
                  <a:lnTo>
                    <a:pt x="525850" y="236728"/>
                  </a:lnTo>
                  <a:lnTo>
                    <a:pt x="563092" y="211083"/>
                  </a:lnTo>
                  <a:lnTo>
                    <a:pt x="601288" y="186741"/>
                  </a:lnTo>
                  <a:lnTo>
                    <a:pt x="640406" y="163733"/>
                  </a:lnTo>
                  <a:lnTo>
                    <a:pt x="680413" y="142093"/>
                  </a:lnTo>
                  <a:lnTo>
                    <a:pt x="721275" y="121853"/>
                  </a:lnTo>
                  <a:lnTo>
                    <a:pt x="762961" y="103046"/>
                  </a:lnTo>
                  <a:lnTo>
                    <a:pt x="805437" y="85703"/>
                  </a:lnTo>
                  <a:lnTo>
                    <a:pt x="848670" y="69858"/>
                  </a:lnTo>
                  <a:lnTo>
                    <a:pt x="892628" y="55543"/>
                  </a:lnTo>
                  <a:lnTo>
                    <a:pt x="937278" y="42790"/>
                  </a:lnTo>
                  <a:lnTo>
                    <a:pt x="982587" y="31633"/>
                  </a:lnTo>
                  <a:lnTo>
                    <a:pt x="1028522" y="22102"/>
                  </a:lnTo>
                  <a:lnTo>
                    <a:pt x="1075050" y="14232"/>
                  </a:lnTo>
                  <a:lnTo>
                    <a:pt x="1122140" y="8054"/>
                  </a:lnTo>
                  <a:lnTo>
                    <a:pt x="1169757" y="3601"/>
                  </a:lnTo>
                  <a:lnTo>
                    <a:pt x="1217869" y="905"/>
                  </a:lnTo>
                  <a:lnTo>
                    <a:pt x="1266444" y="0"/>
                  </a:lnTo>
                  <a:lnTo>
                    <a:pt x="1315018" y="905"/>
                  </a:lnTo>
                  <a:lnTo>
                    <a:pt x="1363130" y="3601"/>
                  </a:lnTo>
                  <a:lnTo>
                    <a:pt x="1410747" y="8054"/>
                  </a:lnTo>
                  <a:lnTo>
                    <a:pt x="1457837" y="14232"/>
                  </a:lnTo>
                  <a:lnTo>
                    <a:pt x="1504365" y="22102"/>
                  </a:lnTo>
                  <a:lnTo>
                    <a:pt x="1550300" y="31633"/>
                  </a:lnTo>
                  <a:lnTo>
                    <a:pt x="1595609" y="42790"/>
                  </a:lnTo>
                  <a:lnTo>
                    <a:pt x="1640259" y="55543"/>
                  </a:lnTo>
                  <a:lnTo>
                    <a:pt x="1684217" y="69858"/>
                  </a:lnTo>
                  <a:lnTo>
                    <a:pt x="1727450" y="85703"/>
                  </a:lnTo>
                  <a:lnTo>
                    <a:pt x="1769926" y="103046"/>
                  </a:lnTo>
                  <a:lnTo>
                    <a:pt x="1811612" y="121853"/>
                  </a:lnTo>
                  <a:lnTo>
                    <a:pt x="1852474" y="142093"/>
                  </a:lnTo>
                  <a:lnTo>
                    <a:pt x="1892481" y="163733"/>
                  </a:lnTo>
                  <a:lnTo>
                    <a:pt x="1931599" y="186741"/>
                  </a:lnTo>
                  <a:lnTo>
                    <a:pt x="1969795" y="211083"/>
                  </a:lnTo>
                  <a:lnTo>
                    <a:pt x="2007037" y="236728"/>
                  </a:lnTo>
                  <a:lnTo>
                    <a:pt x="2043292" y="263643"/>
                  </a:lnTo>
                  <a:lnTo>
                    <a:pt x="2078527" y="291796"/>
                  </a:lnTo>
                  <a:lnTo>
                    <a:pt x="2112709" y="321154"/>
                  </a:lnTo>
                  <a:lnTo>
                    <a:pt x="2145805" y="351684"/>
                  </a:lnTo>
                  <a:lnTo>
                    <a:pt x="2177784" y="383354"/>
                  </a:lnTo>
                  <a:lnTo>
                    <a:pt x="2208611" y="416132"/>
                  </a:lnTo>
                  <a:lnTo>
                    <a:pt x="2238254" y="449985"/>
                  </a:lnTo>
                  <a:lnTo>
                    <a:pt x="2266680" y="484881"/>
                  </a:lnTo>
                  <a:lnTo>
                    <a:pt x="2293857" y="520787"/>
                  </a:lnTo>
                  <a:lnTo>
                    <a:pt x="2319751" y="557670"/>
                  </a:lnTo>
                  <a:lnTo>
                    <a:pt x="2344331" y="595499"/>
                  </a:lnTo>
                  <a:lnTo>
                    <a:pt x="2367562" y="634240"/>
                  </a:lnTo>
                  <a:lnTo>
                    <a:pt x="2389412" y="673862"/>
                  </a:lnTo>
                  <a:lnTo>
                    <a:pt x="2409849" y="714331"/>
                  </a:lnTo>
                  <a:lnTo>
                    <a:pt x="2428839" y="755615"/>
                  </a:lnTo>
                  <a:lnTo>
                    <a:pt x="2446351" y="797682"/>
                  </a:lnTo>
                  <a:lnTo>
                    <a:pt x="2462350" y="840499"/>
                  </a:lnTo>
                  <a:lnTo>
                    <a:pt x="2476804" y="884034"/>
                  </a:lnTo>
                  <a:lnTo>
                    <a:pt x="2489681" y="928254"/>
                  </a:lnTo>
                  <a:lnTo>
                    <a:pt x="2500947" y="973127"/>
                  </a:lnTo>
                  <a:lnTo>
                    <a:pt x="2510570" y="1018620"/>
                  </a:lnTo>
                  <a:lnTo>
                    <a:pt x="2518517" y="1064701"/>
                  </a:lnTo>
                  <a:lnTo>
                    <a:pt x="2524755" y="1111337"/>
                  </a:lnTo>
                  <a:lnTo>
                    <a:pt x="2529251" y="1158495"/>
                  </a:lnTo>
                  <a:lnTo>
                    <a:pt x="2531973" y="1206145"/>
                  </a:lnTo>
                  <a:lnTo>
                    <a:pt x="2532888" y="1254252"/>
                  </a:lnTo>
                  <a:lnTo>
                    <a:pt x="2531973" y="1302358"/>
                  </a:lnTo>
                  <a:lnTo>
                    <a:pt x="2529251" y="1350008"/>
                  </a:lnTo>
                  <a:lnTo>
                    <a:pt x="2524755" y="1397166"/>
                  </a:lnTo>
                  <a:lnTo>
                    <a:pt x="2518517" y="1443802"/>
                  </a:lnTo>
                  <a:lnTo>
                    <a:pt x="2510570" y="1489883"/>
                  </a:lnTo>
                  <a:lnTo>
                    <a:pt x="2500947" y="1535376"/>
                  </a:lnTo>
                  <a:lnTo>
                    <a:pt x="2489681" y="1580249"/>
                  </a:lnTo>
                  <a:lnTo>
                    <a:pt x="2476804" y="1624469"/>
                  </a:lnTo>
                  <a:lnTo>
                    <a:pt x="2462350" y="1668004"/>
                  </a:lnTo>
                  <a:lnTo>
                    <a:pt x="2446351" y="1710821"/>
                  </a:lnTo>
                  <a:lnTo>
                    <a:pt x="2428839" y="1752888"/>
                  </a:lnTo>
                  <a:lnTo>
                    <a:pt x="2409849" y="1794172"/>
                  </a:lnTo>
                  <a:lnTo>
                    <a:pt x="2389412" y="1834641"/>
                  </a:lnTo>
                  <a:lnTo>
                    <a:pt x="2367562" y="1874263"/>
                  </a:lnTo>
                  <a:lnTo>
                    <a:pt x="2344331" y="1913004"/>
                  </a:lnTo>
                  <a:lnTo>
                    <a:pt x="2319751" y="1950833"/>
                  </a:lnTo>
                  <a:lnTo>
                    <a:pt x="2293857" y="1987716"/>
                  </a:lnTo>
                  <a:lnTo>
                    <a:pt x="2266680" y="2023622"/>
                  </a:lnTo>
                  <a:lnTo>
                    <a:pt x="2238254" y="2058518"/>
                  </a:lnTo>
                  <a:lnTo>
                    <a:pt x="2208611" y="2092371"/>
                  </a:lnTo>
                  <a:lnTo>
                    <a:pt x="2177784" y="2125149"/>
                  </a:lnTo>
                  <a:lnTo>
                    <a:pt x="2145805" y="2156819"/>
                  </a:lnTo>
                  <a:lnTo>
                    <a:pt x="2112709" y="2187349"/>
                  </a:lnTo>
                  <a:lnTo>
                    <a:pt x="2078527" y="2216707"/>
                  </a:lnTo>
                  <a:lnTo>
                    <a:pt x="2043292" y="2244860"/>
                  </a:lnTo>
                  <a:lnTo>
                    <a:pt x="2007037" y="2271775"/>
                  </a:lnTo>
                  <a:lnTo>
                    <a:pt x="1969795" y="2297420"/>
                  </a:lnTo>
                  <a:lnTo>
                    <a:pt x="1931599" y="2321762"/>
                  </a:lnTo>
                  <a:lnTo>
                    <a:pt x="1892481" y="2344770"/>
                  </a:lnTo>
                  <a:lnTo>
                    <a:pt x="1852474" y="2366410"/>
                  </a:lnTo>
                  <a:lnTo>
                    <a:pt x="1811612" y="2386650"/>
                  </a:lnTo>
                  <a:lnTo>
                    <a:pt x="1769926" y="2405457"/>
                  </a:lnTo>
                  <a:lnTo>
                    <a:pt x="1727450" y="2422800"/>
                  </a:lnTo>
                  <a:lnTo>
                    <a:pt x="1684217" y="2438645"/>
                  </a:lnTo>
                  <a:lnTo>
                    <a:pt x="1640259" y="2452960"/>
                  </a:lnTo>
                  <a:lnTo>
                    <a:pt x="1595609" y="2465713"/>
                  </a:lnTo>
                  <a:lnTo>
                    <a:pt x="1550300" y="2476870"/>
                  </a:lnTo>
                  <a:lnTo>
                    <a:pt x="1504365" y="2486401"/>
                  </a:lnTo>
                  <a:lnTo>
                    <a:pt x="1457837" y="2494271"/>
                  </a:lnTo>
                  <a:lnTo>
                    <a:pt x="1410747" y="2500449"/>
                  </a:lnTo>
                  <a:lnTo>
                    <a:pt x="1363130" y="2504902"/>
                  </a:lnTo>
                  <a:lnTo>
                    <a:pt x="1315018" y="2507598"/>
                  </a:lnTo>
                  <a:lnTo>
                    <a:pt x="1266444" y="2508504"/>
                  </a:lnTo>
                  <a:lnTo>
                    <a:pt x="1217869" y="2507598"/>
                  </a:lnTo>
                  <a:lnTo>
                    <a:pt x="1169757" y="2504902"/>
                  </a:lnTo>
                  <a:lnTo>
                    <a:pt x="1122140" y="2500449"/>
                  </a:lnTo>
                  <a:lnTo>
                    <a:pt x="1075050" y="2494271"/>
                  </a:lnTo>
                  <a:lnTo>
                    <a:pt x="1028522" y="2486401"/>
                  </a:lnTo>
                  <a:lnTo>
                    <a:pt x="982587" y="2476870"/>
                  </a:lnTo>
                  <a:lnTo>
                    <a:pt x="937278" y="2465713"/>
                  </a:lnTo>
                  <a:lnTo>
                    <a:pt x="892628" y="2452960"/>
                  </a:lnTo>
                  <a:lnTo>
                    <a:pt x="848670" y="2438645"/>
                  </a:lnTo>
                  <a:lnTo>
                    <a:pt x="805437" y="2422800"/>
                  </a:lnTo>
                  <a:lnTo>
                    <a:pt x="762961" y="2405457"/>
                  </a:lnTo>
                  <a:lnTo>
                    <a:pt x="721275" y="2386650"/>
                  </a:lnTo>
                  <a:lnTo>
                    <a:pt x="680413" y="2366410"/>
                  </a:lnTo>
                  <a:lnTo>
                    <a:pt x="640406" y="2344770"/>
                  </a:lnTo>
                  <a:lnTo>
                    <a:pt x="601288" y="2321762"/>
                  </a:lnTo>
                  <a:lnTo>
                    <a:pt x="563092" y="2297420"/>
                  </a:lnTo>
                  <a:lnTo>
                    <a:pt x="525850" y="2271775"/>
                  </a:lnTo>
                  <a:lnTo>
                    <a:pt x="489595" y="2244860"/>
                  </a:lnTo>
                  <a:lnTo>
                    <a:pt x="454360" y="2216707"/>
                  </a:lnTo>
                  <a:lnTo>
                    <a:pt x="420178" y="2187349"/>
                  </a:lnTo>
                  <a:lnTo>
                    <a:pt x="387082" y="2156819"/>
                  </a:lnTo>
                  <a:lnTo>
                    <a:pt x="355103" y="2125149"/>
                  </a:lnTo>
                  <a:lnTo>
                    <a:pt x="324276" y="2092371"/>
                  </a:lnTo>
                  <a:lnTo>
                    <a:pt x="294633" y="2058518"/>
                  </a:lnTo>
                  <a:lnTo>
                    <a:pt x="266207" y="2023622"/>
                  </a:lnTo>
                  <a:lnTo>
                    <a:pt x="239030" y="1987716"/>
                  </a:lnTo>
                  <a:lnTo>
                    <a:pt x="213136" y="1950833"/>
                  </a:lnTo>
                  <a:lnTo>
                    <a:pt x="188556" y="1913004"/>
                  </a:lnTo>
                  <a:lnTo>
                    <a:pt x="165325" y="1874263"/>
                  </a:lnTo>
                  <a:lnTo>
                    <a:pt x="143475" y="1834641"/>
                  </a:lnTo>
                  <a:lnTo>
                    <a:pt x="123038" y="1794172"/>
                  </a:lnTo>
                  <a:lnTo>
                    <a:pt x="104048" y="1752888"/>
                  </a:lnTo>
                  <a:lnTo>
                    <a:pt x="86536" y="1710821"/>
                  </a:lnTo>
                  <a:lnTo>
                    <a:pt x="70537" y="1668004"/>
                  </a:lnTo>
                  <a:lnTo>
                    <a:pt x="56083" y="1624469"/>
                  </a:lnTo>
                  <a:lnTo>
                    <a:pt x="43206" y="1580249"/>
                  </a:lnTo>
                  <a:lnTo>
                    <a:pt x="31940" y="1535376"/>
                  </a:lnTo>
                  <a:lnTo>
                    <a:pt x="22317" y="1489883"/>
                  </a:lnTo>
                  <a:lnTo>
                    <a:pt x="14370" y="1443802"/>
                  </a:lnTo>
                  <a:lnTo>
                    <a:pt x="8132" y="1397166"/>
                  </a:lnTo>
                  <a:lnTo>
                    <a:pt x="3636" y="1350008"/>
                  </a:lnTo>
                  <a:lnTo>
                    <a:pt x="914" y="1302358"/>
                  </a:lnTo>
                  <a:lnTo>
                    <a:pt x="0" y="1254252"/>
                  </a:lnTo>
                  <a:close/>
                </a:path>
              </a:pathLst>
            </a:custGeom>
            <a:ln w="3175">
              <a:solidFill>
                <a:srgbClr val="BEBEBE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object 26">
            <a:extLst>
              <a:ext uri="{FF2B5EF4-FFF2-40B4-BE49-F238E27FC236}">
                <a16:creationId xmlns:a16="http://schemas.microsoft.com/office/drawing/2014/main" id="{0C907B00-2941-09A2-736A-E78D6B970C2D}"/>
              </a:ext>
            </a:extLst>
          </p:cNvPr>
          <p:cNvGrpSpPr/>
          <p:nvPr/>
        </p:nvGrpSpPr>
        <p:grpSpPr>
          <a:xfrm>
            <a:off x="3625596" y="1595456"/>
            <a:ext cx="5205983" cy="4096613"/>
            <a:chOff x="3579876" y="1524000"/>
            <a:chExt cx="5205983" cy="4096613"/>
          </a:xfrm>
        </p:grpSpPr>
        <p:sp>
          <p:nvSpPr>
            <p:cNvPr id="68" name="object 27">
              <a:extLst>
                <a:ext uri="{FF2B5EF4-FFF2-40B4-BE49-F238E27FC236}">
                  <a16:creationId xmlns:a16="http://schemas.microsoft.com/office/drawing/2014/main" id="{C572B3D4-B785-5ED2-996B-F548B2BE5B7C}"/>
                </a:ext>
              </a:extLst>
            </p:cNvPr>
            <p:cNvSpPr/>
            <p:nvPr/>
          </p:nvSpPr>
          <p:spPr>
            <a:xfrm>
              <a:off x="3622548" y="4186427"/>
              <a:ext cx="396239" cy="396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28">
              <a:extLst>
                <a:ext uri="{FF2B5EF4-FFF2-40B4-BE49-F238E27FC236}">
                  <a16:creationId xmlns:a16="http://schemas.microsoft.com/office/drawing/2014/main" id="{435AEB95-A9A2-7164-AFC4-A3F7C1575A8D}"/>
                </a:ext>
              </a:extLst>
            </p:cNvPr>
            <p:cNvSpPr/>
            <p:nvPr/>
          </p:nvSpPr>
          <p:spPr>
            <a:xfrm>
              <a:off x="3579876" y="3162300"/>
              <a:ext cx="405384" cy="4053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9">
              <a:extLst>
                <a:ext uri="{FF2B5EF4-FFF2-40B4-BE49-F238E27FC236}">
                  <a16:creationId xmlns:a16="http://schemas.microsoft.com/office/drawing/2014/main" id="{7A1157BA-2537-C390-69E0-9228DFE92B45}"/>
                </a:ext>
              </a:extLst>
            </p:cNvPr>
            <p:cNvSpPr/>
            <p:nvPr/>
          </p:nvSpPr>
          <p:spPr>
            <a:xfrm>
              <a:off x="4081980" y="2129173"/>
              <a:ext cx="312420" cy="387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30">
              <a:extLst>
                <a:ext uri="{FF2B5EF4-FFF2-40B4-BE49-F238E27FC236}">
                  <a16:creationId xmlns:a16="http://schemas.microsoft.com/office/drawing/2014/main" id="{F0ED695B-1957-B264-4353-51835C17FA23}"/>
                </a:ext>
              </a:extLst>
            </p:cNvPr>
            <p:cNvSpPr/>
            <p:nvPr/>
          </p:nvSpPr>
          <p:spPr>
            <a:xfrm>
              <a:off x="5841151" y="3245357"/>
              <a:ext cx="584572" cy="56540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31">
              <a:extLst>
                <a:ext uri="{FF2B5EF4-FFF2-40B4-BE49-F238E27FC236}">
                  <a16:creationId xmlns:a16="http://schemas.microsoft.com/office/drawing/2014/main" id="{1B5488AB-8407-45AF-08ED-532DE9D94758}"/>
                </a:ext>
              </a:extLst>
            </p:cNvPr>
            <p:cNvSpPr/>
            <p:nvPr/>
          </p:nvSpPr>
          <p:spPr>
            <a:xfrm>
              <a:off x="4774692" y="2330195"/>
              <a:ext cx="630555" cy="657225"/>
            </a:xfrm>
            <a:custGeom>
              <a:avLst/>
              <a:gdLst/>
              <a:ahLst/>
              <a:cxnLst/>
              <a:rect l="l" t="t" r="r" b="b"/>
              <a:pathLst>
                <a:path w="630554" h="657225">
                  <a:moveTo>
                    <a:pt x="0" y="0"/>
                  </a:moveTo>
                  <a:lnTo>
                    <a:pt x="630047" y="657225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32">
              <a:extLst>
                <a:ext uri="{FF2B5EF4-FFF2-40B4-BE49-F238E27FC236}">
                  <a16:creationId xmlns:a16="http://schemas.microsoft.com/office/drawing/2014/main" id="{D92C8F5A-F609-9BD6-00C8-4BB69AEB56E0}"/>
                </a:ext>
              </a:extLst>
            </p:cNvPr>
            <p:cNvSpPr/>
            <p:nvPr/>
          </p:nvSpPr>
          <p:spPr>
            <a:xfrm>
              <a:off x="5114544" y="1524000"/>
              <a:ext cx="356615" cy="3566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33">
              <a:extLst>
                <a:ext uri="{FF2B5EF4-FFF2-40B4-BE49-F238E27FC236}">
                  <a16:creationId xmlns:a16="http://schemas.microsoft.com/office/drawing/2014/main" id="{8B8DB5A5-D30B-E4B1-ED40-094A12839979}"/>
                </a:ext>
              </a:extLst>
            </p:cNvPr>
            <p:cNvSpPr/>
            <p:nvPr/>
          </p:nvSpPr>
          <p:spPr>
            <a:xfrm>
              <a:off x="6096000" y="2136648"/>
              <a:ext cx="0" cy="635635"/>
            </a:xfrm>
            <a:custGeom>
              <a:avLst/>
              <a:gdLst/>
              <a:ahLst/>
              <a:cxnLst/>
              <a:rect l="l" t="t" r="r" b="b"/>
              <a:pathLst>
                <a:path h="635635">
                  <a:moveTo>
                    <a:pt x="0" y="0"/>
                  </a:moveTo>
                  <a:lnTo>
                    <a:pt x="0" y="635635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34">
              <a:extLst>
                <a:ext uri="{FF2B5EF4-FFF2-40B4-BE49-F238E27FC236}">
                  <a16:creationId xmlns:a16="http://schemas.microsoft.com/office/drawing/2014/main" id="{54AE50CF-2B33-AF00-CCAC-605567EF2EDD}"/>
                </a:ext>
              </a:extLst>
            </p:cNvPr>
            <p:cNvSpPr/>
            <p:nvPr/>
          </p:nvSpPr>
          <p:spPr>
            <a:xfrm>
              <a:off x="7693152" y="2139695"/>
              <a:ext cx="384048" cy="3840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35">
              <a:extLst>
                <a:ext uri="{FF2B5EF4-FFF2-40B4-BE49-F238E27FC236}">
                  <a16:creationId xmlns:a16="http://schemas.microsoft.com/office/drawing/2014/main" id="{C2D6A7BB-8C7A-388D-F34B-CD2B9CB0BE60}"/>
                </a:ext>
              </a:extLst>
            </p:cNvPr>
            <p:cNvSpPr/>
            <p:nvPr/>
          </p:nvSpPr>
          <p:spPr>
            <a:xfrm>
              <a:off x="4204716" y="2330195"/>
              <a:ext cx="3295015" cy="1178560"/>
            </a:xfrm>
            <a:custGeom>
              <a:avLst/>
              <a:gdLst/>
              <a:ahLst/>
              <a:cxnLst/>
              <a:rect l="l" t="t" r="r" b="b"/>
              <a:pathLst>
                <a:path w="3295015" h="1178560">
                  <a:moveTo>
                    <a:pt x="3294507" y="0"/>
                  </a:moveTo>
                  <a:lnTo>
                    <a:pt x="2604516" y="671067"/>
                  </a:lnTo>
                </a:path>
                <a:path w="3295015" h="1178560">
                  <a:moveTo>
                    <a:pt x="0" y="1014983"/>
                  </a:moveTo>
                  <a:lnTo>
                    <a:pt x="711962" y="1178178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6">
              <a:extLst>
                <a:ext uri="{FF2B5EF4-FFF2-40B4-BE49-F238E27FC236}">
                  <a16:creationId xmlns:a16="http://schemas.microsoft.com/office/drawing/2014/main" id="{C65FC342-9DD2-ED66-4647-C786FF2F57DF}"/>
                </a:ext>
              </a:extLst>
            </p:cNvPr>
            <p:cNvSpPr/>
            <p:nvPr/>
          </p:nvSpPr>
          <p:spPr>
            <a:xfrm>
              <a:off x="8232647" y="3130296"/>
              <a:ext cx="327659" cy="3779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7">
              <a:extLst>
                <a:ext uri="{FF2B5EF4-FFF2-40B4-BE49-F238E27FC236}">
                  <a16:creationId xmlns:a16="http://schemas.microsoft.com/office/drawing/2014/main" id="{8FEF7957-F3AA-1507-3D04-A02721DF072F}"/>
                </a:ext>
              </a:extLst>
            </p:cNvPr>
            <p:cNvSpPr/>
            <p:nvPr/>
          </p:nvSpPr>
          <p:spPr>
            <a:xfrm>
              <a:off x="4204716" y="3345179"/>
              <a:ext cx="3695700" cy="1026794"/>
            </a:xfrm>
            <a:custGeom>
              <a:avLst/>
              <a:gdLst/>
              <a:ahLst/>
              <a:cxnLst/>
              <a:rect l="l" t="t" r="r" b="b"/>
              <a:pathLst>
                <a:path w="3695700" h="1026795">
                  <a:moveTo>
                    <a:pt x="3695191" y="0"/>
                  </a:moveTo>
                  <a:lnTo>
                    <a:pt x="3078480" y="163195"/>
                  </a:lnTo>
                </a:path>
                <a:path w="3695700" h="1026795">
                  <a:moveTo>
                    <a:pt x="0" y="1026414"/>
                  </a:moveTo>
                  <a:lnTo>
                    <a:pt x="625094" y="957072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8">
              <a:extLst>
                <a:ext uri="{FF2B5EF4-FFF2-40B4-BE49-F238E27FC236}">
                  <a16:creationId xmlns:a16="http://schemas.microsoft.com/office/drawing/2014/main" id="{D643843B-9C28-25A6-4BCA-3186A5B98549}"/>
                </a:ext>
              </a:extLst>
            </p:cNvPr>
            <p:cNvSpPr/>
            <p:nvPr/>
          </p:nvSpPr>
          <p:spPr>
            <a:xfrm>
              <a:off x="8439911" y="4187951"/>
              <a:ext cx="345948" cy="33223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9">
              <a:extLst>
                <a:ext uri="{FF2B5EF4-FFF2-40B4-BE49-F238E27FC236}">
                  <a16:creationId xmlns:a16="http://schemas.microsoft.com/office/drawing/2014/main" id="{5EC6137B-3B6E-E429-09DA-E5511F72F8E8}"/>
                </a:ext>
              </a:extLst>
            </p:cNvPr>
            <p:cNvSpPr/>
            <p:nvPr/>
          </p:nvSpPr>
          <p:spPr>
            <a:xfrm>
              <a:off x="7362444" y="4287011"/>
              <a:ext cx="723265" cy="84455"/>
            </a:xfrm>
            <a:custGeom>
              <a:avLst/>
              <a:gdLst/>
              <a:ahLst/>
              <a:cxnLst/>
              <a:rect l="l" t="t" r="r" b="b"/>
              <a:pathLst>
                <a:path w="723265" h="84454">
                  <a:moveTo>
                    <a:pt x="722883" y="83946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40">
              <a:extLst>
                <a:ext uri="{FF2B5EF4-FFF2-40B4-BE49-F238E27FC236}">
                  <a16:creationId xmlns:a16="http://schemas.microsoft.com/office/drawing/2014/main" id="{1F7CA91C-49C9-19AF-491D-9277922897B7}"/>
                </a:ext>
              </a:extLst>
            </p:cNvPr>
            <p:cNvSpPr/>
            <p:nvPr/>
          </p:nvSpPr>
          <p:spPr>
            <a:xfrm flipH="1">
              <a:off x="4009962" y="5406771"/>
              <a:ext cx="45719" cy="82727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41">
              <a:extLst>
                <a:ext uri="{FF2B5EF4-FFF2-40B4-BE49-F238E27FC236}">
                  <a16:creationId xmlns:a16="http://schemas.microsoft.com/office/drawing/2014/main" id="{400BD35F-F67B-E3E0-E2C9-F9D45DB4A97F}"/>
                </a:ext>
              </a:extLst>
            </p:cNvPr>
            <p:cNvSpPr/>
            <p:nvPr/>
          </p:nvSpPr>
          <p:spPr>
            <a:xfrm>
              <a:off x="3812159" y="5285968"/>
              <a:ext cx="277495" cy="334645"/>
            </a:xfrm>
            <a:custGeom>
              <a:avLst/>
              <a:gdLst/>
              <a:ahLst/>
              <a:cxnLst/>
              <a:rect l="l" t="t" r="r" b="b"/>
              <a:pathLst>
                <a:path w="277495" h="334645">
                  <a:moveTo>
                    <a:pt x="244767" y="93256"/>
                  </a:moveTo>
                  <a:lnTo>
                    <a:pt x="236601" y="91338"/>
                  </a:lnTo>
                  <a:lnTo>
                    <a:pt x="236601" y="117868"/>
                  </a:lnTo>
                  <a:lnTo>
                    <a:pt x="229946" y="164376"/>
                  </a:lnTo>
                  <a:lnTo>
                    <a:pt x="210693" y="209384"/>
                  </a:lnTo>
                  <a:lnTo>
                    <a:pt x="179933" y="251066"/>
                  </a:lnTo>
                  <a:lnTo>
                    <a:pt x="138747" y="287591"/>
                  </a:lnTo>
                  <a:lnTo>
                    <a:pt x="97548" y="251040"/>
                  </a:lnTo>
                  <a:lnTo>
                    <a:pt x="66789" y="209346"/>
                  </a:lnTo>
                  <a:lnTo>
                    <a:pt x="47536" y="164338"/>
                  </a:lnTo>
                  <a:lnTo>
                    <a:pt x="40881" y="117868"/>
                  </a:lnTo>
                  <a:lnTo>
                    <a:pt x="40881" y="100101"/>
                  </a:lnTo>
                  <a:lnTo>
                    <a:pt x="67513" y="93141"/>
                  </a:lnTo>
                  <a:lnTo>
                    <a:pt x="92913" y="82816"/>
                  </a:lnTo>
                  <a:lnTo>
                    <a:pt x="116763" y="69291"/>
                  </a:lnTo>
                  <a:lnTo>
                    <a:pt x="138734" y="52692"/>
                  </a:lnTo>
                  <a:lnTo>
                    <a:pt x="160718" y="69291"/>
                  </a:lnTo>
                  <a:lnTo>
                    <a:pt x="184556" y="82829"/>
                  </a:lnTo>
                  <a:lnTo>
                    <a:pt x="209969" y="93154"/>
                  </a:lnTo>
                  <a:lnTo>
                    <a:pt x="236512" y="100101"/>
                  </a:lnTo>
                  <a:lnTo>
                    <a:pt x="236601" y="117868"/>
                  </a:lnTo>
                  <a:lnTo>
                    <a:pt x="236601" y="91338"/>
                  </a:lnTo>
                  <a:lnTo>
                    <a:pt x="215620" y="86385"/>
                  </a:lnTo>
                  <a:lnTo>
                    <a:pt x="187934" y="75361"/>
                  </a:lnTo>
                  <a:lnTo>
                    <a:pt x="162166" y="60413"/>
                  </a:lnTo>
                  <a:lnTo>
                    <a:pt x="152476" y="52692"/>
                  </a:lnTo>
                  <a:lnTo>
                    <a:pt x="138734" y="41757"/>
                  </a:lnTo>
                  <a:lnTo>
                    <a:pt x="115316" y="60426"/>
                  </a:lnTo>
                  <a:lnTo>
                    <a:pt x="89547" y="75374"/>
                  </a:lnTo>
                  <a:lnTo>
                    <a:pt x="61861" y="86385"/>
                  </a:lnTo>
                  <a:lnTo>
                    <a:pt x="32715" y="93256"/>
                  </a:lnTo>
                  <a:lnTo>
                    <a:pt x="32715" y="117868"/>
                  </a:lnTo>
                  <a:lnTo>
                    <a:pt x="39916" y="167678"/>
                  </a:lnTo>
                  <a:lnTo>
                    <a:pt x="60756" y="215493"/>
                  </a:lnTo>
                  <a:lnTo>
                    <a:pt x="94081" y="259422"/>
                  </a:lnTo>
                  <a:lnTo>
                    <a:pt x="138747" y="297599"/>
                  </a:lnTo>
                  <a:lnTo>
                    <a:pt x="150444" y="287591"/>
                  </a:lnTo>
                  <a:lnTo>
                    <a:pt x="183400" y="259410"/>
                  </a:lnTo>
                  <a:lnTo>
                    <a:pt x="216725" y="215480"/>
                  </a:lnTo>
                  <a:lnTo>
                    <a:pt x="237566" y="167678"/>
                  </a:lnTo>
                  <a:lnTo>
                    <a:pt x="244767" y="117868"/>
                  </a:lnTo>
                  <a:lnTo>
                    <a:pt x="244767" y="93256"/>
                  </a:lnTo>
                  <a:close/>
                </a:path>
                <a:path w="277495" h="334645">
                  <a:moveTo>
                    <a:pt x="277456" y="70167"/>
                  </a:moveTo>
                  <a:lnTo>
                    <a:pt x="271360" y="63398"/>
                  </a:lnTo>
                  <a:lnTo>
                    <a:pt x="269303" y="63207"/>
                  </a:lnTo>
                  <a:lnTo>
                    <a:pt x="269303" y="74434"/>
                  </a:lnTo>
                  <a:lnTo>
                    <a:pt x="269252" y="117868"/>
                  </a:lnTo>
                  <a:lnTo>
                    <a:pt x="263702" y="164528"/>
                  </a:lnTo>
                  <a:lnTo>
                    <a:pt x="247561" y="209702"/>
                  </a:lnTo>
                  <a:lnTo>
                    <a:pt x="221538" y="252183"/>
                  </a:lnTo>
                  <a:lnTo>
                    <a:pt x="186397" y="290791"/>
                  </a:lnTo>
                  <a:lnTo>
                    <a:pt x="142862" y="324294"/>
                  </a:lnTo>
                  <a:lnTo>
                    <a:pt x="140360" y="325920"/>
                  </a:lnTo>
                  <a:lnTo>
                    <a:pt x="137134" y="325920"/>
                  </a:lnTo>
                  <a:lnTo>
                    <a:pt x="91084" y="290791"/>
                  </a:lnTo>
                  <a:lnTo>
                    <a:pt x="55943" y="252183"/>
                  </a:lnTo>
                  <a:lnTo>
                    <a:pt x="29921" y="209677"/>
                  </a:lnTo>
                  <a:lnTo>
                    <a:pt x="13779" y="164490"/>
                  </a:lnTo>
                  <a:lnTo>
                    <a:pt x="8229" y="117868"/>
                  </a:lnTo>
                  <a:lnTo>
                    <a:pt x="8153" y="74434"/>
                  </a:lnTo>
                  <a:lnTo>
                    <a:pt x="11023" y="71158"/>
                  </a:lnTo>
                  <a:lnTo>
                    <a:pt x="14846" y="70726"/>
                  </a:lnTo>
                  <a:lnTo>
                    <a:pt x="48183" y="64871"/>
                  </a:lnTo>
                  <a:lnTo>
                    <a:pt x="79565" y="52971"/>
                  </a:lnTo>
                  <a:lnTo>
                    <a:pt x="108165" y="35420"/>
                  </a:lnTo>
                  <a:lnTo>
                    <a:pt x="133184" y="12623"/>
                  </a:lnTo>
                  <a:lnTo>
                    <a:pt x="134581" y="10985"/>
                  </a:lnTo>
                  <a:lnTo>
                    <a:pt x="136588" y="10033"/>
                  </a:lnTo>
                  <a:lnTo>
                    <a:pt x="138722" y="9969"/>
                  </a:lnTo>
                  <a:lnTo>
                    <a:pt x="140868" y="10033"/>
                  </a:lnTo>
                  <a:lnTo>
                    <a:pt x="142900" y="10985"/>
                  </a:lnTo>
                  <a:lnTo>
                    <a:pt x="144297" y="12623"/>
                  </a:lnTo>
                  <a:lnTo>
                    <a:pt x="169329" y="35420"/>
                  </a:lnTo>
                  <a:lnTo>
                    <a:pt x="197929" y="52984"/>
                  </a:lnTo>
                  <a:lnTo>
                    <a:pt x="229311" y="64897"/>
                  </a:lnTo>
                  <a:lnTo>
                    <a:pt x="262648" y="70764"/>
                  </a:lnTo>
                  <a:lnTo>
                    <a:pt x="266471" y="71196"/>
                  </a:lnTo>
                  <a:lnTo>
                    <a:pt x="269303" y="74434"/>
                  </a:lnTo>
                  <a:lnTo>
                    <a:pt x="269303" y="63207"/>
                  </a:lnTo>
                  <a:lnTo>
                    <a:pt x="263283" y="62636"/>
                  </a:lnTo>
                  <a:lnTo>
                    <a:pt x="231470" y="57010"/>
                  </a:lnTo>
                  <a:lnTo>
                    <a:pt x="174231" y="28854"/>
                  </a:lnTo>
                  <a:lnTo>
                    <a:pt x="144818" y="711"/>
                  </a:lnTo>
                  <a:lnTo>
                    <a:pt x="135153" y="0"/>
                  </a:lnTo>
                  <a:lnTo>
                    <a:pt x="128181" y="5981"/>
                  </a:lnTo>
                  <a:lnTo>
                    <a:pt x="127635" y="6527"/>
                  </a:lnTo>
                  <a:lnTo>
                    <a:pt x="127152" y="7112"/>
                  </a:lnTo>
                  <a:lnTo>
                    <a:pt x="103251" y="28867"/>
                  </a:lnTo>
                  <a:lnTo>
                    <a:pt x="75920" y="45618"/>
                  </a:lnTo>
                  <a:lnTo>
                    <a:pt x="46012" y="56972"/>
                  </a:lnTo>
                  <a:lnTo>
                    <a:pt x="14185" y="62585"/>
                  </a:lnTo>
                  <a:lnTo>
                    <a:pt x="6134" y="63360"/>
                  </a:lnTo>
                  <a:lnTo>
                    <a:pt x="0" y="70167"/>
                  </a:lnTo>
                  <a:lnTo>
                    <a:pt x="76" y="117868"/>
                  </a:lnTo>
                  <a:lnTo>
                    <a:pt x="6350" y="168389"/>
                  </a:lnTo>
                  <a:lnTo>
                    <a:pt x="24104" y="216065"/>
                  </a:lnTo>
                  <a:lnTo>
                    <a:pt x="51739" y="259816"/>
                  </a:lnTo>
                  <a:lnTo>
                    <a:pt x="87630" y="298538"/>
                  </a:lnTo>
                  <a:lnTo>
                    <a:pt x="130213" y="331152"/>
                  </a:lnTo>
                  <a:lnTo>
                    <a:pt x="135407" y="334505"/>
                  </a:lnTo>
                  <a:lnTo>
                    <a:pt x="142074" y="334505"/>
                  </a:lnTo>
                  <a:lnTo>
                    <a:pt x="189852" y="298526"/>
                  </a:lnTo>
                  <a:lnTo>
                    <a:pt x="225767" y="259791"/>
                  </a:lnTo>
                  <a:lnTo>
                    <a:pt x="253403" y="216039"/>
                  </a:lnTo>
                  <a:lnTo>
                    <a:pt x="271145" y="168351"/>
                  </a:lnTo>
                  <a:lnTo>
                    <a:pt x="277418" y="117868"/>
                  </a:lnTo>
                  <a:lnTo>
                    <a:pt x="277456" y="70167"/>
                  </a:lnTo>
                  <a:close/>
                </a:path>
              </a:pathLst>
            </a:custGeom>
            <a:solidFill>
              <a:srgbClr val="117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42">
              <a:extLst>
                <a:ext uri="{FF2B5EF4-FFF2-40B4-BE49-F238E27FC236}">
                  <a16:creationId xmlns:a16="http://schemas.microsoft.com/office/drawing/2014/main" id="{504D2A91-7EBB-B308-40F7-F885D13F490B}"/>
                </a:ext>
              </a:extLst>
            </p:cNvPr>
            <p:cNvSpPr/>
            <p:nvPr/>
          </p:nvSpPr>
          <p:spPr>
            <a:xfrm>
              <a:off x="4317492" y="4913376"/>
              <a:ext cx="883285" cy="483234"/>
            </a:xfrm>
            <a:custGeom>
              <a:avLst/>
              <a:gdLst/>
              <a:ahLst/>
              <a:cxnLst/>
              <a:rect l="l" t="t" r="r" b="b"/>
              <a:pathLst>
                <a:path w="883285" h="483235">
                  <a:moveTo>
                    <a:pt x="0" y="483108"/>
                  </a:moveTo>
                  <a:lnTo>
                    <a:pt x="882777" y="0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44">
              <a:extLst>
                <a:ext uri="{FF2B5EF4-FFF2-40B4-BE49-F238E27FC236}">
                  <a16:creationId xmlns:a16="http://schemas.microsoft.com/office/drawing/2014/main" id="{B0D7CE8A-3F3C-99A4-F7B3-3FF9ECBEE2F5}"/>
                </a:ext>
              </a:extLst>
            </p:cNvPr>
            <p:cNvSpPr/>
            <p:nvPr/>
          </p:nvSpPr>
          <p:spPr>
            <a:xfrm>
              <a:off x="6990588" y="4913376"/>
              <a:ext cx="908685" cy="493395"/>
            </a:xfrm>
            <a:custGeom>
              <a:avLst/>
              <a:gdLst/>
              <a:ahLst/>
              <a:cxnLst/>
              <a:rect l="l" t="t" r="r" b="b"/>
              <a:pathLst>
                <a:path w="908684" h="493395">
                  <a:moveTo>
                    <a:pt x="908430" y="493268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99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45">
            <a:extLst>
              <a:ext uri="{FF2B5EF4-FFF2-40B4-BE49-F238E27FC236}">
                <a16:creationId xmlns:a16="http://schemas.microsoft.com/office/drawing/2014/main" id="{03335AF4-4C32-97D5-9B93-3EE5B9C7CD12}"/>
              </a:ext>
            </a:extLst>
          </p:cNvPr>
          <p:cNvSpPr/>
          <p:nvPr/>
        </p:nvSpPr>
        <p:spPr>
          <a:xfrm>
            <a:off x="1992305" y="6269564"/>
            <a:ext cx="411480" cy="25145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46">
            <a:extLst>
              <a:ext uri="{FF2B5EF4-FFF2-40B4-BE49-F238E27FC236}">
                <a16:creationId xmlns:a16="http://schemas.microsoft.com/office/drawing/2014/main" id="{AF1314BE-4BEC-7F36-A9F5-22F07D5651C1}"/>
              </a:ext>
            </a:extLst>
          </p:cNvPr>
          <p:cNvSpPr/>
          <p:nvPr/>
        </p:nvSpPr>
        <p:spPr>
          <a:xfrm>
            <a:off x="3229964" y="6280969"/>
            <a:ext cx="640549" cy="2514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49">
            <a:extLst>
              <a:ext uri="{FF2B5EF4-FFF2-40B4-BE49-F238E27FC236}">
                <a16:creationId xmlns:a16="http://schemas.microsoft.com/office/drawing/2014/main" id="{015CF552-2BB4-CF08-D06D-3F0CA70D0721}"/>
              </a:ext>
            </a:extLst>
          </p:cNvPr>
          <p:cNvSpPr/>
          <p:nvPr/>
        </p:nvSpPr>
        <p:spPr>
          <a:xfrm>
            <a:off x="8497493" y="6244976"/>
            <a:ext cx="390144" cy="3703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51">
            <a:extLst>
              <a:ext uri="{FF2B5EF4-FFF2-40B4-BE49-F238E27FC236}">
                <a16:creationId xmlns:a16="http://schemas.microsoft.com/office/drawing/2014/main" id="{C250DF74-C9ED-126F-F878-A0A696E0D71A}"/>
              </a:ext>
            </a:extLst>
          </p:cNvPr>
          <p:cNvSpPr/>
          <p:nvPr/>
        </p:nvSpPr>
        <p:spPr>
          <a:xfrm>
            <a:off x="9476179" y="6310944"/>
            <a:ext cx="1087423" cy="21289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53">
            <a:extLst>
              <a:ext uri="{FF2B5EF4-FFF2-40B4-BE49-F238E27FC236}">
                <a16:creationId xmlns:a16="http://schemas.microsoft.com/office/drawing/2014/main" id="{0A4C5977-A8DE-0ADE-0AAA-BB880E8E33FC}"/>
              </a:ext>
            </a:extLst>
          </p:cNvPr>
          <p:cNvSpPr/>
          <p:nvPr/>
        </p:nvSpPr>
        <p:spPr>
          <a:xfrm>
            <a:off x="4671452" y="6269564"/>
            <a:ext cx="483633" cy="30231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48">
            <a:extLst>
              <a:ext uri="{FF2B5EF4-FFF2-40B4-BE49-F238E27FC236}">
                <a16:creationId xmlns:a16="http://schemas.microsoft.com/office/drawing/2014/main" id="{8027B98C-82C5-150C-FB6F-9FE380773D53}"/>
              </a:ext>
            </a:extLst>
          </p:cNvPr>
          <p:cNvSpPr/>
          <p:nvPr/>
        </p:nvSpPr>
        <p:spPr>
          <a:xfrm>
            <a:off x="7213542" y="6198188"/>
            <a:ext cx="480912" cy="41038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43">
            <a:extLst>
              <a:ext uri="{FF2B5EF4-FFF2-40B4-BE49-F238E27FC236}">
                <a16:creationId xmlns:a16="http://schemas.microsoft.com/office/drawing/2014/main" id="{52595706-7879-B695-F1B3-38770CD7EFC7}"/>
              </a:ext>
            </a:extLst>
          </p:cNvPr>
          <p:cNvSpPr/>
          <p:nvPr/>
        </p:nvSpPr>
        <p:spPr>
          <a:xfrm>
            <a:off x="8219058" y="5313601"/>
            <a:ext cx="342900" cy="3444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 descr="A green and yellow logo&#10;&#10;Description automatically generated">
            <a:extLst>
              <a:ext uri="{FF2B5EF4-FFF2-40B4-BE49-F238E27FC236}">
                <a16:creationId xmlns:a16="http://schemas.microsoft.com/office/drawing/2014/main" id="{11077564-5393-EA9C-F6E8-CEFDA585756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54" y="6242091"/>
            <a:ext cx="650205" cy="3506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3A73C8-5BCB-FF9C-BE13-4C65900A074F}"/>
              </a:ext>
            </a:extLst>
          </p:cNvPr>
          <p:cNvSpPr txBox="1"/>
          <p:nvPr/>
        </p:nvSpPr>
        <p:spPr>
          <a:xfrm>
            <a:off x="5416505" y="3924964"/>
            <a:ext cx="15129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OPEN </a:t>
            </a:r>
            <a:r>
              <a:rPr lang="en-US" sz="2400" b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ACS FEATURES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SemiBold SemiConden" panose="020B0502040204020203" pitchFamily="34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0419931"/>
      </p:ext>
    </p:extLst>
  </p:cSld>
  <p:clrMapOvr>
    <a:masterClrMapping/>
  </p:clrMapOvr>
  <p:extLst>
    <p:ext uri="{6950BFC3-D8DA-4A85-94F7-54DA5524770B}">
      <p188:commentRel xmlns:p188="http://schemas.microsoft.com/office/powerpoint/2018/8/main" xmlns="" r:id="rId20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49DEF23-83A5-69AB-77A0-72634583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884" y="1818234"/>
            <a:ext cx="7147231" cy="488009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B1AA6DB9-A70F-497E-8CA6-CF009764299D}"/>
              </a:ext>
            </a:extLst>
          </p:cNvPr>
          <p:cNvGrpSpPr/>
          <p:nvPr/>
        </p:nvGrpSpPr>
        <p:grpSpPr>
          <a:xfrm>
            <a:off x="12046162" y="0"/>
            <a:ext cx="167953" cy="6858000"/>
            <a:chOff x="9397806" y="-1027616"/>
            <a:chExt cx="167953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A648DC-99CA-4B58-A209-E3C098BE15D8}"/>
                </a:ext>
              </a:extLst>
            </p:cNvPr>
            <p:cNvSpPr/>
            <p:nvPr/>
          </p:nvSpPr>
          <p:spPr>
            <a:xfrm>
              <a:off x="9481783" y="-1027616"/>
              <a:ext cx="83976" cy="6858000"/>
            </a:xfrm>
            <a:prstGeom prst="rect">
              <a:avLst/>
            </a:prstGeom>
            <a:solidFill>
              <a:srgbClr val="12679B"/>
            </a:solidFill>
            <a:ln>
              <a:solidFill>
                <a:srgbClr val="12679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06BA6D-DDD2-4973-B345-9E42FDA859B5}"/>
                </a:ext>
              </a:extLst>
            </p:cNvPr>
            <p:cNvSpPr/>
            <p:nvPr/>
          </p:nvSpPr>
          <p:spPr>
            <a:xfrm>
              <a:off x="9397806" y="-1027616"/>
              <a:ext cx="83976" cy="6858000"/>
            </a:xfrm>
            <a:prstGeom prst="rect">
              <a:avLst/>
            </a:prstGeom>
            <a:solidFill>
              <a:srgbClr val="FACB13"/>
            </a:solidFill>
            <a:ln>
              <a:solidFill>
                <a:srgbClr val="FACB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5E2914-EDE3-9843-5657-A45EA2AA31C4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>
                <a:solidFill>
                  <a:srgbClr val="4F81BD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OVERVIEW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21D835-BA73-9E0D-451B-30F8B2FEEF47}"/>
              </a:ext>
            </a:extLst>
          </p:cNvPr>
          <p:cNvSpPr txBox="1"/>
          <p:nvPr/>
        </p:nvSpPr>
        <p:spPr>
          <a:xfrm>
            <a:off x="347233" y="62839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ahnschrift Light SemiCondensed" panose="020B0502040204020203" pitchFamily="34" charset="0"/>
              </a:rPr>
              <a:t>Risk Based Authentication (3DS 1.0 &amp; 3DS 2.0)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Bahnschrift Light SemiCondensed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EF71E5-20AB-CB69-5AFF-F0E28F9CE075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36C235D-F5D8-7CB5-7F7B-4EF9287644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80ECA88-B980-50BA-72EE-3AC5F8EB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DA87F00-25CC-D371-085A-D4FF12F00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AB482D-2623-DDB0-D824-63CEA8FD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EEE0FA-13A1-3129-6394-F01A91F8CA51}"/>
              </a:ext>
            </a:extLst>
          </p:cNvPr>
          <p:cNvSpPr txBox="1"/>
          <p:nvPr/>
        </p:nvSpPr>
        <p:spPr>
          <a:xfrm>
            <a:off x="1955315" y="1297444"/>
            <a:ext cx="17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Bahnschrift" panose="020B0502040204020203" pitchFamily="34" charset="0"/>
              </a:rPr>
              <a:t>3DS 1.0</a:t>
            </a:r>
            <a:endParaRPr kumimoji="0" lang="en-US" sz="240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538348-A387-BFDD-280B-AE8368D6B06E}"/>
              </a:ext>
            </a:extLst>
          </p:cNvPr>
          <p:cNvSpPr txBox="1"/>
          <p:nvPr/>
        </p:nvSpPr>
        <p:spPr>
          <a:xfrm>
            <a:off x="8057790" y="1388289"/>
            <a:ext cx="173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>
                <a:latin typeface="Bahnschrift" panose="020B0502040204020203" pitchFamily="34" charset="0"/>
              </a:rPr>
              <a:t>3DS 2.0</a:t>
            </a:r>
            <a:endParaRPr kumimoji="0" lang="en-US" sz="240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Bahnschrift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CD435F-3617-F9D9-3BF8-C32488CB5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233" y="1825504"/>
            <a:ext cx="5585944" cy="50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88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97503-60AA-68E3-9CF9-5BA451938430}"/>
              </a:ext>
            </a:extLst>
          </p:cNvPr>
          <p:cNvSpPr/>
          <p:nvPr/>
        </p:nvSpPr>
        <p:spPr>
          <a:xfrm>
            <a:off x="-1" y="0"/>
            <a:ext cx="12192001" cy="6863308"/>
          </a:xfrm>
          <a:prstGeom prst="rect">
            <a:avLst/>
          </a:prstGeom>
          <a:solidFill>
            <a:srgbClr val="1016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Bahnschrift" panose="020B0502040204020203" pitchFamily="34" charset="0"/>
              </a:rPr>
              <a:t>OPENACS BACK OFFICE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72890D7-1C46-E11F-2D32-6E7B45FC5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PAYSYS OPENACS</a:t>
            </a:r>
            <a:endParaRPr lang="en-PK" sz="1400" b="1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object 20">
            <a:extLst>
              <a:ext uri="{FF2B5EF4-FFF2-40B4-BE49-F238E27FC236}">
                <a16:creationId xmlns:a16="http://schemas.microsoft.com/office/drawing/2014/main" id="{5CE0E1FB-A99C-92C4-9AF6-ABB01466D9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531" y="6410695"/>
            <a:ext cx="257452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232704-7B65-D880-3B4E-43277E1E65BA}"/>
              </a:ext>
            </a:extLst>
          </p:cNvPr>
          <p:cNvSpPr/>
          <p:nvPr/>
        </p:nvSpPr>
        <p:spPr>
          <a:xfrm>
            <a:off x="12108025" y="0"/>
            <a:ext cx="83976" cy="6858000"/>
          </a:xfrm>
          <a:prstGeom prst="rect">
            <a:avLst/>
          </a:prstGeom>
          <a:solidFill>
            <a:srgbClr val="12679B"/>
          </a:solidFill>
          <a:ln>
            <a:solidFill>
              <a:srgbClr val="1267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807BC-4040-9593-34E3-F38D03B0329C}"/>
              </a:ext>
            </a:extLst>
          </p:cNvPr>
          <p:cNvSpPr/>
          <p:nvPr/>
        </p:nvSpPr>
        <p:spPr>
          <a:xfrm>
            <a:off x="12024048" y="0"/>
            <a:ext cx="83976" cy="6858000"/>
          </a:xfrm>
          <a:prstGeom prst="rect">
            <a:avLst/>
          </a:prstGeom>
          <a:solidFill>
            <a:srgbClr val="FACB13"/>
          </a:solidFill>
          <a:ln>
            <a:solidFill>
              <a:srgbClr val="FACB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97EC5-5253-5010-BC62-916D86CEBF4A}"/>
              </a:ext>
            </a:extLst>
          </p:cNvPr>
          <p:cNvSpPr txBox="1"/>
          <p:nvPr/>
        </p:nvSpPr>
        <p:spPr>
          <a:xfrm>
            <a:off x="327040" y="177282"/>
            <a:ext cx="896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>
                <a:solidFill>
                  <a:srgbClr val="4472C4">
                    <a:lumMod val="75000"/>
                  </a:srgbClr>
                </a:solidFill>
                <a:latin typeface="Bahnschrift SemiBold SemiConden" panose="020B0502040204020203" pitchFamily="34" charset="0"/>
              </a:rPr>
              <a:t>OPENACS BACK OFFICE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3E56A-8F35-62B1-F218-353FB672BB09}"/>
              </a:ext>
            </a:extLst>
          </p:cNvPr>
          <p:cNvSpPr txBox="1"/>
          <p:nvPr/>
        </p:nvSpPr>
        <p:spPr>
          <a:xfrm>
            <a:off x="337926" y="638947"/>
            <a:ext cx="8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/>
                </a:solidFill>
                <a:latin typeface="Bahnschrift Light SemiCondensed" panose="020B0502040204020203" pitchFamily="34" charset="0"/>
              </a:rPr>
              <a:t>Login Page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ahnschrift Ligh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48514-1F1C-EA22-B85F-B0988531EED1}"/>
              </a:ext>
            </a:extLst>
          </p:cNvPr>
          <p:cNvSpPr/>
          <p:nvPr/>
        </p:nvSpPr>
        <p:spPr>
          <a:xfrm>
            <a:off x="0" y="250823"/>
            <a:ext cx="306848" cy="683914"/>
          </a:xfrm>
          <a:prstGeom prst="rect">
            <a:avLst/>
          </a:prstGeom>
          <a:solidFill>
            <a:srgbClr val="1267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4BE562A1-FD1D-8F76-0F1E-C0630C156F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61"/>
          <a:stretch/>
        </p:blipFill>
        <p:spPr>
          <a:xfrm>
            <a:off x="9452060" y="159670"/>
            <a:ext cx="2571988" cy="4792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B447ECB-4EE3-43E8-B9D5-08152962252C}"/>
              </a:ext>
            </a:extLst>
          </p:cNvPr>
          <p:cNvGrpSpPr/>
          <p:nvPr/>
        </p:nvGrpSpPr>
        <p:grpSpPr>
          <a:xfrm>
            <a:off x="2295779" y="520606"/>
            <a:ext cx="10837832" cy="8180207"/>
            <a:chOff x="636037" y="159670"/>
            <a:chExt cx="10837832" cy="81802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7F595D-A27A-47B6-83D7-FEF01CD8B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037" y="159670"/>
              <a:ext cx="10837832" cy="81802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3B79305-E350-4D48-A37D-EB93CA732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0918" y="1250302"/>
              <a:ext cx="7929489" cy="4450702"/>
            </a:xfrm>
            <a:prstGeom prst="rect">
              <a:avLst/>
            </a:prstGeom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8EC58F-CA2F-405B-97FC-AA5D10BC06AF}"/>
              </a:ext>
            </a:extLst>
          </p:cNvPr>
          <p:cNvSpPr/>
          <p:nvPr/>
        </p:nvSpPr>
        <p:spPr>
          <a:xfrm>
            <a:off x="153424" y="1700588"/>
            <a:ext cx="2980612" cy="2910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u="sng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sz="1600" b="1" u="sng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Overview:</a:t>
            </a:r>
          </a:p>
          <a:p>
            <a:endParaRPr lang="en-US" sz="1600" b="1" u="sng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Login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Transaction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Transaction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Monitoring Dashboards</a:t>
            </a:r>
          </a:p>
          <a:p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endParaRPr lang="en-US" sz="16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8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df7884-bbf1-48a4-8531-d983faf230c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50F2417E223E46A40EB0ACA50D59C3" ma:contentTypeVersion="16" ma:contentTypeDescription="Create a new document." ma:contentTypeScope="" ma:versionID="22523d148a910de59b473999b4d44829">
  <xsd:schema xmlns:xsd="http://www.w3.org/2001/XMLSchema" xmlns:xs="http://www.w3.org/2001/XMLSchema" xmlns:p="http://schemas.microsoft.com/office/2006/metadata/properties" xmlns:ns3="badf7884-bbf1-48a4-8531-d983faf230c9" xmlns:ns4="0cd04e74-6db6-4f5c-a524-545dad3b352b" targetNamespace="http://schemas.microsoft.com/office/2006/metadata/properties" ma:root="true" ma:fieldsID="3070740fea10752ee1415f250cfe634e" ns3:_="" ns4:_="">
    <xsd:import namespace="badf7884-bbf1-48a4-8531-d983faf230c9"/>
    <xsd:import namespace="0cd04e74-6db6-4f5c-a524-545dad3b35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f7884-bbf1-48a4-8531-d983faf230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Location" ma:index="16" nillable="true" ma:displayName="Location" ma:description="" ma:indexed="true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04e74-6db6-4f5c-a524-545dad3b352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A66D33-7258-4AC1-BA21-E2D90368DB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5FE651-E351-4B5D-AB64-3F8C7ACD0CE6}">
  <ds:schemaRefs>
    <ds:schemaRef ds:uri="badf7884-bbf1-48a4-8531-d983faf230c9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0cd04e74-6db6-4f5c-a524-545dad3b352b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56854-50DD-425D-A23F-2D7C5E514C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df7884-bbf1-48a4-8531-d983faf230c9"/>
    <ds:schemaRef ds:uri="0cd04e74-6db6-4f5c-a524-545dad3b35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397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Bahnschrift</vt:lpstr>
      <vt:lpstr>Bahnschrift Light</vt:lpstr>
      <vt:lpstr>Bahnschrift Light SemiCondensed</vt:lpstr>
      <vt:lpstr>Bahnschrift SemiBold SemiConden</vt:lpstr>
      <vt:lpstr>Book Antiqua</vt:lpstr>
      <vt:lpstr>Calibri</vt:lpstr>
      <vt:lpstr>Calibri Light</vt:lpstr>
      <vt:lpstr>Carlito</vt:lpstr>
      <vt:lpstr>Gothic Uralic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Muneeb Asif</dc:creator>
  <cp:lastModifiedBy>Adeel Iqbal</cp:lastModifiedBy>
  <cp:revision>14</cp:revision>
  <dcterms:created xsi:type="dcterms:W3CDTF">2024-03-10T14:36:23Z</dcterms:created>
  <dcterms:modified xsi:type="dcterms:W3CDTF">2024-05-13T22:27:40Z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0x010100F350F2417E223E46A40EB0ACA50D59C3</vt:lpwstr>
  </property>
</Properties>
</file>