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ama Ashraf" initials="UA" lastIdx="1" clrIdx="0">
    <p:extLst>
      <p:ext uri="{19B8F6BF-5375-455C-9EA6-DF929625EA0E}">
        <p15:presenceInfo xmlns:p15="http://schemas.microsoft.com/office/powerpoint/2012/main" userId="02852a1b254248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1A5B"/>
    <a:srgbClr val="4B29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 autoAdjust="0"/>
    <p:restoredTop sz="94343" autoAdjust="0"/>
  </p:normalViewPr>
  <p:slideViewPr>
    <p:cSldViewPr snapToGrid="0">
      <p:cViewPr varScale="1">
        <p:scale>
          <a:sx n="15" d="100"/>
          <a:sy n="15" d="100"/>
        </p:scale>
        <p:origin x="1374" y="13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5B846-DFE8-4F0A-9D39-083B463C5D6F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C80C3-7527-4FF7-A39D-3CEA3BBCE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66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C80C3-7527-4FF7-A39D-3CEA3BBCE0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0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6920-F6ED-4F68-92C5-6CEFC34EB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0" y="5387342"/>
            <a:ext cx="32918400" cy="11460480"/>
          </a:xfrm>
        </p:spPr>
        <p:txBody>
          <a:bodyPr anchor="b"/>
          <a:lstStyle>
            <a:lvl1pPr algn="ctr">
              <a:defRPr sz="216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110B5-9B0A-472A-B8B6-01F1E8BC4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82" indent="0" algn="ctr">
              <a:buNone/>
              <a:defRPr sz="7200"/>
            </a:lvl2pPr>
            <a:lvl3pPr marL="3291963" indent="0" algn="ctr">
              <a:buNone/>
              <a:defRPr sz="6480"/>
            </a:lvl3pPr>
            <a:lvl4pPr marL="4937945" indent="0" algn="ctr">
              <a:buNone/>
              <a:defRPr sz="5760"/>
            </a:lvl4pPr>
            <a:lvl5pPr marL="6583927" indent="0" algn="ctr">
              <a:buNone/>
              <a:defRPr sz="5760"/>
            </a:lvl5pPr>
            <a:lvl6pPr marL="8229909" indent="0" algn="ctr">
              <a:buNone/>
              <a:defRPr sz="5760"/>
            </a:lvl6pPr>
            <a:lvl7pPr marL="9875890" indent="0" algn="ctr">
              <a:buNone/>
              <a:defRPr sz="5760"/>
            </a:lvl7pPr>
            <a:lvl8pPr marL="11521872" indent="0" algn="ctr">
              <a:buNone/>
              <a:defRPr sz="5760"/>
            </a:lvl8pPr>
            <a:lvl9pPr marL="13167854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14129-7D7D-4E0D-8E20-397D0D13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5E94-3885-49B4-B3C2-6E8448C382E8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56FD9-300A-4117-813D-6CD12C96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39C99-7090-45D3-9C18-50E89D56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DA49-9175-4ECE-B701-63A89EDDA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7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3E851-4866-4858-9F57-2925227D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DC7DA-6008-46EE-B1A8-9B02F0E67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C6673-46A7-413C-A7F1-E3213762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5E94-3885-49B4-B3C2-6E8448C382E8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ACE7F-3A52-4374-BBCA-4FDC6D69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3EB0A-569C-452A-A6BD-D9A41765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DA49-9175-4ECE-B701-63A89EDDA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7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6A191-4017-4352-83FD-85E7E2CA9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1409640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FF7BD-8D16-48A6-B873-87509DDCA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17520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A190F-6A16-4F45-9188-6DD390F1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5E94-3885-49B4-B3C2-6E8448C382E8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8C2B0-5A98-4ABD-8330-DCE94B23E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80F0B-F361-46B4-BED2-8C535A24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DA49-9175-4ECE-B701-63A89EDDA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7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C11C4-6120-44CA-9182-9C45F05A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427C9-7F8D-484A-9B7E-02251E687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2435F-9D21-465E-8516-8AA1FD31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5E94-3885-49B4-B3C2-6E8448C382E8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79C91-0C97-4D9F-BE94-0C0D7F96D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A9B84-5046-4A59-8798-0AB37242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DA49-9175-4ECE-B701-63A89EDDA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6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1F590-A752-4996-B0AD-3708130F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660" y="8206745"/>
            <a:ext cx="37856160" cy="13693138"/>
          </a:xfrm>
        </p:spPr>
        <p:txBody>
          <a:bodyPr anchor="b"/>
          <a:lstStyle>
            <a:lvl1pPr>
              <a:defRPr sz="216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0BCAC-1E5E-475F-B882-B9834831A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660" y="22029425"/>
            <a:ext cx="37856160" cy="720089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1pPr>
            <a:lvl2pPr marL="1645982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963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945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927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909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89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872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854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C3A95-D420-4979-A7DB-B4D69C53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5E94-3885-49B4-B3C2-6E8448C382E8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A1203-FF59-4E70-863A-3678FC47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4CC5E-DA20-4D27-9D0A-31DEFD96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DA49-9175-4ECE-B701-63A89EDDA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0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1E06-4A93-4E77-9E95-1559BA422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1F747-438E-4ECD-9E8D-E4A214514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F14CB-7377-463D-8F51-55BFBBE06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74248-122D-4127-B510-085AA3E21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5E94-3885-49B4-B3C2-6E8448C382E8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5FF38-E0C7-4A8A-8AA7-AC0A4762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C9248-8BA4-4D2E-B2A1-09C16F40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DA49-9175-4ECE-B701-63A89EDDA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2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D852-7230-4EC2-80F8-6F188969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7" y="1752603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F1E2B-2621-4B32-B1DE-A2E2B8A22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3240" y="8069582"/>
            <a:ext cx="18568033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82" indent="0">
              <a:buNone/>
              <a:defRPr sz="7200" b="1"/>
            </a:lvl2pPr>
            <a:lvl3pPr marL="3291963" indent="0">
              <a:buNone/>
              <a:defRPr sz="6480" b="1"/>
            </a:lvl3pPr>
            <a:lvl4pPr marL="4937945" indent="0">
              <a:buNone/>
              <a:defRPr sz="5760" b="1"/>
            </a:lvl4pPr>
            <a:lvl5pPr marL="6583927" indent="0">
              <a:buNone/>
              <a:defRPr sz="5760" b="1"/>
            </a:lvl5pPr>
            <a:lvl6pPr marL="8229909" indent="0">
              <a:buNone/>
              <a:defRPr sz="5760" b="1"/>
            </a:lvl6pPr>
            <a:lvl7pPr marL="9875890" indent="0">
              <a:buNone/>
              <a:defRPr sz="5760" b="1"/>
            </a:lvl7pPr>
            <a:lvl8pPr marL="11521872" indent="0">
              <a:buNone/>
              <a:defRPr sz="5760" b="1"/>
            </a:lvl8pPr>
            <a:lvl9pPr marL="13167854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9520B-30CD-495B-994A-7DD6F7EF4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3240" y="12024360"/>
            <a:ext cx="18568033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A14D3-5761-4C00-BBCB-CDE17CAFA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219921" y="8069582"/>
            <a:ext cx="18659477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82" indent="0">
              <a:buNone/>
              <a:defRPr sz="7200" b="1"/>
            </a:lvl2pPr>
            <a:lvl3pPr marL="3291963" indent="0">
              <a:buNone/>
              <a:defRPr sz="6480" b="1"/>
            </a:lvl3pPr>
            <a:lvl4pPr marL="4937945" indent="0">
              <a:buNone/>
              <a:defRPr sz="5760" b="1"/>
            </a:lvl4pPr>
            <a:lvl5pPr marL="6583927" indent="0">
              <a:buNone/>
              <a:defRPr sz="5760" b="1"/>
            </a:lvl5pPr>
            <a:lvl6pPr marL="8229909" indent="0">
              <a:buNone/>
              <a:defRPr sz="5760" b="1"/>
            </a:lvl6pPr>
            <a:lvl7pPr marL="9875890" indent="0">
              <a:buNone/>
              <a:defRPr sz="5760" b="1"/>
            </a:lvl7pPr>
            <a:lvl8pPr marL="11521872" indent="0">
              <a:buNone/>
              <a:defRPr sz="5760" b="1"/>
            </a:lvl8pPr>
            <a:lvl9pPr marL="13167854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B0ED1-FA96-484D-9FE4-113AB0B7B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219921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132980-F8FB-4616-BB0F-BB03D1FD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5E94-3885-49B4-B3C2-6E8448C382E8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905A6A-FF45-4C4A-8503-4D0D0457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739C51-1040-401C-9400-6C0F3C6A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DA49-9175-4ECE-B701-63A89EDDA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3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F56F-78F9-4336-919C-30520FEA8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A3227-5B57-4909-BFA4-B4DE0042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5E94-3885-49B4-B3C2-6E8448C382E8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C56AF-BB65-4058-B494-87DD2038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4A96D-8F39-4D12-9982-03F4308E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DA49-9175-4ECE-B701-63A89EDDA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9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580DAB-B53C-40E7-B12B-255209A7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5E94-3885-49B4-B3C2-6E8448C382E8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E1EB6-1602-458D-B286-E51441A4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DCE60-A51C-430E-8906-7C5B268F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DA49-9175-4ECE-B701-63A89EDDA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15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55AA-EF23-4757-A08D-AE2F7967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40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6C595-AFA2-48DA-88F0-3D26607C0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9477" y="4739643"/>
            <a:ext cx="22219920" cy="233934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6809D-72B4-4442-BE4C-4C79BE9D1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3240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82" indent="0">
              <a:buNone/>
              <a:defRPr sz="5040"/>
            </a:lvl2pPr>
            <a:lvl3pPr marL="3291963" indent="0">
              <a:buNone/>
              <a:defRPr sz="4320"/>
            </a:lvl3pPr>
            <a:lvl4pPr marL="4937945" indent="0">
              <a:buNone/>
              <a:defRPr sz="3600"/>
            </a:lvl4pPr>
            <a:lvl5pPr marL="6583927" indent="0">
              <a:buNone/>
              <a:defRPr sz="3600"/>
            </a:lvl5pPr>
            <a:lvl6pPr marL="8229909" indent="0">
              <a:buNone/>
              <a:defRPr sz="3600"/>
            </a:lvl6pPr>
            <a:lvl7pPr marL="9875890" indent="0">
              <a:buNone/>
              <a:defRPr sz="3600"/>
            </a:lvl7pPr>
            <a:lvl8pPr marL="11521872" indent="0">
              <a:buNone/>
              <a:defRPr sz="3600"/>
            </a:lvl8pPr>
            <a:lvl9pPr marL="13167854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8F745-5A94-4AA6-B251-C0304C1B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5E94-3885-49B4-B3C2-6E8448C382E8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2AA63-0972-4A31-8FE9-2609312AB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07036-F874-47D2-9F3C-F74184C0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DA49-9175-4ECE-B701-63A89EDDA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6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F27BC-28D9-4940-BB6B-925821E8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40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643FD-D085-4307-9B64-321A6C203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659477" y="4739643"/>
            <a:ext cx="22219920" cy="23393400"/>
          </a:xfrm>
        </p:spPr>
        <p:txBody>
          <a:bodyPr/>
          <a:lstStyle>
            <a:lvl1pPr marL="0" indent="0">
              <a:buNone/>
              <a:defRPr sz="11520"/>
            </a:lvl1pPr>
            <a:lvl2pPr marL="1645982" indent="0">
              <a:buNone/>
              <a:defRPr sz="10080"/>
            </a:lvl2pPr>
            <a:lvl3pPr marL="3291963" indent="0">
              <a:buNone/>
              <a:defRPr sz="8640"/>
            </a:lvl3pPr>
            <a:lvl4pPr marL="4937945" indent="0">
              <a:buNone/>
              <a:defRPr sz="7200"/>
            </a:lvl4pPr>
            <a:lvl5pPr marL="6583927" indent="0">
              <a:buNone/>
              <a:defRPr sz="7200"/>
            </a:lvl5pPr>
            <a:lvl6pPr marL="8229909" indent="0">
              <a:buNone/>
              <a:defRPr sz="7200"/>
            </a:lvl6pPr>
            <a:lvl7pPr marL="9875890" indent="0">
              <a:buNone/>
              <a:defRPr sz="7200"/>
            </a:lvl7pPr>
            <a:lvl8pPr marL="11521872" indent="0">
              <a:buNone/>
              <a:defRPr sz="7200"/>
            </a:lvl8pPr>
            <a:lvl9pPr marL="13167854" indent="0">
              <a:buNone/>
              <a:defRPr sz="72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F1A3D-B237-4043-851E-27DC63F4D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3240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82" indent="0">
              <a:buNone/>
              <a:defRPr sz="5040"/>
            </a:lvl2pPr>
            <a:lvl3pPr marL="3291963" indent="0">
              <a:buNone/>
              <a:defRPr sz="4320"/>
            </a:lvl3pPr>
            <a:lvl4pPr marL="4937945" indent="0">
              <a:buNone/>
              <a:defRPr sz="3600"/>
            </a:lvl4pPr>
            <a:lvl5pPr marL="6583927" indent="0">
              <a:buNone/>
              <a:defRPr sz="3600"/>
            </a:lvl5pPr>
            <a:lvl6pPr marL="8229909" indent="0">
              <a:buNone/>
              <a:defRPr sz="3600"/>
            </a:lvl6pPr>
            <a:lvl7pPr marL="9875890" indent="0">
              <a:buNone/>
              <a:defRPr sz="3600"/>
            </a:lvl7pPr>
            <a:lvl8pPr marL="11521872" indent="0">
              <a:buNone/>
              <a:defRPr sz="3600"/>
            </a:lvl8pPr>
            <a:lvl9pPr marL="13167854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F4085-F0FA-440C-88C4-3AB38010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5E94-3885-49B4-B3C2-6E8448C382E8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5075E-92F4-4003-B36F-D26EF27E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FFA53-F5E3-4127-AD7A-1F4E957F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DA49-9175-4ECE-B701-63A89EDDA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D598FE-A3F2-4BFD-9689-C43E5D439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0" y="1752603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D13D7-3920-42C6-AB88-72FE2E86F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FD183-249A-4BF0-8C1D-D95180D21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17520" y="30510483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35E94-3885-49B4-B3C2-6E8448C382E8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FD699-0889-4717-B6F4-1CEF0DF7E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38960" y="30510483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FAAF1-F055-4B07-BE46-E49FE0D53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998160" y="30510483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0DA49-9175-4ECE-B701-63A89EDDA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8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291963" rtl="0" eaLnBrk="1" latinLnBrk="0" hangingPunct="1">
        <a:lnSpc>
          <a:spcPct val="90000"/>
        </a:lnSpc>
        <a:spcBef>
          <a:spcPct val="0"/>
        </a:spcBef>
        <a:buNone/>
        <a:defRPr sz="158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91" indent="-822991" algn="l" defTabSz="3291963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973" indent="-822991" algn="l" defTabSz="3291963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954" indent="-822991" algn="l" defTabSz="3291963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936" indent="-822991" algn="l" defTabSz="3291963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918" indent="-822991" algn="l" defTabSz="3291963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899" indent="-822991" algn="l" defTabSz="3291963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881" indent="-822991" algn="l" defTabSz="3291963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863" indent="-822991" algn="l" defTabSz="3291963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845" indent="-822991" algn="l" defTabSz="3291963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963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82" algn="l" defTabSz="3291963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963" algn="l" defTabSz="3291963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945" algn="l" defTabSz="3291963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927" algn="l" defTabSz="3291963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909" algn="l" defTabSz="3291963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890" algn="l" defTabSz="3291963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872" algn="l" defTabSz="3291963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854" algn="l" defTabSz="3291963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0B704B-E56B-41DD-975A-4EDCB4358289}"/>
              </a:ext>
            </a:extLst>
          </p:cNvPr>
          <p:cNvSpPr/>
          <p:nvPr/>
        </p:nvSpPr>
        <p:spPr>
          <a:xfrm>
            <a:off x="8656320" y="5645"/>
            <a:ext cx="27188160" cy="5812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6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GoInvestMe – A Crowdfunding Investment Platform for Startups</a:t>
            </a:r>
          </a:p>
          <a:p>
            <a:pPr algn="ctr">
              <a:lnSpc>
                <a:spcPts val="8000"/>
              </a:lnSpc>
            </a:pPr>
            <a:r>
              <a:rPr lang="en-US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Final Year Project (2015-2019)</a:t>
            </a:r>
            <a:br>
              <a:rPr lang="en-US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Department of Computer Science</a:t>
            </a:r>
          </a:p>
          <a:p>
            <a:pPr algn="ctr">
              <a:lnSpc>
                <a:spcPts val="8000"/>
              </a:lnSpc>
            </a:pPr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COMSATS University Islamabad, Lahore Campus</a:t>
            </a:r>
            <a:endParaRPr lang="en-US" sz="6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CBBE9C-01D9-46A8-8E7B-B980A98F034B}"/>
              </a:ext>
            </a:extLst>
          </p:cNvPr>
          <p:cNvSpPr/>
          <p:nvPr/>
        </p:nvSpPr>
        <p:spPr>
          <a:xfrm>
            <a:off x="0" y="5645"/>
            <a:ext cx="1828800" cy="5812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B4111CB-589C-439C-A5A0-9ADDB2347F82}"/>
              </a:ext>
            </a:extLst>
          </p:cNvPr>
          <p:cNvGrpSpPr/>
          <p:nvPr/>
        </p:nvGrpSpPr>
        <p:grpSpPr>
          <a:xfrm>
            <a:off x="232415" y="6053599"/>
            <a:ext cx="13185168" cy="9668235"/>
            <a:chOff x="2499360" y="9081807"/>
            <a:chExt cx="13416252" cy="108320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927B68C-639D-4DB9-B4B5-FA2BA7B3B5BB}"/>
                </a:ext>
              </a:extLst>
            </p:cNvPr>
            <p:cNvSpPr/>
            <p:nvPr/>
          </p:nvSpPr>
          <p:spPr>
            <a:xfrm>
              <a:off x="2499360" y="9081807"/>
              <a:ext cx="13416252" cy="2570786"/>
            </a:xfrm>
            <a:prstGeom prst="rect">
              <a:avLst/>
            </a:prstGeom>
            <a:solidFill>
              <a:srgbClr val="3C1A5B"/>
            </a:solidFill>
            <a:ln w="76200">
              <a:solidFill>
                <a:srgbClr val="3C1A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59" b="1" dirty="0"/>
                <a:t>INTRODUCTION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8D30650-CD51-45ED-989E-1CCF4A8F1228}"/>
                </a:ext>
              </a:extLst>
            </p:cNvPr>
            <p:cNvSpPr/>
            <p:nvPr/>
          </p:nvSpPr>
          <p:spPr>
            <a:xfrm>
              <a:off x="2499360" y="11691156"/>
              <a:ext cx="13416252" cy="8222750"/>
            </a:xfrm>
            <a:prstGeom prst="rect">
              <a:avLst/>
            </a:prstGeom>
            <a:ln w="76200">
              <a:solidFill>
                <a:srgbClr val="3C1A5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914434" indent="-640104">
                <a:buFont typeface="Arial" panose="020B0604020202020204" pitchFamily="34" charset="0"/>
                <a:buChar char="•"/>
              </a:pPr>
              <a:r>
                <a:rPr lang="en-GB" sz="6000" dirty="0">
                  <a:solidFill>
                    <a:srgbClr val="3C1A5B"/>
                  </a:solidFill>
                </a:rPr>
                <a:t>Business and communication channel between entrepreneur and investor</a:t>
              </a:r>
            </a:p>
            <a:p>
              <a:pPr marL="914434" indent="-640104">
                <a:buFont typeface="Arial" panose="020B0604020202020204" pitchFamily="34" charset="0"/>
                <a:buChar char="•"/>
              </a:pPr>
              <a:r>
                <a:rPr lang="en-GB" sz="6000" dirty="0">
                  <a:solidFill>
                    <a:srgbClr val="3C1A5B"/>
                  </a:solidFill>
                </a:rPr>
                <a:t>Entrepreneur share their ideas and deal with investors.</a:t>
              </a:r>
            </a:p>
            <a:p>
              <a:pPr marL="914434" indent="-640104">
                <a:buFont typeface="Arial" panose="020B0604020202020204" pitchFamily="34" charset="0"/>
                <a:buChar char="•"/>
              </a:pPr>
              <a:r>
                <a:rPr lang="en-GB" sz="6000" dirty="0">
                  <a:solidFill>
                    <a:srgbClr val="3C1A5B"/>
                  </a:solidFill>
                </a:rPr>
                <a:t>Entrepreneur lease money from investor to start business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95E2487-703B-4056-B822-F85F0C8FE619}"/>
              </a:ext>
            </a:extLst>
          </p:cNvPr>
          <p:cNvGrpSpPr/>
          <p:nvPr/>
        </p:nvGrpSpPr>
        <p:grpSpPr>
          <a:xfrm>
            <a:off x="232415" y="24321247"/>
            <a:ext cx="13185167" cy="8279059"/>
            <a:chOff x="2499360" y="9047437"/>
            <a:chExt cx="14602967" cy="839377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BD6C26A-012D-43CD-9CC4-EE295ABCD743}"/>
                </a:ext>
              </a:extLst>
            </p:cNvPr>
            <p:cNvSpPr/>
            <p:nvPr/>
          </p:nvSpPr>
          <p:spPr>
            <a:xfrm>
              <a:off x="2499360" y="9047437"/>
              <a:ext cx="14602967" cy="1930577"/>
            </a:xfrm>
            <a:prstGeom prst="rect">
              <a:avLst/>
            </a:prstGeom>
            <a:solidFill>
              <a:srgbClr val="3C1A5B"/>
            </a:solidFill>
            <a:ln w="76200">
              <a:solidFill>
                <a:srgbClr val="3C1A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59" b="1" dirty="0"/>
                <a:t>MOTIVATION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2B27DC2-D1B5-4EBE-8894-53B7500AF2AB}"/>
                </a:ext>
              </a:extLst>
            </p:cNvPr>
            <p:cNvSpPr/>
            <p:nvPr/>
          </p:nvSpPr>
          <p:spPr>
            <a:xfrm>
              <a:off x="2499360" y="11035969"/>
              <a:ext cx="14602967" cy="6405246"/>
            </a:xfrm>
            <a:prstGeom prst="rect">
              <a:avLst/>
            </a:prstGeom>
            <a:ln w="76200">
              <a:solidFill>
                <a:srgbClr val="3C1A5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914434" indent="-640104">
                <a:buFont typeface="Arial" panose="020B0604020202020204" pitchFamily="34" charset="0"/>
                <a:buChar char="•"/>
              </a:pPr>
              <a:r>
                <a:rPr lang="en-US" sz="5600" dirty="0">
                  <a:solidFill>
                    <a:srgbClr val="3C1A5B"/>
                  </a:solidFill>
                </a:rPr>
                <a:t>To resolve investment problem and grow up the new ideas</a:t>
              </a:r>
            </a:p>
            <a:p>
              <a:pPr marL="914434" indent="-640104">
                <a:buFont typeface="Arial" panose="020B0604020202020204" pitchFamily="34" charset="0"/>
                <a:buChar char="•"/>
              </a:pPr>
              <a:r>
                <a:rPr lang="en-US" sz="5600" dirty="0">
                  <a:solidFill>
                    <a:srgbClr val="3C1A5B"/>
                  </a:solidFill>
                </a:rPr>
                <a:t>To provide a proper platform that will help to growth the business</a:t>
              </a:r>
            </a:p>
            <a:p>
              <a:pPr marL="914434" indent="-640104">
                <a:buFont typeface="Arial" panose="020B0604020202020204" pitchFamily="34" charset="0"/>
                <a:buChar char="•"/>
              </a:pPr>
              <a:r>
                <a:rPr lang="en-US" sz="5600" dirty="0">
                  <a:solidFill>
                    <a:srgbClr val="3C1A5B"/>
                  </a:solidFill>
                </a:rPr>
                <a:t>To enable investor to invest their assets</a:t>
              </a:r>
            </a:p>
            <a:p>
              <a:pPr marL="914434" indent="-640104">
                <a:buFont typeface="Arial" panose="020B0604020202020204" pitchFamily="34" charset="0"/>
                <a:buChar char="•"/>
              </a:pPr>
              <a:r>
                <a:rPr lang="en-US" sz="5600" dirty="0">
                  <a:solidFill>
                    <a:srgbClr val="3C1A5B"/>
                  </a:solidFill>
                </a:rPr>
                <a:t>To start new  businesses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4301892-06D9-482D-B952-17350AAEC672}"/>
              </a:ext>
            </a:extLst>
          </p:cNvPr>
          <p:cNvGrpSpPr/>
          <p:nvPr/>
        </p:nvGrpSpPr>
        <p:grpSpPr>
          <a:xfrm>
            <a:off x="232415" y="15901019"/>
            <a:ext cx="13185167" cy="8216282"/>
            <a:chOff x="2499359" y="7401755"/>
            <a:chExt cx="7471645" cy="1202764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DDD3D1F-7E21-416B-B37F-13AF973CDFA9}"/>
                </a:ext>
              </a:extLst>
            </p:cNvPr>
            <p:cNvSpPr/>
            <p:nvPr/>
          </p:nvSpPr>
          <p:spPr>
            <a:xfrm>
              <a:off x="2499359" y="7401755"/>
              <a:ext cx="7471645" cy="2835094"/>
            </a:xfrm>
            <a:prstGeom prst="rect">
              <a:avLst/>
            </a:prstGeom>
            <a:solidFill>
              <a:srgbClr val="3C1A5B"/>
            </a:solidFill>
            <a:ln w="76200">
              <a:solidFill>
                <a:srgbClr val="3C1A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59" b="1" dirty="0" smtClean="0"/>
                <a:t>OBJECTIVES</a:t>
              </a:r>
              <a:endParaRPr lang="en-US" sz="7259" b="1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98CEA3C-A348-4D3E-BFA1-1142758040BD}"/>
                </a:ext>
              </a:extLst>
            </p:cNvPr>
            <p:cNvSpPr/>
            <p:nvPr/>
          </p:nvSpPr>
          <p:spPr>
            <a:xfrm>
              <a:off x="2499359" y="10186464"/>
              <a:ext cx="7471645" cy="9242938"/>
            </a:xfrm>
            <a:prstGeom prst="rect">
              <a:avLst/>
            </a:prstGeom>
            <a:ln w="76200">
              <a:solidFill>
                <a:srgbClr val="3C1A5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914434" indent="-640104">
                <a:buFont typeface="Arial" panose="020B0604020202020204" pitchFamily="34" charset="0"/>
                <a:buChar char="•"/>
              </a:pPr>
              <a:r>
                <a:rPr lang="en-GB" sz="5600" dirty="0">
                  <a:solidFill>
                    <a:srgbClr val="3C1A5B"/>
                  </a:solidFill>
                </a:rPr>
                <a:t>Make easy for the entrepreneurs to start the business.</a:t>
              </a:r>
            </a:p>
            <a:p>
              <a:pPr marL="914434" indent="-640104">
                <a:buFont typeface="Arial" panose="020B0604020202020204" pitchFamily="34" charset="0"/>
                <a:buChar char="•"/>
              </a:pPr>
              <a:r>
                <a:rPr lang="en-GB" sz="5600" dirty="0">
                  <a:solidFill>
                    <a:srgbClr val="3C1A5B"/>
                  </a:solidFill>
                </a:rPr>
                <a:t>Increasing business opportunities by reducing time cost.</a:t>
              </a:r>
            </a:p>
            <a:p>
              <a:pPr marL="914434" indent="-640104">
                <a:buFont typeface="Arial" panose="020B0604020202020204" pitchFamily="34" charset="0"/>
                <a:buChar char="•"/>
              </a:pPr>
              <a:r>
                <a:rPr lang="en-GB" sz="5600" dirty="0">
                  <a:solidFill>
                    <a:srgbClr val="3C1A5B"/>
                  </a:solidFill>
                </a:rPr>
                <a:t>Increase the businesses by entrepreneurs and investors to operate online.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164C47B-1960-4162-B1CC-FF830B423FEC}"/>
              </a:ext>
            </a:extLst>
          </p:cNvPr>
          <p:cNvGrpSpPr/>
          <p:nvPr/>
        </p:nvGrpSpPr>
        <p:grpSpPr>
          <a:xfrm>
            <a:off x="28537505" y="25063938"/>
            <a:ext cx="15122782" cy="7536365"/>
            <a:chOff x="25107178" y="18662475"/>
            <a:chExt cx="18096809" cy="14032995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508A7F74-B4C3-40BF-91BD-376B5E7B5C9F}"/>
                </a:ext>
              </a:extLst>
            </p:cNvPr>
            <p:cNvGrpSpPr/>
            <p:nvPr/>
          </p:nvGrpSpPr>
          <p:grpSpPr>
            <a:xfrm>
              <a:off x="25107178" y="18662475"/>
              <a:ext cx="18096809" cy="14032995"/>
              <a:chOff x="22920960" y="16020283"/>
              <a:chExt cx="18096809" cy="14032997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4A99F3C-6A4E-4294-BCD0-C60D14850418}"/>
                  </a:ext>
                </a:extLst>
              </p:cNvPr>
              <p:cNvGrpSpPr/>
              <p:nvPr/>
            </p:nvGrpSpPr>
            <p:grpSpPr>
              <a:xfrm>
                <a:off x="22920960" y="16020283"/>
                <a:ext cx="18096809" cy="14032997"/>
                <a:chOff x="2499360" y="8783836"/>
                <a:chExt cx="16672798" cy="13227810"/>
              </a:xfrm>
              <a:solidFill>
                <a:srgbClr val="4B29A5"/>
              </a:solidFill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08DABD75-CD5B-46F0-95FA-7CF2CB35FDD8}"/>
                    </a:ext>
                  </a:extLst>
                </p:cNvPr>
                <p:cNvSpPr/>
                <p:nvPr/>
              </p:nvSpPr>
              <p:spPr>
                <a:xfrm>
                  <a:off x="2499360" y="8783836"/>
                  <a:ext cx="16672797" cy="2440142"/>
                </a:xfrm>
                <a:prstGeom prst="rect">
                  <a:avLst/>
                </a:prstGeom>
                <a:solidFill>
                  <a:srgbClr val="3C1A5B"/>
                </a:solidFill>
                <a:ln w="76200">
                  <a:solidFill>
                    <a:srgbClr val="3C1A5B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600" b="1" dirty="0">
                      <a:solidFill>
                        <a:schemeClr val="bg1"/>
                      </a:solidFill>
                    </a:rPr>
                    <a:t>GROUP MEMBER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04DE4EF-24F4-41FE-807F-720EF3E89C0C}"/>
                    </a:ext>
                  </a:extLst>
                </p:cNvPr>
                <p:cNvSpPr/>
                <p:nvPr/>
              </p:nvSpPr>
              <p:spPr>
                <a:xfrm>
                  <a:off x="2499360" y="11223979"/>
                  <a:ext cx="16672798" cy="10787667"/>
                </a:xfrm>
                <a:prstGeom prst="rect">
                  <a:avLst/>
                </a:prstGeom>
                <a:ln w="76200">
                  <a:solidFill>
                    <a:srgbClr val="3C1A5B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7259" dirty="0"/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3A94B6E0-79C5-4E53-B520-49EC589FA9B0}"/>
                  </a:ext>
                </a:extLst>
              </p:cNvPr>
              <p:cNvGrpSpPr/>
              <p:nvPr/>
            </p:nvGrpSpPr>
            <p:grpSpPr>
              <a:xfrm>
                <a:off x="23351762" y="18953911"/>
                <a:ext cx="12582959" cy="8009755"/>
                <a:chOff x="23532959" y="18791308"/>
                <a:chExt cx="9636895" cy="8009755"/>
              </a:xfrm>
            </p:grpSpPr>
            <p:sp>
              <p:nvSpPr>
                <p:cNvPr id="56" name="Arrow: Pentagon 55">
                  <a:extLst>
                    <a:ext uri="{FF2B5EF4-FFF2-40B4-BE49-F238E27FC236}">
                      <a16:creationId xmlns:a16="http://schemas.microsoft.com/office/drawing/2014/main" id="{7D8DFCA1-99C9-43B9-96F4-52D8168B5CA1}"/>
                    </a:ext>
                  </a:extLst>
                </p:cNvPr>
                <p:cNvSpPr/>
                <p:nvPr/>
              </p:nvSpPr>
              <p:spPr>
                <a:xfrm>
                  <a:off x="23532959" y="18791308"/>
                  <a:ext cx="9636895" cy="2566233"/>
                </a:xfrm>
                <a:prstGeom prst="homePlate">
                  <a:avLst>
                    <a:gd name="adj" fmla="val 50000"/>
                  </a:avLst>
                </a:prstGeom>
                <a:solidFill>
                  <a:srgbClr val="3C1A5B"/>
                </a:solidFill>
                <a:ln w="76200">
                  <a:solidFill>
                    <a:srgbClr val="3C1A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4400" dirty="0"/>
                    <a:t>  Muhammad Usama Ashraf</a:t>
                  </a:r>
                </a:p>
                <a:p>
                  <a:r>
                    <a:rPr lang="en-US" sz="4400" dirty="0"/>
                    <a:t>  FA15-BSE-101</a:t>
                  </a:r>
                </a:p>
              </p:txBody>
            </p:sp>
            <p:sp>
              <p:nvSpPr>
                <p:cNvPr id="59" name="Arrow: Pentagon 58">
                  <a:extLst>
                    <a:ext uri="{FF2B5EF4-FFF2-40B4-BE49-F238E27FC236}">
                      <a16:creationId xmlns:a16="http://schemas.microsoft.com/office/drawing/2014/main" id="{D03B4CCC-EE07-456D-9FCB-B45AFB4AF139}"/>
                    </a:ext>
                  </a:extLst>
                </p:cNvPr>
                <p:cNvSpPr/>
                <p:nvPr/>
              </p:nvSpPr>
              <p:spPr>
                <a:xfrm>
                  <a:off x="23532959" y="21646100"/>
                  <a:ext cx="9636895" cy="2433914"/>
                </a:xfrm>
                <a:prstGeom prst="homePlate">
                  <a:avLst/>
                </a:prstGeom>
                <a:solidFill>
                  <a:srgbClr val="3C1A5B"/>
                </a:solidFill>
                <a:ln w="76200">
                  <a:solidFill>
                    <a:srgbClr val="3C1A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4400" dirty="0"/>
                    <a:t>  Imran Latif</a:t>
                  </a:r>
                </a:p>
                <a:p>
                  <a:r>
                    <a:rPr lang="en-US" sz="4400" dirty="0"/>
                    <a:t>  FA15-BSE-054</a:t>
                  </a:r>
                </a:p>
              </p:txBody>
            </p:sp>
            <p:sp>
              <p:nvSpPr>
                <p:cNvPr id="63" name="Arrow: Pentagon 62">
                  <a:extLst>
                    <a:ext uri="{FF2B5EF4-FFF2-40B4-BE49-F238E27FC236}">
                      <a16:creationId xmlns:a16="http://schemas.microsoft.com/office/drawing/2014/main" id="{2A12212F-12DD-4893-8FAF-D418D2383C37}"/>
                    </a:ext>
                  </a:extLst>
                </p:cNvPr>
                <p:cNvSpPr/>
                <p:nvPr/>
              </p:nvSpPr>
              <p:spPr>
                <a:xfrm>
                  <a:off x="23532959" y="24340074"/>
                  <a:ext cx="9636895" cy="2460989"/>
                </a:xfrm>
                <a:prstGeom prst="homePlate">
                  <a:avLst/>
                </a:prstGeom>
                <a:solidFill>
                  <a:srgbClr val="3C1A5B"/>
                </a:solidFill>
                <a:ln w="76200">
                  <a:solidFill>
                    <a:srgbClr val="3C1A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4400" dirty="0"/>
                    <a:t>  Jahanzaib Maqsood</a:t>
                  </a:r>
                </a:p>
                <a:p>
                  <a:r>
                    <a:rPr lang="en-US" sz="4400" dirty="0"/>
                    <a:t>  FA15-BSE-056</a:t>
                  </a:r>
                </a:p>
              </p:txBody>
            </p:sp>
          </p:grp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DEDFF54F-83F6-4133-BB41-75659D7348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98994" y="18885343"/>
                <a:ext cx="2467852" cy="2566231"/>
              </a:xfrm>
              <a:prstGeom prst="rect">
                <a:avLst/>
              </a:prstGeom>
              <a:ln w="12700">
                <a:solidFill>
                  <a:srgbClr val="3C1A5B"/>
                </a:solidFill>
              </a:ln>
            </p:spPr>
          </p:pic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81CCA88-A7F1-424D-A6F5-5CB925A10E38}"/>
                  </a:ext>
                </a:extLst>
              </p:cNvPr>
              <p:cNvSpPr/>
              <p:nvPr/>
            </p:nvSpPr>
            <p:spPr>
              <a:xfrm>
                <a:off x="23351760" y="27252224"/>
                <a:ext cx="16636274" cy="2351625"/>
              </a:xfrm>
              <a:prstGeom prst="rect">
                <a:avLst/>
              </a:prstGeom>
              <a:solidFill>
                <a:srgbClr val="3C1A5B"/>
              </a:solidFill>
              <a:ln w="76200">
                <a:solidFill>
                  <a:srgbClr val="3C1A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00" b="1" dirty="0"/>
                  <a:t>SUPERVISOR: </a:t>
                </a:r>
                <a:r>
                  <a:rPr lang="en-US" sz="6600" dirty="0"/>
                  <a:t>Sajid Ibrahim Hashmi</a:t>
                </a:r>
              </a:p>
            </p:txBody>
          </p:sp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343A6B51-7E30-4389-B84D-F69898962B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98994" y="24331118"/>
                <a:ext cx="2489041" cy="2605535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</p:grp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76F9E31C-95AF-4BC4-9115-CD94792AB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85212" y="24300989"/>
              <a:ext cx="2467852" cy="2566230"/>
            </a:xfrm>
            <a:prstGeom prst="rect">
              <a:avLst/>
            </a:prstGeom>
            <a:ln w="12700">
              <a:solidFill>
                <a:srgbClr val="3C1A5B"/>
              </a:solidFill>
            </a:ln>
          </p:spPr>
        </p:pic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4A2B617C-1BC9-45A6-AE2B-BBC593738C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964"/>
            <a:ext cx="5848942" cy="5848942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6C6C3B4A-432F-4716-B92F-3E635A208AD1}"/>
              </a:ext>
            </a:extLst>
          </p:cNvPr>
          <p:cNvGrpSpPr/>
          <p:nvPr/>
        </p:nvGrpSpPr>
        <p:grpSpPr>
          <a:xfrm>
            <a:off x="28553165" y="19195493"/>
            <a:ext cx="15107123" cy="5685812"/>
            <a:chOff x="2499360" y="9022080"/>
            <a:chExt cx="17129760" cy="1016359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8AD844C-E5A3-40A1-8AA6-5B3A0BB43C3B}"/>
                </a:ext>
              </a:extLst>
            </p:cNvPr>
            <p:cNvSpPr/>
            <p:nvPr/>
          </p:nvSpPr>
          <p:spPr>
            <a:xfrm>
              <a:off x="2499360" y="9022080"/>
              <a:ext cx="17129760" cy="2556530"/>
            </a:xfrm>
            <a:prstGeom prst="rect">
              <a:avLst/>
            </a:prstGeom>
            <a:solidFill>
              <a:srgbClr val="3C1A5B"/>
            </a:solidFill>
            <a:ln w="76200">
              <a:solidFill>
                <a:srgbClr val="3C1A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59" b="1" dirty="0"/>
                <a:t>FUTURE DIRECTIONS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BCC982E-CDDF-4B0D-9D6A-33273283B319}"/>
                </a:ext>
              </a:extLst>
            </p:cNvPr>
            <p:cNvSpPr/>
            <p:nvPr/>
          </p:nvSpPr>
          <p:spPr>
            <a:xfrm>
              <a:off x="2499360" y="11493561"/>
              <a:ext cx="17129760" cy="7692109"/>
            </a:xfrm>
            <a:prstGeom prst="rect">
              <a:avLst/>
            </a:prstGeom>
            <a:ln w="76200">
              <a:solidFill>
                <a:srgbClr val="3C1A5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914434" indent="-640104">
                <a:buFont typeface="Arial" panose="020B0604020202020204" pitchFamily="34" charset="0"/>
                <a:buChar char="•"/>
              </a:pPr>
              <a:r>
                <a:rPr lang="en-GB" sz="5600" dirty="0">
                  <a:solidFill>
                    <a:srgbClr val="3C1A5B"/>
                  </a:solidFill>
                </a:rPr>
                <a:t>Extend the functionality to facilitate the companies to increase business</a:t>
              </a:r>
            </a:p>
            <a:p>
              <a:pPr marL="914434" indent="-640104">
                <a:buFont typeface="Arial" panose="020B0604020202020204" pitchFamily="34" charset="0"/>
                <a:buChar char="•"/>
              </a:pPr>
              <a:r>
                <a:rPr lang="en-GB" sz="5600" dirty="0">
                  <a:solidFill>
                    <a:srgbClr val="3C1A5B"/>
                  </a:solidFill>
                </a:rPr>
                <a:t>Donations sections will be added</a:t>
              </a:r>
            </a:p>
            <a:p>
              <a:pPr marL="914434" indent="-640104">
                <a:buFont typeface="Arial" panose="020B0604020202020204" pitchFamily="34" charset="0"/>
                <a:buChar char="•"/>
              </a:pPr>
              <a:r>
                <a:rPr lang="en-GB" sz="5600" dirty="0" smtClean="0">
                  <a:solidFill>
                    <a:srgbClr val="3C1A5B"/>
                  </a:solidFill>
                </a:rPr>
                <a:t>Development of </a:t>
              </a:r>
              <a:r>
                <a:rPr lang="en-GB" sz="5600" dirty="0">
                  <a:solidFill>
                    <a:srgbClr val="3C1A5B"/>
                  </a:solidFill>
                </a:rPr>
                <a:t>complete both android and  IOS application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BAA7C33-1526-49CF-B5B0-5A026D8A17F9}"/>
              </a:ext>
            </a:extLst>
          </p:cNvPr>
          <p:cNvGrpSpPr/>
          <p:nvPr/>
        </p:nvGrpSpPr>
        <p:grpSpPr>
          <a:xfrm>
            <a:off x="13655734" y="16229860"/>
            <a:ext cx="14643620" cy="7270795"/>
            <a:chOff x="13692522" y="9004034"/>
            <a:chExt cx="14695783" cy="650272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CE1AA5B-351B-4AD8-9623-AACD068A0169}"/>
                </a:ext>
              </a:extLst>
            </p:cNvPr>
            <p:cNvGrpSpPr/>
            <p:nvPr/>
          </p:nvGrpSpPr>
          <p:grpSpPr>
            <a:xfrm>
              <a:off x="13692522" y="9004034"/>
              <a:ext cx="14695783" cy="6482687"/>
              <a:chOff x="2499360" y="9022081"/>
              <a:chExt cx="17129760" cy="8673509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6E66671-FE02-479B-B785-A947CCDE4591}"/>
                  </a:ext>
                </a:extLst>
              </p:cNvPr>
              <p:cNvSpPr/>
              <p:nvPr/>
            </p:nvSpPr>
            <p:spPr>
              <a:xfrm>
                <a:off x="2499360" y="9022081"/>
                <a:ext cx="17129760" cy="2368441"/>
              </a:xfrm>
              <a:prstGeom prst="rect">
                <a:avLst/>
              </a:prstGeom>
              <a:solidFill>
                <a:srgbClr val="3C1A5B"/>
              </a:solidFill>
              <a:ln w="76200">
                <a:solidFill>
                  <a:srgbClr val="3C1A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259" dirty="0"/>
                  <a:t>TOOLS AND TECHNOLOGIES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C34E281-11A1-447C-A783-7FA3AF06FC93}"/>
                  </a:ext>
                </a:extLst>
              </p:cNvPr>
              <p:cNvSpPr/>
              <p:nvPr/>
            </p:nvSpPr>
            <p:spPr>
              <a:xfrm>
                <a:off x="2499360" y="11390522"/>
                <a:ext cx="17129760" cy="6305068"/>
              </a:xfrm>
              <a:prstGeom prst="rect">
                <a:avLst/>
              </a:prstGeom>
              <a:ln w="76200">
                <a:solidFill>
                  <a:srgbClr val="3C1A5B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7259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EDB9AED-5B20-40E2-88D8-0CC7C2A06E16}"/>
                </a:ext>
              </a:extLst>
            </p:cNvPr>
            <p:cNvGrpSpPr/>
            <p:nvPr/>
          </p:nvGrpSpPr>
          <p:grpSpPr>
            <a:xfrm>
              <a:off x="14029380" y="11433019"/>
              <a:ext cx="13622596" cy="4073737"/>
              <a:chOff x="14029380" y="11433019"/>
              <a:chExt cx="13622596" cy="4073737"/>
            </a:xfrm>
          </p:grpSpPr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929198E3-A0D1-403B-831D-6E2294C4C1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573" t="15123" r="10353" b="17291"/>
              <a:stretch/>
            </p:blipFill>
            <p:spPr>
              <a:xfrm>
                <a:off x="14535679" y="11620127"/>
                <a:ext cx="3300527" cy="2378457"/>
              </a:xfrm>
              <a:prstGeom prst="rect">
                <a:avLst/>
              </a:prstGeom>
              <a:ln w="76200">
                <a:noFill/>
              </a:ln>
            </p:spPr>
          </p:pic>
          <p:pic>
            <p:nvPicPr>
              <p:cNvPr id="1026" name="Picture 2" descr="https://equimper.gallerycdn.vsassets.io/extensions/equimper/react-native-react-redux/2.0.3/1551449028703/Microsoft.VisualStudio.Services.Icons.Default">
                <a:extLst>
                  <a:ext uri="{FF2B5EF4-FFF2-40B4-BE49-F238E27FC236}">
                    <a16:creationId xmlns:a16="http://schemas.microsoft.com/office/drawing/2014/main" id="{FC04D5C4-30E4-48C2-8A18-DF82B7F9F8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04051" y="11433019"/>
                <a:ext cx="3448584" cy="2818868"/>
              </a:xfrm>
              <a:prstGeom prst="rect">
                <a:avLst/>
              </a:prstGeom>
              <a:noFill/>
              <a:ln w="762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https://itg.online/wp-content/uploads/2017/08/MSSQLServer.png">
                <a:extLst>
                  <a:ext uri="{FF2B5EF4-FFF2-40B4-BE49-F238E27FC236}">
                    <a16:creationId xmlns:a16="http://schemas.microsoft.com/office/drawing/2014/main" id="{A9DF728C-053A-4616-8AFB-18D7A58188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233753" y="11479064"/>
                <a:ext cx="4418223" cy="2681726"/>
              </a:xfrm>
              <a:prstGeom prst="rect">
                <a:avLst/>
              </a:prstGeom>
              <a:noFill/>
              <a:ln w="762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7D82127-C988-4F2B-A2CE-C27DED070F1F}"/>
                  </a:ext>
                </a:extLst>
              </p:cNvPr>
              <p:cNvSpPr txBox="1"/>
              <p:nvPr/>
            </p:nvSpPr>
            <p:spPr>
              <a:xfrm>
                <a:off x="14029380" y="13937096"/>
                <a:ext cx="380682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rgbClr val="3C1A5B"/>
                    </a:solidFill>
                  </a:rPr>
                  <a:t>ASP.NET</a:t>
                </a:r>
              </a:p>
              <a:p>
                <a:pPr algn="ctr"/>
                <a:r>
                  <a:rPr lang="en-US" sz="4800" dirty="0">
                    <a:solidFill>
                      <a:srgbClr val="3C1A5B"/>
                    </a:solidFill>
                  </a:rPr>
                  <a:t>Core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83B172F-8854-497C-B30E-B8DAA0ACBDA4}"/>
                  </a:ext>
                </a:extLst>
              </p:cNvPr>
              <p:cNvSpPr txBox="1"/>
              <p:nvPr/>
            </p:nvSpPr>
            <p:spPr>
              <a:xfrm>
                <a:off x="18424908" y="14297120"/>
                <a:ext cx="371007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solidFill>
                      <a:srgbClr val="3C1A5B"/>
                    </a:solidFill>
                  </a:rPr>
                  <a:t>React&amp; Redux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141942F-DCE5-4CBC-8566-C1FDDED13A45}"/>
                  </a:ext>
                </a:extLst>
              </p:cNvPr>
              <p:cNvSpPr txBox="1"/>
              <p:nvPr/>
            </p:nvSpPr>
            <p:spPr>
              <a:xfrm>
                <a:off x="24102265" y="13992685"/>
                <a:ext cx="2681195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rgbClr val="3C1A5B"/>
                    </a:solidFill>
                  </a:rPr>
                  <a:t>Microsoft </a:t>
                </a:r>
              </a:p>
              <a:p>
                <a:pPr algn="ctr"/>
                <a:r>
                  <a:rPr lang="en-US" sz="4400" dirty="0">
                    <a:solidFill>
                      <a:srgbClr val="3C1A5B"/>
                    </a:solidFill>
                  </a:rPr>
                  <a:t>SQL Server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C8BF8B1-4911-4EDF-9E9D-804B88ED50B6}"/>
              </a:ext>
            </a:extLst>
          </p:cNvPr>
          <p:cNvGrpSpPr/>
          <p:nvPr/>
        </p:nvGrpSpPr>
        <p:grpSpPr>
          <a:xfrm>
            <a:off x="28553165" y="6053599"/>
            <a:ext cx="15107123" cy="6267708"/>
            <a:chOff x="-15060518" y="-6250658"/>
            <a:chExt cx="17129759" cy="1066975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30ABA1D-00C1-4354-82DA-62E61E4EEC9E}"/>
                </a:ext>
              </a:extLst>
            </p:cNvPr>
            <p:cNvSpPr/>
            <p:nvPr/>
          </p:nvSpPr>
          <p:spPr>
            <a:xfrm>
              <a:off x="-15060518" y="-6250658"/>
              <a:ext cx="17129759" cy="2556531"/>
            </a:xfrm>
            <a:prstGeom prst="rect">
              <a:avLst/>
            </a:prstGeom>
            <a:solidFill>
              <a:srgbClr val="3C1A5B"/>
            </a:solidFill>
            <a:ln w="76200">
              <a:solidFill>
                <a:srgbClr val="3C1A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59" b="1" dirty="0"/>
                <a:t>RESULT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C87A6CA-C37A-4324-9E4E-BAFF389008F1}"/>
                </a:ext>
              </a:extLst>
            </p:cNvPr>
            <p:cNvSpPr/>
            <p:nvPr/>
          </p:nvSpPr>
          <p:spPr>
            <a:xfrm>
              <a:off x="-15060518" y="-3694126"/>
              <a:ext cx="17129759" cy="8113222"/>
            </a:xfrm>
            <a:prstGeom prst="rect">
              <a:avLst/>
            </a:prstGeom>
            <a:ln w="76200">
              <a:solidFill>
                <a:srgbClr val="3C1A5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914434" indent="-640104">
                <a:buFont typeface="Arial" panose="020B0604020202020204" pitchFamily="34" charset="0"/>
                <a:buChar char="•"/>
              </a:pPr>
              <a:r>
                <a:rPr lang="en-GB" sz="5600" dirty="0">
                  <a:solidFill>
                    <a:srgbClr val="3C1A5B"/>
                  </a:solidFill>
                </a:rPr>
                <a:t>GoInvestMe  is a crowdfunding platform that provide certainty and belief between Investor and entrepreneur</a:t>
              </a:r>
            </a:p>
            <a:p>
              <a:pPr marL="914434" indent="-640104">
                <a:buFont typeface="Arial" panose="020B0604020202020204" pitchFamily="34" charset="0"/>
                <a:buChar char="•"/>
              </a:pPr>
              <a:r>
                <a:rPr lang="en-GB" sz="5600" dirty="0">
                  <a:solidFill>
                    <a:srgbClr val="3C1A5B"/>
                  </a:solidFill>
                </a:rPr>
                <a:t>It provide a channel to start or extend businesses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B1C6611-B591-49C0-A9CF-B3AC34119BFB}"/>
              </a:ext>
            </a:extLst>
          </p:cNvPr>
          <p:cNvGrpSpPr/>
          <p:nvPr/>
        </p:nvGrpSpPr>
        <p:grpSpPr>
          <a:xfrm>
            <a:off x="28553165" y="12562021"/>
            <a:ext cx="15107123" cy="6383725"/>
            <a:chOff x="-15060518" y="-6250658"/>
            <a:chExt cx="17129759" cy="995102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396FF41-2C21-482D-9D4C-91B91A38B20F}"/>
                </a:ext>
              </a:extLst>
            </p:cNvPr>
            <p:cNvSpPr/>
            <p:nvPr/>
          </p:nvSpPr>
          <p:spPr>
            <a:xfrm>
              <a:off x="-15060518" y="-6250658"/>
              <a:ext cx="17129759" cy="2556531"/>
            </a:xfrm>
            <a:prstGeom prst="rect">
              <a:avLst/>
            </a:prstGeom>
            <a:solidFill>
              <a:srgbClr val="3C1A5B"/>
            </a:solidFill>
            <a:ln w="76200">
              <a:solidFill>
                <a:srgbClr val="3C1A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59" b="1" dirty="0"/>
                <a:t>CONCLUSION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D9DE732-46BB-4E27-AF76-8E5BFBE9B215}"/>
                </a:ext>
              </a:extLst>
            </p:cNvPr>
            <p:cNvSpPr/>
            <p:nvPr/>
          </p:nvSpPr>
          <p:spPr>
            <a:xfrm>
              <a:off x="-15060518" y="-3694125"/>
              <a:ext cx="17129759" cy="7394491"/>
            </a:xfrm>
            <a:prstGeom prst="rect">
              <a:avLst/>
            </a:prstGeom>
            <a:ln w="76200">
              <a:solidFill>
                <a:srgbClr val="3C1A5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914434" indent="-640104">
                <a:buFont typeface="Arial" panose="020B0604020202020204" pitchFamily="34" charset="0"/>
                <a:buChar char="•"/>
              </a:pPr>
              <a:r>
                <a:rPr lang="en-GB" sz="5600" dirty="0">
                  <a:solidFill>
                    <a:srgbClr val="3C1A5B"/>
                  </a:solidFill>
                </a:rPr>
                <a:t>Entrepreneur  easily request  for funds to start  business</a:t>
              </a:r>
            </a:p>
            <a:p>
              <a:pPr marL="914434" indent="-640104">
                <a:buFont typeface="Arial" panose="020B0604020202020204" pitchFamily="34" charset="0"/>
                <a:buChar char="•"/>
              </a:pPr>
              <a:r>
                <a:rPr lang="en-GB" sz="5600" dirty="0">
                  <a:solidFill>
                    <a:srgbClr val="3C1A5B"/>
                  </a:solidFill>
                </a:rPr>
                <a:t>Investor </a:t>
              </a:r>
              <a:r>
                <a:rPr lang="en-GB" sz="5600" dirty="0" smtClean="0">
                  <a:solidFill>
                    <a:srgbClr val="3C1A5B"/>
                  </a:solidFill>
                </a:rPr>
                <a:t>know new </a:t>
              </a:r>
              <a:r>
                <a:rPr lang="en-GB" sz="5600" dirty="0">
                  <a:solidFill>
                    <a:srgbClr val="3C1A5B"/>
                  </a:solidFill>
                </a:rPr>
                <a:t>technologies and ideas</a:t>
              </a:r>
            </a:p>
            <a:p>
              <a:pPr marL="914434" indent="-640104">
                <a:buFont typeface="Arial" panose="020B0604020202020204" pitchFamily="34" charset="0"/>
                <a:buChar char="•"/>
              </a:pPr>
              <a:r>
                <a:rPr lang="en-GB" sz="5600" dirty="0">
                  <a:solidFill>
                    <a:srgbClr val="3C1A5B"/>
                  </a:solidFill>
                </a:rPr>
                <a:t>Investor invest their assets </a:t>
              </a:r>
              <a:r>
                <a:rPr lang="en-GB" sz="5600" dirty="0" smtClean="0">
                  <a:solidFill>
                    <a:srgbClr val="3C1A5B"/>
                  </a:solidFill>
                </a:rPr>
                <a:t> </a:t>
              </a:r>
              <a:r>
                <a:rPr lang="en-GB" sz="5600" dirty="0">
                  <a:solidFill>
                    <a:srgbClr val="3C1A5B"/>
                  </a:solidFill>
                </a:rPr>
                <a:t>and make more profit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7A0A82-3E44-440B-8910-123564AC21D1}"/>
              </a:ext>
            </a:extLst>
          </p:cNvPr>
          <p:cNvGrpSpPr/>
          <p:nvPr/>
        </p:nvGrpSpPr>
        <p:grpSpPr>
          <a:xfrm>
            <a:off x="13655734" y="23725927"/>
            <a:ext cx="14643619" cy="8874375"/>
            <a:chOff x="48863598" y="15721834"/>
            <a:chExt cx="15107124" cy="828163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3F20D8D-AAAF-483F-8385-83EBF67B51DE}"/>
                </a:ext>
              </a:extLst>
            </p:cNvPr>
            <p:cNvGrpSpPr/>
            <p:nvPr/>
          </p:nvGrpSpPr>
          <p:grpSpPr>
            <a:xfrm>
              <a:off x="48863598" y="15721834"/>
              <a:ext cx="15107124" cy="8281632"/>
              <a:chOff x="-15060518" y="-6250657"/>
              <a:chExt cx="17129759" cy="11462932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F08A535-840D-46F0-8573-4DA9F05CA687}"/>
                  </a:ext>
                </a:extLst>
              </p:cNvPr>
              <p:cNvSpPr/>
              <p:nvPr/>
            </p:nvSpPr>
            <p:spPr>
              <a:xfrm>
                <a:off x="-15060518" y="-6250657"/>
                <a:ext cx="17129759" cy="2345082"/>
              </a:xfrm>
              <a:prstGeom prst="rect">
                <a:avLst/>
              </a:prstGeom>
              <a:solidFill>
                <a:srgbClr val="3C1A5B"/>
              </a:solidFill>
              <a:ln w="76200">
                <a:solidFill>
                  <a:srgbClr val="3C1A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259" b="1" dirty="0"/>
                  <a:t>SCREENSHOTS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5F26B92-F757-4F19-A905-6D358A8D34E8}"/>
                  </a:ext>
                </a:extLst>
              </p:cNvPr>
              <p:cNvSpPr/>
              <p:nvPr/>
            </p:nvSpPr>
            <p:spPr>
              <a:xfrm>
                <a:off x="-15060518" y="-3905575"/>
                <a:ext cx="17129759" cy="9117850"/>
              </a:xfrm>
              <a:prstGeom prst="rect">
                <a:avLst/>
              </a:prstGeom>
              <a:ln w="76200">
                <a:solidFill>
                  <a:srgbClr val="3C1A5B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97011"/>
                <a:endParaRPr lang="en-GB" sz="6000" dirty="0">
                  <a:solidFill>
                    <a:srgbClr val="3C1A5B"/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533D217-7081-4642-B0EA-C6D58ABC2A9B}"/>
                </a:ext>
              </a:extLst>
            </p:cNvPr>
            <p:cNvGrpSpPr/>
            <p:nvPr/>
          </p:nvGrpSpPr>
          <p:grpSpPr>
            <a:xfrm>
              <a:off x="49021277" y="17893560"/>
              <a:ext cx="14711076" cy="5575172"/>
              <a:chOff x="28586558" y="16667554"/>
              <a:chExt cx="14711076" cy="5575172"/>
            </a:xfrm>
          </p:grpSpPr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25B9DEFB-F47D-47A4-8D82-155F3670B369}"/>
                  </a:ext>
                </a:extLst>
              </p:cNvPr>
              <p:cNvPicPr/>
              <p:nvPr/>
            </p:nvPicPr>
            <p:blipFill rotWithShape="1">
              <a:blip r:embed="rId10"/>
              <a:srcRect l="4167" t="1113" r="4538" b="781"/>
              <a:stretch/>
            </p:blipFill>
            <p:spPr>
              <a:xfrm>
                <a:off x="28586559" y="16667554"/>
                <a:ext cx="5027373" cy="2659484"/>
              </a:xfrm>
              <a:prstGeom prst="rect">
                <a:avLst/>
              </a:prstGeom>
              <a:ln>
                <a:solidFill>
                  <a:srgbClr val="3C1A5B"/>
                </a:solidFill>
              </a:ln>
            </p:spPr>
          </p:pic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C432E09E-3656-4DC1-B717-F810C51B55C5}"/>
                  </a:ext>
                </a:extLst>
              </p:cNvPr>
              <p:cNvPicPr/>
              <p:nvPr/>
            </p:nvPicPr>
            <p:blipFill rotWithShape="1">
              <a:blip r:embed="rId11"/>
              <a:srcRect l="3743" r="4962"/>
              <a:stretch/>
            </p:blipFill>
            <p:spPr>
              <a:xfrm>
                <a:off x="38256179" y="16691220"/>
                <a:ext cx="5027373" cy="2676525"/>
              </a:xfrm>
              <a:prstGeom prst="rect">
                <a:avLst/>
              </a:prstGeom>
              <a:ln>
                <a:solidFill>
                  <a:srgbClr val="3C1A5B"/>
                </a:solidFill>
              </a:ln>
            </p:spPr>
          </p:pic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82CDB529-1A6F-42F1-BE6D-99F478E0898A}"/>
                  </a:ext>
                </a:extLst>
              </p:cNvPr>
              <p:cNvPicPr/>
              <p:nvPr/>
            </p:nvPicPr>
            <p:blipFill rotWithShape="1">
              <a:blip r:embed="rId12"/>
              <a:srcRect l="5192" t="599" r="3513" b="-599"/>
              <a:stretch/>
            </p:blipFill>
            <p:spPr>
              <a:xfrm>
                <a:off x="28586558" y="19542289"/>
                <a:ext cx="5027373" cy="2676525"/>
              </a:xfrm>
              <a:prstGeom prst="rect">
                <a:avLst/>
              </a:prstGeom>
              <a:ln>
                <a:solidFill>
                  <a:srgbClr val="3C1A5B"/>
                </a:solidFill>
              </a:ln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19A619D3-1EB8-44CA-B8FB-FF03C27C0E33}"/>
                  </a:ext>
                </a:extLst>
              </p:cNvPr>
              <p:cNvPicPr/>
              <p:nvPr/>
            </p:nvPicPr>
            <p:blipFill rotWithShape="1">
              <a:blip r:embed="rId13"/>
              <a:srcRect l="5439" t="7382" r="4956" b="54575"/>
              <a:stretch/>
            </p:blipFill>
            <p:spPr>
              <a:xfrm>
                <a:off x="38270261" y="19478414"/>
                <a:ext cx="5027373" cy="2764312"/>
              </a:xfrm>
              <a:prstGeom prst="rect">
                <a:avLst/>
              </a:prstGeom>
              <a:ln>
                <a:solidFill>
                  <a:srgbClr val="3C1A5B"/>
                </a:solidFill>
              </a:ln>
            </p:spPr>
          </p:pic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E9C00BD6-8BC8-4A21-B69A-5479A47444F5}"/>
                  </a:ext>
                </a:extLst>
              </p:cNvPr>
              <p:cNvPicPr/>
              <p:nvPr/>
            </p:nvPicPr>
            <p:blipFill rotWithShape="1">
              <a:blip r:embed="rId14"/>
              <a:srcRect l="4925" r="14585"/>
              <a:stretch/>
            </p:blipFill>
            <p:spPr>
              <a:xfrm>
                <a:off x="33713525" y="17157489"/>
                <a:ext cx="4432300" cy="4641850"/>
              </a:xfrm>
              <a:prstGeom prst="rect">
                <a:avLst/>
              </a:prstGeom>
              <a:ln>
                <a:solidFill>
                  <a:srgbClr val="3C1A5B"/>
                </a:solidFill>
              </a:ln>
            </p:spPr>
          </p:pic>
        </p:grpSp>
      </p:grpSp>
      <p:grpSp>
        <p:nvGrpSpPr>
          <p:cNvPr id="3" name="Group 2"/>
          <p:cNvGrpSpPr/>
          <p:nvPr/>
        </p:nvGrpSpPr>
        <p:grpSpPr>
          <a:xfrm>
            <a:off x="13655734" y="6043760"/>
            <a:ext cx="14632899" cy="9978908"/>
            <a:chOff x="28426420" y="6020917"/>
            <a:chExt cx="15157913" cy="9090369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4EDBF88-2CA9-4C2B-8889-2404971AA44F}"/>
                </a:ext>
              </a:extLst>
            </p:cNvPr>
            <p:cNvGrpSpPr/>
            <p:nvPr/>
          </p:nvGrpSpPr>
          <p:grpSpPr>
            <a:xfrm>
              <a:off x="28426420" y="6020917"/>
              <a:ext cx="15157913" cy="9090369"/>
              <a:chOff x="-15060518" y="-6250657"/>
              <a:chExt cx="17129759" cy="11462932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B6DF3BB-E748-429A-813D-503637102DB0}"/>
                  </a:ext>
                </a:extLst>
              </p:cNvPr>
              <p:cNvSpPr/>
              <p:nvPr/>
            </p:nvSpPr>
            <p:spPr>
              <a:xfrm>
                <a:off x="-15060518" y="-6250657"/>
                <a:ext cx="17129759" cy="2639761"/>
              </a:xfrm>
              <a:prstGeom prst="rect">
                <a:avLst/>
              </a:prstGeom>
              <a:solidFill>
                <a:srgbClr val="3C1A5B"/>
              </a:solidFill>
              <a:ln w="76200">
                <a:solidFill>
                  <a:srgbClr val="3C1A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259" b="1" dirty="0"/>
                  <a:t>ARCHITECTURE DIAGRAM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D202364-66FB-483F-B9FF-4BCDA5C3623F}"/>
                  </a:ext>
                </a:extLst>
              </p:cNvPr>
              <p:cNvSpPr/>
              <p:nvPr/>
            </p:nvSpPr>
            <p:spPr>
              <a:xfrm>
                <a:off x="-15060518" y="-3585293"/>
                <a:ext cx="17129759" cy="8797568"/>
              </a:xfrm>
              <a:prstGeom prst="rect">
                <a:avLst/>
              </a:prstGeom>
              <a:ln w="76200">
                <a:solidFill>
                  <a:srgbClr val="3C1A5B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97011"/>
                <a:endParaRPr lang="en-GB" sz="6000" dirty="0">
                  <a:solidFill>
                    <a:srgbClr val="3C1A5B"/>
                  </a:solidFill>
                </a:endParaRPr>
              </a:p>
            </p:txBody>
          </p:sp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0BA36FB-FEEE-427E-A7E4-A80BDF9A2E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4" t="6707" r="6638" b="3003"/>
            <a:stretch/>
          </p:blipFill>
          <p:spPr>
            <a:xfrm>
              <a:off x="29364813" y="8631932"/>
              <a:ext cx="13631504" cy="63418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921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656</TotalTime>
  <Words>214</Words>
  <Application>Microsoft Office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Usama Ashraf</dc:creator>
  <cp:lastModifiedBy>Jahanzaib Jb</cp:lastModifiedBy>
  <cp:revision>60</cp:revision>
  <dcterms:created xsi:type="dcterms:W3CDTF">2019-06-13T14:44:53Z</dcterms:created>
  <dcterms:modified xsi:type="dcterms:W3CDTF">2019-06-22T14:27:41Z</dcterms:modified>
</cp:coreProperties>
</file>