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4" r:id="rId3"/>
    <p:sldId id="257" r:id="rId4"/>
    <p:sldId id="263" r:id="rId5"/>
    <p:sldId id="258" r:id="rId6"/>
    <p:sldId id="264" r:id="rId7"/>
    <p:sldId id="277" r:id="rId8"/>
    <p:sldId id="278" r:id="rId9"/>
    <p:sldId id="282" r:id="rId10"/>
    <p:sldId id="286" r:id="rId11"/>
    <p:sldId id="289" r:id="rId12"/>
    <p:sldId id="268" r:id="rId13"/>
    <p:sldId id="274" r:id="rId14"/>
    <p:sldId id="285" r:id="rId15"/>
    <p:sldId id="273" r:id="rId16"/>
    <p:sldId id="288" r:id="rId17"/>
    <p:sldId id="283" r:id="rId18"/>
    <p:sldId id="259" r:id="rId19"/>
    <p:sldId id="287" r:id="rId20"/>
    <p:sldId id="260" r:id="rId21"/>
    <p:sldId id="281" r:id="rId22"/>
    <p:sldId id="280" r:id="rId23"/>
    <p:sldId id="266" r:id="rId24"/>
    <p:sldId id="267" r:id="rId25"/>
    <p:sldId id="270" r:id="rId26"/>
    <p:sldId id="279" r:id="rId27"/>
    <p:sldId id="271" r:id="rId28"/>
    <p:sldId id="272" r:id="rId29"/>
    <p:sldId id="26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DFE8C5-6AA5-4604-93E9-6DD498581F7C}">
          <p14:sldIdLst>
            <p14:sldId id="256"/>
            <p14:sldId id="284"/>
            <p14:sldId id="257"/>
            <p14:sldId id="263"/>
            <p14:sldId id="258"/>
            <p14:sldId id="264"/>
            <p14:sldId id="277"/>
            <p14:sldId id="278"/>
            <p14:sldId id="282"/>
            <p14:sldId id="286"/>
            <p14:sldId id="289"/>
            <p14:sldId id="268"/>
            <p14:sldId id="274"/>
            <p14:sldId id="285"/>
            <p14:sldId id="273"/>
            <p14:sldId id="288"/>
            <p14:sldId id="283"/>
            <p14:sldId id="259"/>
            <p14:sldId id="287"/>
          </p14:sldIdLst>
        </p14:section>
        <p14:section name="Untitled Section" id="{8C4029D0-6537-4F4E-8DF2-C41A08C08A78}">
          <p14:sldIdLst>
            <p14:sldId id="260"/>
            <p14:sldId id="281"/>
            <p14:sldId id="280"/>
            <p14:sldId id="266"/>
            <p14:sldId id="267"/>
            <p14:sldId id="270"/>
            <p14:sldId id="279"/>
            <p14:sldId id="271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CE76C-263C-454B-AE55-9FB3AAEDB8CA}">
  <a:tblStyle styleId="{86ACE76C-263C-454B-AE55-9FB3AAEDB8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>
        <p:scale>
          <a:sx n="91" d="100"/>
          <a:sy n="91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38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4" name="Google Shape;174;p3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Char char="•"/>
              <a:defRPr>
                <a:solidFill>
                  <a:schemeClr val="bg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 err="1" smtClean="0"/>
              <a:t>dfh</a:t>
            </a:r>
            <a:endParaRPr dirty="0"/>
          </a:p>
        </p:txBody>
      </p:sp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February 4, 2020</a:t>
            </a:r>
            <a:endParaRPr dirty="0"/>
          </a:p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D80"/>
            </a:gs>
            <a:gs pos="2000">
              <a:srgbClr val="044E72"/>
            </a:gs>
            <a:gs pos="100000">
              <a:srgbClr val="040E1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YbgrVNFngk" TargetMode="External"/><Relationship Id="rId2" Type="http://schemas.openxmlformats.org/officeDocument/2006/relationships/hyperlink" Target="https://www.who.int/mental_health/neurology/neurological_disorders_report_web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mental_health/neurology/neurological_disorders_report_we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41" name="Google Shape;241;p13" descr="Image result for eeg"/>
          <p:cNvPicPr preferRelativeResize="0"/>
          <p:nvPr/>
        </p:nvPicPr>
        <p:blipFill rotWithShape="1">
          <a:blip r:embed="rId3">
            <a:alphaModFix/>
          </a:blip>
          <a:srcRect l="77314" r="-104" b="-90"/>
          <a:stretch/>
        </p:blipFill>
        <p:spPr>
          <a:xfrm>
            <a:off x="95874" y="578735"/>
            <a:ext cx="12129185" cy="690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 descr="Image result for eeg"/>
          <p:cNvPicPr preferRelativeResize="0"/>
          <p:nvPr/>
        </p:nvPicPr>
        <p:blipFill rotWithShape="1">
          <a:blip r:embed="rId3">
            <a:alphaModFix/>
          </a:blip>
          <a:srcRect l="77314" r="-104" b="-90"/>
          <a:stretch/>
        </p:blipFill>
        <p:spPr>
          <a:xfrm>
            <a:off x="-2" y="0"/>
            <a:ext cx="11348515" cy="690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 descr="Image result for eeg"/>
          <p:cNvPicPr preferRelativeResize="0"/>
          <p:nvPr/>
        </p:nvPicPr>
        <p:blipFill rotWithShape="1">
          <a:blip r:embed="rId3">
            <a:alphaModFix/>
          </a:blip>
          <a:srcRect r="-100" b="-90"/>
          <a:stretch/>
        </p:blipFill>
        <p:spPr>
          <a:xfrm>
            <a:off x="-1" y="0"/>
            <a:ext cx="10668000" cy="690409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6160467" y="2481451"/>
            <a:ext cx="58719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Automated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EEG </a:t>
            </a:r>
            <a:r>
              <a:rPr lang="en-US" sz="5400" b="1" i="0" u="none" strike="noStrike" cap="none" dirty="0" smtClean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Pathology Detection</a:t>
            </a:r>
            <a:endParaRPr sz="5400" b="1" i="0" u="none" strike="noStrike" cap="none" dirty="0">
              <a:solidFill>
                <a:schemeClr val="l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6684500" y="4916176"/>
            <a:ext cx="23649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</a:p>
          <a:p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Hira </a:t>
            </a:r>
            <a:r>
              <a:rPr lang="en-US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Tanveer</a:t>
            </a: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Rahat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Ul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Ain</a:t>
            </a:r>
          </a:p>
        </p:txBody>
      </p:sp>
      <p:sp>
        <p:nvSpPr>
          <p:cNvPr id="11" name="Google Shape;246;p13"/>
          <p:cNvSpPr txBox="1"/>
          <p:nvPr/>
        </p:nvSpPr>
        <p:spPr>
          <a:xfrm>
            <a:off x="8861673" y="4916176"/>
            <a:ext cx="312367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Advisors:</a:t>
            </a:r>
          </a:p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Hassan </a:t>
            </a:r>
            <a:r>
              <a:rPr lang="en-US" sz="24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Aqeel</a:t>
            </a:r>
            <a:endParaRPr lang="en-US" sz="2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Faisal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Shafiat</a:t>
            </a:r>
            <a:endParaRPr lang="en-US" sz="2400" b="0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Adnan </a:t>
            </a: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Ul Hasan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8718" b="1"/>
          <a:stretch/>
        </p:blipFill>
        <p:spPr>
          <a:xfrm>
            <a:off x="8663187" y="6490009"/>
            <a:ext cx="1914525" cy="163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2052" name="Picture 4" descr="https://lh3.googleusercontent.com/GTxVS7Eakk5oyVYD3dEUHf8e79WnDH3zvHN1MPCseyGjPSx-W7cK4sk46xUeJxJdj9-dKzaoFX0LhMK1sLdNKry8APALaDrFiEttLTU_Swj_zdxG6-S24GESu_zh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8" y="1317846"/>
            <a:ext cx="9483057" cy="53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Materials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Temple University Hospital (TUH)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Military Hospital (MH)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87648"/>
              </p:ext>
            </p:extLst>
          </p:nvPr>
        </p:nvGraphicFramePr>
        <p:xfrm>
          <a:off x="1742069" y="2659978"/>
          <a:ext cx="8127999" cy="1112520"/>
        </p:xfrm>
        <a:graphic>
          <a:graphicData uri="http://schemas.openxmlformats.org/drawingml/2006/table">
            <a:tbl>
              <a:tblPr firstRow="1" bandRow="1">
                <a:tableStyleId>{86ACE76C-263C-454B-AE55-9FB3AAEDB8CA}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0000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4749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59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439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4196"/>
              </p:ext>
            </p:extLst>
          </p:nvPr>
        </p:nvGraphicFramePr>
        <p:xfrm>
          <a:off x="1742069" y="4606851"/>
          <a:ext cx="8127999" cy="1112520"/>
        </p:xfrm>
        <a:graphic>
          <a:graphicData uri="http://schemas.openxmlformats.org/drawingml/2006/table">
            <a:tbl>
              <a:tblPr firstRow="1" bandRow="1">
                <a:tableStyleId>{86ACE76C-263C-454B-AE55-9FB3AAEDB8CA}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0000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4749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59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02472" y="2427890"/>
            <a:ext cx="5159818" cy="341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TUH</a:t>
            </a:r>
            <a:endParaRPr lang="en-US" dirty="0"/>
          </a:p>
        </p:txBody>
      </p:sp>
      <p:pic>
        <p:nvPicPr>
          <p:cNvPr id="4" name="Picture 2" descr="https://lh3.googleusercontent.com/Sq3AdDQ5rrQGSQG6NDdicElWJymPdB0Ueg6Pbz2uaVMbdifpd8xtpEiznJVPMxvemjo8msRDIUf7684jz5pDYLubj_We7Ub_Zetm_JXtHL9Bo_0r96DNHaobl7t-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72" y="2427890"/>
            <a:ext cx="4560659" cy="34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665560" y="1690825"/>
            <a:ext cx="3673903" cy="87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89" y="2370118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 Demographic Statistics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1852863" y="2525666"/>
            <a:ext cx="3608998" cy="305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76" y="2506613"/>
            <a:ext cx="346758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 to average from linked ear reference</a:t>
            </a:r>
          </a:p>
          <a:p>
            <a:r>
              <a:rPr lang="en-US" dirty="0" smtClean="0"/>
              <a:t>Down sampled </a:t>
            </a:r>
            <a:r>
              <a:rPr lang="en-US" dirty="0"/>
              <a:t>to 100 Hz</a:t>
            </a:r>
          </a:p>
          <a:p>
            <a:r>
              <a:rPr lang="en-US" dirty="0"/>
              <a:t>Clipping </a:t>
            </a:r>
            <a:r>
              <a:rPr lang="en-US" dirty="0" smtClean="0"/>
              <a:t>the </a:t>
            </a:r>
            <a:r>
              <a:rPr lang="en-US" dirty="0"/>
              <a:t>magnitude to ±800 mV </a:t>
            </a:r>
          </a:p>
          <a:p>
            <a:r>
              <a:rPr lang="en-US" dirty="0" smtClean="0"/>
              <a:t>Training </a:t>
            </a:r>
            <a:r>
              <a:rPr lang="en-US" dirty="0"/>
              <a:t>data is balanced by oversampling of abnormal </a:t>
            </a:r>
            <a:r>
              <a:rPr lang="en-US" dirty="0" smtClean="0"/>
              <a:t>recordings</a:t>
            </a:r>
          </a:p>
          <a:p>
            <a:r>
              <a:rPr lang="en-US" dirty="0" smtClean="0"/>
              <a:t>Age limit is applied on TUH data while MH data has all age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0773"/>
            <a:ext cx="10515600" cy="43512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Deep CNN : Spatial and temporal filters followed by 3 </a:t>
            </a:r>
            <a:r>
              <a:rPr lang="en-US" dirty="0" err="1" smtClean="0"/>
              <a:t>Conv</a:t>
            </a:r>
            <a:r>
              <a:rPr lang="en-US" dirty="0" smtClean="0"/>
              <a:t>-Pool blocks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Shallow CNN : Filter bank </a:t>
            </a:r>
            <a:r>
              <a:rPr lang="en-US" dirty="0"/>
              <a:t>c</a:t>
            </a:r>
            <a:r>
              <a:rPr lang="en-US" dirty="0" smtClean="0"/>
              <a:t>ommon spatial pattern</a:t>
            </a:r>
          </a:p>
          <a:p>
            <a:pPr marL="114300" indent="0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Chrononet</a:t>
            </a:r>
            <a:r>
              <a:rPr lang="en-US" dirty="0" smtClean="0"/>
              <a:t>:  </a:t>
            </a:r>
            <a:r>
              <a:rPr lang="en-US" dirty="0" smtClean="0">
                <a:sym typeface="Arial"/>
              </a:rPr>
              <a:t>Inception </a:t>
            </a:r>
            <a:r>
              <a:rPr lang="en-US" dirty="0">
                <a:sym typeface="Arial"/>
              </a:rPr>
              <a:t>Convolutional Densely Connected Gated Recurrent </a:t>
            </a:r>
            <a:r>
              <a:rPr lang="en-US" dirty="0" smtClean="0">
                <a:sym typeface="Arial"/>
              </a:rPr>
              <a:t>Neural Network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/>
          <p:nvPr/>
        </p:nvSpPr>
        <p:spPr>
          <a:xfrm rot="-5400000">
            <a:off x="4536254" y="3605838"/>
            <a:ext cx="3121800" cy="71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3034279" y="2402838"/>
            <a:ext cx="2041200" cy="3121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3186680" y="2589977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3339080" y="2707638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491480" y="2860038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3186680" y="35550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3339080" y="37074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3491480" y="38598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186680" y="4557219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3339080" y="4709619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491480" y="4857400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7027533" y="2387118"/>
            <a:ext cx="1895280" cy="312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7339217" y="368248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6"/>
          <p:cNvCxnSpPr/>
          <p:nvPr/>
        </p:nvCxnSpPr>
        <p:spPr>
          <a:xfrm>
            <a:off x="6455054" y="3913334"/>
            <a:ext cx="1070353" cy="1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16"/>
          <p:cNvCxnSpPr/>
          <p:nvPr/>
        </p:nvCxnSpPr>
        <p:spPr>
          <a:xfrm>
            <a:off x="4826134" y="2965417"/>
            <a:ext cx="1083000" cy="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16"/>
          <p:cNvCxnSpPr/>
          <p:nvPr/>
        </p:nvCxnSpPr>
        <p:spPr>
          <a:xfrm rot="10800000" flipH="1">
            <a:off x="4822484" y="3988124"/>
            <a:ext cx="1060091" cy="15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16"/>
          <p:cNvCxnSpPr/>
          <p:nvPr/>
        </p:nvCxnSpPr>
        <p:spPr>
          <a:xfrm>
            <a:off x="4826134" y="4960472"/>
            <a:ext cx="1099200" cy="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6"/>
          <p:cNvCxnSpPr/>
          <p:nvPr/>
        </p:nvCxnSpPr>
        <p:spPr>
          <a:xfrm rot="10800000" flipH="1">
            <a:off x="2004426" y="2893862"/>
            <a:ext cx="102990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6"/>
          <p:cNvCxnSpPr/>
          <p:nvPr/>
        </p:nvCxnSpPr>
        <p:spPr>
          <a:xfrm rot="10800000" flipH="1">
            <a:off x="1790791" y="3996074"/>
            <a:ext cx="1246179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6"/>
          <p:cNvCxnSpPr/>
          <p:nvPr/>
        </p:nvCxnSpPr>
        <p:spPr>
          <a:xfrm rot="10800000" flipH="1">
            <a:off x="1980180" y="4884298"/>
            <a:ext cx="102990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89" name="Google Shape;289;p16" descr="Image result for EEG wave"/>
          <p:cNvPicPr preferRelativeResize="0"/>
          <p:nvPr/>
        </p:nvPicPr>
        <p:blipFill rotWithShape="1">
          <a:blip r:embed="rId3">
            <a:alphaModFix/>
          </a:blip>
          <a:srcRect l="15923"/>
          <a:stretch/>
        </p:blipFill>
        <p:spPr>
          <a:xfrm rot="-5400000">
            <a:off x="-4086" y="3566364"/>
            <a:ext cx="3298898" cy="87334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 rot="-5400000">
            <a:off x="1339584" y="3533917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2985789" y="2008105"/>
            <a:ext cx="20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027533" y="1981612"/>
            <a:ext cx="45863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 Learning     Sequence Classification 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1240357" y="1992076"/>
            <a:ext cx="109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EEG 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 rot="-5400000">
            <a:off x="1339583" y="2444446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 rot="-5400000">
            <a:off x="1332656" y="4427956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14300" indent="0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Hybrid </a:t>
            </a:r>
            <a:r>
              <a:rPr lang="en-US" sz="4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CNN + LSTM</a:t>
            </a:r>
          </a:p>
        </p:txBody>
      </p:sp>
      <p:sp>
        <p:nvSpPr>
          <p:cNvPr id="34" name="Google Shape;291;p16"/>
          <p:cNvSpPr/>
          <p:nvPr/>
        </p:nvSpPr>
        <p:spPr>
          <a:xfrm rot="-5400000">
            <a:off x="8470694" y="3593121"/>
            <a:ext cx="3121800" cy="71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Normal/abnormal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282;p16"/>
          <p:cNvCxnSpPr/>
          <p:nvPr/>
        </p:nvCxnSpPr>
        <p:spPr>
          <a:xfrm flipV="1">
            <a:off x="8407108" y="3906434"/>
            <a:ext cx="122221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1) FYP </a:t>
            </a:r>
            <a:r>
              <a:rPr lang="en-US" b="1" dirty="0"/>
              <a:t>report reviewed by the Advisor  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2) FYP Report uploaded on PMS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3) FYP Demo reviewed by the advisor 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4) FYP Demo uploaded on PMS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5) Course feedback of all courses submitted on CMS  (Yes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lt1"/>
                </a:solidFill>
              </a:rPr>
              <a:t>Performance Evaluation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26" y="1690825"/>
            <a:ext cx="7562347" cy="46018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452176"/>
            <a:ext cx="8430802" cy="48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61" y="389353"/>
            <a:ext cx="10515600" cy="1325700"/>
          </a:xfrm>
        </p:spPr>
        <p:txBody>
          <a:bodyPr/>
          <a:lstStyle/>
          <a:p>
            <a:r>
              <a:rPr lang="en-US" dirty="0" smtClean="0"/>
              <a:t>Confusion Matrix for Hybrid Network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38411"/>
              </p:ext>
            </p:extLst>
          </p:nvPr>
        </p:nvGraphicFramePr>
        <p:xfrm>
          <a:off x="751763" y="2855789"/>
          <a:ext cx="5384343" cy="33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14">
                  <a:extLst>
                    <a:ext uri="{9D8B030D-6E8A-4147-A177-3AD203B41FA5}">
                      <a16:colId xmlns:a16="http://schemas.microsoft.com/office/drawing/2014/main" val="3966851930"/>
                    </a:ext>
                  </a:extLst>
                </a:gridCol>
                <a:gridCol w="1296707">
                  <a:extLst>
                    <a:ext uri="{9D8B030D-6E8A-4147-A177-3AD203B41FA5}">
                      <a16:colId xmlns:a16="http://schemas.microsoft.com/office/drawing/2014/main" val="2123586539"/>
                    </a:ext>
                  </a:extLst>
                </a:gridCol>
                <a:gridCol w="1232727">
                  <a:extLst>
                    <a:ext uri="{9D8B030D-6E8A-4147-A177-3AD203B41FA5}">
                      <a16:colId xmlns:a16="http://schemas.microsoft.com/office/drawing/2014/main" val="2869036056"/>
                    </a:ext>
                  </a:extLst>
                </a:gridCol>
                <a:gridCol w="1523795">
                  <a:extLst>
                    <a:ext uri="{9D8B030D-6E8A-4147-A177-3AD203B41FA5}">
                      <a16:colId xmlns:a16="http://schemas.microsoft.com/office/drawing/2014/main" val="1004563078"/>
                    </a:ext>
                  </a:extLst>
                </a:gridCol>
              </a:tblGrid>
              <a:tr h="90493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TUH</a:t>
                      </a:r>
                      <a:endParaRPr lang="en-US" sz="1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 pathological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95397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pathological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105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>
                          <a:latin typeface="Arial"/>
                        </a:rPr>
                        <a:t>20</a:t>
                      </a: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en-US" sz="1700" b="1" i="1" baseline="0" dirty="0" smtClean="0">
                          <a:solidFill>
                            <a:schemeClr val="bg1"/>
                          </a:solidFill>
                        </a:rPr>
                        <a:t>: 0.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34579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21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>
                          <a:latin typeface="Arial"/>
                        </a:rPr>
                        <a:t>130</a:t>
                      </a: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Roc-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AUC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: 0.94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0179"/>
                  </a:ext>
                </a:extLst>
              </a:tr>
              <a:tr h="11271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Sensitivity/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Specificity 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0.83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0.87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F1 Score: 0.84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94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700687" y="4544124"/>
            <a:ext cx="238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predictions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4205"/>
              </p:ext>
            </p:extLst>
          </p:nvPr>
        </p:nvGraphicFramePr>
        <p:xfrm>
          <a:off x="6452992" y="2855789"/>
          <a:ext cx="5337588" cy="34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02">
                  <a:extLst>
                    <a:ext uri="{9D8B030D-6E8A-4147-A177-3AD203B41FA5}">
                      <a16:colId xmlns:a16="http://schemas.microsoft.com/office/drawing/2014/main" val="3966851930"/>
                    </a:ext>
                  </a:extLst>
                </a:gridCol>
                <a:gridCol w="1342206">
                  <a:extLst>
                    <a:ext uri="{9D8B030D-6E8A-4147-A177-3AD203B41FA5}">
                      <a16:colId xmlns:a16="http://schemas.microsoft.com/office/drawing/2014/main" val="2123586539"/>
                    </a:ext>
                  </a:extLst>
                </a:gridCol>
                <a:gridCol w="1282816">
                  <a:extLst>
                    <a:ext uri="{9D8B030D-6E8A-4147-A177-3AD203B41FA5}">
                      <a16:colId xmlns:a16="http://schemas.microsoft.com/office/drawing/2014/main" val="2869036056"/>
                    </a:ext>
                  </a:extLst>
                </a:gridCol>
                <a:gridCol w="1510564">
                  <a:extLst>
                    <a:ext uri="{9D8B030D-6E8A-4147-A177-3AD203B41FA5}">
                      <a16:colId xmlns:a16="http://schemas.microsoft.com/office/drawing/2014/main" val="1004563078"/>
                    </a:ext>
                  </a:extLst>
                </a:gridCol>
              </a:tblGrid>
              <a:tr h="8932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MH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 pathological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95397"/>
                  </a:ext>
                </a:extLst>
              </a:tr>
              <a:tr h="6728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pathological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74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14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en-US" sz="1700" b="1" i="1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700" b="1" i="1" baseline="0" dirty="0" smtClean="0">
                          <a:solidFill>
                            <a:schemeClr val="bg1"/>
                          </a:solidFill>
                        </a:rPr>
                        <a:t>0.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34579"/>
                  </a:ext>
                </a:extLst>
              </a:tr>
              <a:tr h="6571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16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81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Roc-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AUC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0.85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0179"/>
                  </a:ext>
                </a:extLst>
              </a:tr>
              <a:tr h="11248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Sensitivity/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Specificity 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0.82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0.85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F1 Score: 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9493"/>
                  </a:ext>
                </a:extLst>
              </a:tr>
            </a:tbl>
          </a:graphicData>
        </a:graphic>
      </p:graphicFrame>
      <p:sp>
        <p:nvSpPr>
          <p:cNvPr id="9" name="Google Shape;302;p17"/>
          <p:cNvSpPr txBox="1">
            <a:spLocks noGrp="1"/>
          </p:cNvSpPr>
          <p:nvPr>
            <p:ph type="body" idx="1"/>
          </p:nvPr>
        </p:nvSpPr>
        <p:spPr>
          <a:xfrm>
            <a:off x="751761" y="192248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dirty="0">
                <a:solidFill>
                  <a:schemeClr val="lt1"/>
                </a:solidFill>
              </a:rPr>
              <a:t>Using complete </a:t>
            </a:r>
            <a:r>
              <a:rPr lang="en-US" sz="3600" dirty="0" smtClean="0">
                <a:solidFill>
                  <a:schemeClr val="lt1"/>
                </a:solidFill>
              </a:rPr>
              <a:t>session </a:t>
            </a:r>
            <a:r>
              <a:rPr lang="en-US" sz="3600" dirty="0">
                <a:solidFill>
                  <a:schemeClr val="lt1"/>
                </a:solidFill>
              </a:rPr>
              <a:t>to avoid EEG yield </a:t>
            </a:r>
            <a:r>
              <a:rPr lang="en-US" sz="3600" dirty="0" smtClean="0">
                <a:solidFill>
                  <a:schemeClr val="lt1"/>
                </a:solidFill>
              </a:rPr>
              <a:t>Problem</a:t>
            </a:r>
            <a:endParaRPr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Programming interface (API)</a:t>
            </a:r>
            <a:endParaRPr lang="en-US" dirty="0"/>
          </a:p>
        </p:txBody>
      </p:sp>
      <p:pic>
        <p:nvPicPr>
          <p:cNvPr id="1026" name="Picture 2" descr="https://lh6.googleusercontent.com/jcCeZsauQhrOguKcM8ddhdedbFAjWI1SsY9a5jwf-gJTo3baNNVXERHgxhgF3ftzld-NQna_mTOmIGRDMb-X2VZ7sXbWc7RMQcvkkgnZ_dqjU4LnrtIXNd6dOWwd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10" y="2729005"/>
            <a:ext cx="55721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1852705"/>
            <a:ext cx="55721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2" y="1852706"/>
            <a:ext cx="4133298" cy="45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Future Direction</a:t>
            </a:r>
            <a:endParaRPr dirty="0"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Testing API on real time data for better performance evaluation </a:t>
            </a: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Collecting further data to expand the model capability</a:t>
            </a: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Semantic labeling of time segments in EEG recordings </a:t>
            </a:r>
            <a:endParaRPr lang="en-US" dirty="0" smtClean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Publication </a:t>
            </a:r>
            <a:r>
              <a:rPr lang="en-US" dirty="0">
                <a:solidFill>
                  <a:schemeClr val="lt1"/>
                </a:solidFill>
              </a:rPr>
              <a:t>of our </a:t>
            </a:r>
            <a:r>
              <a:rPr lang="en-US" dirty="0" smtClean="0">
                <a:solidFill>
                  <a:schemeClr val="lt1"/>
                </a:solidFill>
              </a:rPr>
              <a:t>study on Abnormal </a:t>
            </a:r>
            <a:r>
              <a:rPr lang="en-US" dirty="0">
                <a:solidFill>
                  <a:schemeClr val="lt1"/>
                </a:solidFill>
              </a:rPr>
              <a:t>EEG classification in a reputed peer reviewed journal/conference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280"/>
            <a:ext cx="10515600" cy="1325700"/>
          </a:xfrm>
        </p:spPr>
        <p:txBody>
          <a:bodyPr/>
          <a:lstStyle/>
          <a:p>
            <a:r>
              <a:rPr lang="en-US" dirty="0" smtClean="0"/>
              <a:t>Work Division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68" y="1735980"/>
            <a:ext cx="10515600" cy="4351200"/>
          </a:xfrm>
        </p:spPr>
        <p:txBody>
          <a:bodyPr>
            <a:normAutofit/>
          </a:bodyPr>
          <a:lstStyle/>
          <a:p>
            <a:r>
              <a:rPr lang="en-US" dirty="0" smtClean="0"/>
              <a:t>Hira </a:t>
            </a:r>
            <a:r>
              <a:rPr lang="en-US" dirty="0" err="1" smtClean="0"/>
              <a:t>Tanveer</a:t>
            </a:r>
            <a:endParaRPr lang="en-US" dirty="0" smtClean="0"/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Literature review</a:t>
            </a:r>
          </a:p>
          <a:p>
            <a:pPr lvl="1">
              <a:buClr>
                <a:schemeClr val="bg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Documentation</a:t>
            </a:r>
          </a:p>
          <a:p>
            <a:pPr lvl="1">
              <a:buClr>
                <a:schemeClr val="bg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Preprocessing</a:t>
            </a:r>
          </a:p>
          <a:p>
            <a:pPr lvl="1">
              <a:buClr>
                <a:schemeClr val="bg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API(App interface)</a:t>
            </a:r>
          </a:p>
          <a:p>
            <a:r>
              <a:rPr lang="en-US" dirty="0" smtClean="0"/>
              <a:t>Rahat Ul Ain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Literature review</a:t>
            </a:r>
          </a:p>
          <a:p>
            <a:pPr lvl="1">
              <a:buClr>
                <a:schemeClr val="bg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Training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Documentation</a:t>
            </a:r>
          </a:p>
          <a:p>
            <a:pPr lvl="1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7" y="1249224"/>
            <a:ext cx="6855030" cy="5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1334" y="2578624"/>
            <a:ext cx="583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Questions</a:t>
            </a:r>
            <a:endParaRPr lang="en-US" sz="8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8" y="0"/>
            <a:ext cx="485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</a:t>
            </a:r>
          </a:p>
          <a:p>
            <a:pPr marL="114300" indent="0">
              <a:buNone/>
            </a:pPr>
            <a:r>
              <a:rPr lang="en-US" dirty="0" smtClean="0"/>
              <a:t>    CNN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Shallow</a:t>
            </a:r>
          </a:p>
          <a:p>
            <a:pPr marL="114300" indent="0">
              <a:buNone/>
            </a:pPr>
            <a:r>
              <a:rPr lang="en-US" dirty="0" smtClean="0"/>
              <a:t>    CNN</a:t>
            </a:r>
            <a:endParaRPr lang="en-US" dirty="0"/>
          </a:p>
        </p:txBody>
      </p:sp>
      <p:pic>
        <p:nvPicPr>
          <p:cNvPr id="4" name="Picture 5"/>
          <p:cNvPicPr/>
          <p:nvPr/>
        </p:nvPicPr>
        <p:blipFill rotWithShape="1">
          <a:blip r:embed="rId2"/>
          <a:srcRect l="11124" t="26067" r="9214" b="38767"/>
          <a:stretch/>
        </p:blipFill>
        <p:spPr>
          <a:xfrm>
            <a:off x="2733906" y="1906860"/>
            <a:ext cx="8796455" cy="200721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2733906" y="4556386"/>
            <a:ext cx="5752172" cy="16425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9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570141" cy="385034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Chrononet</a:t>
            </a:r>
            <a:r>
              <a:rPr lang="en-US" dirty="0" smtClean="0"/>
              <a:t> </a:t>
            </a:r>
            <a:r>
              <a:rPr lang="en-US" dirty="0"/>
              <a:t>claimed 86% accurate diagnosis as reported by </a:t>
            </a:r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Subhrajit</a:t>
            </a:r>
            <a:r>
              <a:rPr lang="en-US" dirty="0"/>
              <a:t> et al.</a:t>
            </a:r>
          </a:p>
          <a:p>
            <a:r>
              <a:rPr lang="en-US" dirty="0"/>
              <a:t>Used inception with 1D convolution of varying length followed </a:t>
            </a:r>
            <a:r>
              <a:rPr lang="en-US" dirty="0" smtClean="0"/>
              <a:t>by </a:t>
            </a:r>
            <a:r>
              <a:rPr lang="en-US" dirty="0"/>
              <a:t>densely connected gated recurrent neural network</a:t>
            </a:r>
          </a:p>
          <a:p>
            <a:r>
              <a:rPr lang="en-US" dirty="0" smtClean="0"/>
              <a:t>TCP </a:t>
            </a:r>
            <a:r>
              <a:rPr lang="en-US" dirty="0"/>
              <a:t>montage with 22 channels is used</a:t>
            </a:r>
          </a:p>
          <a:p>
            <a:r>
              <a:rPr lang="en-US" dirty="0"/>
              <a:t>Max normalization over the dataset</a:t>
            </a:r>
          </a:p>
          <a:p>
            <a:r>
              <a:rPr lang="en-US" dirty="0"/>
              <a:t>Data augmentation by using one minute as an example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2" t="3770"/>
          <a:stretch/>
        </p:blipFill>
        <p:spPr>
          <a:xfrm>
            <a:off x="5809785" y="1"/>
            <a:ext cx="4843358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2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>
                <a:hlinkClick r:id="rId2"/>
              </a:rPr>
              <a:t>https://www.who.int/mental_health/neurology/neurological_disorders_report_web.pdf</a:t>
            </a:r>
            <a:endParaRPr lang="en-US" sz="2000" dirty="0"/>
          </a:p>
          <a:p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>
                <a:solidFill>
                  <a:schemeClr val="lt1"/>
                </a:solidFill>
              </a:rPr>
              <a:t>S. Lopez, I. Obeid, and J. </a:t>
            </a:r>
            <a:r>
              <a:rPr lang="en-US" sz="2000" dirty="0" err="1">
                <a:solidFill>
                  <a:schemeClr val="lt1"/>
                </a:solidFill>
              </a:rPr>
              <a:t>Picone</a:t>
            </a:r>
            <a:r>
              <a:rPr lang="en-US" sz="2000" dirty="0">
                <a:solidFill>
                  <a:schemeClr val="lt1"/>
                </a:solidFill>
              </a:rPr>
              <a:t>, “Automated interpretation of abnormal adult electroencephalograms,” MS Thesis, Temple University, 2017</a:t>
            </a:r>
          </a:p>
          <a:p>
            <a:pPr lvl="0"/>
            <a:r>
              <a:rPr lang="en-US" sz="2000" dirty="0" smtClean="0">
                <a:solidFill>
                  <a:schemeClr val="lt1"/>
                </a:solidFill>
              </a:rPr>
              <a:t>R</a:t>
            </a:r>
            <a:r>
              <a:rPr lang="en-US" sz="2000" dirty="0">
                <a:solidFill>
                  <a:schemeClr val="lt1"/>
                </a:solidFill>
              </a:rPr>
              <a:t>. </a:t>
            </a:r>
            <a:r>
              <a:rPr lang="en-US" sz="2000" dirty="0" err="1">
                <a:solidFill>
                  <a:schemeClr val="lt1"/>
                </a:solidFill>
              </a:rPr>
              <a:t>Schirrmeister</a:t>
            </a:r>
            <a:r>
              <a:rPr lang="en-US" sz="2000" dirty="0">
                <a:solidFill>
                  <a:schemeClr val="lt1"/>
                </a:solidFill>
              </a:rPr>
              <a:t>, L. </a:t>
            </a:r>
            <a:r>
              <a:rPr lang="en-US" sz="2000" dirty="0" err="1">
                <a:solidFill>
                  <a:schemeClr val="lt1"/>
                </a:solidFill>
              </a:rPr>
              <a:t>Gemein</a:t>
            </a:r>
            <a:r>
              <a:rPr lang="en-US" sz="2000" dirty="0">
                <a:solidFill>
                  <a:schemeClr val="lt1"/>
                </a:solidFill>
              </a:rPr>
              <a:t>, K. </a:t>
            </a:r>
            <a:r>
              <a:rPr lang="en-US" sz="2000" dirty="0" err="1">
                <a:solidFill>
                  <a:schemeClr val="lt1"/>
                </a:solidFill>
              </a:rPr>
              <a:t>Eggensperger</a:t>
            </a:r>
            <a:r>
              <a:rPr lang="en-US" sz="2000" dirty="0">
                <a:solidFill>
                  <a:schemeClr val="lt1"/>
                </a:solidFill>
              </a:rPr>
              <a:t>, F. </a:t>
            </a:r>
            <a:r>
              <a:rPr lang="en-US" sz="2000" dirty="0" err="1">
                <a:solidFill>
                  <a:schemeClr val="lt1"/>
                </a:solidFill>
              </a:rPr>
              <a:t>Hutter</a:t>
            </a:r>
            <a:r>
              <a:rPr lang="en-US" sz="2000" dirty="0">
                <a:solidFill>
                  <a:schemeClr val="lt1"/>
                </a:solidFill>
              </a:rPr>
              <a:t>, T. Ball, "Deep learning with convolutional neural networks for decoding and visualization of EEG pathology", Proc. IEEE Signal Process. Med. Biol. </a:t>
            </a:r>
            <a:r>
              <a:rPr lang="en-US" sz="2000" dirty="0" err="1">
                <a:solidFill>
                  <a:schemeClr val="lt1"/>
                </a:solidFill>
              </a:rPr>
              <a:t>Symp</a:t>
            </a:r>
            <a:r>
              <a:rPr lang="en-US" sz="2000" dirty="0">
                <a:solidFill>
                  <a:schemeClr val="lt1"/>
                </a:solidFill>
              </a:rPr>
              <a:t>. (SPMB), pp. 1-7, Dec. 2017.</a:t>
            </a:r>
            <a:endParaRPr lang="en-US" sz="2000" dirty="0" smtClean="0">
              <a:solidFill>
                <a:schemeClr val="lt1"/>
              </a:solidFill>
            </a:endParaRPr>
          </a:p>
          <a:p>
            <a:pPr lvl="0"/>
            <a:r>
              <a:rPr lang="en-US" sz="2000" dirty="0">
                <a:solidFill>
                  <a:schemeClr val="lt1"/>
                </a:solidFill>
              </a:rPr>
              <a:t>Roy, </a:t>
            </a:r>
            <a:r>
              <a:rPr lang="en-US" sz="2000" dirty="0" err="1">
                <a:solidFill>
                  <a:schemeClr val="lt1"/>
                </a:solidFill>
              </a:rPr>
              <a:t>Subhrajit</a:t>
            </a:r>
            <a:r>
              <a:rPr lang="en-US" sz="2000" dirty="0">
                <a:solidFill>
                  <a:schemeClr val="lt1"/>
                </a:solidFill>
              </a:rPr>
              <a:t> &amp; </a:t>
            </a:r>
            <a:r>
              <a:rPr lang="en-US" sz="2000" dirty="0" err="1">
                <a:solidFill>
                  <a:schemeClr val="lt1"/>
                </a:solidFill>
              </a:rPr>
              <a:t>Kiral-Kornek</a:t>
            </a:r>
            <a:r>
              <a:rPr lang="en-US" sz="2000" dirty="0">
                <a:solidFill>
                  <a:schemeClr val="lt1"/>
                </a:solidFill>
              </a:rPr>
              <a:t>, F. Isabell &amp; </a:t>
            </a:r>
            <a:r>
              <a:rPr lang="en-US" sz="2000" dirty="0" err="1">
                <a:solidFill>
                  <a:schemeClr val="lt1"/>
                </a:solidFill>
              </a:rPr>
              <a:t>Harrer</a:t>
            </a:r>
            <a:r>
              <a:rPr lang="en-US" sz="2000" dirty="0">
                <a:solidFill>
                  <a:schemeClr val="lt1"/>
                </a:solidFill>
              </a:rPr>
              <a:t>, Stefan. (2019). </a:t>
            </a:r>
            <a:r>
              <a:rPr lang="en-US" sz="2000" dirty="0" err="1">
                <a:solidFill>
                  <a:schemeClr val="lt1"/>
                </a:solidFill>
              </a:rPr>
              <a:t>ChronoNet</a:t>
            </a:r>
            <a:r>
              <a:rPr lang="en-US" sz="2000" dirty="0">
                <a:solidFill>
                  <a:schemeClr val="lt1"/>
                </a:solidFill>
              </a:rPr>
              <a:t>: A Deep Recurrent Neural Network for Abnormal EEG Identification. 10.1007/978-3-030-21642-9_8. </a:t>
            </a:r>
            <a:endParaRPr lang="en-US" sz="2000" dirty="0" smtClean="0">
              <a:solidFill>
                <a:schemeClr val="lt1"/>
              </a:solidFill>
            </a:endParaRPr>
          </a:p>
          <a:p>
            <a:pPr lvl="0"/>
            <a:r>
              <a:rPr lang="en-US" sz="2000" dirty="0"/>
              <a:t>Amin, S. U., Hossain, M. S., Muhammad, G., </a:t>
            </a:r>
            <a:r>
              <a:rPr lang="en-US" sz="2000" dirty="0" err="1"/>
              <a:t>Alhussein</a:t>
            </a:r>
            <a:r>
              <a:rPr lang="en-US" sz="2000" dirty="0"/>
              <a:t>, M., and Rahman, M. A. (2019). Cognitive smart healthcare for pathology detection and monitoring. IEEE Access, 7:10745–10753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/>
              <a:t>Alhussein</a:t>
            </a:r>
            <a:r>
              <a:rPr lang="en-US" sz="2000" dirty="0"/>
              <a:t>, M., Muhammad, G., and Hossain, M. S. (2019). EEG pathology detection based on deep learning. IEEE Access, 7:27781–27788. </a:t>
            </a:r>
            <a:endParaRPr lang="en-US" sz="2000" dirty="0" smtClean="0"/>
          </a:p>
          <a:p>
            <a:r>
              <a:rPr lang="en-US" dirty="0">
                <a:hlinkClick r:id="rId3" tooltip="https://youtu.be/fybgrvnfngk"/>
              </a:rPr>
              <a:t>https://</a:t>
            </a:r>
            <a:r>
              <a:rPr lang="en-US" dirty="0" smtClean="0">
                <a:hlinkClick r:id="rId3" tooltip="https://youtu.be/fybgrvnfngk"/>
              </a:rPr>
              <a:t>youtu.be/FYbgrVNFngk</a:t>
            </a:r>
            <a:endParaRPr lang="en-US" sz="2000" dirty="0">
              <a:solidFill>
                <a:schemeClr val="lt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13674"/>
            <a:ext cx="184731" cy="528454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0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D6879"/>
                </a:solidFill>
                <a:effectLst/>
                <a:latin typeface="Lat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D6879"/>
                </a:solidFill>
                <a:effectLst/>
                <a:latin typeface="Lat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590169" y="298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Neurological Disorders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590169" y="1511700"/>
            <a:ext cx="10515600" cy="5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lt1"/>
                </a:solidFill>
              </a:rPr>
              <a:t>Disability-adjusted </a:t>
            </a:r>
            <a:r>
              <a:rPr lang="en-US" dirty="0">
                <a:solidFill>
                  <a:schemeClr val="lt1"/>
                </a:solidFill>
              </a:rPr>
              <a:t>life years</a:t>
            </a: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4">
            <a:alphaModFix/>
          </a:blip>
          <a:srcRect t="1868" r="-6462"/>
          <a:stretch/>
        </p:blipFill>
        <p:spPr>
          <a:xfrm>
            <a:off x="5606796" y="2009393"/>
            <a:ext cx="6585204" cy="302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169" y="2009393"/>
            <a:ext cx="4981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</a:rPr>
              <a:t>Electroencephalography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lt1"/>
                </a:solidFill>
              </a:rPr>
              <a:t>EEG </a:t>
            </a:r>
            <a:r>
              <a:rPr lang="en-US" dirty="0">
                <a:solidFill>
                  <a:schemeClr val="lt1"/>
                </a:solidFill>
              </a:rPr>
              <a:t>refers to the recording of electrical activity of neurons along the scalp</a:t>
            </a:r>
          </a:p>
          <a:p>
            <a:endParaRPr lang="en-US" sz="1100" b="1" spc="-1" dirty="0">
              <a:solidFill>
                <a:srgbClr val="000000"/>
              </a:solidFill>
              <a:latin typeface="Arial"/>
              <a:ea typeface="DejaVu Sans"/>
              <a:cs typeface="+mn-cs"/>
              <a:sym typeface="Arial"/>
            </a:endParaRPr>
          </a:p>
        </p:txBody>
      </p:sp>
      <p:pic>
        <p:nvPicPr>
          <p:cNvPr id="4" name="Picture 4"/>
          <p:cNvPicPr/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/>
        </p:blipFill>
        <p:spPr>
          <a:xfrm>
            <a:off x="1998133" y="2935111"/>
            <a:ext cx="2559600" cy="1553760"/>
          </a:xfrm>
          <a:prstGeom prst="rect">
            <a:avLst/>
          </a:prstGeom>
          <a:ln>
            <a:noFill/>
          </a:ln>
        </p:spPr>
      </p:pic>
      <p:grpSp>
        <p:nvGrpSpPr>
          <p:cNvPr id="5" name="Group 3"/>
          <p:cNvGrpSpPr/>
          <p:nvPr/>
        </p:nvGrpSpPr>
        <p:grpSpPr>
          <a:xfrm>
            <a:off x="4614405" y="2920046"/>
            <a:ext cx="5471944" cy="2038985"/>
            <a:chOff x="3530672" y="2728135"/>
            <a:chExt cx="5471944" cy="2038985"/>
          </a:xfrm>
        </p:grpSpPr>
        <p:pic>
          <p:nvPicPr>
            <p:cNvPr id="6" name="Picture 9"/>
            <p:cNvPicPr/>
            <p:nvPr/>
          </p:nvPicPr>
          <p:blipFill>
            <a:blip r:embed="rId3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tretch/>
          </p:blipFill>
          <p:spPr>
            <a:xfrm>
              <a:off x="3530672" y="2743200"/>
              <a:ext cx="1842840" cy="2023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0"/>
            <p:cNvPicPr/>
            <p:nvPr/>
          </p:nvPicPr>
          <p:blipFill>
            <a:blip r:embed="rId4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rcRect l="8982" b="3610"/>
            <a:stretch/>
          </p:blipFill>
          <p:spPr>
            <a:xfrm>
              <a:off x="5430184" y="2733480"/>
              <a:ext cx="1764000" cy="20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12"/>
            <p:cNvPicPr/>
            <p:nvPr/>
          </p:nvPicPr>
          <p:blipFill>
            <a:blip r:embed="rId5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rcRect l="9559"/>
            <a:stretch/>
          </p:blipFill>
          <p:spPr>
            <a:xfrm>
              <a:off x="7250856" y="2728135"/>
              <a:ext cx="1751760" cy="203898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6"/>
          <p:cNvPicPr/>
          <p:nvPr/>
        </p:nvPicPr>
        <p:blipFill>
          <a:blip r:embed="rId6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/>
        </p:blipFill>
        <p:spPr>
          <a:xfrm>
            <a:off x="1998133" y="4488870"/>
            <a:ext cx="2559600" cy="1267531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/>
        </p:nvSpPr>
        <p:spPr>
          <a:xfrm>
            <a:off x="4614405" y="5244719"/>
            <a:ext cx="5670001" cy="774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Standard (10-20) </a:t>
            </a:r>
            <a:r>
              <a:rPr lang="en-US" sz="2000" b="1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uni</a:t>
            </a:r>
            <a:r>
              <a:rPr lang="en-US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-polar Montages of EEG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8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Why </a:t>
            </a:r>
            <a:r>
              <a:rPr lang="en-US" b="1" dirty="0" smtClean="0">
                <a:solidFill>
                  <a:schemeClr val="lt1"/>
                </a:solidFill>
              </a:rPr>
              <a:t>Automate </a:t>
            </a:r>
            <a:r>
              <a:rPr lang="en-US" b="1" dirty="0">
                <a:solidFill>
                  <a:schemeClr val="lt1"/>
                </a:solidFill>
              </a:rPr>
              <a:t>EEG Diagnosis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446341" y="22278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Require highly trained neurologists 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Low Inter-rater </a:t>
            </a:r>
            <a:r>
              <a:rPr lang="en-US" dirty="0" smtClean="0">
                <a:solidFill>
                  <a:schemeClr val="lt1"/>
                </a:solidFill>
              </a:rPr>
              <a:t>agreement</a:t>
            </a:r>
          </a:p>
          <a:p>
            <a:pPr marL="228600" indent="-228600" algn="ctr"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Time consuming</a:t>
            </a:r>
          </a:p>
          <a:p>
            <a:pPr marL="228600" indent="-228600" algn="ctr"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Human Error</a:t>
            </a:r>
            <a:endParaRPr dirty="0">
              <a:solidFill>
                <a:schemeClr val="lt1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Expensive</a:t>
            </a:r>
            <a:endParaRPr dirty="0">
              <a:solidFill>
                <a:schemeClr val="lt1"/>
              </a:solidFill>
            </a:endParaRPr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510263" y="3483173"/>
            <a:ext cx="1615688" cy="1601783"/>
          </a:xfrm>
          <a:prstGeom prst="ellipse">
            <a:avLst/>
          </a:prstGeom>
          <a:solidFill>
            <a:srgbClr val="DCEC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150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7493620" y="2475571"/>
            <a:ext cx="4331491" cy="4210273"/>
          </a:xfrm>
          <a:prstGeom prst="ellipse">
            <a:avLst/>
          </a:prstGeom>
          <a:solidFill>
            <a:srgbClr val="DCEC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 : 1 million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292644" cy="4351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Reactivity: </a:t>
                </a:r>
                <a:r>
                  <a:rPr lang="en-US" dirty="0"/>
                  <a:t>Response to certain physiological changes or provocations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Alpha Rhythm: </a:t>
                </a:r>
                <a:r>
                  <a:rPr lang="en-US" dirty="0"/>
                  <a:t>Waves originated in the occipital </a:t>
                </a:r>
                <a:r>
                  <a:rPr lang="en-US" dirty="0" smtClean="0"/>
                  <a:t>lobe, between </a:t>
                </a:r>
                <a:r>
                  <a:rPr lang="en-US" dirty="0"/>
                  <a:t>8-13 Hz and 15 to 45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err="1"/>
                  <a:t>V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 Rhythm: </a:t>
                </a:r>
                <a:r>
                  <a:rPr lang="en-US" dirty="0"/>
                  <a:t>Central rhythm of alpha activity commonly between </a:t>
                </a:r>
                <a:r>
                  <a:rPr lang="en-US" dirty="0" smtClean="0"/>
                  <a:t>8-10 Hz visible </a:t>
                </a:r>
                <a:r>
                  <a:rPr lang="en-US" dirty="0"/>
                  <a:t>in 17% to 19% of adults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Beta Activity: </a:t>
                </a:r>
                <a:r>
                  <a:rPr lang="en-US" dirty="0"/>
                  <a:t>Activities in the frequency bands of 18-25 Hz, 14-16 Hz </a:t>
                </a:r>
                <a:r>
                  <a:rPr lang="en-US" dirty="0" smtClean="0"/>
                  <a:t>and 35-40 </a:t>
                </a:r>
                <a:r>
                  <a:rPr lang="en-US" dirty="0"/>
                  <a:t>Hz.</a:t>
                </a:r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Theta Activity: </a:t>
                </a:r>
                <a:r>
                  <a:rPr lang="en-US" dirty="0"/>
                  <a:t>Traces of 6-7 Hz activity present in the frontal </a:t>
                </a:r>
                <a:r>
                  <a:rPr lang="en-US" dirty="0" smtClean="0"/>
                  <a:t>regions </a:t>
                </a:r>
                <a:r>
                  <a:rPr lang="en-US" dirty="0"/>
                  <a:t>of the brain.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292644" cy="4351200"/>
              </a:xfrm>
              <a:blipFill>
                <a:blip r:embed="rId2"/>
                <a:stretch>
                  <a:fillRect t="-140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02979"/>
              </p:ext>
            </p:extLst>
          </p:nvPr>
        </p:nvGraphicFramePr>
        <p:xfrm>
          <a:off x="1003300" y="1854187"/>
          <a:ext cx="10089817" cy="69088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5681">
                  <a:extLst>
                    <a:ext uri="{9D8B030D-6E8A-4147-A177-3AD203B41FA5}">
                      <a16:colId xmlns:a16="http://schemas.microsoft.com/office/drawing/2014/main" val="3055140120"/>
                    </a:ext>
                  </a:extLst>
                </a:gridCol>
                <a:gridCol w="4730186">
                  <a:extLst>
                    <a:ext uri="{9D8B030D-6E8A-4147-A177-3AD203B41FA5}">
                      <a16:colId xmlns:a16="http://schemas.microsoft.com/office/drawing/2014/main" val="2282138138"/>
                    </a:ext>
                  </a:extLst>
                </a:gridCol>
                <a:gridCol w="2283950">
                  <a:extLst>
                    <a:ext uri="{9D8B030D-6E8A-4147-A177-3AD203B41FA5}">
                      <a16:colId xmlns:a16="http://schemas.microsoft.com/office/drawing/2014/main" val="4175363372"/>
                    </a:ext>
                  </a:extLst>
                </a:gridCol>
              </a:tblGrid>
              <a:tr h="21771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Automated identification of abnormal adult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EEGs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k-Nearest Neighbor (</a:t>
                      </a:r>
                      <a:r>
                        <a:rPr lang="en-US" sz="2800" u="none" strike="noStrike" cap="none" dirty="0" err="1">
                          <a:solidFill>
                            <a:schemeClr val="bg1"/>
                          </a:solidFill>
                          <a:sym typeface="Calibri"/>
                        </a:rPr>
                        <a:t>kNN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) and Random Forest Ensemble Learning (RF) </a:t>
                      </a:r>
                      <a:endParaRPr lang="en-US" sz="2800" u="none" strike="noStrike" cap="none" dirty="0" smtClean="0">
                        <a:solidFill>
                          <a:schemeClr val="bg1"/>
                        </a:solidFill>
                        <a:sym typeface="Calibri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Error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26% GMM/HMM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21.2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% CNN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+ MLP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41.8%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 </a:t>
                      </a:r>
                      <a:r>
                        <a:rPr lang="en-US" sz="2800" u="none" strike="noStrike" cap="none" dirty="0" err="1">
                          <a:solidFill>
                            <a:schemeClr val="bg1"/>
                          </a:solidFill>
                          <a:sym typeface="Calibri"/>
                        </a:rPr>
                        <a:t>kNN</a:t>
                      </a:r>
                      <a:endParaRPr lang="en-US" sz="2800" u="none" strike="noStrike" cap="none" dirty="0">
                        <a:solidFill>
                          <a:schemeClr val="bg1"/>
                        </a:solidFill>
                        <a:sym typeface="Calibri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31.7%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RF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tc>
                  <a:txBody>
                    <a:bodyPr/>
                    <a:lstStyle/>
                    <a:p>
                      <a:pPr marL="457200" indent="-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Base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line oh TUH MFCC 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and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PCA for features</a:t>
                      </a:r>
                      <a:endParaRPr lang="en-US" sz="2800" u="none" strike="noStrike" cap="none" dirty="0">
                        <a:solidFill>
                          <a:schemeClr val="bg1"/>
                        </a:solidFill>
                        <a:sym typeface="Calibri"/>
                      </a:endParaRPr>
                    </a:p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only T5_O1 Beside CNN+MLP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fontAlgn="t"/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/>
                      </a:r>
                      <a:br>
                        <a:rPr lang="en-US" sz="2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</a:b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extLst>
                  <a:ext uri="{0D108BD9-81ED-4DB2-BD59-A6C34878D82A}">
                    <a16:rowId xmlns:a16="http://schemas.microsoft.com/office/drawing/2014/main" val="2867511731"/>
                  </a:ext>
                </a:extLst>
              </a:tr>
              <a:tr h="21771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tc>
                  <a:txBody>
                    <a:bodyPr/>
                    <a:lstStyle/>
                    <a:p>
                      <a:pPr fontAlgn="t"/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378" marR="28378" marT="18919" marB="18919"/>
                </a:tc>
                <a:extLst>
                  <a:ext uri="{0D108BD9-81ED-4DB2-BD59-A6C34878D82A}">
                    <a16:rowId xmlns:a16="http://schemas.microsoft.com/office/drawing/2014/main" val="270602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8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64873"/>
              </p:ext>
            </p:extLst>
          </p:nvPr>
        </p:nvGraphicFramePr>
        <p:xfrm>
          <a:off x="717882" y="471808"/>
          <a:ext cx="10909152" cy="60458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53329">
                  <a:extLst>
                    <a:ext uri="{9D8B030D-6E8A-4147-A177-3AD203B41FA5}">
                      <a16:colId xmlns:a16="http://schemas.microsoft.com/office/drawing/2014/main" val="2849156218"/>
                    </a:ext>
                  </a:extLst>
                </a:gridCol>
                <a:gridCol w="3404935">
                  <a:extLst>
                    <a:ext uri="{9D8B030D-6E8A-4147-A177-3AD203B41FA5}">
                      <a16:colId xmlns:a16="http://schemas.microsoft.com/office/drawing/2014/main" val="15484032"/>
                    </a:ext>
                  </a:extLst>
                </a:gridCol>
                <a:gridCol w="3950888">
                  <a:extLst>
                    <a:ext uri="{9D8B030D-6E8A-4147-A177-3AD203B41FA5}">
                      <a16:colId xmlns:a16="http://schemas.microsoft.com/office/drawing/2014/main" val="1369057242"/>
                    </a:ext>
                  </a:extLst>
                </a:gridCol>
              </a:tblGrid>
              <a:tr h="29673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Deep learning with convolutional neural networks for decoding and visualization of EEG </a:t>
                      </a: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pathology 2018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2019" marR="42019" marT="28013" marB="28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Classify 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EEG by </a:t>
                      </a: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using deep 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CNN to produce state of the art results(85</a:t>
                      </a: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%)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2019" marR="42019" marT="28013" marB="28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Visualizations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cropped 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training method </a:t>
                      </a: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loss 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2019" marR="42019" marT="28013" marB="2801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5381323"/>
                  </a:ext>
                </a:extLst>
              </a:tr>
              <a:tr h="29538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Chrononet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: a deep recurrent neural network for abnormal EEG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identification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2018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19" marR="42019" marT="28013" marB="28013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Convolutional Inception Densely 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Connected Gated Recurrent Neural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Network</a:t>
                      </a:r>
                    </a:p>
                    <a:p>
                      <a:pPr fontAlgn="t"/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/>
                      </a:r>
                      <a:b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</a:b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Not explainable </a:t>
                      </a:r>
                      <a:endParaRPr lang="en-US" sz="2800" u="none" strike="noStrike" cap="none" dirty="0" smtClean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use </a:t>
                      </a: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time information and 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data augmentation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348446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0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5633"/>
              </p:ext>
            </p:extLst>
          </p:nvPr>
        </p:nvGraphicFramePr>
        <p:xfrm>
          <a:off x="705852" y="134923"/>
          <a:ext cx="10909152" cy="7324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6916">
                  <a:extLst>
                    <a:ext uri="{9D8B030D-6E8A-4147-A177-3AD203B41FA5}">
                      <a16:colId xmlns:a16="http://schemas.microsoft.com/office/drawing/2014/main" val="2849156218"/>
                    </a:ext>
                  </a:extLst>
                </a:gridCol>
                <a:gridCol w="4644190">
                  <a:extLst>
                    <a:ext uri="{9D8B030D-6E8A-4147-A177-3AD203B41FA5}">
                      <a16:colId xmlns:a16="http://schemas.microsoft.com/office/drawing/2014/main" val="15484032"/>
                    </a:ext>
                  </a:extLst>
                </a:gridCol>
                <a:gridCol w="2868046">
                  <a:extLst>
                    <a:ext uri="{9D8B030D-6E8A-4147-A177-3AD203B41FA5}">
                      <a16:colId xmlns:a16="http://schemas.microsoft.com/office/drawing/2014/main" val="1369057242"/>
                    </a:ext>
                  </a:extLst>
                </a:gridCol>
              </a:tblGrid>
              <a:tr h="2167212"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Cognitive smart healthcare for pathology detection and monitoring</a:t>
                      </a:r>
                    </a:p>
                  </a:txBody>
                  <a:tcPr marL="42019" marR="42019" marT="28013" marB="28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Alex net and VGG-16 for feature extraction </a:t>
                      </a:r>
                    </a:p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SVM with RBF kernel as classifier</a:t>
                      </a:r>
                    </a:p>
                  </a:txBody>
                  <a:tcPr marL="42019" marR="42019" marT="28013" marB="28013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87% 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en-US" sz="2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10000 more recordings</a:t>
                      </a:r>
                    </a:p>
                  </a:txBody>
                  <a:tcPr marL="42019" marR="42019" marT="28013" marB="28013"/>
                </a:tc>
                <a:extLst>
                  <a:ext uri="{0D108BD9-81ED-4DB2-BD59-A6C34878D82A}">
                    <a16:rowId xmlns:a16="http://schemas.microsoft.com/office/drawing/2014/main" val="3975381323"/>
                  </a:ext>
                </a:extLst>
              </a:tr>
              <a:tr h="23089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EEG Pathology Detection Based on Deep Learning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2019</a:t>
                      </a:r>
                    </a:p>
                  </a:txBody>
                  <a:tcPr marL="42019" marR="42019" marT="28013" marB="28013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Alex net on 3 band limited signals in frequency domain(after </a:t>
                      </a:r>
                      <a:r>
                        <a:rPr lang="en-US" sz="28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downsampling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 to 100)</a:t>
                      </a:r>
                      <a:r>
                        <a:rPr lang="en-US" sz="280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 + MLP</a:t>
                      </a:r>
                      <a:endParaRPr lang="en-US" sz="2800" u="none" strike="noStrike" cap="none" dirty="0" smtClean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89% </a:t>
                      </a: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en-US" sz="2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10000 more normal recordings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u="none" strike="noStrike" cap="none" dirty="0" smtClean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3484465"/>
                  </a:ext>
                </a:extLst>
              </a:tr>
              <a:tr h="28485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Detecting abnormal EEG using deep convolutional networks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u="none" strike="noStrike" cap="none" dirty="0" err="1" smtClean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42019" marR="42019" marT="28013" marB="28013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Deep CNN + LSTM used with private</a:t>
                      </a:r>
                      <a:r>
                        <a:rPr lang="en-US" sz="28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Massachusetts</a:t>
                      </a:r>
                      <a:r>
                        <a:rPr lang="en-US" sz="28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General Hospital Dataset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82% 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8000 recordings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3839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7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52939</TotalTime>
  <Words>900</Words>
  <Application>Microsoft Office PowerPoint</Application>
  <PresentationFormat>Widescreen</PresentationFormat>
  <Paragraphs>217</Paragraphs>
  <Slides>29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DejaVu Sans</vt:lpstr>
      <vt:lpstr>Lato</vt:lpstr>
      <vt:lpstr>Montserrat</vt:lpstr>
      <vt:lpstr>Noto Sans CJK SC</vt:lpstr>
      <vt:lpstr>Office Theme</vt:lpstr>
      <vt:lpstr>PowerPoint Presentation</vt:lpstr>
      <vt:lpstr>Testimonial</vt:lpstr>
      <vt:lpstr>Neurological Disorders</vt:lpstr>
      <vt:lpstr>Electroencephalography</vt:lpstr>
      <vt:lpstr>Why Automate EEG Diagnosis </vt:lpstr>
      <vt:lpstr>Spectral Characteristics</vt:lpstr>
      <vt:lpstr>Related Work</vt:lpstr>
      <vt:lpstr>PowerPoint Presentation</vt:lpstr>
      <vt:lpstr>PowerPoint Presentation</vt:lpstr>
      <vt:lpstr>Proposed Solution</vt:lpstr>
      <vt:lpstr>Materials</vt:lpstr>
      <vt:lpstr>Datasets</vt:lpstr>
      <vt:lpstr>Dataset Statistics</vt:lpstr>
      <vt:lpstr>MH Demographic Statistics</vt:lpstr>
      <vt:lpstr>Preprocessing </vt:lpstr>
      <vt:lpstr>Architecture</vt:lpstr>
      <vt:lpstr>Model Architecture</vt:lpstr>
      <vt:lpstr>PowerPoint Presentation</vt:lpstr>
      <vt:lpstr>Performance</vt:lpstr>
      <vt:lpstr>Performance Evaluation</vt:lpstr>
      <vt:lpstr>Confusion Matrix for Hybrid Network</vt:lpstr>
      <vt:lpstr>Application Programming interface (API)</vt:lpstr>
      <vt:lpstr>Future Direction</vt:lpstr>
      <vt:lpstr>Work Division </vt:lpstr>
      <vt:lpstr>PowerPoint Presentation</vt:lpstr>
      <vt:lpstr>PowerPoint Presentation</vt:lpstr>
      <vt:lpstr>Convolutional Neural Network</vt:lpstr>
      <vt:lpstr>Chrononet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Rahat ul ain</dc:creator>
  <cp:lastModifiedBy>Muslim ukhti</cp:lastModifiedBy>
  <cp:revision>71</cp:revision>
  <dcterms:modified xsi:type="dcterms:W3CDTF">2020-06-18T05:35:00Z</dcterms:modified>
</cp:coreProperties>
</file>