
<file path=[Content_Types].xml><?xml version="1.0" encoding="utf-8"?>
<Types xmlns="http://schemas.openxmlformats.org/package/2006/content-types">
  <Default ContentType="image/jpeg" Extension="jpg"/>
  <Default ContentType="application/vnd.openxmlformats-officedocument.spreadsheetml.sheet" Extension="xlsx"/>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package.core-properties+xml" PartName="/docProps/core.xml"/>
  <Override ContentType="application/vnd.openxmlformats-officedocument.presentationml.presentation.main+xml" PartName="/ppt/presentation.xml"/>
  <Override ContentType="application/vnd.ms-office.chartcolorstyle+xml" PartName="/ppt/charts/colors5.xml"/>
  <Override ContentType="application/vnd.ms-office.chartcolorstyle+xml" PartName="/ppt/charts/colors6.xml"/>
  <Override ContentType="application/vnd.ms-office.chartcolorstyle+xml" PartName="/ppt/charts/colors4.xml"/>
  <Override ContentType="application/vnd.ms-office.chartcolorstyle+xml" PartName="/ppt/charts/colors1.xml"/>
  <Override ContentType="application/vnd.ms-office.chartcolorstyle+xml" PartName="/ppt/charts/colors2.xml"/>
  <Override ContentType="application/vnd.ms-office.chartcolorstyle+xml" PartName="/ppt/charts/colors3.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drawingml.chart+xml" PartName="/ppt/charts/chart3.xml"/>
  <Override ContentType="application/vnd.openxmlformats-officedocument.drawingml.chart+xml" PartName="/ppt/charts/chart2.xml"/>
  <Override ContentType="application/vnd.openxmlformats-officedocument.drawingml.chart+xml" PartName="/ppt/charts/chart5.xml"/>
  <Override ContentType="application/vnd.openxmlformats-officedocument.drawingml.chart+xml" PartName="/ppt/charts/chart4.xml"/>
  <Override ContentType="application/vnd.openxmlformats-officedocument.drawingml.chart+xml" PartName="/ppt/charts/chart6.xml"/>
  <Override ContentType="application/vnd.openxmlformats-officedocument.drawingml.chart+xml" PartName="/ppt/charts/chart1.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ms-office.chartstyle+xml" PartName="/ppt/charts/style3.xml"/>
  <Override ContentType="application/vnd.ms-office.chartstyle+xml" PartName="/ppt/charts/style4.xml"/>
  <Override ContentType="application/vnd.ms-office.chartstyle+xml" PartName="/ppt/charts/style5.xml"/>
  <Override ContentType="application/vnd.ms-office.chartstyle+xml" PartName="/ppt/charts/style1.xml"/>
  <Override ContentType="application/vnd.ms-office.chartstyle+xml" PartName="/ppt/charts/style6.xml"/>
  <Override ContentType="application/vnd.ms-office.chartstyle+xml" PartName="/ppt/charts/style2.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 id="214748366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Lst>
  <p:sldSz cy="5143500" cx="9144000"/>
  <p:notesSz cx="6858000" cy="9144000"/>
  <p:embeddedFontLst>
    <p:embeddedFont>
      <p:font typeface="Arvo"/>
      <p:regular r:id="rId52"/>
      <p:bold r:id="rId53"/>
      <p:italic r:id="rId54"/>
      <p:boldItalic r:id="rId55"/>
    </p:embeddedFont>
    <p:embeddedFont>
      <p:font typeface="Roboto Condensed"/>
      <p:regular r:id="rId56"/>
      <p:bold r:id="rId57"/>
      <p:italic r:id="rId58"/>
      <p:boldItalic r:id="rId59"/>
    </p:embeddedFont>
    <p:embeddedFont>
      <p:font typeface="Roboto Condensed Light"/>
      <p:regular r:id="rId60"/>
      <p:bold r:id="rId61"/>
      <p:italic r:id="rId62"/>
      <p:boldItalic r:id="rId63"/>
    </p:embeddedFont>
    <p:embeddedFont>
      <p:font typeface="Fira Sans"/>
      <p:regular r:id="rId64"/>
      <p:bold r:id="rId65"/>
      <p:italic r:id="rId66"/>
      <p:boldItalic r:id="rId67"/>
    </p:embeddedFont>
    <p:embeddedFont>
      <p:font typeface="Roboto Mono"/>
      <p:regular r:id="rId68"/>
      <p:bold r:id="rId69"/>
      <p:italic r:id="rId70"/>
      <p:boldItalic r:id="rId71"/>
    </p:embeddedFont>
    <p:embeddedFont>
      <p:font typeface="Merriweather"/>
      <p:regular r:id="rId72"/>
      <p:bold r:id="rId73"/>
      <p:italic r:id="rId74"/>
      <p:boldItalic r:id="rId7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76" roundtripDataSignature="AMtx7mhV7IDIl9DfFPZzxhwbyhhd8ykxv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14C2264-4AF3-40F8-B663-714752C640C7}">
  <a:tblStyle styleId="{D14C2264-4AF3-40F8-B663-714752C640C7}"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3A9EC5D9-C0C4-4F77-A2E8-36D504C8EB00}"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font" Target="fonts/Merriweather-bold.fntdata"/><Relationship Id="rId72" Type="http://schemas.openxmlformats.org/officeDocument/2006/relationships/font" Target="fonts/Merriweather-regular.fntdata"/><Relationship Id="rId31" Type="http://schemas.openxmlformats.org/officeDocument/2006/relationships/slide" Target="slides/slide24.xml"/><Relationship Id="rId75" Type="http://schemas.openxmlformats.org/officeDocument/2006/relationships/font" Target="fonts/Merriweather-boldItalic.fntdata"/><Relationship Id="rId30" Type="http://schemas.openxmlformats.org/officeDocument/2006/relationships/slide" Target="slides/slide23.xml"/><Relationship Id="rId74" Type="http://schemas.openxmlformats.org/officeDocument/2006/relationships/font" Target="fonts/Merriweather-italic.fntdata"/><Relationship Id="rId33" Type="http://schemas.openxmlformats.org/officeDocument/2006/relationships/slide" Target="slides/slide26.xml"/><Relationship Id="rId32" Type="http://schemas.openxmlformats.org/officeDocument/2006/relationships/slide" Target="slides/slide25.xml"/><Relationship Id="rId76" Type="http://customschemas.google.com/relationships/presentationmetadata" Target="metadata"/><Relationship Id="rId35" Type="http://schemas.openxmlformats.org/officeDocument/2006/relationships/slide" Target="slides/slide28.xml"/><Relationship Id="rId34" Type="http://schemas.openxmlformats.org/officeDocument/2006/relationships/slide" Target="slides/slide27.xml"/><Relationship Id="rId71" Type="http://schemas.openxmlformats.org/officeDocument/2006/relationships/font" Target="fonts/RobotoMono-boldItalic.fntdata"/><Relationship Id="rId70" Type="http://schemas.openxmlformats.org/officeDocument/2006/relationships/font" Target="fonts/RobotoMono-italic.fntdata"/><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RobotoCondensedLight-italic.fntdata"/><Relationship Id="rId61" Type="http://schemas.openxmlformats.org/officeDocument/2006/relationships/font" Target="fonts/RobotoCondensedLight-bold.fntdata"/><Relationship Id="rId20" Type="http://schemas.openxmlformats.org/officeDocument/2006/relationships/slide" Target="slides/slide13.xml"/><Relationship Id="rId64" Type="http://schemas.openxmlformats.org/officeDocument/2006/relationships/font" Target="fonts/FiraSans-regular.fntdata"/><Relationship Id="rId63" Type="http://schemas.openxmlformats.org/officeDocument/2006/relationships/font" Target="fonts/RobotoCondensedLight-boldItalic.fntdata"/><Relationship Id="rId22" Type="http://schemas.openxmlformats.org/officeDocument/2006/relationships/slide" Target="slides/slide15.xml"/><Relationship Id="rId66" Type="http://schemas.openxmlformats.org/officeDocument/2006/relationships/font" Target="fonts/FiraSans-italic.fntdata"/><Relationship Id="rId21" Type="http://schemas.openxmlformats.org/officeDocument/2006/relationships/slide" Target="slides/slide14.xml"/><Relationship Id="rId65" Type="http://schemas.openxmlformats.org/officeDocument/2006/relationships/font" Target="fonts/FiraSans-bold.fntdata"/><Relationship Id="rId24" Type="http://schemas.openxmlformats.org/officeDocument/2006/relationships/slide" Target="slides/slide17.xml"/><Relationship Id="rId68" Type="http://schemas.openxmlformats.org/officeDocument/2006/relationships/font" Target="fonts/RobotoMono-regular.fntdata"/><Relationship Id="rId23" Type="http://schemas.openxmlformats.org/officeDocument/2006/relationships/slide" Target="slides/slide16.xml"/><Relationship Id="rId67" Type="http://schemas.openxmlformats.org/officeDocument/2006/relationships/font" Target="fonts/FiraSans-boldItalic.fntdata"/><Relationship Id="rId60" Type="http://schemas.openxmlformats.org/officeDocument/2006/relationships/font" Target="fonts/RobotoCondensedLight-regular.fntdata"/><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font" Target="fonts/RobotoMono-bold.fntdata"/><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font" Target="fonts/Arvo-bold.fntdata"/><Relationship Id="rId52" Type="http://schemas.openxmlformats.org/officeDocument/2006/relationships/font" Target="fonts/Arvo-regular.fntdata"/><Relationship Id="rId11" Type="http://schemas.openxmlformats.org/officeDocument/2006/relationships/slide" Target="slides/slide4.xml"/><Relationship Id="rId55" Type="http://schemas.openxmlformats.org/officeDocument/2006/relationships/font" Target="fonts/Arvo-boldItalic.fntdata"/><Relationship Id="rId10" Type="http://schemas.openxmlformats.org/officeDocument/2006/relationships/slide" Target="slides/slide3.xml"/><Relationship Id="rId54" Type="http://schemas.openxmlformats.org/officeDocument/2006/relationships/font" Target="fonts/Arvo-italic.fntdata"/><Relationship Id="rId13" Type="http://schemas.openxmlformats.org/officeDocument/2006/relationships/slide" Target="slides/slide6.xml"/><Relationship Id="rId57" Type="http://schemas.openxmlformats.org/officeDocument/2006/relationships/font" Target="fonts/RobotoCondensed-bold.fntdata"/><Relationship Id="rId12" Type="http://schemas.openxmlformats.org/officeDocument/2006/relationships/slide" Target="slides/slide5.xml"/><Relationship Id="rId56" Type="http://schemas.openxmlformats.org/officeDocument/2006/relationships/font" Target="fonts/RobotoCondensed-regular.fntdata"/><Relationship Id="rId15" Type="http://schemas.openxmlformats.org/officeDocument/2006/relationships/slide" Target="slides/slide8.xml"/><Relationship Id="rId59" Type="http://schemas.openxmlformats.org/officeDocument/2006/relationships/font" Target="fonts/RobotoCondensed-boldItalic.fntdata"/><Relationship Id="rId14" Type="http://schemas.openxmlformats.org/officeDocument/2006/relationships/slide" Target="slides/slide7.xml"/><Relationship Id="rId58" Type="http://schemas.openxmlformats.org/officeDocument/2006/relationships/font" Target="fonts/RobotoCondensed-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Sheet3.xlsx"/></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package" Target="../embeddings/Microsoft_Excel_Sheet4.xlsx"/></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package" Target="../embeddings/Microsoft_Excel_Sheet5.xlsx"/></Relationships>
</file>

<file path=ppt/charts/_rels/chart6.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package" Target="../embeddings/Microsoft_Excel_Sheet6.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Accuracy</c:v>
                </c:pt>
              </c:strCache>
            </c:strRef>
          </c:tx>
          <c:spPr>
            <a:solidFill>
              <a:schemeClr val="accent1"/>
            </a:solidFill>
            <a:ln>
              <a:noFill/>
            </a:ln>
            <a:effectLst/>
          </c:spPr>
          <c:invertIfNegative val="0"/>
          <c:cat>
            <c:strRef>
              <c:f>Sheet1!$A$2:$A$5</c:f>
              <c:strCache>
                <c:ptCount val="4"/>
                <c:pt idx="0">
                  <c:v>Tf-Idf+NB</c:v>
                </c:pt>
                <c:pt idx="1">
                  <c:v>Tf-Idf+RF</c:v>
                </c:pt>
                <c:pt idx="2">
                  <c:v>Tf-Idf+LR</c:v>
                </c:pt>
                <c:pt idx="3">
                  <c:v>Tf-Idf+SVM</c:v>
                </c:pt>
              </c:strCache>
            </c:strRef>
          </c:cat>
          <c:val>
            <c:numRef>
              <c:f>Sheet1!$B$2:$B$5</c:f>
              <c:numCache>
                <c:formatCode>General</c:formatCode>
                <c:ptCount val="4"/>
                <c:pt idx="0">
                  <c:v>0.94186000000000003</c:v>
                </c:pt>
                <c:pt idx="1">
                  <c:v>0.93579000000000001</c:v>
                </c:pt>
                <c:pt idx="2">
                  <c:v>0.95562000000000002</c:v>
                </c:pt>
                <c:pt idx="3">
                  <c:v>0.95886000000000005</c:v>
                </c:pt>
              </c:numCache>
            </c:numRef>
          </c:val>
          <c:extLst>
            <c:ext xmlns:c16="http://schemas.microsoft.com/office/drawing/2014/chart" uri="{C3380CC4-5D6E-409C-BE32-E72D297353CC}">
              <c16:uniqueId val="{00000000-0166-4CA0-95D5-46B70E1D601A}"/>
            </c:ext>
          </c:extLst>
        </c:ser>
        <c:ser>
          <c:idx val="1"/>
          <c:order val="1"/>
          <c:tx>
            <c:strRef>
              <c:f>Sheet1!$C$1</c:f>
              <c:strCache>
                <c:ptCount val="1"/>
                <c:pt idx="0">
                  <c:v>Precision</c:v>
                </c:pt>
              </c:strCache>
            </c:strRef>
          </c:tx>
          <c:spPr>
            <a:solidFill>
              <a:schemeClr val="accent6">
                <a:lumMod val="60000"/>
                <a:lumOff val="40000"/>
              </a:schemeClr>
            </a:solidFill>
            <a:ln>
              <a:noFill/>
            </a:ln>
            <a:effectLst/>
          </c:spPr>
          <c:invertIfNegative val="0"/>
          <c:cat>
            <c:strRef>
              <c:f>Sheet1!$A$2:$A$5</c:f>
              <c:strCache>
                <c:ptCount val="4"/>
                <c:pt idx="0">
                  <c:v>Tf-Idf+NB</c:v>
                </c:pt>
                <c:pt idx="1">
                  <c:v>Tf-Idf+RF</c:v>
                </c:pt>
                <c:pt idx="2">
                  <c:v>Tf-Idf+LR</c:v>
                </c:pt>
                <c:pt idx="3">
                  <c:v>Tf-Idf+SVM</c:v>
                </c:pt>
              </c:strCache>
            </c:strRef>
          </c:cat>
          <c:val>
            <c:numRef>
              <c:f>Sheet1!$C$2:$C$5</c:f>
              <c:numCache>
                <c:formatCode>General</c:formatCode>
                <c:ptCount val="4"/>
                <c:pt idx="0">
                  <c:v>0.85767000000000004</c:v>
                </c:pt>
                <c:pt idx="1">
                  <c:v>0.81874000000000002</c:v>
                </c:pt>
                <c:pt idx="2">
                  <c:v>0.90973999999999999</c:v>
                </c:pt>
                <c:pt idx="3">
                  <c:v>0.91842000000000001</c:v>
                </c:pt>
              </c:numCache>
            </c:numRef>
          </c:val>
          <c:extLst>
            <c:ext xmlns:c16="http://schemas.microsoft.com/office/drawing/2014/chart" uri="{C3380CC4-5D6E-409C-BE32-E72D297353CC}">
              <c16:uniqueId val="{00000001-0166-4CA0-95D5-46B70E1D601A}"/>
            </c:ext>
          </c:extLst>
        </c:ser>
        <c:ser>
          <c:idx val="2"/>
          <c:order val="2"/>
          <c:tx>
            <c:strRef>
              <c:f>Sheet1!$D$1</c:f>
              <c:strCache>
                <c:ptCount val="1"/>
                <c:pt idx="0">
                  <c:v>Recall</c:v>
                </c:pt>
              </c:strCache>
            </c:strRef>
          </c:tx>
          <c:spPr>
            <a:solidFill>
              <a:schemeClr val="accent3"/>
            </a:solidFill>
            <a:ln>
              <a:noFill/>
            </a:ln>
            <a:effectLst/>
          </c:spPr>
          <c:invertIfNegative val="0"/>
          <c:cat>
            <c:strRef>
              <c:f>Sheet1!$A$2:$A$5</c:f>
              <c:strCache>
                <c:ptCount val="4"/>
                <c:pt idx="0">
                  <c:v>Tf-Idf+NB</c:v>
                </c:pt>
                <c:pt idx="1">
                  <c:v>Tf-Idf+RF</c:v>
                </c:pt>
                <c:pt idx="2">
                  <c:v>Tf-Idf+LR</c:v>
                </c:pt>
                <c:pt idx="3">
                  <c:v>Tf-Idf+SVM</c:v>
                </c:pt>
              </c:strCache>
            </c:strRef>
          </c:cat>
          <c:val>
            <c:numRef>
              <c:f>Sheet1!$D$2:$D$5</c:f>
              <c:numCache>
                <c:formatCode>General</c:formatCode>
                <c:ptCount val="4"/>
                <c:pt idx="0">
                  <c:v>0.81349000000000005</c:v>
                </c:pt>
                <c:pt idx="1">
                  <c:v>0.82831999999999995</c:v>
                </c:pt>
                <c:pt idx="2">
                  <c:v>0.83769000000000005</c:v>
                </c:pt>
                <c:pt idx="3">
                  <c:v>0.84782999999999997</c:v>
                </c:pt>
              </c:numCache>
            </c:numRef>
          </c:val>
          <c:extLst>
            <c:ext xmlns:c16="http://schemas.microsoft.com/office/drawing/2014/chart" uri="{C3380CC4-5D6E-409C-BE32-E72D297353CC}">
              <c16:uniqueId val="{00000002-0166-4CA0-95D5-46B70E1D601A}"/>
            </c:ext>
          </c:extLst>
        </c:ser>
        <c:ser>
          <c:idx val="3"/>
          <c:order val="3"/>
          <c:tx>
            <c:strRef>
              <c:f>Sheet1!$E$1</c:f>
              <c:strCache>
                <c:ptCount val="1"/>
                <c:pt idx="0">
                  <c:v>F1 Score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Tf-Idf+NB</c:v>
                </c:pt>
                <c:pt idx="1">
                  <c:v>Tf-Idf+RF</c:v>
                </c:pt>
                <c:pt idx="2">
                  <c:v>Tf-Idf+LR</c:v>
                </c:pt>
                <c:pt idx="3">
                  <c:v>Tf-Idf+SVM</c:v>
                </c:pt>
              </c:strCache>
            </c:strRef>
          </c:cat>
          <c:val>
            <c:numRef>
              <c:f>Sheet1!$E$2:$E$5</c:f>
              <c:numCache>
                <c:formatCode>General</c:formatCode>
                <c:ptCount val="4"/>
                <c:pt idx="0">
                  <c:v>0.83499999999999996</c:v>
                </c:pt>
                <c:pt idx="1">
                  <c:v>0.82350000000000001</c:v>
                </c:pt>
                <c:pt idx="2">
                  <c:v>0.87222999999999995</c:v>
                </c:pt>
                <c:pt idx="3">
                  <c:v>0.87971999999999995</c:v>
                </c:pt>
              </c:numCache>
            </c:numRef>
          </c:val>
          <c:extLst>
            <c:ext xmlns:c16="http://schemas.microsoft.com/office/drawing/2014/chart" uri="{C3380CC4-5D6E-409C-BE32-E72D297353CC}">
              <c16:uniqueId val="{00000003-0166-4CA0-95D5-46B70E1D601A}"/>
            </c:ext>
          </c:extLst>
        </c:ser>
        <c:dLbls>
          <c:showLegendKey val="0"/>
          <c:showVal val="0"/>
          <c:showCatName val="0"/>
          <c:showSerName val="0"/>
          <c:showPercent val="0"/>
          <c:showBubbleSize val="0"/>
        </c:dLbls>
        <c:gapWidth val="219"/>
        <c:axId val="1503311887"/>
        <c:axId val="1503310223"/>
      </c:barChart>
      <c:catAx>
        <c:axId val="15033118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503310223"/>
        <c:crosses val="autoZero"/>
        <c:auto val="1"/>
        <c:lblAlgn val="ctr"/>
        <c:lblOffset val="100"/>
        <c:noMultiLvlLbl val="0"/>
      </c:catAx>
      <c:valAx>
        <c:axId val="15033102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50331188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5624231179748891E-2"/>
          <c:y val="0.11983748867389589"/>
          <c:w val="0.93840785369960711"/>
          <c:h val="0.62978524302706684"/>
        </c:manualLayout>
      </c:layout>
      <c:barChart>
        <c:barDir val="col"/>
        <c:grouping val="clustered"/>
        <c:varyColors val="0"/>
        <c:ser>
          <c:idx val="0"/>
          <c:order val="0"/>
          <c:tx>
            <c:strRef>
              <c:f>Sheet1!$B$1</c:f>
              <c:strCache>
                <c:ptCount val="1"/>
                <c:pt idx="0">
                  <c:v>Accuracy</c:v>
                </c:pt>
              </c:strCache>
            </c:strRef>
          </c:tx>
          <c:spPr>
            <a:solidFill>
              <a:schemeClr val="accent1"/>
            </a:solidFill>
            <a:ln>
              <a:noFill/>
            </a:ln>
            <a:effectLst/>
          </c:spPr>
          <c:invertIfNegative val="0"/>
          <c:cat>
            <c:strRef>
              <c:f>Sheet1!$A$2:$A$15</c:f>
              <c:strCache>
                <c:ptCount val="14"/>
                <c:pt idx="0">
                  <c:v>FastText+CNN_George</c:v>
                </c:pt>
                <c:pt idx="1">
                  <c:v>FastText+BGRU_P</c:v>
                </c:pt>
                <c:pt idx="2">
                  <c:v>FastText+CNN_GRU</c:v>
                </c:pt>
                <c:pt idx="3">
                  <c:v>FastText+BLSTM</c:v>
                </c:pt>
                <c:pt idx="4">
                  <c:v>FastText+BGRU</c:v>
                </c:pt>
                <c:pt idx="5">
                  <c:v>FastText+CNN_Tweaked</c:v>
                </c:pt>
                <c:pt idx="6">
                  <c:v>FastText+RCNN</c:v>
                </c:pt>
                <c:pt idx="7">
                  <c:v>BERT+CNN_George</c:v>
                </c:pt>
                <c:pt idx="8">
                  <c:v>BERT+CNN_GRU</c:v>
                </c:pt>
                <c:pt idx="9">
                  <c:v>BERT+BLSTM</c:v>
                </c:pt>
                <c:pt idx="10">
                  <c:v>BERT+BGRU</c:v>
                </c:pt>
                <c:pt idx="11">
                  <c:v>BERT+CNN_Tweaked</c:v>
                </c:pt>
                <c:pt idx="12">
                  <c:v>BERT+BGRU_P</c:v>
                </c:pt>
                <c:pt idx="13">
                  <c:v>BERT+RCNN</c:v>
                </c:pt>
              </c:strCache>
            </c:strRef>
          </c:cat>
          <c:val>
            <c:numRef>
              <c:f>Sheet1!$B$2:$B$15</c:f>
              <c:numCache>
                <c:formatCode>General</c:formatCode>
                <c:ptCount val="14"/>
                <c:pt idx="0">
                  <c:v>0.94045000000000001</c:v>
                </c:pt>
                <c:pt idx="1">
                  <c:v>0.94355</c:v>
                </c:pt>
                <c:pt idx="2">
                  <c:v>0.94298999999999999</c:v>
                </c:pt>
                <c:pt idx="3">
                  <c:v>0.94679999999999997</c:v>
                </c:pt>
                <c:pt idx="4">
                  <c:v>0.94291999999999998</c:v>
                </c:pt>
                <c:pt idx="5">
                  <c:v>0.94016999999999995</c:v>
                </c:pt>
                <c:pt idx="6">
                  <c:v>0.93862000000000001</c:v>
                </c:pt>
                <c:pt idx="7">
                  <c:v>0.93191000000000002</c:v>
                </c:pt>
                <c:pt idx="8">
                  <c:v>0.93466000000000005</c:v>
                </c:pt>
                <c:pt idx="9">
                  <c:v>0.93064000000000002</c:v>
                </c:pt>
                <c:pt idx="10">
                  <c:v>0.92788999999999999</c:v>
                </c:pt>
                <c:pt idx="11">
                  <c:v>0.93149000000000004</c:v>
                </c:pt>
                <c:pt idx="12">
                  <c:v>0.93959999999999999</c:v>
                </c:pt>
                <c:pt idx="13">
                  <c:v>0.92965900000000001</c:v>
                </c:pt>
              </c:numCache>
            </c:numRef>
          </c:val>
          <c:extLst>
            <c:ext xmlns:c16="http://schemas.microsoft.com/office/drawing/2014/chart" uri="{C3380CC4-5D6E-409C-BE32-E72D297353CC}">
              <c16:uniqueId val="{00000000-BB37-42D6-A35E-CB5B5D289056}"/>
            </c:ext>
          </c:extLst>
        </c:ser>
        <c:ser>
          <c:idx val="1"/>
          <c:order val="1"/>
          <c:tx>
            <c:strRef>
              <c:f>Sheet1!$C$1</c:f>
              <c:strCache>
                <c:ptCount val="1"/>
                <c:pt idx="0">
                  <c:v>Precision</c:v>
                </c:pt>
              </c:strCache>
            </c:strRef>
          </c:tx>
          <c:spPr>
            <a:solidFill>
              <a:schemeClr val="accent6">
                <a:lumMod val="60000"/>
                <a:lumOff val="40000"/>
              </a:schemeClr>
            </a:solidFill>
            <a:ln>
              <a:noFill/>
            </a:ln>
            <a:effectLst/>
          </c:spPr>
          <c:invertIfNegative val="0"/>
          <c:cat>
            <c:strRef>
              <c:f>Sheet1!$A$2:$A$15</c:f>
              <c:strCache>
                <c:ptCount val="14"/>
                <c:pt idx="0">
                  <c:v>FastText+CNN_George</c:v>
                </c:pt>
                <c:pt idx="1">
                  <c:v>FastText+BGRU_P</c:v>
                </c:pt>
                <c:pt idx="2">
                  <c:v>FastText+CNN_GRU</c:v>
                </c:pt>
                <c:pt idx="3">
                  <c:v>FastText+BLSTM</c:v>
                </c:pt>
                <c:pt idx="4">
                  <c:v>FastText+BGRU</c:v>
                </c:pt>
                <c:pt idx="5">
                  <c:v>FastText+CNN_Tweaked</c:v>
                </c:pt>
                <c:pt idx="6">
                  <c:v>FastText+RCNN</c:v>
                </c:pt>
                <c:pt idx="7">
                  <c:v>BERT+CNN_George</c:v>
                </c:pt>
                <c:pt idx="8">
                  <c:v>BERT+CNN_GRU</c:v>
                </c:pt>
                <c:pt idx="9">
                  <c:v>BERT+BLSTM</c:v>
                </c:pt>
                <c:pt idx="10">
                  <c:v>BERT+BGRU</c:v>
                </c:pt>
                <c:pt idx="11">
                  <c:v>BERT+CNN_Tweaked</c:v>
                </c:pt>
                <c:pt idx="12">
                  <c:v>BERT+BGRU_P</c:v>
                </c:pt>
                <c:pt idx="13">
                  <c:v>BERT+RCNN</c:v>
                </c:pt>
              </c:strCache>
            </c:strRef>
          </c:cat>
          <c:val>
            <c:numRef>
              <c:f>Sheet1!$C$2:$C$15</c:f>
              <c:numCache>
                <c:formatCode>General</c:formatCode>
                <c:ptCount val="14"/>
                <c:pt idx="0">
                  <c:v>0.87287999999999999</c:v>
                </c:pt>
                <c:pt idx="1">
                  <c:v>0.84994000000000003</c:v>
                </c:pt>
                <c:pt idx="2">
                  <c:v>0.86245000000000005</c:v>
                </c:pt>
                <c:pt idx="3">
                  <c:v>0.89549000000000001</c:v>
                </c:pt>
                <c:pt idx="4">
                  <c:v>0.91563000000000005</c:v>
                </c:pt>
                <c:pt idx="5">
                  <c:v>0.86287999999999998</c:v>
                </c:pt>
                <c:pt idx="6">
                  <c:v>0.82395700000000005</c:v>
                </c:pt>
                <c:pt idx="7">
                  <c:v>0.83514999999999995</c:v>
                </c:pt>
                <c:pt idx="8">
                  <c:v>0.85540000000000005</c:v>
                </c:pt>
                <c:pt idx="9">
                  <c:v>0.82455999999999996</c:v>
                </c:pt>
                <c:pt idx="10">
                  <c:v>0.84474000000000005</c:v>
                </c:pt>
                <c:pt idx="11">
                  <c:v>0.83958999999999995</c:v>
                </c:pt>
                <c:pt idx="12">
                  <c:v>0.85875999999999997</c:v>
                </c:pt>
                <c:pt idx="13">
                  <c:v>0.81471000000000005</c:v>
                </c:pt>
              </c:numCache>
            </c:numRef>
          </c:val>
          <c:extLst>
            <c:ext xmlns:c16="http://schemas.microsoft.com/office/drawing/2014/chart" uri="{C3380CC4-5D6E-409C-BE32-E72D297353CC}">
              <c16:uniqueId val="{00000001-BB37-42D6-A35E-CB5B5D289056}"/>
            </c:ext>
          </c:extLst>
        </c:ser>
        <c:ser>
          <c:idx val="2"/>
          <c:order val="2"/>
          <c:tx>
            <c:strRef>
              <c:f>Sheet1!$D$1</c:f>
              <c:strCache>
                <c:ptCount val="1"/>
                <c:pt idx="0">
                  <c:v>Recall</c:v>
                </c:pt>
              </c:strCache>
            </c:strRef>
          </c:tx>
          <c:spPr>
            <a:solidFill>
              <a:schemeClr val="accent3"/>
            </a:solidFill>
            <a:ln>
              <a:noFill/>
            </a:ln>
            <a:effectLst/>
          </c:spPr>
          <c:invertIfNegative val="0"/>
          <c:cat>
            <c:strRef>
              <c:f>Sheet1!$A$2:$A$15</c:f>
              <c:strCache>
                <c:ptCount val="14"/>
                <c:pt idx="0">
                  <c:v>FastText+CNN_George</c:v>
                </c:pt>
                <c:pt idx="1">
                  <c:v>FastText+BGRU_P</c:v>
                </c:pt>
                <c:pt idx="2">
                  <c:v>FastText+CNN_GRU</c:v>
                </c:pt>
                <c:pt idx="3">
                  <c:v>FastText+BLSTM</c:v>
                </c:pt>
                <c:pt idx="4">
                  <c:v>FastText+BGRU</c:v>
                </c:pt>
                <c:pt idx="5">
                  <c:v>FastText+CNN_Tweaked</c:v>
                </c:pt>
                <c:pt idx="6">
                  <c:v>FastText+RCNN</c:v>
                </c:pt>
                <c:pt idx="7">
                  <c:v>BERT+CNN_George</c:v>
                </c:pt>
                <c:pt idx="8">
                  <c:v>BERT+CNN_GRU</c:v>
                </c:pt>
                <c:pt idx="9">
                  <c:v>BERT+BLSTM</c:v>
                </c:pt>
                <c:pt idx="10">
                  <c:v>BERT+BGRU</c:v>
                </c:pt>
                <c:pt idx="11">
                  <c:v>BERT+CNN_Tweaked</c:v>
                </c:pt>
                <c:pt idx="12">
                  <c:v>BERT+BGRU_P</c:v>
                </c:pt>
                <c:pt idx="13">
                  <c:v>BERT+RCNN</c:v>
                </c:pt>
              </c:strCache>
            </c:strRef>
          </c:cat>
          <c:val>
            <c:numRef>
              <c:f>Sheet1!$D$2:$D$15</c:f>
              <c:numCache>
                <c:formatCode>General</c:formatCode>
                <c:ptCount val="14"/>
                <c:pt idx="0">
                  <c:v>0.78500999999999999</c:v>
                </c:pt>
                <c:pt idx="1">
                  <c:v>0.83533999999999997</c:v>
                </c:pt>
                <c:pt idx="2">
                  <c:v>0.81467000000000001</c:v>
                </c:pt>
                <c:pt idx="3">
                  <c:v>0.79905999999999999</c:v>
                </c:pt>
                <c:pt idx="4">
                  <c:v>0.75380000000000003</c:v>
                </c:pt>
                <c:pt idx="5">
                  <c:v>0.79554999999999998</c:v>
                </c:pt>
                <c:pt idx="6">
                  <c:v>0.84003099999999997</c:v>
                </c:pt>
                <c:pt idx="7">
                  <c:v>0.77681999999999995</c:v>
                </c:pt>
                <c:pt idx="8">
                  <c:v>0.76863000000000004</c:v>
                </c:pt>
                <c:pt idx="9">
                  <c:v>0.78305999999999998</c:v>
                </c:pt>
                <c:pt idx="10">
                  <c:v>0.73663000000000001</c:v>
                </c:pt>
                <c:pt idx="11">
                  <c:v>0.76785000000000003</c:v>
                </c:pt>
                <c:pt idx="12">
                  <c:v>0.79710999999999999</c:v>
                </c:pt>
                <c:pt idx="13">
                  <c:v>0.79086999999999996</c:v>
                </c:pt>
              </c:numCache>
            </c:numRef>
          </c:val>
          <c:extLst>
            <c:ext xmlns:c16="http://schemas.microsoft.com/office/drawing/2014/chart" uri="{C3380CC4-5D6E-409C-BE32-E72D297353CC}">
              <c16:uniqueId val="{00000002-BB37-42D6-A35E-CB5B5D289056}"/>
            </c:ext>
          </c:extLst>
        </c:ser>
        <c:ser>
          <c:idx val="3"/>
          <c:order val="3"/>
          <c:tx>
            <c:strRef>
              <c:f>Sheet1!$E$1</c:f>
              <c:strCache>
                <c:ptCount val="1"/>
                <c:pt idx="0">
                  <c:v>F1 Score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Sheet1!$A$2:$A$15</c:f>
              <c:strCache>
                <c:ptCount val="14"/>
                <c:pt idx="0">
                  <c:v>FastText+CNN_George</c:v>
                </c:pt>
                <c:pt idx="1">
                  <c:v>FastText+BGRU_P</c:v>
                </c:pt>
                <c:pt idx="2">
                  <c:v>FastText+CNN_GRU</c:v>
                </c:pt>
                <c:pt idx="3">
                  <c:v>FastText+BLSTM</c:v>
                </c:pt>
                <c:pt idx="4">
                  <c:v>FastText+BGRU</c:v>
                </c:pt>
                <c:pt idx="5">
                  <c:v>FastText+CNN_Tweaked</c:v>
                </c:pt>
                <c:pt idx="6">
                  <c:v>FastText+RCNN</c:v>
                </c:pt>
                <c:pt idx="7">
                  <c:v>BERT+CNN_George</c:v>
                </c:pt>
                <c:pt idx="8">
                  <c:v>BERT+CNN_GRU</c:v>
                </c:pt>
                <c:pt idx="9">
                  <c:v>BERT+BLSTM</c:v>
                </c:pt>
                <c:pt idx="10">
                  <c:v>BERT+BGRU</c:v>
                </c:pt>
                <c:pt idx="11">
                  <c:v>BERT+CNN_Tweaked</c:v>
                </c:pt>
                <c:pt idx="12">
                  <c:v>BERT+BGRU_P</c:v>
                </c:pt>
                <c:pt idx="13">
                  <c:v>BERT+RCNN</c:v>
                </c:pt>
              </c:strCache>
            </c:strRef>
          </c:cat>
          <c:val>
            <c:numRef>
              <c:f>Sheet1!$E$2:$E$15</c:f>
              <c:numCache>
                <c:formatCode>General</c:formatCode>
                <c:ptCount val="14"/>
                <c:pt idx="0">
                  <c:v>0.82599999999999996</c:v>
                </c:pt>
                <c:pt idx="1">
                  <c:v>0.84199999999999997</c:v>
                </c:pt>
                <c:pt idx="2">
                  <c:v>0.83699999999999997</c:v>
                </c:pt>
                <c:pt idx="3">
                  <c:v>0.84399999999999997</c:v>
                </c:pt>
                <c:pt idx="4">
                  <c:v>0.82599999999999996</c:v>
                </c:pt>
                <c:pt idx="5">
                  <c:v>0.82699999999999996</c:v>
                </c:pt>
                <c:pt idx="6">
                  <c:v>0.83099999999999996</c:v>
                </c:pt>
                <c:pt idx="7">
                  <c:v>0.81399999999999995</c:v>
                </c:pt>
                <c:pt idx="8">
                  <c:v>0.81899999999999995</c:v>
                </c:pt>
                <c:pt idx="9">
                  <c:v>0.81299999999999994</c:v>
                </c:pt>
                <c:pt idx="10">
                  <c:v>0.79600000000000004</c:v>
                </c:pt>
                <c:pt idx="11">
                  <c:v>0.83199999999999996</c:v>
                </c:pt>
                <c:pt idx="12">
                  <c:v>0.82599999999999996</c:v>
                </c:pt>
                <c:pt idx="13">
                  <c:v>0.81200000000000006</c:v>
                </c:pt>
              </c:numCache>
            </c:numRef>
          </c:val>
          <c:extLst>
            <c:ext xmlns:c16="http://schemas.microsoft.com/office/drawing/2014/chart" uri="{C3380CC4-5D6E-409C-BE32-E72D297353CC}">
              <c16:uniqueId val="{00000003-BB37-42D6-A35E-CB5B5D289056}"/>
            </c:ext>
          </c:extLst>
        </c:ser>
        <c:dLbls>
          <c:showLegendKey val="0"/>
          <c:showVal val="0"/>
          <c:showCatName val="0"/>
          <c:showSerName val="0"/>
          <c:showPercent val="0"/>
          <c:showBubbleSize val="0"/>
        </c:dLbls>
        <c:gapWidth val="219"/>
        <c:axId val="1377090895"/>
        <c:axId val="1377101711"/>
      </c:barChart>
      <c:catAx>
        <c:axId val="13770908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US"/>
          </a:p>
        </c:txPr>
        <c:crossAx val="1377101711"/>
        <c:crosses val="autoZero"/>
        <c:auto val="1"/>
        <c:lblAlgn val="ctr"/>
        <c:lblOffset val="100"/>
        <c:noMultiLvlLbl val="0"/>
      </c:catAx>
      <c:valAx>
        <c:axId val="13771017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3770908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4198126486502494E-2"/>
          <c:y val="0.16025494333842483"/>
          <c:w val="0.92356175701332854"/>
          <c:h val="0.49844405803362263"/>
        </c:manualLayout>
      </c:layout>
      <c:barChart>
        <c:barDir val="col"/>
        <c:grouping val="clustered"/>
        <c:varyColors val="0"/>
        <c:ser>
          <c:idx val="0"/>
          <c:order val="0"/>
          <c:tx>
            <c:strRef>
              <c:f>Sheet1!$B$1</c:f>
              <c:strCache>
                <c:ptCount val="1"/>
                <c:pt idx="0">
                  <c:v>Accuracy</c:v>
                </c:pt>
              </c:strCache>
            </c:strRef>
          </c:tx>
          <c:spPr>
            <a:solidFill>
              <a:schemeClr val="accent1"/>
            </a:solidFill>
            <a:ln>
              <a:noFill/>
            </a:ln>
            <a:effectLst/>
          </c:spPr>
          <c:invertIfNegative val="0"/>
          <c:cat>
            <c:strRef>
              <c:f>Sheet1!$A$2:$A$8</c:f>
              <c:strCache>
                <c:ptCount val="7"/>
                <c:pt idx="0">
                  <c:v>CNN_George</c:v>
                </c:pt>
                <c:pt idx="1">
                  <c:v>BGRU_P</c:v>
                </c:pt>
                <c:pt idx="2">
                  <c:v>CNN_GRU</c:v>
                </c:pt>
                <c:pt idx="3">
                  <c:v>BLSTM</c:v>
                </c:pt>
                <c:pt idx="4">
                  <c:v>BGRU</c:v>
                </c:pt>
                <c:pt idx="5">
                  <c:v>CNN_Tweaked</c:v>
                </c:pt>
                <c:pt idx="6">
                  <c:v>RCNN</c:v>
                </c:pt>
              </c:strCache>
            </c:strRef>
          </c:cat>
          <c:val>
            <c:numRef>
              <c:f>Sheet1!$B$2:$B$8</c:f>
              <c:numCache>
                <c:formatCode>General</c:formatCode>
                <c:ptCount val="7"/>
                <c:pt idx="0">
                  <c:v>0.95526999999999995</c:v>
                </c:pt>
                <c:pt idx="1">
                  <c:v>0.96013000000000004</c:v>
                </c:pt>
                <c:pt idx="2">
                  <c:v>0.95999000000000001</c:v>
                </c:pt>
                <c:pt idx="3">
                  <c:v>0.95950000000000002</c:v>
                </c:pt>
                <c:pt idx="4">
                  <c:v>0.95504999999999995</c:v>
                </c:pt>
                <c:pt idx="5">
                  <c:v>0.95787999999999995</c:v>
                </c:pt>
                <c:pt idx="6">
                  <c:v>0.94997799999999999</c:v>
                </c:pt>
              </c:numCache>
            </c:numRef>
          </c:val>
          <c:extLst>
            <c:ext xmlns:c16="http://schemas.microsoft.com/office/drawing/2014/chart" uri="{C3380CC4-5D6E-409C-BE32-E72D297353CC}">
              <c16:uniqueId val="{00000000-0098-4657-BEBD-64077A1C7309}"/>
            </c:ext>
          </c:extLst>
        </c:ser>
        <c:ser>
          <c:idx val="1"/>
          <c:order val="1"/>
          <c:tx>
            <c:strRef>
              <c:f>Sheet1!$C$1</c:f>
              <c:strCache>
                <c:ptCount val="1"/>
                <c:pt idx="0">
                  <c:v>Precision</c:v>
                </c:pt>
              </c:strCache>
            </c:strRef>
          </c:tx>
          <c:spPr>
            <a:solidFill>
              <a:schemeClr val="accent6">
                <a:lumMod val="75000"/>
              </a:schemeClr>
            </a:solidFill>
            <a:ln>
              <a:noFill/>
            </a:ln>
            <a:effectLst/>
          </c:spPr>
          <c:invertIfNegative val="0"/>
          <c:cat>
            <c:strRef>
              <c:f>Sheet1!$A$2:$A$8</c:f>
              <c:strCache>
                <c:ptCount val="7"/>
                <c:pt idx="0">
                  <c:v>CNN_George</c:v>
                </c:pt>
                <c:pt idx="1">
                  <c:v>BGRU_P</c:v>
                </c:pt>
                <c:pt idx="2">
                  <c:v>CNN_GRU</c:v>
                </c:pt>
                <c:pt idx="3">
                  <c:v>BLSTM</c:v>
                </c:pt>
                <c:pt idx="4">
                  <c:v>BGRU</c:v>
                </c:pt>
                <c:pt idx="5">
                  <c:v>CNN_Tweaked</c:v>
                </c:pt>
                <c:pt idx="6">
                  <c:v>RCNN</c:v>
                </c:pt>
              </c:strCache>
            </c:strRef>
          </c:cat>
          <c:val>
            <c:numRef>
              <c:f>Sheet1!$C$2:$C$8</c:f>
              <c:numCache>
                <c:formatCode>General</c:formatCode>
                <c:ptCount val="7"/>
                <c:pt idx="0">
                  <c:v>0.89351000000000003</c:v>
                </c:pt>
                <c:pt idx="1">
                  <c:v>0.91590000000000005</c:v>
                </c:pt>
                <c:pt idx="2">
                  <c:v>0.91583000000000003</c:v>
                </c:pt>
                <c:pt idx="3">
                  <c:v>0.93332999999999999</c:v>
                </c:pt>
                <c:pt idx="4">
                  <c:v>0.86726999999999999</c:v>
                </c:pt>
                <c:pt idx="5">
                  <c:v>0.92664000000000002</c:v>
                </c:pt>
                <c:pt idx="6">
                  <c:v>0.86843999999999999</c:v>
                </c:pt>
              </c:numCache>
            </c:numRef>
          </c:val>
          <c:extLst>
            <c:ext xmlns:c16="http://schemas.microsoft.com/office/drawing/2014/chart" uri="{C3380CC4-5D6E-409C-BE32-E72D297353CC}">
              <c16:uniqueId val="{00000001-0098-4657-BEBD-64077A1C7309}"/>
            </c:ext>
          </c:extLst>
        </c:ser>
        <c:ser>
          <c:idx val="2"/>
          <c:order val="2"/>
          <c:tx>
            <c:strRef>
              <c:f>Sheet1!$D$1</c:f>
              <c:strCache>
                <c:ptCount val="1"/>
                <c:pt idx="0">
                  <c:v>Recall</c:v>
                </c:pt>
              </c:strCache>
            </c:strRef>
          </c:tx>
          <c:spPr>
            <a:solidFill>
              <a:schemeClr val="accent3"/>
            </a:solidFill>
            <a:ln>
              <a:noFill/>
            </a:ln>
            <a:effectLst/>
          </c:spPr>
          <c:invertIfNegative val="0"/>
          <c:cat>
            <c:strRef>
              <c:f>Sheet1!$A$2:$A$8</c:f>
              <c:strCache>
                <c:ptCount val="7"/>
                <c:pt idx="0">
                  <c:v>CNN_George</c:v>
                </c:pt>
                <c:pt idx="1">
                  <c:v>BGRU_P</c:v>
                </c:pt>
                <c:pt idx="2">
                  <c:v>CNN_GRU</c:v>
                </c:pt>
                <c:pt idx="3">
                  <c:v>BLSTM</c:v>
                </c:pt>
                <c:pt idx="4">
                  <c:v>BGRU</c:v>
                </c:pt>
                <c:pt idx="5">
                  <c:v>CNN_Tweaked</c:v>
                </c:pt>
                <c:pt idx="6">
                  <c:v>RCNN</c:v>
                </c:pt>
              </c:strCache>
            </c:strRef>
          </c:cat>
          <c:val>
            <c:numRef>
              <c:f>Sheet1!$D$2:$D$8</c:f>
              <c:numCache>
                <c:formatCode>General</c:formatCode>
                <c:ptCount val="7"/>
                <c:pt idx="0">
                  <c:v>0.85446</c:v>
                </c:pt>
                <c:pt idx="1">
                  <c:v>0.85836000000000001</c:v>
                </c:pt>
                <c:pt idx="2">
                  <c:v>0.85758000000000001</c:v>
                </c:pt>
                <c:pt idx="3">
                  <c:v>0.83572999999999997</c:v>
                </c:pt>
                <c:pt idx="4">
                  <c:v>0.88724000000000003</c:v>
                </c:pt>
                <c:pt idx="5">
                  <c:v>0.83299999999999996</c:v>
                </c:pt>
                <c:pt idx="6">
                  <c:v>0.85251600000000005</c:v>
                </c:pt>
              </c:numCache>
            </c:numRef>
          </c:val>
          <c:extLst>
            <c:ext xmlns:c16="http://schemas.microsoft.com/office/drawing/2014/chart" uri="{C3380CC4-5D6E-409C-BE32-E72D297353CC}">
              <c16:uniqueId val="{00000002-0098-4657-BEBD-64077A1C7309}"/>
            </c:ext>
          </c:extLst>
        </c:ser>
        <c:ser>
          <c:idx val="3"/>
          <c:order val="3"/>
          <c:tx>
            <c:strRef>
              <c:f>Sheet1!$E$1</c:f>
              <c:strCache>
                <c:ptCount val="1"/>
                <c:pt idx="0">
                  <c:v>F1 Score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CNN_George</c:v>
                </c:pt>
                <c:pt idx="1">
                  <c:v>BGRU_P</c:v>
                </c:pt>
                <c:pt idx="2">
                  <c:v>CNN_GRU</c:v>
                </c:pt>
                <c:pt idx="3">
                  <c:v>BLSTM</c:v>
                </c:pt>
                <c:pt idx="4">
                  <c:v>BGRU</c:v>
                </c:pt>
                <c:pt idx="5">
                  <c:v>CNN_Tweaked</c:v>
                </c:pt>
                <c:pt idx="6">
                  <c:v>RCNN</c:v>
                </c:pt>
              </c:strCache>
            </c:strRef>
          </c:cat>
          <c:val>
            <c:numRef>
              <c:f>Sheet1!$E$2:$E$8</c:f>
              <c:numCache>
                <c:formatCode>General</c:formatCode>
                <c:ptCount val="7"/>
                <c:pt idx="0">
                  <c:v>0.87355000000000005</c:v>
                </c:pt>
                <c:pt idx="1">
                  <c:v>0.88619999999999999</c:v>
                </c:pt>
                <c:pt idx="2">
                  <c:v>0.88575000000000004</c:v>
                </c:pt>
                <c:pt idx="3">
                  <c:v>0.88183999999999996</c:v>
                </c:pt>
                <c:pt idx="4">
                  <c:v>0.87714000000000003</c:v>
                </c:pt>
                <c:pt idx="5">
                  <c:v>0.88732999999999995</c:v>
                </c:pt>
                <c:pt idx="6">
                  <c:v>0.86040000000000005</c:v>
                </c:pt>
              </c:numCache>
            </c:numRef>
          </c:val>
          <c:extLst>
            <c:ext xmlns:c16="http://schemas.microsoft.com/office/drawing/2014/chart" uri="{C3380CC4-5D6E-409C-BE32-E72D297353CC}">
              <c16:uniqueId val="{00000003-0098-4657-BEBD-64077A1C7309}"/>
            </c:ext>
          </c:extLst>
        </c:ser>
        <c:dLbls>
          <c:showLegendKey val="0"/>
          <c:showVal val="0"/>
          <c:showCatName val="0"/>
          <c:showSerName val="0"/>
          <c:showPercent val="0"/>
          <c:showBubbleSize val="0"/>
        </c:dLbls>
        <c:gapWidth val="219"/>
        <c:axId val="1559567535"/>
        <c:axId val="1559556719"/>
      </c:barChart>
      <c:catAx>
        <c:axId val="15595675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US"/>
          </a:p>
        </c:txPr>
        <c:crossAx val="1559556719"/>
        <c:crosses val="autoZero"/>
        <c:auto val="1"/>
        <c:lblAlgn val="ctr"/>
        <c:lblOffset val="100"/>
        <c:noMultiLvlLbl val="0"/>
      </c:catAx>
      <c:valAx>
        <c:axId val="155955671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559567535"/>
        <c:crosses val="autoZero"/>
        <c:crossBetween val="between"/>
      </c:valAx>
      <c:spPr>
        <a:noFill/>
        <a:ln>
          <a:noFill/>
        </a:ln>
        <a:effectLst/>
      </c:spPr>
    </c:plotArea>
    <c:legend>
      <c:legendPos val="b"/>
      <c:layout>
        <c:manualLayout>
          <c:xMode val="edge"/>
          <c:yMode val="edge"/>
          <c:x val="0.22683772454963075"/>
          <c:y val="0.7279648423956403"/>
          <c:w val="0.56424554123795856"/>
          <c:h val="7.5451930613039314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2782445227851691E-2"/>
          <c:y val="0.17351606194660038"/>
          <c:w val="0.95241292160544411"/>
          <c:h val="0.61414595062501887"/>
        </c:manualLayout>
      </c:layout>
      <c:barChart>
        <c:barDir val="col"/>
        <c:grouping val="clustered"/>
        <c:varyColors val="0"/>
        <c:ser>
          <c:idx val="0"/>
          <c:order val="0"/>
          <c:tx>
            <c:strRef>
              <c:f>Sheet1!$B$1</c:f>
              <c:strCache>
                <c:ptCount val="1"/>
                <c:pt idx="0">
                  <c:v>Accuracy</c:v>
                </c:pt>
              </c:strCache>
            </c:strRef>
          </c:tx>
          <c:spPr>
            <a:solidFill>
              <a:schemeClr val="accent1"/>
            </a:solidFill>
            <a:ln>
              <a:noFill/>
            </a:ln>
            <a:effectLst/>
          </c:spPr>
          <c:invertIfNegative val="0"/>
          <c:cat>
            <c:strRef>
              <c:f>Sheet1!$A$2:$A$15</c:f>
              <c:strCache>
                <c:ptCount val="14"/>
                <c:pt idx="0">
                  <c:v>FastText+CNN_Tweaked</c:v>
                </c:pt>
                <c:pt idx="1">
                  <c:v>FastText+CNN_George</c:v>
                </c:pt>
                <c:pt idx="2">
                  <c:v>FastText+BGRU_P</c:v>
                </c:pt>
                <c:pt idx="3">
                  <c:v>FastText+CNN_GRU</c:v>
                </c:pt>
                <c:pt idx="4">
                  <c:v>FastText+BLSTM</c:v>
                </c:pt>
                <c:pt idx="5">
                  <c:v>FastText+BGRU</c:v>
                </c:pt>
                <c:pt idx="6">
                  <c:v>FastText+RCNN</c:v>
                </c:pt>
                <c:pt idx="7">
                  <c:v>BERT+CNN_George</c:v>
                </c:pt>
                <c:pt idx="8">
                  <c:v>BERT+BGRU_P</c:v>
                </c:pt>
                <c:pt idx="9">
                  <c:v>BERT+CNN_GRU</c:v>
                </c:pt>
                <c:pt idx="10">
                  <c:v>BERT+BLSTM</c:v>
                </c:pt>
                <c:pt idx="11">
                  <c:v>BERT+BGRU</c:v>
                </c:pt>
                <c:pt idx="12">
                  <c:v>BERT+CNN_Tweaked</c:v>
                </c:pt>
                <c:pt idx="13">
                  <c:v>BERT+RCNN</c:v>
                </c:pt>
              </c:strCache>
            </c:strRef>
          </c:cat>
          <c:val>
            <c:numRef>
              <c:f>Sheet1!$B$2:$B$15</c:f>
              <c:numCache>
                <c:formatCode>General</c:formatCode>
                <c:ptCount val="14"/>
                <c:pt idx="0">
                  <c:v>0.96126</c:v>
                </c:pt>
                <c:pt idx="1">
                  <c:v>0.95830000000000004</c:v>
                </c:pt>
                <c:pt idx="2">
                  <c:v>0.95943000000000001</c:v>
                </c:pt>
                <c:pt idx="3">
                  <c:v>0.96111999999999997</c:v>
                </c:pt>
                <c:pt idx="4">
                  <c:v>0.95823000000000003</c:v>
                </c:pt>
                <c:pt idx="5">
                  <c:v>0.95970999999999995</c:v>
                </c:pt>
                <c:pt idx="6">
                  <c:v>0.95730999999999999</c:v>
                </c:pt>
                <c:pt idx="7">
                  <c:v>0.95823000000000003</c:v>
                </c:pt>
                <c:pt idx="8">
                  <c:v>0.95886000000000005</c:v>
                </c:pt>
                <c:pt idx="9">
                  <c:v>0.95823000000000003</c:v>
                </c:pt>
                <c:pt idx="10">
                  <c:v>0.95596999999999999</c:v>
                </c:pt>
                <c:pt idx="11">
                  <c:v>0.95765999999999996</c:v>
                </c:pt>
                <c:pt idx="12">
                  <c:v>0.95872000000000002</c:v>
                </c:pt>
                <c:pt idx="13">
                  <c:v>0.95611599999999997</c:v>
                </c:pt>
              </c:numCache>
            </c:numRef>
          </c:val>
          <c:extLst>
            <c:ext xmlns:c16="http://schemas.microsoft.com/office/drawing/2014/chart" uri="{C3380CC4-5D6E-409C-BE32-E72D297353CC}">
              <c16:uniqueId val="{00000000-C5D3-45A4-9608-6067AD98C75B}"/>
            </c:ext>
          </c:extLst>
        </c:ser>
        <c:ser>
          <c:idx val="1"/>
          <c:order val="1"/>
          <c:tx>
            <c:strRef>
              <c:f>Sheet1!$C$1</c:f>
              <c:strCache>
                <c:ptCount val="1"/>
                <c:pt idx="0">
                  <c:v>Precision</c:v>
                </c:pt>
              </c:strCache>
            </c:strRef>
          </c:tx>
          <c:spPr>
            <a:solidFill>
              <a:schemeClr val="accent6">
                <a:lumMod val="75000"/>
              </a:schemeClr>
            </a:solidFill>
            <a:ln>
              <a:noFill/>
            </a:ln>
            <a:effectLst/>
          </c:spPr>
          <c:invertIfNegative val="0"/>
          <c:cat>
            <c:strRef>
              <c:f>Sheet1!$A$2:$A$15</c:f>
              <c:strCache>
                <c:ptCount val="14"/>
                <c:pt idx="0">
                  <c:v>FastText+CNN_Tweaked</c:v>
                </c:pt>
                <c:pt idx="1">
                  <c:v>FastText+CNN_George</c:v>
                </c:pt>
                <c:pt idx="2">
                  <c:v>FastText+BGRU_P</c:v>
                </c:pt>
                <c:pt idx="3">
                  <c:v>FastText+CNN_GRU</c:v>
                </c:pt>
                <c:pt idx="4">
                  <c:v>FastText+BLSTM</c:v>
                </c:pt>
                <c:pt idx="5">
                  <c:v>FastText+BGRU</c:v>
                </c:pt>
                <c:pt idx="6">
                  <c:v>FastText+RCNN</c:v>
                </c:pt>
                <c:pt idx="7">
                  <c:v>BERT+CNN_George</c:v>
                </c:pt>
                <c:pt idx="8">
                  <c:v>BERT+BGRU_P</c:v>
                </c:pt>
                <c:pt idx="9">
                  <c:v>BERT+CNN_GRU</c:v>
                </c:pt>
                <c:pt idx="10">
                  <c:v>BERT+BLSTM</c:v>
                </c:pt>
                <c:pt idx="11">
                  <c:v>BERT+BGRU</c:v>
                </c:pt>
                <c:pt idx="12">
                  <c:v>BERT+CNN_Tweaked</c:v>
                </c:pt>
                <c:pt idx="13">
                  <c:v>BERT+RCNN</c:v>
                </c:pt>
              </c:strCache>
            </c:strRef>
          </c:cat>
          <c:val>
            <c:numRef>
              <c:f>Sheet1!$C$2:$C$15</c:f>
              <c:numCache>
                <c:formatCode>General</c:formatCode>
                <c:ptCount val="14"/>
                <c:pt idx="0">
                  <c:v>0.93516999999999995</c:v>
                </c:pt>
                <c:pt idx="1">
                  <c:v>0.92100000000000004</c:v>
                </c:pt>
                <c:pt idx="2">
                  <c:v>0.90047999999999995</c:v>
                </c:pt>
                <c:pt idx="3">
                  <c:v>0.92771999999999999</c:v>
                </c:pt>
                <c:pt idx="4">
                  <c:v>0.91320000000000001</c:v>
                </c:pt>
                <c:pt idx="5">
                  <c:v>0.92310000000000003</c:v>
                </c:pt>
                <c:pt idx="6">
                  <c:v>0.90720000000000001</c:v>
                </c:pt>
                <c:pt idx="7">
                  <c:v>0.91459000000000001</c:v>
                </c:pt>
                <c:pt idx="8">
                  <c:v>0.93079999999999996</c:v>
                </c:pt>
                <c:pt idx="9">
                  <c:v>0.91181999999999996</c:v>
                </c:pt>
                <c:pt idx="10">
                  <c:v>0.91063000000000005</c:v>
                </c:pt>
                <c:pt idx="11">
                  <c:v>0.91500999999999999</c:v>
                </c:pt>
                <c:pt idx="12">
                  <c:v>0.94230000000000003</c:v>
                </c:pt>
                <c:pt idx="13">
                  <c:v>0.91527000000000003</c:v>
                </c:pt>
              </c:numCache>
            </c:numRef>
          </c:val>
          <c:extLst>
            <c:ext xmlns:c16="http://schemas.microsoft.com/office/drawing/2014/chart" uri="{C3380CC4-5D6E-409C-BE32-E72D297353CC}">
              <c16:uniqueId val="{00000001-C5D3-45A4-9608-6067AD98C75B}"/>
            </c:ext>
          </c:extLst>
        </c:ser>
        <c:ser>
          <c:idx val="2"/>
          <c:order val="2"/>
          <c:tx>
            <c:strRef>
              <c:f>Sheet1!$D$1</c:f>
              <c:strCache>
                <c:ptCount val="1"/>
                <c:pt idx="0">
                  <c:v>Recall</c:v>
                </c:pt>
              </c:strCache>
            </c:strRef>
          </c:tx>
          <c:spPr>
            <a:solidFill>
              <a:schemeClr val="accent3"/>
            </a:solidFill>
            <a:ln>
              <a:noFill/>
            </a:ln>
            <a:effectLst/>
          </c:spPr>
          <c:invertIfNegative val="0"/>
          <c:cat>
            <c:strRef>
              <c:f>Sheet1!$A$2:$A$15</c:f>
              <c:strCache>
                <c:ptCount val="14"/>
                <c:pt idx="0">
                  <c:v>FastText+CNN_Tweaked</c:v>
                </c:pt>
                <c:pt idx="1">
                  <c:v>FastText+CNN_George</c:v>
                </c:pt>
                <c:pt idx="2">
                  <c:v>FastText+BGRU_P</c:v>
                </c:pt>
                <c:pt idx="3">
                  <c:v>FastText+CNN_GRU</c:v>
                </c:pt>
                <c:pt idx="4">
                  <c:v>FastText+BLSTM</c:v>
                </c:pt>
                <c:pt idx="5">
                  <c:v>FastText+BGRU</c:v>
                </c:pt>
                <c:pt idx="6">
                  <c:v>FastText+RCNN</c:v>
                </c:pt>
                <c:pt idx="7">
                  <c:v>BERT+CNN_George</c:v>
                </c:pt>
                <c:pt idx="8">
                  <c:v>BERT+BGRU_P</c:v>
                </c:pt>
                <c:pt idx="9">
                  <c:v>BERT+CNN_GRU</c:v>
                </c:pt>
                <c:pt idx="10">
                  <c:v>BERT+BLSTM</c:v>
                </c:pt>
                <c:pt idx="11">
                  <c:v>BERT+BGRU</c:v>
                </c:pt>
                <c:pt idx="12">
                  <c:v>BERT+CNN_Tweaked</c:v>
                </c:pt>
                <c:pt idx="13">
                  <c:v>BERT+RCNN</c:v>
                </c:pt>
              </c:strCache>
            </c:strRef>
          </c:cat>
          <c:val>
            <c:numRef>
              <c:f>Sheet1!$D$2:$D$15</c:f>
              <c:numCache>
                <c:formatCode>General</c:formatCode>
                <c:ptCount val="14"/>
                <c:pt idx="0">
                  <c:v>0.84431999999999996</c:v>
                </c:pt>
                <c:pt idx="1">
                  <c:v>0.84158999999999995</c:v>
                </c:pt>
                <c:pt idx="2">
                  <c:v>0.87202000000000002</c:v>
                </c:pt>
                <c:pt idx="3">
                  <c:v>0.85133999999999999</c:v>
                </c:pt>
                <c:pt idx="4">
                  <c:v>0.84977999999999998</c:v>
                </c:pt>
                <c:pt idx="5">
                  <c:v>0.84782999999999997</c:v>
                </c:pt>
                <c:pt idx="6">
                  <c:v>0.85094999999999998</c:v>
                </c:pt>
                <c:pt idx="7">
                  <c:v>0.84821999999999997</c:v>
                </c:pt>
                <c:pt idx="8">
                  <c:v>0.83455999999999997</c:v>
                </c:pt>
                <c:pt idx="9">
                  <c:v>0.85133999999999999</c:v>
                </c:pt>
                <c:pt idx="10">
                  <c:v>0.83886000000000005</c:v>
                </c:pt>
                <c:pt idx="11">
                  <c:v>0.84431999999999996</c:v>
                </c:pt>
                <c:pt idx="12">
                  <c:v>0.82208000000000003</c:v>
                </c:pt>
                <c:pt idx="13">
                  <c:v>0.83456799999999998</c:v>
                </c:pt>
              </c:numCache>
            </c:numRef>
          </c:val>
          <c:extLst>
            <c:ext xmlns:c16="http://schemas.microsoft.com/office/drawing/2014/chart" uri="{C3380CC4-5D6E-409C-BE32-E72D297353CC}">
              <c16:uniqueId val="{00000002-C5D3-45A4-9608-6067AD98C75B}"/>
            </c:ext>
          </c:extLst>
        </c:ser>
        <c:ser>
          <c:idx val="3"/>
          <c:order val="3"/>
          <c:tx>
            <c:strRef>
              <c:f>Sheet1!$E$1</c:f>
              <c:strCache>
                <c:ptCount val="1"/>
                <c:pt idx="0">
                  <c:v>F1 Score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65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Sheet1!$A$2:$A$15</c:f>
              <c:strCache>
                <c:ptCount val="14"/>
                <c:pt idx="0">
                  <c:v>FastText+CNN_Tweaked</c:v>
                </c:pt>
                <c:pt idx="1">
                  <c:v>FastText+CNN_George</c:v>
                </c:pt>
                <c:pt idx="2">
                  <c:v>FastText+BGRU_P</c:v>
                </c:pt>
                <c:pt idx="3">
                  <c:v>FastText+CNN_GRU</c:v>
                </c:pt>
                <c:pt idx="4">
                  <c:v>FastText+BLSTM</c:v>
                </c:pt>
                <c:pt idx="5">
                  <c:v>FastText+BGRU</c:v>
                </c:pt>
                <c:pt idx="6">
                  <c:v>FastText+RCNN</c:v>
                </c:pt>
                <c:pt idx="7">
                  <c:v>BERT+CNN_George</c:v>
                </c:pt>
                <c:pt idx="8">
                  <c:v>BERT+BGRU_P</c:v>
                </c:pt>
                <c:pt idx="9">
                  <c:v>BERT+CNN_GRU</c:v>
                </c:pt>
                <c:pt idx="10">
                  <c:v>BERT+BLSTM</c:v>
                </c:pt>
                <c:pt idx="11">
                  <c:v>BERT+BGRU</c:v>
                </c:pt>
                <c:pt idx="12">
                  <c:v>BERT+CNN_Tweaked</c:v>
                </c:pt>
                <c:pt idx="13">
                  <c:v>BERT+RCNN</c:v>
                </c:pt>
              </c:strCache>
            </c:strRef>
          </c:cat>
          <c:val>
            <c:numRef>
              <c:f>Sheet1!$E$2:$E$15</c:f>
              <c:numCache>
                <c:formatCode>General</c:formatCode>
                <c:ptCount val="14"/>
                <c:pt idx="0">
                  <c:v>0.88700000000000001</c:v>
                </c:pt>
                <c:pt idx="1">
                  <c:v>0.879</c:v>
                </c:pt>
                <c:pt idx="2">
                  <c:v>0.88600000000000001</c:v>
                </c:pt>
                <c:pt idx="3">
                  <c:v>0.88700000000000001</c:v>
                </c:pt>
                <c:pt idx="4">
                  <c:v>0.88</c:v>
                </c:pt>
                <c:pt idx="5">
                  <c:v>0.88300000000000001</c:v>
                </c:pt>
                <c:pt idx="6">
                  <c:v>0.878</c:v>
                </c:pt>
                <c:pt idx="7">
                  <c:v>0.88</c:v>
                </c:pt>
                <c:pt idx="8">
                  <c:v>0.88300000000000001</c:v>
                </c:pt>
                <c:pt idx="9">
                  <c:v>0.88</c:v>
                </c:pt>
                <c:pt idx="10">
                  <c:v>0.873</c:v>
                </c:pt>
                <c:pt idx="11">
                  <c:v>0.878</c:v>
                </c:pt>
                <c:pt idx="12">
                  <c:v>0.88800000000000001</c:v>
                </c:pt>
                <c:pt idx="13">
                  <c:v>0.873</c:v>
                </c:pt>
              </c:numCache>
            </c:numRef>
          </c:val>
          <c:extLst>
            <c:ext xmlns:c16="http://schemas.microsoft.com/office/drawing/2014/chart" uri="{C3380CC4-5D6E-409C-BE32-E72D297353CC}">
              <c16:uniqueId val="{00000003-C5D3-45A4-9608-6067AD98C75B}"/>
            </c:ext>
          </c:extLst>
        </c:ser>
        <c:dLbls>
          <c:showLegendKey val="0"/>
          <c:showVal val="0"/>
          <c:showCatName val="0"/>
          <c:showSerName val="0"/>
          <c:showPercent val="0"/>
          <c:showBubbleSize val="0"/>
        </c:dLbls>
        <c:gapWidth val="219"/>
        <c:axId val="1559550479"/>
        <c:axId val="1559560463"/>
      </c:barChart>
      <c:catAx>
        <c:axId val="15595504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US"/>
          </a:p>
        </c:txPr>
        <c:crossAx val="1559560463"/>
        <c:crosses val="autoZero"/>
        <c:auto val="1"/>
        <c:lblAlgn val="ctr"/>
        <c:lblOffset val="100"/>
        <c:noMultiLvlLbl val="0"/>
      </c:catAx>
      <c:valAx>
        <c:axId val="15595604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55955047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456237081086056"/>
          <c:y val="2.2953404210997553E-2"/>
          <c:w val="0.85042129336067884"/>
          <c:h val="0.48920888209180974"/>
        </c:manualLayout>
      </c:layout>
      <c:barChart>
        <c:barDir val="col"/>
        <c:grouping val="clustered"/>
        <c:varyColors val="0"/>
        <c:ser>
          <c:idx val="0"/>
          <c:order val="0"/>
          <c:tx>
            <c:strRef>
              <c:f>Sheet1!$B$1</c:f>
              <c:strCache>
                <c:ptCount val="1"/>
                <c:pt idx="0">
                  <c:v>Accuracy</c:v>
                </c:pt>
              </c:strCache>
            </c:strRef>
          </c:tx>
          <c:spPr>
            <a:solidFill>
              <a:schemeClr val="accent1"/>
            </a:solidFill>
            <a:ln>
              <a:noFill/>
            </a:ln>
            <a:effectLst/>
          </c:spPr>
          <c:invertIfNegative val="0"/>
          <c:cat>
            <c:strRef>
              <c:f>Sheet1!$A$2:$A$8</c:f>
              <c:strCache>
                <c:ptCount val="7"/>
                <c:pt idx="0">
                  <c:v>FastText+CNN_George</c:v>
                </c:pt>
                <c:pt idx="1">
                  <c:v>FastText+CNN_GRU</c:v>
                </c:pt>
                <c:pt idx="2">
                  <c:v>FastText+BLSTM</c:v>
                </c:pt>
                <c:pt idx="3">
                  <c:v>FastText+BGRU</c:v>
                </c:pt>
                <c:pt idx="4">
                  <c:v>FastText+CNN_Tweaked</c:v>
                </c:pt>
                <c:pt idx="5">
                  <c:v>FastText+BGRU_P</c:v>
                </c:pt>
                <c:pt idx="6">
                  <c:v>FastText+RCNN</c:v>
                </c:pt>
              </c:strCache>
            </c:strRef>
          </c:cat>
          <c:val>
            <c:numRef>
              <c:f>Sheet1!$B$2:$B$8</c:f>
              <c:numCache>
                <c:formatCode>General</c:formatCode>
                <c:ptCount val="7"/>
                <c:pt idx="0">
                  <c:v>0.96055999999999997</c:v>
                </c:pt>
                <c:pt idx="1">
                  <c:v>0.95886000000000005</c:v>
                </c:pt>
                <c:pt idx="2">
                  <c:v>0.95999000000000001</c:v>
                </c:pt>
                <c:pt idx="3">
                  <c:v>0.96084000000000003</c:v>
                </c:pt>
                <c:pt idx="4">
                  <c:v>0.96430000000000005</c:v>
                </c:pt>
                <c:pt idx="5">
                  <c:v>0.96211000000000002</c:v>
                </c:pt>
                <c:pt idx="6">
                  <c:v>0.96034900000000001</c:v>
                </c:pt>
              </c:numCache>
            </c:numRef>
          </c:val>
          <c:extLst>
            <c:ext xmlns:c16="http://schemas.microsoft.com/office/drawing/2014/chart" uri="{C3380CC4-5D6E-409C-BE32-E72D297353CC}">
              <c16:uniqueId val="{00000000-FB69-4DF7-AAD7-83B9522FA37A}"/>
            </c:ext>
          </c:extLst>
        </c:ser>
        <c:ser>
          <c:idx val="1"/>
          <c:order val="1"/>
          <c:tx>
            <c:strRef>
              <c:f>Sheet1!$C$1</c:f>
              <c:strCache>
                <c:ptCount val="1"/>
                <c:pt idx="0">
                  <c:v>Precision</c:v>
                </c:pt>
              </c:strCache>
            </c:strRef>
          </c:tx>
          <c:spPr>
            <a:solidFill>
              <a:schemeClr val="accent6">
                <a:lumMod val="75000"/>
              </a:schemeClr>
            </a:solidFill>
            <a:ln>
              <a:noFill/>
            </a:ln>
            <a:effectLst/>
          </c:spPr>
          <c:invertIfNegative val="0"/>
          <c:cat>
            <c:strRef>
              <c:f>Sheet1!$A$2:$A$8</c:f>
              <c:strCache>
                <c:ptCount val="7"/>
                <c:pt idx="0">
                  <c:v>FastText+CNN_George</c:v>
                </c:pt>
                <c:pt idx="1">
                  <c:v>FastText+CNN_GRU</c:v>
                </c:pt>
                <c:pt idx="2">
                  <c:v>FastText+BLSTM</c:v>
                </c:pt>
                <c:pt idx="3">
                  <c:v>FastText+BGRU</c:v>
                </c:pt>
                <c:pt idx="4">
                  <c:v>FastText+CNN_Tweaked</c:v>
                </c:pt>
                <c:pt idx="5">
                  <c:v>FastText+BGRU_P</c:v>
                </c:pt>
                <c:pt idx="6">
                  <c:v>FastText+RCNN</c:v>
                </c:pt>
              </c:strCache>
            </c:strRef>
          </c:cat>
          <c:val>
            <c:numRef>
              <c:f>Sheet1!$C$2:$C$8</c:f>
              <c:numCache>
                <c:formatCode>General</c:formatCode>
                <c:ptCount val="7"/>
                <c:pt idx="0">
                  <c:v>0.91749999999999998</c:v>
                </c:pt>
                <c:pt idx="1">
                  <c:v>0.91249999999999998</c:v>
                </c:pt>
                <c:pt idx="2">
                  <c:v>0.89290999999999998</c:v>
                </c:pt>
                <c:pt idx="3">
                  <c:v>0.92183999999999999</c:v>
                </c:pt>
                <c:pt idx="4">
                  <c:v>0.91791</c:v>
                </c:pt>
                <c:pt idx="5">
                  <c:v>0.92242999999999997</c:v>
                </c:pt>
                <c:pt idx="6">
                  <c:v>0.91020000000000001</c:v>
                </c:pt>
              </c:numCache>
            </c:numRef>
          </c:val>
          <c:extLst>
            <c:ext xmlns:c16="http://schemas.microsoft.com/office/drawing/2014/chart" uri="{C3380CC4-5D6E-409C-BE32-E72D297353CC}">
              <c16:uniqueId val="{00000001-FB69-4DF7-AAD7-83B9522FA37A}"/>
            </c:ext>
          </c:extLst>
        </c:ser>
        <c:ser>
          <c:idx val="2"/>
          <c:order val="2"/>
          <c:tx>
            <c:strRef>
              <c:f>Sheet1!$D$1</c:f>
              <c:strCache>
                <c:ptCount val="1"/>
                <c:pt idx="0">
                  <c:v>Recall</c:v>
                </c:pt>
              </c:strCache>
            </c:strRef>
          </c:tx>
          <c:spPr>
            <a:solidFill>
              <a:schemeClr val="accent3"/>
            </a:solidFill>
            <a:ln>
              <a:noFill/>
            </a:ln>
            <a:effectLst/>
          </c:spPr>
          <c:invertIfNegative val="0"/>
          <c:cat>
            <c:strRef>
              <c:f>Sheet1!$A$2:$A$8</c:f>
              <c:strCache>
                <c:ptCount val="7"/>
                <c:pt idx="0">
                  <c:v>FastText+CNN_George</c:v>
                </c:pt>
                <c:pt idx="1">
                  <c:v>FastText+CNN_GRU</c:v>
                </c:pt>
                <c:pt idx="2">
                  <c:v>FastText+BLSTM</c:v>
                </c:pt>
                <c:pt idx="3">
                  <c:v>FastText+BGRU</c:v>
                </c:pt>
                <c:pt idx="4">
                  <c:v>FastText+CNN_Tweaked</c:v>
                </c:pt>
                <c:pt idx="5">
                  <c:v>FastText+BGRU_P</c:v>
                </c:pt>
                <c:pt idx="6">
                  <c:v>FastText+RCNN</c:v>
                </c:pt>
              </c:strCache>
            </c:strRef>
          </c:cat>
          <c:val>
            <c:numRef>
              <c:f>Sheet1!$D$2:$D$8</c:f>
              <c:numCache>
                <c:formatCode>General</c:formatCode>
                <c:ptCount val="7"/>
                <c:pt idx="0">
                  <c:v>0.85914000000000001</c:v>
                </c:pt>
                <c:pt idx="1">
                  <c:v>0.85446</c:v>
                </c:pt>
                <c:pt idx="2">
                  <c:v>0.88490000000000002</c:v>
                </c:pt>
                <c:pt idx="3">
                  <c:v>0.85602</c:v>
                </c:pt>
                <c:pt idx="4">
                  <c:v>0.88138000000000005</c:v>
                </c:pt>
                <c:pt idx="5">
                  <c:v>0.86304999999999998</c:v>
                </c:pt>
                <c:pt idx="6">
                  <c:v>0.86617200000000005</c:v>
                </c:pt>
              </c:numCache>
            </c:numRef>
          </c:val>
          <c:extLst>
            <c:ext xmlns:c16="http://schemas.microsoft.com/office/drawing/2014/chart" uri="{C3380CC4-5D6E-409C-BE32-E72D297353CC}">
              <c16:uniqueId val="{00000002-FB69-4DF7-AAD7-83B9522FA37A}"/>
            </c:ext>
          </c:extLst>
        </c:ser>
        <c:ser>
          <c:idx val="3"/>
          <c:order val="3"/>
          <c:tx>
            <c:strRef>
              <c:f>Sheet1!$E$1</c:f>
              <c:strCache>
                <c:ptCount val="1"/>
                <c:pt idx="0">
                  <c:v>F1 Score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FastText+CNN_George</c:v>
                </c:pt>
                <c:pt idx="1">
                  <c:v>FastText+CNN_GRU</c:v>
                </c:pt>
                <c:pt idx="2">
                  <c:v>FastText+BLSTM</c:v>
                </c:pt>
                <c:pt idx="3">
                  <c:v>FastText+BGRU</c:v>
                </c:pt>
                <c:pt idx="4">
                  <c:v>FastText+CNN_Tweaked</c:v>
                </c:pt>
                <c:pt idx="5">
                  <c:v>FastText+BGRU_P</c:v>
                </c:pt>
                <c:pt idx="6">
                  <c:v>FastText+RCNN</c:v>
                </c:pt>
              </c:strCache>
            </c:strRef>
          </c:cat>
          <c:val>
            <c:numRef>
              <c:f>Sheet1!$E$2:$E$8</c:f>
              <c:numCache>
                <c:formatCode>General</c:formatCode>
                <c:ptCount val="7"/>
                <c:pt idx="0">
                  <c:v>0.88736000000000004</c:v>
                </c:pt>
                <c:pt idx="1">
                  <c:v>0.88253000000000004</c:v>
                </c:pt>
                <c:pt idx="2">
                  <c:v>0.88888</c:v>
                </c:pt>
                <c:pt idx="3">
                  <c:v>0.88771999999999995</c:v>
                </c:pt>
                <c:pt idx="4">
                  <c:v>0.89927999999999997</c:v>
                </c:pt>
                <c:pt idx="5">
                  <c:v>0.89175000000000004</c:v>
                </c:pt>
                <c:pt idx="6">
                  <c:v>0.88764399999999999</c:v>
                </c:pt>
              </c:numCache>
            </c:numRef>
          </c:val>
          <c:extLst>
            <c:ext xmlns:c16="http://schemas.microsoft.com/office/drawing/2014/chart" uri="{C3380CC4-5D6E-409C-BE32-E72D297353CC}">
              <c16:uniqueId val="{00000003-FB69-4DF7-AAD7-83B9522FA37A}"/>
            </c:ext>
          </c:extLst>
        </c:ser>
        <c:dLbls>
          <c:showLegendKey val="0"/>
          <c:showVal val="0"/>
          <c:showCatName val="0"/>
          <c:showSerName val="0"/>
          <c:showPercent val="0"/>
          <c:showBubbleSize val="0"/>
        </c:dLbls>
        <c:gapWidth val="219"/>
        <c:axId val="1559547567"/>
        <c:axId val="1559569615"/>
      </c:barChart>
      <c:catAx>
        <c:axId val="15595475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500" b="0" i="0" u="none" strike="noStrike" kern="1200" baseline="0">
                <a:solidFill>
                  <a:schemeClr val="tx1">
                    <a:lumMod val="65000"/>
                    <a:lumOff val="35000"/>
                  </a:schemeClr>
                </a:solidFill>
                <a:latin typeface="+mn-lt"/>
                <a:ea typeface="+mn-ea"/>
                <a:cs typeface="+mn-cs"/>
              </a:defRPr>
            </a:pPr>
            <a:endParaRPr lang="en-US"/>
          </a:p>
        </c:txPr>
        <c:crossAx val="1559569615"/>
        <c:crosses val="autoZero"/>
        <c:auto val="1"/>
        <c:lblAlgn val="ctr"/>
        <c:lblOffset val="100"/>
        <c:noMultiLvlLbl val="0"/>
      </c:catAx>
      <c:valAx>
        <c:axId val="15595696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559547567"/>
        <c:crosses val="autoZero"/>
        <c:crossBetween val="between"/>
      </c:valAx>
      <c:spPr>
        <a:noFill/>
        <a:ln>
          <a:noFill/>
        </a:ln>
        <a:effectLst/>
      </c:spPr>
    </c:plotArea>
    <c:legend>
      <c:legendPos val="b"/>
      <c:layout>
        <c:manualLayout>
          <c:xMode val="edge"/>
          <c:yMode val="edge"/>
          <c:x val="0.27501230193878556"/>
          <c:y val="0.57906545639749274"/>
          <c:w val="0.47341629677478592"/>
          <c:h val="7.0095849166948082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Accuracy</c:v>
                </c:pt>
              </c:strCache>
            </c:strRef>
          </c:tx>
          <c:spPr>
            <a:solidFill>
              <a:schemeClr val="accent5">
                <a:lumMod val="20000"/>
                <a:lumOff val="8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1: ML Models: TfIdf vectors</c:v>
                </c:pt>
                <c:pt idx="1">
                  <c:v>2: DL Model: Pretrained Embeddings</c:v>
                </c:pt>
                <c:pt idx="2">
                  <c:v>3: DL Models: Learnt with model training</c:v>
                </c:pt>
                <c:pt idx="3">
                  <c:v>4: DL Model: Finetuned Embeddings</c:v>
                </c:pt>
                <c:pt idx="4">
                  <c:v>5: DL Model: Corpus-specific Embeddings</c:v>
                </c:pt>
              </c:strCache>
            </c:strRef>
          </c:cat>
          <c:val>
            <c:numRef>
              <c:f>Sheet1!$B$2:$B$6</c:f>
              <c:numCache>
                <c:formatCode>General</c:formatCode>
                <c:ptCount val="5"/>
                <c:pt idx="0">
                  <c:v>0.95799999999999996</c:v>
                </c:pt>
                <c:pt idx="1">
                  <c:v>0.94599999999999995</c:v>
                </c:pt>
                <c:pt idx="2">
                  <c:v>0.96</c:v>
                </c:pt>
                <c:pt idx="3">
                  <c:v>0.95799999999999996</c:v>
                </c:pt>
                <c:pt idx="4">
                  <c:v>0.96399999999999997</c:v>
                </c:pt>
              </c:numCache>
            </c:numRef>
          </c:val>
          <c:extLst>
            <c:ext xmlns:c16="http://schemas.microsoft.com/office/drawing/2014/chart" uri="{C3380CC4-5D6E-409C-BE32-E72D297353CC}">
              <c16:uniqueId val="{00000000-1C03-4C3B-8613-C9430B6480E2}"/>
            </c:ext>
          </c:extLst>
        </c:ser>
        <c:ser>
          <c:idx val="1"/>
          <c:order val="1"/>
          <c:tx>
            <c:strRef>
              <c:f>Sheet1!$C$1</c:f>
              <c:strCache>
                <c:ptCount val="1"/>
                <c:pt idx="0">
                  <c:v>F1 Score</c:v>
                </c:pt>
              </c:strCache>
            </c:strRef>
          </c:tx>
          <c:spPr>
            <a:solidFill>
              <a:schemeClr val="accent4">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1: ML Models: TfIdf vectors</c:v>
                </c:pt>
                <c:pt idx="1">
                  <c:v>2: DL Model: Pretrained Embeddings</c:v>
                </c:pt>
                <c:pt idx="2">
                  <c:v>3: DL Models: Learnt with model training</c:v>
                </c:pt>
                <c:pt idx="3">
                  <c:v>4: DL Model: Finetuned Embeddings</c:v>
                </c:pt>
                <c:pt idx="4">
                  <c:v>5: DL Model: Corpus-specific Embeddings</c:v>
                </c:pt>
              </c:strCache>
            </c:strRef>
          </c:cat>
          <c:val>
            <c:numRef>
              <c:f>Sheet1!$C$2:$C$6</c:f>
              <c:numCache>
                <c:formatCode>General</c:formatCode>
                <c:ptCount val="5"/>
                <c:pt idx="0">
                  <c:v>0.879</c:v>
                </c:pt>
                <c:pt idx="1">
                  <c:v>0.84399999999999997</c:v>
                </c:pt>
                <c:pt idx="2">
                  <c:v>0.88600000000000001</c:v>
                </c:pt>
                <c:pt idx="3">
                  <c:v>0.88800000000000001</c:v>
                </c:pt>
                <c:pt idx="4">
                  <c:v>0.89900000000000002</c:v>
                </c:pt>
              </c:numCache>
            </c:numRef>
          </c:val>
          <c:extLst>
            <c:ext xmlns:c16="http://schemas.microsoft.com/office/drawing/2014/chart" uri="{C3380CC4-5D6E-409C-BE32-E72D297353CC}">
              <c16:uniqueId val="{00000001-1C03-4C3B-8613-C9430B6480E2}"/>
            </c:ext>
          </c:extLst>
        </c:ser>
        <c:dLbls>
          <c:showLegendKey val="0"/>
          <c:showVal val="0"/>
          <c:showCatName val="0"/>
          <c:showSerName val="0"/>
          <c:showPercent val="0"/>
          <c:showBubbleSize val="0"/>
        </c:dLbls>
        <c:gapWidth val="219"/>
        <c:axId val="44686752"/>
        <c:axId val="44685088"/>
      </c:barChart>
      <c:catAx>
        <c:axId val="446867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44685088"/>
        <c:crosses val="autoZero"/>
        <c:auto val="1"/>
        <c:lblAlgn val="ctr"/>
        <c:lblOffset val="100"/>
        <c:noMultiLvlLbl val="0"/>
      </c:catAx>
      <c:valAx>
        <c:axId val="446850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686752"/>
        <c:crosses val="autoZero"/>
        <c:crossBetween val="between"/>
      </c:valAx>
      <c:spPr>
        <a:noFill/>
        <a:ln>
          <a:noFill/>
        </a:ln>
        <a:effectLst/>
      </c:spPr>
    </c:plotArea>
    <c:legend>
      <c:legendPos val="b"/>
      <c:layout>
        <c:manualLayout>
          <c:xMode val="edge"/>
          <c:yMode val="edge"/>
          <c:x val="0.35160480972936237"/>
          <c:y val="0.93375902908830599"/>
          <c:w val="0.3051383227735151"/>
          <c:h val="6.6240970911693883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1: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use multiple feature extraction units to share multi-task parameters so that the model can better share sentiment knowledge, and then gated attention is used to fuse features for hate speech detection.</a:t>
            </a:r>
            <a:endParaRPr/>
          </a:p>
          <a:p>
            <a:pPr indent="0" lvl="0" marL="0" rtl="0" algn="l">
              <a:lnSpc>
                <a:spcPct val="100000"/>
              </a:lnSpc>
              <a:spcBef>
                <a:spcPts val="0"/>
              </a:spcBef>
              <a:spcAft>
                <a:spcPts val="0"/>
              </a:spcAft>
              <a:buSzPts val="1100"/>
              <a:buNone/>
            </a:pPr>
            <a:r>
              <a:rPr lang="en-US"/>
              <a:t>SemEval2019 task5 (SE)</a:t>
            </a:r>
            <a:endParaRPr b="1"/>
          </a:p>
          <a:p>
            <a:pPr indent="0" lvl="0" marL="0" rtl="0" algn="l">
              <a:lnSpc>
                <a:spcPct val="100000"/>
              </a:lnSpc>
              <a:spcBef>
                <a:spcPts val="0"/>
              </a:spcBef>
              <a:spcAft>
                <a:spcPts val="0"/>
              </a:spcAft>
              <a:buSzPts val="1100"/>
              <a:buNone/>
            </a:pPr>
            <a:r>
              <a:rPr lang="en-US"/>
              <a:t>Davidson dataset (DV)</a:t>
            </a:r>
            <a:endParaRPr b="1"/>
          </a:p>
          <a:p>
            <a:pPr indent="0" lvl="0" marL="0" rtl="0" algn="l">
              <a:lnSpc>
                <a:spcPct val="100000"/>
              </a:lnSpc>
              <a:spcBef>
                <a:spcPts val="0"/>
              </a:spcBef>
              <a:spcAft>
                <a:spcPts val="0"/>
              </a:spcAft>
              <a:buSzPts val="1100"/>
              <a:buNone/>
            </a:pPr>
            <a:r>
              <a:rPr lang="en-US"/>
              <a:t>Sentiment Analysis (SA)4 . The SA is a sentiment dataset from Kaggle2018.</a:t>
            </a:r>
            <a:endParaRPr b="1"/>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Max length m = 200</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US"/>
              <a:t>Dataset Existing of Roman Urdu but not for Urdu.</a:t>
            </a:r>
            <a:endParaRPr/>
          </a:p>
          <a:p>
            <a:pPr indent="0" lvl="0" marL="0" rtl="0" algn="l">
              <a:lnSpc>
                <a:spcPct val="100000"/>
              </a:lnSpc>
              <a:spcBef>
                <a:spcPts val="0"/>
              </a:spcBef>
              <a:spcAft>
                <a:spcPts val="0"/>
              </a:spcAft>
              <a:buSzPts val="1100"/>
              <a:buNone/>
            </a:pPr>
            <a:r>
              <a:rPr b="1" lang="en-US"/>
              <a:t>Not Enough resource for Urdu Toxic comment classification.</a:t>
            </a:r>
            <a:endParaRPr/>
          </a:p>
          <a:p>
            <a:pPr indent="0" lvl="0" marL="0" rtl="0" algn="l">
              <a:lnSpc>
                <a:spcPct val="100000"/>
              </a:lnSpc>
              <a:spcBef>
                <a:spcPts val="0"/>
              </a:spcBef>
              <a:spcAft>
                <a:spcPts val="0"/>
              </a:spcAft>
              <a:buSzPts val="1100"/>
              <a:buNone/>
            </a:pPr>
            <a:r>
              <a:t/>
            </a:r>
            <a:endParaRPr b="1"/>
          </a:p>
          <a:p>
            <a:pPr indent="0" lvl="0" marL="0" rtl="0" algn="l">
              <a:lnSpc>
                <a:spcPct val="100000"/>
              </a:lnSpc>
              <a:spcBef>
                <a:spcPts val="0"/>
              </a:spcBef>
              <a:spcAft>
                <a:spcPts val="0"/>
              </a:spcAft>
              <a:buSzPts val="1100"/>
              <a:buNone/>
            </a:pPr>
            <a:r>
              <a:rPr b="1" lang="en-US"/>
              <a:t>Why use RUT? </a:t>
            </a:r>
            <a:r>
              <a:rPr b="0" lang="en-US"/>
              <a:t>Because a published labelled, extensive dataset for Toxicity detection, can help us to do 2 things.</a:t>
            </a:r>
            <a:endParaRPr/>
          </a:p>
          <a:p>
            <a:pPr indent="0" lvl="0" marL="0" rtl="0" algn="l">
              <a:lnSpc>
                <a:spcPct val="100000"/>
              </a:lnSpc>
              <a:spcBef>
                <a:spcPts val="0"/>
              </a:spcBef>
              <a:spcAft>
                <a:spcPts val="0"/>
              </a:spcAft>
              <a:buSzPts val="1100"/>
              <a:buNone/>
            </a:pPr>
            <a:r>
              <a:rPr b="0" lang="en-US"/>
              <a:t>     - For </a:t>
            </a:r>
            <a:r>
              <a:rPr b="1" i="1" lang="en-US"/>
              <a:t>Transliteration and Toxicity Detection</a:t>
            </a:r>
            <a:r>
              <a:rPr b="0" lang="en-US"/>
              <a:t>.</a:t>
            </a:r>
            <a:endParaRPr/>
          </a:p>
          <a:p>
            <a:pPr indent="0" lvl="0" marL="0" rtl="0" algn="l">
              <a:lnSpc>
                <a:spcPct val="100000"/>
              </a:lnSpc>
              <a:spcBef>
                <a:spcPts val="0"/>
              </a:spcBef>
              <a:spcAft>
                <a:spcPts val="0"/>
              </a:spcAft>
              <a:buSzPts val="1100"/>
              <a:buNone/>
            </a:pPr>
            <a:r>
              <a:rPr b="0" lang="en-US"/>
              <a:t>     - Usama Tahir research work on Transliteration based on same dataset.</a:t>
            </a:r>
            <a:endParaRPr b="1"/>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US"/>
              <a:t>Prepared Large Dataset for urdu Toxicity detection having 72771 samples</a:t>
            </a:r>
            <a:endParaRPr/>
          </a:p>
          <a:p>
            <a:pPr indent="-171450" lvl="0" marL="171450" rtl="0" algn="l">
              <a:lnSpc>
                <a:spcPct val="100000"/>
              </a:lnSpc>
              <a:spcBef>
                <a:spcPts val="0"/>
              </a:spcBef>
              <a:spcAft>
                <a:spcPts val="0"/>
              </a:spcAft>
              <a:buSzPts val="1100"/>
              <a:buFont typeface="Arial"/>
              <a:buChar char="-"/>
            </a:pPr>
            <a:r>
              <a:rPr b="1" lang="en-US"/>
              <a:t>59674 Non-Toxic</a:t>
            </a:r>
            <a:endParaRPr/>
          </a:p>
          <a:p>
            <a:pPr indent="-171450" lvl="0" marL="171450" rtl="0" algn="l">
              <a:lnSpc>
                <a:spcPct val="100000"/>
              </a:lnSpc>
              <a:spcBef>
                <a:spcPts val="0"/>
              </a:spcBef>
              <a:spcAft>
                <a:spcPts val="0"/>
              </a:spcAft>
              <a:buSzPts val="1100"/>
              <a:buFont typeface="Arial"/>
              <a:buChar char="-"/>
            </a:pPr>
            <a:r>
              <a:rPr b="1" lang="en-US"/>
              <a:t>13097 Toxic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These are the annotation guidelines that were decided beforehand.</a:t>
            </a:r>
            <a:endParaRPr/>
          </a:p>
          <a:p>
            <a:pPr indent="0" lvl="0" marL="0" rtl="0" algn="l">
              <a:lnSpc>
                <a:spcPct val="100000"/>
              </a:lnSpc>
              <a:spcBef>
                <a:spcPts val="0"/>
              </a:spcBef>
              <a:spcAft>
                <a:spcPts val="0"/>
              </a:spcAft>
              <a:buSzPts val="1100"/>
              <a:buNone/>
            </a:pPr>
            <a:r>
              <a:t/>
            </a:r>
            <a:endParaRPr/>
          </a:p>
          <a:p>
            <a:pPr indent="0" lvl="0" marL="0" rtl="0" algn="l">
              <a:lnSpc>
                <a:spcPct val="150000"/>
              </a:lnSpc>
              <a:spcBef>
                <a:spcPts val="0"/>
              </a:spcBef>
              <a:spcAft>
                <a:spcPts val="0"/>
              </a:spcAft>
              <a:buSzPts val="1100"/>
              <a:buNone/>
            </a:pPr>
            <a:r>
              <a:rPr b="1" lang="en-US"/>
              <a:t> - We didn’t modify anything in original Roman Urdu Sentence</a:t>
            </a:r>
            <a:endParaRPr/>
          </a:p>
          <a:p>
            <a:pPr indent="0" lvl="0" marL="0" rtl="0" algn="l">
              <a:lnSpc>
                <a:spcPct val="150000"/>
              </a:lnSpc>
              <a:spcBef>
                <a:spcPts val="0"/>
              </a:spcBef>
              <a:spcAft>
                <a:spcPts val="0"/>
              </a:spcAft>
              <a:buSzPts val="1100"/>
              <a:buNone/>
            </a:pPr>
            <a:r>
              <a:rPr b="1" lang="en-US"/>
              <a:t> - Only modified urdu sentence when needed</a:t>
            </a:r>
            <a:endParaRPr/>
          </a:p>
          <a:p>
            <a:pPr indent="0" lvl="0" marL="0" rtl="0" algn="l">
              <a:lnSpc>
                <a:spcPct val="150000"/>
              </a:lnSpc>
              <a:spcBef>
                <a:spcPts val="0"/>
              </a:spcBef>
              <a:spcAft>
                <a:spcPts val="0"/>
              </a:spcAft>
              <a:buSzPts val="1100"/>
              <a:buNone/>
            </a:pPr>
            <a:r>
              <a:rPr b="1" lang="en-US"/>
              <a:t> - Typing mistakes were not corrected but converted into urdu as such</a:t>
            </a:r>
            <a:endParaRPr/>
          </a:p>
          <a:p>
            <a:pPr indent="0" lvl="0" marL="0" rtl="0" algn="l">
              <a:lnSpc>
                <a:spcPct val="150000"/>
              </a:lnSpc>
              <a:spcBef>
                <a:spcPts val="0"/>
              </a:spcBef>
              <a:spcAft>
                <a:spcPts val="0"/>
              </a:spcAft>
              <a:buSzPts val="1100"/>
              <a:buNone/>
            </a:pPr>
            <a:r>
              <a:rPr b="1" lang="en-US"/>
              <a:t> - Hindi words were normalized into their corresponding Urdu</a:t>
            </a:r>
            <a:endParaRPr/>
          </a:p>
          <a:p>
            <a:pPr indent="0" lvl="0" marL="0" rtl="0" algn="l">
              <a:lnSpc>
                <a:spcPct val="150000"/>
              </a:lnSpc>
              <a:spcBef>
                <a:spcPts val="0"/>
              </a:spcBef>
              <a:spcAft>
                <a:spcPts val="0"/>
              </a:spcAft>
              <a:buSzPts val="1100"/>
              <a:buNone/>
            </a:pPr>
            <a:r>
              <a:rPr b="1" lang="en-US"/>
              <a:t> - Abbreviations were converted into Urdu with spaces among characters</a:t>
            </a:r>
            <a:endParaRPr/>
          </a:p>
          <a:p>
            <a:pPr indent="0" lvl="0" marL="0" rtl="0" algn="l">
              <a:lnSpc>
                <a:spcPct val="150000"/>
              </a:lnSpc>
              <a:spcBef>
                <a:spcPts val="0"/>
              </a:spcBef>
              <a:spcAft>
                <a:spcPts val="0"/>
              </a:spcAft>
              <a:buSzPts val="1100"/>
              <a:buNone/>
            </a:pPr>
            <a:r>
              <a:rPr b="1" lang="en-US"/>
              <a:t> - Homophones were dealt with the context of comment</a:t>
            </a:r>
            <a:endParaRPr b="1"/>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The process of Collection and Annotation of Data Involved 5 steps</a:t>
            </a:r>
            <a:endParaRPr/>
          </a:p>
          <a:p>
            <a:pPr indent="0" lvl="0" marL="0" rtl="0" algn="l">
              <a:lnSpc>
                <a:spcPct val="100000"/>
              </a:lnSpc>
              <a:spcBef>
                <a:spcPts val="0"/>
              </a:spcBef>
              <a:spcAft>
                <a:spcPts val="0"/>
              </a:spcAft>
              <a:buSzPts val="1100"/>
              <a:buNone/>
            </a:pPr>
            <a:r>
              <a:t/>
            </a:r>
            <a:endParaRPr/>
          </a:p>
          <a:p>
            <a:pPr indent="-228600" lvl="0" marL="228600" rtl="0" algn="l">
              <a:lnSpc>
                <a:spcPct val="100000"/>
              </a:lnSpc>
              <a:spcBef>
                <a:spcPts val="0"/>
              </a:spcBef>
              <a:spcAft>
                <a:spcPts val="0"/>
              </a:spcAft>
              <a:buSzPts val="1100"/>
              <a:buAutoNum type="arabicPeriod"/>
            </a:pPr>
            <a:r>
              <a:rPr b="1" lang="en-US"/>
              <a:t>Step 1 was to Transliterate RU to Urdu by a written scraper using Ijunoon. There were a lot of errors in that transliteration</a:t>
            </a:r>
            <a:endParaRPr/>
          </a:p>
          <a:p>
            <a:pPr indent="-228600" lvl="0" marL="228600" rtl="0" algn="l">
              <a:lnSpc>
                <a:spcPct val="100000"/>
              </a:lnSpc>
              <a:spcBef>
                <a:spcPts val="0"/>
              </a:spcBef>
              <a:spcAft>
                <a:spcPts val="0"/>
              </a:spcAft>
              <a:buSzPts val="1100"/>
              <a:buAutoNum type="arabicPeriod"/>
            </a:pPr>
            <a:r>
              <a:rPr b="1" lang="en-US"/>
              <a:t>Step 2 was to manually review the Transliterated Dataset to verify quality </a:t>
            </a:r>
            <a:endParaRPr/>
          </a:p>
          <a:p>
            <a:pPr indent="-228600" lvl="0" marL="228600" rtl="0" algn="l">
              <a:lnSpc>
                <a:spcPct val="100000"/>
              </a:lnSpc>
              <a:spcBef>
                <a:spcPts val="0"/>
              </a:spcBef>
              <a:spcAft>
                <a:spcPts val="0"/>
              </a:spcAft>
              <a:buSzPts val="1100"/>
              <a:buAutoNum type="arabicPeriod"/>
            </a:pPr>
            <a:r>
              <a:rPr b="1" lang="en-US"/>
              <a:t>Step 3 We created annotation tool to help and ease the annotation and correction process of data.</a:t>
            </a:r>
            <a:endParaRPr/>
          </a:p>
          <a:p>
            <a:pPr indent="-228600" lvl="0" marL="228600" rtl="0" algn="l">
              <a:lnSpc>
                <a:spcPct val="100000"/>
              </a:lnSpc>
              <a:spcBef>
                <a:spcPts val="0"/>
              </a:spcBef>
              <a:spcAft>
                <a:spcPts val="0"/>
              </a:spcAft>
              <a:buSzPts val="1100"/>
              <a:buAutoNum type="arabicPeriod"/>
            </a:pPr>
            <a:r>
              <a:rPr b="1" lang="en-US"/>
              <a:t>Step 4 was to manually review each and every row of dataset carefully and correct the mistakes.</a:t>
            </a:r>
            <a:endParaRPr/>
          </a:p>
          <a:p>
            <a:pPr indent="-228600" lvl="0" marL="228600" rtl="0" algn="l">
              <a:lnSpc>
                <a:spcPct val="100000"/>
              </a:lnSpc>
              <a:spcBef>
                <a:spcPts val="0"/>
              </a:spcBef>
              <a:spcAft>
                <a:spcPts val="0"/>
              </a:spcAft>
              <a:buSzPts val="1100"/>
              <a:buAutoNum type="arabicPeriod"/>
            </a:pPr>
            <a:r>
              <a:rPr b="1" lang="en-US"/>
              <a:t>Last step was to verify the finalized dataset among the annotators.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2: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8" name="Google Shape;13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US"/>
              <a:t>These are examples of mistakes that Ijunoon makes.</a:t>
            </a:r>
            <a:endParaRPr/>
          </a:p>
          <a:p>
            <a:pPr indent="0" lvl="0" marL="158750" rtl="0" algn="l">
              <a:lnSpc>
                <a:spcPct val="100000"/>
              </a:lnSpc>
              <a:spcBef>
                <a:spcPts val="0"/>
              </a:spcBef>
              <a:spcAft>
                <a:spcPts val="0"/>
              </a:spcAft>
              <a:buSzPts val="1100"/>
              <a:buNone/>
            </a:pPr>
            <a:r>
              <a:t/>
            </a:r>
            <a:endParaRPr/>
          </a:p>
          <a:p>
            <a:pPr indent="0" lvl="0" marL="158750" rtl="0" algn="l">
              <a:lnSpc>
                <a:spcPct val="100000"/>
              </a:lnSpc>
              <a:spcBef>
                <a:spcPts val="0"/>
              </a:spcBef>
              <a:spcAft>
                <a:spcPts val="0"/>
              </a:spcAft>
              <a:buSzPts val="1100"/>
              <a:buNone/>
            </a:pPr>
            <a:r>
              <a:rPr b="1" lang="en-US"/>
              <a:t>These are comparatively simple examples WHILE data has more complex and informal comments for both Toxic and Non-Toxic classes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100"/>
              <a:buNone/>
            </a:pPr>
            <a:r>
              <a:rPr lang="en-US" sz="1400">
                <a:solidFill>
                  <a:srgbClr val="37474F"/>
                </a:solidFill>
                <a:latin typeface="Roboto Mono"/>
                <a:ea typeface="Roboto Mono"/>
                <a:cs typeface="Roboto Mono"/>
                <a:sym typeface="Roboto Mono"/>
              </a:rPr>
              <a:t>After finalizing the data and before experimentation.</a:t>
            </a:r>
            <a:endParaRPr/>
          </a:p>
          <a:p>
            <a:pPr indent="0" lvl="0" marL="0" rtl="0" algn="l">
              <a:lnSpc>
                <a:spcPct val="150000"/>
              </a:lnSpc>
              <a:spcBef>
                <a:spcPts val="0"/>
              </a:spcBef>
              <a:spcAft>
                <a:spcPts val="0"/>
              </a:spcAft>
              <a:buSzPts val="1100"/>
              <a:buNone/>
            </a:pPr>
            <a:r>
              <a:t/>
            </a:r>
            <a:endParaRPr sz="14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SzPts val="1100"/>
              <a:buNone/>
            </a:pPr>
            <a:r>
              <a:rPr b="1" lang="en-US" sz="1400">
                <a:solidFill>
                  <a:srgbClr val="37474F"/>
                </a:solidFill>
                <a:latin typeface="Roboto Mono"/>
                <a:ea typeface="Roboto Mono"/>
                <a:cs typeface="Roboto Mono"/>
                <a:sym typeface="Roboto Mono"/>
              </a:rPr>
              <a:t>We pre-processed the data.</a:t>
            </a:r>
            <a:endParaRPr b="1" sz="1400">
              <a:solidFill>
                <a:srgbClr val="37474F"/>
              </a:solidFill>
              <a:latin typeface="Roboto Mono"/>
              <a:ea typeface="Roboto Mono"/>
              <a:cs typeface="Roboto Mono"/>
              <a:sym typeface="Roboto Mono"/>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These are some attributes of the dataset before and after pre-processing</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en-US"/>
              <a:t>Shows No of samples, max length, average length, vocab size and tokens</a:t>
            </a:r>
            <a:endParaRPr b="1"/>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sz="1400">
                <a:solidFill>
                  <a:srgbClr val="37474F"/>
                </a:solidFill>
                <a:latin typeface="Roboto Mono"/>
                <a:ea typeface="Roboto Mono"/>
                <a:cs typeface="Roboto Mono"/>
                <a:sym typeface="Roboto Mono"/>
              </a:rPr>
              <a:t>TELL HOW THE SPLIT IS DONE. CLEARLY !</a:t>
            </a:r>
            <a:endParaRPr/>
          </a:p>
          <a:p>
            <a:pPr indent="0" lvl="0" marL="0" rtl="0" algn="l">
              <a:lnSpc>
                <a:spcPct val="100000"/>
              </a:lnSpc>
              <a:spcBef>
                <a:spcPts val="0"/>
              </a:spcBef>
              <a:spcAft>
                <a:spcPts val="0"/>
              </a:spcAft>
              <a:buClr>
                <a:schemeClr val="dk1"/>
              </a:buClr>
              <a:buSzPts val="1100"/>
              <a:buFont typeface="Arial"/>
              <a:buNone/>
            </a:pPr>
            <a:r>
              <a:t/>
            </a:r>
            <a:endParaRPr sz="14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US" sz="1400">
                <a:solidFill>
                  <a:srgbClr val="37474F"/>
                </a:solidFill>
                <a:latin typeface="Roboto Mono"/>
                <a:ea typeface="Roboto Mono"/>
                <a:cs typeface="Roboto Mono"/>
                <a:sym typeface="Roboto Mono"/>
              </a:rPr>
              <a:t>We split our data into </a:t>
            </a:r>
            <a:r>
              <a:rPr b="1" lang="en-US" sz="1400">
                <a:solidFill>
                  <a:srgbClr val="37474F"/>
                </a:solidFill>
                <a:latin typeface="Roboto Mono"/>
                <a:ea typeface="Roboto Mono"/>
                <a:cs typeface="Roboto Mono"/>
                <a:sym typeface="Roboto Mono"/>
              </a:rPr>
              <a:t>TWO</a:t>
            </a:r>
            <a:r>
              <a:rPr lang="en-US" sz="1400">
                <a:solidFill>
                  <a:srgbClr val="37474F"/>
                </a:solidFill>
                <a:latin typeface="Roboto Mono"/>
                <a:ea typeface="Roboto Mono"/>
                <a:cs typeface="Roboto Mono"/>
                <a:sym typeface="Roboto Mono"/>
              </a:rPr>
              <a:t> sets </a:t>
            </a:r>
            <a:r>
              <a:rPr b="1" lang="en-US" sz="1400">
                <a:solidFill>
                  <a:srgbClr val="37474F"/>
                </a:solidFill>
                <a:latin typeface="Roboto Mono"/>
                <a:ea typeface="Roboto Mono"/>
                <a:cs typeface="Roboto Mono"/>
                <a:sym typeface="Roboto Mono"/>
              </a:rPr>
              <a:t>TRAIN and TEST – 80/20 split</a:t>
            </a:r>
            <a:endParaRPr/>
          </a:p>
          <a:p>
            <a:pPr indent="0" lvl="0" marL="0" rtl="0" algn="l">
              <a:lnSpc>
                <a:spcPct val="100000"/>
              </a:lnSpc>
              <a:spcBef>
                <a:spcPts val="0"/>
              </a:spcBef>
              <a:spcAft>
                <a:spcPts val="0"/>
              </a:spcAft>
              <a:buClr>
                <a:schemeClr val="dk1"/>
              </a:buClr>
              <a:buSzPts val="1100"/>
              <a:buFont typeface="Arial"/>
              <a:buNone/>
            </a:pPr>
            <a:r>
              <a:t/>
            </a:r>
            <a:endParaRPr b="1" sz="14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b="0" lang="en-US" sz="1400">
                <a:solidFill>
                  <a:srgbClr val="37474F"/>
                </a:solidFill>
                <a:latin typeface="Roboto Mono"/>
                <a:ea typeface="Roboto Mono"/>
                <a:cs typeface="Roboto Mono"/>
                <a:sym typeface="Roboto Mono"/>
              </a:rPr>
              <a:t>From the </a:t>
            </a:r>
            <a:r>
              <a:rPr b="1" lang="en-US" sz="1400">
                <a:solidFill>
                  <a:srgbClr val="37474F"/>
                </a:solidFill>
                <a:latin typeface="Roboto Mono"/>
                <a:ea typeface="Roboto Mono"/>
                <a:cs typeface="Roboto Mono"/>
                <a:sym typeface="Roboto Mono"/>
              </a:rPr>
              <a:t>TRAIN </a:t>
            </a:r>
            <a:r>
              <a:rPr b="0" lang="en-US" sz="1400">
                <a:solidFill>
                  <a:srgbClr val="37474F"/>
                </a:solidFill>
                <a:latin typeface="Roboto Mono"/>
                <a:ea typeface="Roboto Mono"/>
                <a:cs typeface="Roboto Mono"/>
                <a:sym typeface="Roboto Mono"/>
              </a:rPr>
              <a:t>set we further extracted </a:t>
            </a:r>
            <a:r>
              <a:rPr b="1" lang="en-US" sz="1400">
                <a:solidFill>
                  <a:srgbClr val="37474F"/>
                </a:solidFill>
                <a:latin typeface="Roboto Mono"/>
                <a:ea typeface="Roboto Mono"/>
                <a:cs typeface="Roboto Mono"/>
                <a:sym typeface="Roboto Mono"/>
              </a:rPr>
              <a:t>VALIDATION</a:t>
            </a:r>
            <a:r>
              <a:rPr b="0" lang="en-US" sz="1400">
                <a:solidFill>
                  <a:srgbClr val="37474F"/>
                </a:solidFill>
                <a:latin typeface="Roboto Mono"/>
                <a:ea typeface="Roboto Mono"/>
                <a:cs typeface="Roboto Mono"/>
                <a:sym typeface="Roboto Mono"/>
              </a:rPr>
              <a:t> set </a:t>
            </a:r>
            <a:r>
              <a:rPr b="1" lang="en-US" sz="1400">
                <a:solidFill>
                  <a:srgbClr val="37474F"/>
                </a:solidFill>
                <a:latin typeface="Roboto Mono"/>
                <a:ea typeface="Roboto Mono"/>
                <a:cs typeface="Roboto Mono"/>
                <a:sym typeface="Roboto Mono"/>
              </a:rPr>
              <a:t>– 90/10 split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US"/>
              <a:t>These are the models that we used in our experiments with different word embeddings</a:t>
            </a:r>
            <a:endParaRPr b="1"/>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0" name="Google Shape;370;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US"/>
              <a:t>Diagram of Highest scoring Model Corpus-specific FastText + CNN Tweaked</a:t>
            </a:r>
            <a:endParaRPr/>
          </a:p>
          <a:p>
            <a:pPr indent="0" lvl="0" marL="0" rtl="0" algn="l">
              <a:lnSpc>
                <a:spcPct val="100000"/>
              </a:lnSpc>
              <a:spcBef>
                <a:spcPts val="0"/>
              </a:spcBef>
              <a:spcAft>
                <a:spcPts val="0"/>
              </a:spcAft>
              <a:buSzPts val="1100"/>
              <a:buNone/>
            </a:pPr>
            <a:r>
              <a:t/>
            </a:r>
            <a:endParaRPr b="1"/>
          </a:p>
          <a:p>
            <a:pPr indent="0" lvl="0" marL="0" rtl="0" algn="l">
              <a:lnSpc>
                <a:spcPct val="100000"/>
              </a:lnSpc>
              <a:spcBef>
                <a:spcPts val="0"/>
              </a:spcBef>
              <a:spcAft>
                <a:spcPts val="0"/>
              </a:spcAft>
              <a:buSzPts val="1100"/>
              <a:buNone/>
            </a:pPr>
            <a:r>
              <a:rPr b="1" lang="en-US"/>
              <a:t>32 FILTERS 32X1X300 300 FIX WIDTH 1 IS IT WILL SEE THE WORD SO ON WITH 2,3,4,5 WORDS</a:t>
            </a:r>
            <a:endParaRPr b="1"/>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9" name="Google Shape;379;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8" name="Google Shape;388;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b="1" lang="en-US"/>
              <a:t>We used approaches with word embeddings</a:t>
            </a:r>
            <a:endParaRPr/>
          </a:p>
          <a:p>
            <a:pPr indent="-298450" lvl="1" marL="914400" rtl="0" algn="l">
              <a:lnSpc>
                <a:spcPct val="100000"/>
              </a:lnSpc>
              <a:spcBef>
                <a:spcPts val="0"/>
              </a:spcBef>
              <a:spcAft>
                <a:spcPts val="0"/>
              </a:spcAft>
              <a:buSzPts val="1100"/>
              <a:buChar char="○"/>
            </a:pPr>
            <a:r>
              <a:rPr b="1" lang="en-US"/>
              <a:t>Pretrained Fasttext and BERT multilingual embeddings</a:t>
            </a:r>
            <a:endParaRPr/>
          </a:p>
          <a:p>
            <a:pPr indent="-298450" lvl="1" marL="914400" rtl="0" algn="l">
              <a:lnSpc>
                <a:spcPct val="100000"/>
              </a:lnSpc>
              <a:spcBef>
                <a:spcPts val="0"/>
              </a:spcBef>
              <a:spcAft>
                <a:spcPts val="0"/>
              </a:spcAft>
              <a:buSzPts val="1100"/>
              <a:buChar char="○"/>
            </a:pPr>
            <a:r>
              <a:rPr b="1" lang="en-US"/>
              <a:t>Finetuned the pretrained Fasttext and BERT embddings</a:t>
            </a:r>
            <a:endParaRPr b="1"/>
          </a:p>
          <a:p>
            <a:pPr indent="-298450" lvl="1" marL="914400" rtl="0" algn="l">
              <a:lnSpc>
                <a:spcPct val="100000"/>
              </a:lnSpc>
              <a:spcBef>
                <a:spcPts val="0"/>
              </a:spcBef>
              <a:spcAft>
                <a:spcPts val="0"/>
              </a:spcAft>
              <a:buSzPts val="1100"/>
              <a:buChar char="○"/>
            </a:pPr>
            <a:r>
              <a:rPr b="1" lang="en-US"/>
              <a:t>Learnt embeddings along with model training</a:t>
            </a:r>
            <a:endParaRPr/>
          </a:p>
          <a:p>
            <a:pPr indent="-298450" lvl="1" marL="914400" rtl="0" algn="l">
              <a:lnSpc>
                <a:spcPct val="100000"/>
              </a:lnSpc>
              <a:spcBef>
                <a:spcPts val="0"/>
              </a:spcBef>
              <a:spcAft>
                <a:spcPts val="0"/>
              </a:spcAft>
              <a:buSzPts val="1100"/>
              <a:buChar char="○"/>
            </a:pPr>
            <a:r>
              <a:rPr b="1" lang="en-US"/>
              <a:t>Corpus-specific FastText word embeddings</a:t>
            </a:r>
            <a:endParaRPr/>
          </a:p>
          <a:p>
            <a:pPr indent="-228600" lvl="0" marL="457200" rtl="0" algn="l">
              <a:lnSpc>
                <a:spcPct val="100000"/>
              </a:lnSpc>
              <a:spcBef>
                <a:spcPts val="0"/>
              </a:spcBef>
              <a:spcAft>
                <a:spcPts val="0"/>
              </a:spcAft>
              <a:buSzPts val="1100"/>
              <a:buNone/>
            </a:pPr>
            <a:r>
              <a:t/>
            </a:r>
            <a:endParaRPr b="1"/>
          </a:p>
          <a:p>
            <a:pPr indent="-228600" lvl="0" marL="457200" rtl="0" algn="l">
              <a:lnSpc>
                <a:spcPct val="100000"/>
              </a:lnSpc>
              <a:spcBef>
                <a:spcPts val="0"/>
              </a:spcBef>
              <a:spcAft>
                <a:spcPts val="0"/>
              </a:spcAft>
              <a:buSzPts val="1100"/>
              <a:buNone/>
            </a:pPr>
            <a:r>
              <a:t/>
            </a:r>
            <a:endParaRPr b="1"/>
          </a:p>
          <a:p>
            <a:pPr indent="-298450" lvl="0" marL="457200" rtl="0" algn="l">
              <a:lnSpc>
                <a:spcPct val="100000"/>
              </a:lnSpc>
              <a:spcBef>
                <a:spcPts val="0"/>
              </a:spcBef>
              <a:spcAft>
                <a:spcPts val="0"/>
              </a:spcAft>
              <a:buSzPts val="1100"/>
              <a:buChar char="●"/>
            </a:pPr>
            <a:r>
              <a:rPr b="1" lang="en-US"/>
              <a:t>Also tell why you didn’t train BERT Embeddings: because of less resources although we could’ve done that</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7" name="Google Shape;397;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b="1" lang="en-US"/>
              <a:t>IMPORTANT</a:t>
            </a:r>
            <a:endParaRPr/>
          </a:p>
          <a:p>
            <a:pPr indent="-298450" lvl="0" marL="457200" rtl="0" algn="l">
              <a:lnSpc>
                <a:spcPct val="100000"/>
              </a:lnSpc>
              <a:spcBef>
                <a:spcPts val="0"/>
              </a:spcBef>
              <a:spcAft>
                <a:spcPts val="0"/>
              </a:spcAft>
              <a:buSzPts val="1100"/>
              <a:buChar char="●"/>
            </a:pPr>
            <a:r>
              <a:rPr lang="en-US"/>
              <a:t>Explain this slides. </a:t>
            </a:r>
            <a:r>
              <a:rPr b="1" lang="en-US"/>
              <a:t>WHY</a:t>
            </a:r>
            <a:r>
              <a:rPr b="0" lang="en-US"/>
              <a:t> </a:t>
            </a:r>
            <a:r>
              <a:rPr b="1" lang="en-US"/>
              <a:t>so many experiments?</a:t>
            </a:r>
            <a:r>
              <a:rPr b="0" lang="en-US"/>
              <a:t> Because we have standard text classification models like given. Pre-trained Word embeddings are for urdu standard Fasttext, BERT etc. We want to extract a combination that gives best F1 score for our specific problem i.e Urdu toxic comment classification.</a:t>
            </a:r>
            <a:endParaRPr b="1"/>
          </a:p>
          <a:p>
            <a:pPr indent="-298450" lvl="0" marL="457200" rtl="0" algn="l">
              <a:lnSpc>
                <a:spcPct val="100000"/>
              </a:lnSpc>
              <a:spcBef>
                <a:spcPts val="0"/>
              </a:spcBef>
              <a:spcAft>
                <a:spcPts val="0"/>
              </a:spcAft>
              <a:buSzPts val="1100"/>
              <a:buChar char="●"/>
            </a:pPr>
            <a:r>
              <a:rPr lang="en-US"/>
              <a:t>Because wanted to compare the word embeddings too.</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6" name="Google Shape;406;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5" name="Google Shape;415;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b="1" lang="en-US"/>
              <a:t>Add no of layers according to models</a:t>
            </a:r>
            <a:endParaRPr/>
          </a:p>
          <a:p>
            <a:pPr indent="-298450" lvl="0" marL="457200" rtl="0" algn="l">
              <a:lnSpc>
                <a:spcPct val="100000"/>
              </a:lnSpc>
              <a:spcBef>
                <a:spcPts val="0"/>
              </a:spcBef>
              <a:spcAft>
                <a:spcPts val="0"/>
              </a:spcAft>
              <a:buSzPts val="1100"/>
              <a:buChar char="●"/>
            </a:pPr>
            <a:r>
              <a:rPr b="1" lang="en-US"/>
              <a:t>TUNED ON VALIDATION SET THEN FINAL</a:t>
            </a:r>
            <a:endParaRPr/>
          </a:p>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2" name="Google Shape;422;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3" name="Google Shape;433;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3" name="Google Shape;443;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9" name="Google Shape;449;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0" name="Google Shape;460;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6" name="Google Shape;476;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7" name="Google Shape;487;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b="1" i="0" lang="en-US" sz="1800" u="none" strike="noStrike">
                <a:solidFill>
                  <a:srgbClr val="000000"/>
                </a:solidFill>
                <a:latin typeface="Arial"/>
                <a:ea typeface="Arial"/>
                <a:cs typeface="Arial"/>
                <a:sym typeface="Arial"/>
              </a:rPr>
              <a:t>Toxicity is defined as a communication in speech or writing that uses abusive or discriminatory language. </a:t>
            </a:r>
            <a:endParaRPr/>
          </a:p>
          <a:p>
            <a:pPr indent="-298450" lvl="0" marL="457200" rtl="0" algn="l">
              <a:lnSpc>
                <a:spcPct val="100000"/>
              </a:lnSpc>
              <a:spcBef>
                <a:spcPts val="0"/>
              </a:spcBef>
              <a:spcAft>
                <a:spcPts val="0"/>
              </a:spcAft>
              <a:buSzPts val="1100"/>
              <a:buChar char="●"/>
            </a:pPr>
            <a:r>
              <a:rPr b="1" i="0" lang="en-US" sz="1800" u="none" strike="noStrike">
                <a:solidFill>
                  <a:srgbClr val="000000"/>
                </a:solidFill>
                <a:latin typeface="Arial"/>
                <a:ea typeface="Arial"/>
                <a:cs typeface="Arial"/>
                <a:sym typeface="Arial"/>
              </a:rPr>
              <a:t>Directed to an individual or a group based on their religion ethnicity nationality race color gender or other features</a:t>
            </a:r>
            <a:endParaRPr b="0"/>
          </a:p>
          <a:p>
            <a:pPr indent="0" lvl="0" marL="158750" rtl="0" algn="l">
              <a:lnSpc>
                <a:spcPct val="100000"/>
              </a:lnSpc>
              <a:spcBef>
                <a:spcPts val="0"/>
              </a:spcBef>
              <a:spcAft>
                <a:spcPts val="0"/>
              </a:spcAft>
              <a:buSzPts val="1100"/>
              <a:buNone/>
            </a:pPr>
            <a:r>
              <a:t/>
            </a:r>
            <a:endParaRPr b="1"/>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6" name="Google Shape;496;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8 examples 4 wrong: small length  4 correct: small lenth from Toxic classes</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5" name="Google Shape;505;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a:t>Work on Urdu toxic comment classfication</a:t>
            </a:r>
            <a:endParaRPr/>
          </a:p>
          <a:p>
            <a:pPr indent="-298450" lvl="0" marL="457200" rtl="0" algn="l">
              <a:lnSpc>
                <a:spcPct val="100000"/>
              </a:lnSpc>
              <a:spcBef>
                <a:spcPts val="0"/>
              </a:spcBef>
              <a:spcAft>
                <a:spcPts val="0"/>
              </a:spcAft>
              <a:buSzPts val="1100"/>
              <a:buChar char="●"/>
            </a:pPr>
            <a:r>
              <a:rPr lang="en-US"/>
              <a:t>Prepared dataset for Urdu</a:t>
            </a:r>
            <a:endParaRPr/>
          </a:p>
          <a:p>
            <a:pPr indent="-298450" lvl="0" marL="457200" rtl="0" algn="l">
              <a:lnSpc>
                <a:spcPct val="100000"/>
              </a:lnSpc>
              <a:spcBef>
                <a:spcPts val="0"/>
              </a:spcBef>
              <a:spcAft>
                <a:spcPts val="0"/>
              </a:spcAft>
              <a:buSzPts val="1100"/>
              <a:buChar char="●"/>
            </a:pPr>
            <a:r>
              <a:rPr lang="en-US"/>
              <a:t>Compared Different existing architecture </a:t>
            </a:r>
            <a:endParaRPr/>
          </a:p>
          <a:p>
            <a:pPr indent="-298450" lvl="0" marL="457200" rtl="0" algn="l">
              <a:lnSpc>
                <a:spcPct val="100000"/>
              </a:lnSpc>
              <a:spcBef>
                <a:spcPts val="0"/>
              </a:spcBef>
              <a:spcAft>
                <a:spcPts val="0"/>
              </a:spcAft>
              <a:buSzPts val="1100"/>
              <a:buChar char="●"/>
            </a:pPr>
            <a:r>
              <a:rPr lang="en-US"/>
              <a:t>Highest performance model FastText corpus specific with CNN Tweaked gives highest F1-score </a:t>
            </a:r>
            <a:r>
              <a:rPr b="1" lang="en-US"/>
              <a:t>89.92%</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4" name="Google Shape;514;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3" name="Google Shape;523;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4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b="1" i="0" lang="en-US" sz="1800" u="none" strike="noStrike">
                <a:solidFill>
                  <a:srgbClr val="000000"/>
                </a:solidFill>
                <a:latin typeface="Arial"/>
                <a:ea typeface="Arial"/>
                <a:cs typeface="Arial"/>
                <a:sym typeface="Arial"/>
              </a:rPr>
              <a:t>Topic is extensively studied in resource rich languages like english, french, spanish etc</a:t>
            </a:r>
            <a:endParaRPr b="0"/>
          </a:p>
          <a:p>
            <a:pPr indent="-298450" lvl="0" marL="457200" rtl="0" algn="l">
              <a:lnSpc>
                <a:spcPct val="100000"/>
              </a:lnSpc>
              <a:spcBef>
                <a:spcPts val="0"/>
              </a:spcBef>
              <a:spcAft>
                <a:spcPts val="0"/>
              </a:spcAft>
              <a:buSzPts val="1100"/>
              <a:buChar char="●"/>
            </a:pPr>
            <a:r>
              <a:rPr b="1" i="0" lang="en-US" sz="1800" u="none" strike="noStrike">
                <a:solidFill>
                  <a:srgbClr val="000000"/>
                </a:solidFill>
                <a:latin typeface="Arial"/>
                <a:ea typeface="Arial"/>
                <a:cs typeface="Arial"/>
                <a:sym typeface="Arial"/>
              </a:rPr>
              <a:t>While Urdu which is a local language lacks the attention of research community and is resource deficient </a:t>
            </a:r>
            <a:endParaRPr b="0"/>
          </a:p>
          <a:p>
            <a:pPr indent="0" lvl="0" marL="15875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a:t>Motivation 3 aspects</a:t>
            </a:r>
            <a:endParaRPr/>
          </a:p>
          <a:p>
            <a:pPr indent="-101600" lvl="0" marL="171450" rtl="0" algn="l">
              <a:lnSpc>
                <a:spcPct val="100000"/>
              </a:lnSpc>
              <a:spcBef>
                <a:spcPts val="0"/>
              </a:spcBef>
              <a:spcAft>
                <a:spcPts val="0"/>
              </a:spcAft>
              <a:buClr>
                <a:schemeClr val="dk1"/>
              </a:buClr>
              <a:buSzPts val="1100"/>
              <a:buFont typeface="Arial"/>
              <a:buNone/>
            </a:pPr>
            <a:r>
              <a:t/>
            </a:r>
            <a:endParaRPr/>
          </a:p>
          <a:p>
            <a:pPr indent="-171450" lvl="0" marL="171450" rtl="0" algn="l">
              <a:lnSpc>
                <a:spcPct val="100000"/>
              </a:lnSpc>
              <a:spcBef>
                <a:spcPts val="0"/>
              </a:spcBef>
              <a:spcAft>
                <a:spcPts val="0"/>
              </a:spcAft>
              <a:buClr>
                <a:schemeClr val="dk1"/>
              </a:buClr>
              <a:buSzPts val="1100"/>
              <a:buFont typeface="Arial"/>
              <a:buChar char="-"/>
            </a:pPr>
            <a:r>
              <a:rPr b="1" lang="en-US"/>
              <a:t>Hate speech spread a global issue.</a:t>
            </a:r>
            <a:endParaRPr/>
          </a:p>
          <a:p>
            <a:pPr indent="-171450" lvl="0" marL="171450" rtl="0" algn="l">
              <a:lnSpc>
                <a:spcPct val="100000"/>
              </a:lnSpc>
              <a:spcBef>
                <a:spcPts val="0"/>
              </a:spcBef>
              <a:spcAft>
                <a:spcPts val="0"/>
              </a:spcAft>
              <a:buClr>
                <a:schemeClr val="dk1"/>
              </a:buClr>
              <a:buSzPts val="1100"/>
              <a:buFont typeface="Arial"/>
              <a:buChar char="-"/>
            </a:pPr>
            <a:r>
              <a:rPr b="1" lang="en-US"/>
              <a:t>Causes mental health problems often leading to cases of suicide. </a:t>
            </a:r>
            <a:endParaRPr/>
          </a:p>
          <a:p>
            <a:pPr indent="-171450" lvl="0" marL="171450" rtl="0" algn="l">
              <a:lnSpc>
                <a:spcPct val="100000"/>
              </a:lnSpc>
              <a:spcBef>
                <a:spcPts val="0"/>
              </a:spcBef>
              <a:spcAft>
                <a:spcPts val="0"/>
              </a:spcAft>
              <a:buClr>
                <a:schemeClr val="dk1"/>
              </a:buClr>
              <a:buSzPts val="1100"/>
              <a:buFont typeface="Arial"/>
              <a:buChar char="-"/>
            </a:pPr>
            <a:r>
              <a:rPr b="1" lang="en-US"/>
              <a:t>Focus on Urdu. A resource poor language but is widely spoken language. </a:t>
            </a:r>
            <a:endParaRPr/>
          </a:p>
          <a:p>
            <a:pPr indent="-171450" lvl="0" marL="171450" rtl="0" algn="l">
              <a:lnSpc>
                <a:spcPct val="100000"/>
              </a:lnSpc>
              <a:spcBef>
                <a:spcPts val="0"/>
              </a:spcBef>
              <a:spcAft>
                <a:spcPts val="0"/>
              </a:spcAft>
              <a:buClr>
                <a:schemeClr val="dk1"/>
              </a:buClr>
              <a:buSzPts val="1100"/>
              <a:buFont typeface="Arial"/>
              <a:buChar char="-"/>
            </a:pPr>
            <a:r>
              <a:rPr b="1" lang="en-US"/>
              <a:t>70 Million people speak urdu as first language</a:t>
            </a:r>
            <a:endParaRPr/>
          </a:p>
          <a:p>
            <a:pPr indent="-171450" lvl="0" marL="171450" rtl="0" algn="l">
              <a:lnSpc>
                <a:spcPct val="100000"/>
              </a:lnSpc>
              <a:spcBef>
                <a:spcPts val="0"/>
              </a:spcBef>
              <a:spcAft>
                <a:spcPts val="0"/>
              </a:spcAft>
              <a:buClr>
                <a:schemeClr val="dk1"/>
              </a:buClr>
              <a:buSzPts val="1100"/>
              <a:buFont typeface="Arial"/>
              <a:buChar char="-"/>
            </a:pPr>
            <a:r>
              <a:rPr b="1" lang="en-US"/>
              <a:t>More than 100 Million as second language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Given a Dataset </a:t>
            </a:r>
            <a:r>
              <a:rPr b="1" i="1" lang="en-US"/>
              <a:t>D </a:t>
            </a:r>
            <a:r>
              <a:rPr lang="en-US"/>
              <a:t>having </a:t>
            </a:r>
            <a:r>
              <a:rPr b="1" i="1" lang="en-US"/>
              <a:t>n </a:t>
            </a:r>
            <a:r>
              <a:rPr lang="en-US"/>
              <a:t>Urdu comments, The goal is to learn function that automatically labels the comment to </a:t>
            </a:r>
            <a:r>
              <a:rPr b="1" i="1" lang="en-US"/>
              <a:t>Toxic</a:t>
            </a:r>
            <a:r>
              <a:rPr lang="en-US"/>
              <a:t> or </a:t>
            </a:r>
            <a:r>
              <a:rPr b="1" i="1" lang="en-US"/>
              <a:t>Non-Toxic</a:t>
            </a:r>
            <a:endParaRPr b="1" i="1"/>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Contribution are three-fold</a:t>
            </a:r>
            <a:endParaRPr/>
          </a:p>
          <a:p>
            <a:pPr indent="0" lvl="0" marL="0" rtl="0" algn="l">
              <a:lnSpc>
                <a:spcPct val="100000"/>
              </a:lnSpc>
              <a:spcBef>
                <a:spcPts val="0"/>
              </a:spcBef>
              <a:spcAft>
                <a:spcPts val="0"/>
              </a:spcAft>
              <a:buSzPts val="1100"/>
              <a:buNone/>
            </a:pPr>
            <a:r>
              <a:t/>
            </a:r>
            <a:endParaRPr/>
          </a:p>
          <a:p>
            <a:pPr indent="-171450" lvl="0" marL="171450" rtl="0" algn="l">
              <a:lnSpc>
                <a:spcPct val="100000"/>
              </a:lnSpc>
              <a:spcBef>
                <a:spcPts val="0"/>
              </a:spcBef>
              <a:spcAft>
                <a:spcPts val="0"/>
              </a:spcAft>
              <a:buSzPts val="1100"/>
              <a:buFont typeface="Arial"/>
              <a:buChar char="-"/>
            </a:pPr>
            <a:r>
              <a:rPr b="1" lang="en-US"/>
              <a:t>Worked on Toxicity Classification in under-resourced language like urdu using DL techniques.</a:t>
            </a:r>
            <a:endParaRPr/>
          </a:p>
          <a:p>
            <a:pPr indent="-171450" lvl="0" marL="171450" rtl="0" algn="l">
              <a:lnSpc>
                <a:spcPct val="100000"/>
              </a:lnSpc>
              <a:spcBef>
                <a:spcPts val="0"/>
              </a:spcBef>
              <a:spcAft>
                <a:spcPts val="0"/>
              </a:spcAft>
              <a:buSzPts val="1100"/>
              <a:buFont typeface="Arial"/>
              <a:buChar char="-"/>
            </a:pPr>
            <a:r>
              <a:rPr b="1" lang="en-US"/>
              <a:t>Prepared an extensive and diverse Dataset for Urdu Toxic comments detection.</a:t>
            </a:r>
            <a:endParaRPr/>
          </a:p>
          <a:p>
            <a:pPr indent="-171450" lvl="0" marL="171450" rtl="0" algn="l">
              <a:lnSpc>
                <a:spcPct val="100000"/>
              </a:lnSpc>
              <a:spcBef>
                <a:spcPts val="0"/>
              </a:spcBef>
              <a:spcAft>
                <a:spcPts val="0"/>
              </a:spcAft>
              <a:buSzPts val="1100"/>
              <a:buFont typeface="Arial"/>
              <a:buChar char="-"/>
            </a:pPr>
            <a:r>
              <a:rPr b="1" lang="en-US"/>
              <a:t>Performed Empirical Analysis of various Deep Learning techniques along with word embeddings.</a:t>
            </a:r>
            <a:endParaRPr b="1"/>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spTree>
      <p:nvGrpSpPr>
        <p:cNvPr id="9" name="Shape 9"/>
        <p:cNvGrpSpPr/>
        <p:nvPr/>
      </p:nvGrpSpPr>
      <p:grpSpPr>
        <a:xfrm>
          <a:off x="0" y="0"/>
          <a:ext cx="0" cy="0"/>
          <a:chOff x="0" y="0"/>
          <a:chExt cx="0" cy="0"/>
        </a:xfrm>
      </p:grpSpPr>
      <p:sp>
        <p:nvSpPr>
          <p:cNvPr id="10" name="Google Shape;10;p46"/>
          <p:cNvSpPr/>
          <p:nvPr/>
        </p:nvSpPr>
        <p:spPr>
          <a:xfrm>
            <a:off x="7544483" y="657775"/>
            <a:ext cx="1299300" cy="432900"/>
          </a:xfrm>
          <a:prstGeom prst="triangle">
            <a:avLst>
              <a:gd fmla="val 32425" name="adj"/>
            </a:avLst>
          </a:prstGeom>
          <a:solidFill>
            <a:srgbClr val="263248"/>
          </a:solidFill>
          <a:ln>
            <a:noFill/>
          </a:ln>
        </p:spPr>
        <p:txBody>
          <a:bodyPr anchorCtr="0" anchor="ctr" bIns="68550" lIns="68550" spcFirstLastPara="1" rIns="68550" wrap="square" tIns="6855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vo"/>
              <a:ea typeface="Arvo"/>
              <a:cs typeface="Arvo"/>
              <a:sym typeface="Arvo"/>
            </a:endParaRPr>
          </a:p>
        </p:txBody>
      </p:sp>
      <p:grpSp>
        <p:nvGrpSpPr>
          <p:cNvPr id="11" name="Google Shape;11;p46"/>
          <p:cNvGrpSpPr/>
          <p:nvPr/>
        </p:nvGrpSpPr>
        <p:grpSpPr>
          <a:xfrm>
            <a:off x="3" y="-7088"/>
            <a:ext cx="8661399" cy="5150588"/>
            <a:chOff x="0" y="-7088"/>
            <a:chExt cx="8661398" cy="5150588"/>
          </a:xfrm>
        </p:grpSpPr>
        <p:sp>
          <p:nvSpPr>
            <p:cNvPr id="12" name="Google Shape;12;p46"/>
            <p:cNvSpPr/>
            <p:nvPr/>
          </p:nvSpPr>
          <p:spPr>
            <a:xfrm>
              <a:off x="0" y="0"/>
              <a:ext cx="3525000" cy="5143500"/>
            </a:xfrm>
            <a:prstGeom prst="rect">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sp>
          <p:nvSpPr>
            <p:cNvPr id="13" name="Google Shape;13;p46"/>
            <p:cNvSpPr/>
            <p:nvPr/>
          </p:nvSpPr>
          <p:spPr>
            <a:xfrm flipH="1" rot="10800000">
              <a:off x="3517898" y="-7088"/>
              <a:ext cx="5143500" cy="5143500"/>
            </a:xfrm>
            <a:prstGeom prst="rtTriangle">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vo"/>
                <a:ea typeface="Arvo"/>
                <a:cs typeface="Arvo"/>
                <a:sym typeface="Arvo"/>
              </a:endParaRPr>
            </a:p>
          </p:txBody>
        </p:sp>
      </p:grpSp>
      <p:grpSp>
        <p:nvGrpSpPr>
          <p:cNvPr id="14" name="Google Shape;14;p46"/>
          <p:cNvGrpSpPr/>
          <p:nvPr/>
        </p:nvGrpSpPr>
        <p:grpSpPr>
          <a:xfrm flipH="1" rot="10800000">
            <a:off x="0" y="1090762"/>
            <a:ext cx="8847501" cy="2961974"/>
            <a:chOff x="-8178042" y="-4493254"/>
            <a:chExt cx="19483596" cy="6522736"/>
          </a:xfrm>
        </p:grpSpPr>
        <p:sp>
          <p:nvSpPr>
            <p:cNvPr id="15" name="Google Shape;15;p46"/>
            <p:cNvSpPr/>
            <p:nvPr/>
          </p:nvSpPr>
          <p:spPr>
            <a:xfrm>
              <a:off x="-8178042" y="-4493118"/>
              <a:ext cx="12968400" cy="6522600"/>
            </a:xfrm>
            <a:prstGeom prst="rect">
              <a:avLst/>
            </a:prstGeom>
            <a:solidFill>
              <a:srgbClr val="3F53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vo"/>
                <a:ea typeface="Arvo"/>
                <a:cs typeface="Arvo"/>
                <a:sym typeface="Arvo"/>
              </a:endParaRPr>
            </a:p>
          </p:txBody>
        </p:sp>
        <p:sp>
          <p:nvSpPr>
            <p:cNvPr id="16" name="Google Shape;16;p46"/>
            <p:cNvSpPr/>
            <p:nvPr/>
          </p:nvSpPr>
          <p:spPr>
            <a:xfrm>
              <a:off x="4782955" y="-4493254"/>
              <a:ext cx="6522599" cy="6522600"/>
            </a:xfrm>
            <a:prstGeom prst="rtTriangle">
              <a:avLst/>
            </a:prstGeom>
            <a:solidFill>
              <a:srgbClr val="3F53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vo"/>
                <a:ea typeface="Arvo"/>
                <a:cs typeface="Arvo"/>
                <a:sym typeface="Arvo"/>
              </a:endParaRPr>
            </a:p>
          </p:txBody>
        </p:sp>
      </p:grpSp>
      <p:grpSp>
        <p:nvGrpSpPr>
          <p:cNvPr id="17" name="Google Shape;17;p46"/>
          <p:cNvGrpSpPr/>
          <p:nvPr/>
        </p:nvGrpSpPr>
        <p:grpSpPr>
          <a:xfrm>
            <a:off x="3677235" y="4278348"/>
            <a:ext cx="5480828" cy="432996"/>
            <a:chOff x="5582264" y="4646737"/>
            <a:chExt cx="5480828" cy="432996"/>
          </a:xfrm>
        </p:grpSpPr>
        <p:sp>
          <p:nvSpPr>
            <p:cNvPr id="18" name="Google Shape;18;p46"/>
            <p:cNvSpPr/>
            <p:nvPr/>
          </p:nvSpPr>
          <p:spPr>
            <a:xfrm rot="10800000">
              <a:off x="5582264" y="4948333"/>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grpSp>
          <p:nvGrpSpPr>
            <p:cNvPr id="19" name="Google Shape;19;p46"/>
            <p:cNvGrpSpPr/>
            <p:nvPr/>
          </p:nvGrpSpPr>
          <p:grpSpPr>
            <a:xfrm flipH="1">
              <a:off x="5585231" y="4646737"/>
              <a:ext cx="5477861" cy="304551"/>
              <a:chOff x="-24158748" y="330075"/>
              <a:chExt cx="30568422" cy="1699505"/>
            </a:xfrm>
          </p:grpSpPr>
          <p:sp>
            <p:nvSpPr>
              <p:cNvPr id="20" name="Google Shape;20;p46"/>
              <p:cNvSpPr/>
              <p:nvPr/>
            </p:nvSpPr>
            <p:spPr>
              <a:xfrm>
                <a:off x="-24158748" y="330080"/>
                <a:ext cx="28907999" cy="1699500"/>
              </a:xfrm>
              <a:prstGeom prst="rect">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sp>
            <p:nvSpPr>
              <p:cNvPr id="21" name="Google Shape;21;p46"/>
              <p:cNvSpPr/>
              <p:nvPr/>
            </p:nvSpPr>
            <p:spPr>
              <a:xfrm>
                <a:off x="4710174"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grpSp>
      </p:grpSp>
      <p:sp>
        <p:nvSpPr>
          <p:cNvPr id="22" name="Google Shape;22;p46"/>
          <p:cNvSpPr txBox="1"/>
          <p:nvPr>
            <p:ph type="ctrTitle"/>
          </p:nvPr>
        </p:nvSpPr>
        <p:spPr>
          <a:xfrm>
            <a:off x="305738" y="1326811"/>
            <a:ext cx="6462924" cy="1643564"/>
          </a:xfrm>
          <a:prstGeom prst="rect">
            <a:avLst/>
          </a:prstGeom>
          <a:noFill/>
          <a:ln>
            <a:noFill/>
          </a:ln>
        </p:spPr>
        <p:txBody>
          <a:bodyPr anchorCtr="0" anchor="ctr" bIns="68550" lIns="68550" spcFirstLastPara="1" rIns="68550" wrap="square" tIns="68550">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p:txBody>
      </p:sp>
      <p:sp>
        <p:nvSpPr>
          <p:cNvPr id="23" name="Google Shape;23;p46"/>
          <p:cNvSpPr txBox="1"/>
          <p:nvPr>
            <p:ph idx="1" type="body"/>
          </p:nvPr>
        </p:nvSpPr>
        <p:spPr>
          <a:xfrm>
            <a:off x="319753" y="3114996"/>
            <a:ext cx="5566833" cy="809625"/>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600"/>
              </a:spcBef>
              <a:spcAft>
                <a:spcPts val="0"/>
              </a:spcAft>
              <a:buSzPts val="1600"/>
              <a:buNone/>
              <a:defRPr sz="1600">
                <a:solidFill>
                  <a:schemeClr val="lt1"/>
                </a:solidFill>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1000"/>
              </a:spcAft>
              <a:buSzPts val="1800"/>
              <a:buChar char="▻"/>
              <a:defRPr/>
            </a:lvl9pPr>
          </a:lstStyle>
          <a:p/>
        </p:txBody>
      </p:sp>
      <p:sp>
        <p:nvSpPr>
          <p:cNvPr id="24" name="Google Shape;24;p46"/>
          <p:cNvSpPr txBox="1"/>
          <p:nvPr>
            <p:ph idx="2" type="body"/>
          </p:nvPr>
        </p:nvSpPr>
        <p:spPr>
          <a:xfrm>
            <a:off x="319617" y="707016"/>
            <a:ext cx="6449483" cy="352425"/>
          </a:xfrm>
          <a:prstGeom prst="rect">
            <a:avLst/>
          </a:prstGeom>
          <a:noFill/>
          <a:ln>
            <a:noFill/>
          </a:ln>
        </p:spPr>
        <p:txBody>
          <a:bodyPr anchorCtr="0" anchor="ctr" bIns="91425" lIns="91425" spcFirstLastPara="1" rIns="91425" wrap="square" tIns="91425">
            <a:noAutofit/>
          </a:bodyPr>
          <a:lstStyle>
            <a:lvl1pPr indent="-330200" lvl="0" marL="457200" algn="l">
              <a:lnSpc>
                <a:spcPct val="100000"/>
              </a:lnSpc>
              <a:spcBef>
                <a:spcPts val="600"/>
              </a:spcBef>
              <a:spcAft>
                <a:spcPts val="0"/>
              </a:spcAft>
              <a:buSzPts val="1600"/>
              <a:buChar char="▰"/>
              <a:defRPr sz="1600">
                <a:solidFill>
                  <a:srgbClr val="3F5378"/>
                </a:solidFill>
                <a:latin typeface="Roboto Condensed"/>
                <a:ea typeface="Roboto Condensed"/>
                <a:cs typeface="Roboto Condensed"/>
                <a:sym typeface="Roboto Condensed"/>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1000"/>
              </a:spcAft>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4" name="Shape 74"/>
        <p:cNvGrpSpPr/>
        <p:nvPr/>
      </p:nvGrpSpPr>
      <p:grpSpPr>
        <a:xfrm>
          <a:off x="0" y="0"/>
          <a:ext cx="0" cy="0"/>
          <a:chOff x="0" y="0"/>
          <a:chExt cx="0" cy="0"/>
        </a:xfrm>
      </p:grpSpPr>
      <p:sp>
        <p:nvSpPr>
          <p:cNvPr id="75" name="Google Shape;75;p6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76" name="Google Shape;76;p6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7" name="Shape 77"/>
        <p:cNvGrpSpPr/>
        <p:nvPr/>
      </p:nvGrpSpPr>
      <p:grpSpPr>
        <a:xfrm>
          <a:off x="0" y="0"/>
          <a:ext cx="0" cy="0"/>
          <a:chOff x="0" y="0"/>
          <a:chExt cx="0" cy="0"/>
        </a:xfrm>
      </p:grpSpPr>
      <p:sp>
        <p:nvSpPr>
          <p:cNvPr id="78" name="Google Shape;78;p68"/>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79" name="Google Shape;79;p68"/>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80" name="Google Shape;80;p6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1" name="Shape 81"/>
        <p:cNvGrpSpPr/>
        <p:nvPr/>
      </p:nvGrpSpPr>
      <p:grpSpPr>
        <a:xfrm>
          <a:off x="0" y="0"/>
          <a:ext cx="0" cy="0"/>
          <a:chOff x="0" y="0"/>
          <a:chExt cx="0" cy="0"/>
        </a:xfrm>
      </p:grpSpPr>
      <p:sp>
        <p:nvSpPr>
          <p:cNvPr id="82" name="Google Shape;82;p6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7" name="Shape 87"/>
        <p:cNvGrpSpPr/>
        <p:nvPr/>
      </p:nvGrpSpPr>
      <p:grpSpPr>
        <a:xfrm>
          <a:off x="0" y="0"/>
          <a:ext cx="0" cy="0"/>
          <a:chOff x="0" y="0"/>
          <a:chExt cx="0" cy="0"/>
        </a:xfrm>
      </p:grpSpPr>
      <p:sp>
        <p:nvSpPr>
          <p:cNvPr id="88" name="Google Shape;88;p4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9" name="Google Shape;89;p4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90" name="Google Shape;90;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1" name="Shape 91"/>
        <p:cNvGrpSpPr/>
        <p:nvPr/>
      </p:nvGrpSpPr>
      <p:grpSpPr>
        <a:xfrm>
          <a:off x="0" y="0"/>
          <a:ext cx="0" cy="0"/>
          <a:chOff x="0" y="0"/>
          <a:chExt cx="0" cy="0"/>
        </a:xfrm>
      </p:grpSpPr>
      <p:sp>
        <p:nvSpPr>
          <p:cNvPr id="92" name="Google Shape;92;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3" name="Shape 93"/>
        <p:cNvGrpSpPr/>
        <p:nvPr/>
      </p:nvGrpSpPr>
      <p:grpSpPr>
        <a:xfrm>
          <a:off x="0" y="0"/>
          <a:ext cx="0" cy="0"/>
          <a:chOff x="0" y="0"/>
          <a:chExt cx="0" cy="0"/>
        </a:xfrm>
      </p:grpSpPr>
      <p:sp>
        <p:nvSpPr>
          <p:cNvPr id="94" name="Google Shape;94;p5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95" name="Google Shape;95;p5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96" name="Google Shape;96;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7" name="Shape 97"/>
        <p:cNvGrpSpPr/>
        <p:nvPr/>
      </p:nvGrpSpPr>
      <p:grpSpPr>
        <a:xfrm>
          <a:off x="0" y="0"/>
          <a:ext cx="0" cy="0"/>
          <a:chOff x="0" y="0"/>
          <a:chExt cx="0" cy="0"/>
        </a:xfrm>
      </p:grpSpPr>
      <p:sp>
        <p:nvSpPr>
          <p:cNvPr id="98" name="Google Shape;98;p5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99" name="Google Shape;99;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0" name="Shape 100"/>
        <p:cNvGrpSpPr/>
        <p:nvPr/>
      </p:nvGrpSpPr>
      <p:grpSpPr>
        <a:xfrm>
          <a:off x="0" y="0"/>
          <a:ext cx="0" cy="0"/>
          <a:chOff x="0" y="0"/>
          <a:chExt cx="0" cy="0"/>
        </a:xfrm>
      </p:grpSpPr>
      <p:sp>
        <p:nvSpPr>
          <p:cNvPr id="101" name="Google Shape;101;p5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2" name="Google Shape;102;p5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03" name="Google Shape;103;p5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04" name="Google Shape;104;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5" name="Shape 105"/>
        <p:cNvGrpSpPr/>
        <p:nvPr/>
      </p:nvGrpSpPr>
      <p:grpSpPr>
        <a:xfrm>
          <a:off x="0" y="0"/>
          <a:ext cx="0" cy="0"/>
          <a:chOff x="0" y="0"/>
          <a:chExt cx="0" cy="0"/>
        </a:xfrm>
      </p:grpSpPr>
      <p:sp>
        <p:nvSpPr>
          <p:cNvPr id="106" name="Google Shape;106;p5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7" name="Google Shape;107;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8" name="Shape 108"/>
        <p:cNvGrpSpPr/>
        <p:nvPr/>
      </p:nvGrpSpPr>
      <p:grpSpPr>
        <a:xfrm>
          <a:off x="0" y="0"/>
          <a:ext cx="0" cy="0"/>
          <a:chOff x="0" y="0"/>
          <a:chExt cx="0" cy="0"/>
        </a:xfrm>
      </p:grpSpPr>
      <p:sp>
        <p:nvSpPr>
          <p:cNvPr id="109" name="Google Shape;109;p5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10" name="Google Shape;110;p5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11" name="Google Shape;111;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p:cSld name="Title + 1 column">
    <p:spTree>
      <p:nvGrpSpPr>
        <p:cNvPr id="25" name="Shape 25"/>
        <p:cNvGrpSpPr/>
        <p:nvPr/>
      </p:nvGrpSpPr>
      <p:grpSpPr>
        <a:xfrm>
          <a:off x="0" y="0"/>
          <a:ext cx="0" cy="0"/>
          <a:chOff x="0" y="0"/>
          <a:chExt cx="0" cy="0"/>
        </a:xfrm>
      </p:grpSpPr>
      <p:grpSp>
        <p:nvGrpSpPr>
          <p:cNvPr id="26" name="Google Shape;26;p47"/>
          <p:cNvGrpSpPr/>
          <p:nvPr/>
        </p:nvGrpSpPr>
        <p:grpSpPr>
          <a:xfrm>
            <a:off x="-4" y="40"/>
            <a:ext cx="7072431" cy="1327314"/>
            <a:chOff x="-3" y="40"/>
            <a:chExt cx="7072430" cy="1327314"/>
          </a:xfrm>
        </p:grpSpPr>
        <p:sp>
          <p:nvSpPr>
            <p:cNvPr id="27" name="Google Shape;27;p47"/>
            <p:cNvSpPr/>
            <p:nvPr/>
          </p:nvSpPr>
          <p:spPr>
            <a:xfrm>
              <a:off x="6292649" y="126425"/>
              <a:ext cx="779700" cy="2598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vo"/>
                <a:ea typeface="Arvo"/>
                <a:cs typeface="Arvo"/>
                <a:sym typeface="Arvo"/>
              </a:endParaRPr>
            </a:p>
          </p:txBody>
        </p:sp>
        <p:grpSp>
          <p:nvGrpSpPr>
            <p:cNvPr id="28" name="Google Shape;28;p47"/>
            <p:cNvGrpSpPr/>
            <p:nvPr/>
          </p:nvGrpSpPr>
          <p:grpSpPr>
            <a:xfrm flipH="1" rot="10800000">
              <a:off x="2" y="40"/>
              <a:ext cx="6756166" cy="1327314"/>
              <a:chOff x="-2168137" y="330075"/>
              <a:chExt cx="8650661" cy="1699506"/>
            </a:xfrm>
          </p:grpSpPr>
          <p:sp>
            <p:nvSpPr>
              <p:cNvPr id="29" name="Google Shape;29;p47"/>
              <p:cNvSpPr/>
              <p:nvPr/>
            </p:nvSpPr>
            <p:spPr>
              <a:xfrm>
                <a:off x="-2168137" y="330081"/>
                <a:ext cx="69582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vo"/>
                  <a:ea typeface="Arvo"/>
                  <a:cs typeface="Arvo"/>
                  <a:sym typeface="Arvo"/>
                </a:endParaRPr>
              </a:p>
            </p:txBody>
          </p:sp>
          <p:sp>
            <p:nvSpPr>
              <p:cNvPr id="30" name="Google Shape;30;p47"/>
              <p:cNvSpPr/>
              <p:nvPr/>
            </p:nvSpPr>
            <p:spPr>
              <a:xfrm>
                <a:off x="4783024"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vo"/>
                  <a:ea typeface="Arvo"/>
                  <a:cs typeface="Arvo"/>
                  <a:sym typeface="Arvo"/>
                </a:endParaRPr>
              </a:p>
            </p:txBody>
          </p:sp>
        </p:grpSp>
        <p:grpSp>
          <p:nvGrpSpPr>
            <p:cNvPr id="31" name="Google Shape;31;p47"/>
            <p:cNvGrpSpPr/>
            <p:nvPr/>
          </p:nvGrpSpPr>
          <p:grpSpPr>
            <a:xfrm flipH="1" rot="10800000">
              <a:off x="-3" y="381007"/>
              <a:ext cx="7072430" cy="771743"/>
              <a:chOff x="-9092084" y="330075"/>
              <a:chExt cx="15574608" cy="1699501"/>
            </a:xfrm>
          </p:grpSpPr>
          <p:sp>
            <p:nvSpPr>
              <p:cNvPr id="32" name="Google Shape;32;p47"/>
              <p:cNvSpPr/>
              <p:nvPr/>
            </p:nvSpPr>
            <p:spPr>
              <a:xfrm>
                <a:off x="-9092084" y="330076"/>
                <a:ext cx="13882200" cy="1699500"/>
              </a:xfrm>
              <a:prstGeom prst="rect">
                <a:avLst/>
              </a:prstGeom>
              <a:solidFill>
                <a:srgbClr val="3F53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vo"/>
                  <a:ea typeface="Arvo"/>
                  <a:cs typeface="Arvo"/>
                  <a:sym typeface="Arvo"/>
                </a:endParaRPr>
              </a:p>
            </p:txBody>
          </p:sp>
          <p:sp>
            <p:nvSpPr>
              <p:cNvPr id="33" name="Google Shape;33;p47"/>
              <p:cNvSpPr/>
              <p:nvPr/>
            </p:nvSpPr>
            <p:spPr>
              <a:xfrm>
                <a:off x="4783024" y="330075"/>
                <a:ext cx="1699500" cy="1699500"/>
              </a:xfrm>
              <a:prstGeom prst="rtTriangle">
                <a:avLst/>
              </a:prstGeom>
              <a:solidFill>
                <a:srgbClr val="3F53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vo"/>
                  <a:ea typeface="Arvo"/>
                  <a:cs typeface="Arvo"/>
                  <a:sym typeface="Arvo"/>
                </a:endParaRPr>
              </a:p>
            </p:txBody>
          </p:sp>
        </p:grpSp>
      </p:grpSp>
      <p:grpSp>
        <p:nvGrpSpPr>
          <p:cNvPr id="34" name="Google Shape;34;p47"/>
          <p:cNvGrpSpPr/>
          <p:nvPr/>
        </p:nvGrpSpPr>
        <p:grpSpPr>
          <a:xfrm>
            <a:off x="6946844" y="4472722"/>
            <a:ext cx="2202829" cy="670794"/>
            <a:chOff x="5575241" y="4472722"/>
            <a:chExt cx="2202829" cy="670794"/>
          </a:xfrm>
        </p:grpSpPr>
        <p:sp>
          <p:nvSpPr>
            <p:cNvPr id="35" name="Google Shape;35;p47"/>
            <p:cNvSpPr/>
            <p:nvPr/>
          </p:nvSpPr>
          <p:spPr>
            <a:xfrm rot="10800000">
              <a:off x="5575241" y="4948333"/>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grpSp>
          <p:nvGrpSpPr>
            <p:cNvPr id="36" name="Google Shape;36;p47"/>
            <p:cNvGrpSpPr/>
            <p:nvPr/>
          </p:nvGrpSpPr>
          <p:grpSpPr>
            <a:xfrm flipH="1">
              <a:off x="5734850" y="4472722"/>
              <a:ext cx="2040836" cy="670794"/>
              <a:chOff x="1297953" y="330075"/>
              <a:chExt cx="5169294" cy="1699505"/>
            </a:xfrm>
          </p:grpSpPr>
          <p:sp>
            <p:nvSpPr>
              <p:cNvPr id="37" name="Google Shape;37;p47"/>
              <p:cNvSpPr/>
              <p:nvPr/>
            </p:nvSpPr>
            <p:spPr>
              <a:xfrm>
                <a:off x="1297953" y="330080"/>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sp>
            <p:nvSpPr>
              <p:cNvPr id="38" name="Google Shape;38;p47"/>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grpSp>
        <p:grpSp>
          <p:nvGrpSpPr>
            <p:cNvPr id="39" name="Google Shape;39;p47"/>
            <p:cNvGrpSpPr/>
            <p:nvPr/>
          </p:nvGrpSpPr>
          <p:grpSpPr>
            <a:xfrm flipH="1">
              <a:off x="5578208" y="4646737"/>
              <a:ext cx="2199862" cy="304562"/>
              <a:chOff x="-5827152" y="330075"/>
              <a:chExt cx="12276017" cy="1699568"/>
            </a:xfrm>
          </p:grpSpPr>
          <p:sp>
            <p:nvSpPr>
              <p:cNvPr id="40" name="Google Shape;40;p47"/>
              <p:cNvSpPr/>
              <p:nvPr/>
            </p:nvSpPr>
            <p:spPr>
              <a:xfrm>
                <a:off x="-5827152" y="330143"/>
                <a:ext cx="10612200" cy="1699500"/>
              </a:xfrm>
              <a:prstGeom prst="rect">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sp>
            <p:nvSpPr>
              <p:cNvPr id="41" name="Google Shape;41;p47"/>
              <p:cNvSpPr/>
              <p:nvPr/>
            </p:nvSpPr>
            <p:spPr>
              <a:xfrm>
                <a:off x="4749365"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grpSp>
      </p:grpSp>
      <p:sp>
        <p:nvSpPr>
          <p:cNvPr id="42" name="Google Shape;42;p47"/>
          <p:cNvSpPr txBox="1"/>
          <p:nvPr>
            <p:ph type="title"/>
          </p:nvPr>
        </p:nvSpPr>
        <p:spPr>
          <a:xfrm>
            <a:off x="398635" y="392575"/>
            <a:ext cx="5894013" cy="760176"/>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3" name="Google Shape;43;p47"/>
          <p:cNvSpPr txBox="1"/>
          <p:nvPr>
            <p:ph idx="1" type="body"/>
          </p:nvPr>
        </p:nvSpPr>
        <p:spPr>
          <a:xfrm>
            <a:off x="398635" y="1326766"/>
            <a:ext cx="8273772" cy="3145155"/>
          </a:xfrm>
          <a:prstGeom prst="rect">
            <a:avLst/>
          </a:prstGeom>
          <a:noFill/>
          <a:ln>
            <a:noFill/>
          </a:ln>
        </p:spPr>
        <p:txBody>
          <a:bodyPr anchorCtr="0" anchor="ctr" bIns="91425" lIns="91425" spcFirstLastPara="1" rIns="91425" wrap="square" tIns="91425">
            <a:noAutofit/>
          </a:bodyPr>
          <a:lstStyle>
            <a:lvl1pPr indent="-355600" lvl="0" marL="457200" algn="l">
              <a:lnSpc>
                <a:spcPct val="100000"/>
              </a:lnSpc>
              <a:spcBef>
                <a:spcPts val="0"/>
              </a:spcBef>
              <a:spcAft>
                <a:spcPts val="0"/>
              </a:spcAft>
              <a:buSzPts val="2000"/>
              <a:buFont typeface="Noto Sans Symbols"/>
              <a:buChar char="▪"/>
              <a:defRPr sz="2000"/>
            </a:lvl1pPr>
            <a:lvl2pPr indent="-381000" lvl="1" marL="914400" algn="l">
              <a:lnSpc>
                <a:spcPct val="100000"/>
              </a:lnSpc>
              <a:spcBef>
                <a:spcPts val="1000"/>
              </a:spcBef>
              <a:spcAft>
                <a:spcPts val="0"/>
              </a:spcAft>
              <a:buSzPts val="2400"/>
              <a:buChar char="▻"/>
              <a:defRPr/>
            </a:lvl2pPr>
            <a:lvl3pPr indent="-381000" lvl="2" marL="1371600" algn="l">
              <a:lnSpc>
                <a:spcPct val="100000"/>
              </a:lnSpc>
              <a:spcBef>
                <a:spcPts val="1000"/>
              </a:spcBef>
              <a:spcAft>
                <a:spcPts val="0"/>
              </a:spcAft>
              <a:buSzPts val="2400"/>
              <a:buChar char="▻"/>
              <a:defRPr/>
            </a:lvl3pPr>
            <a:lvl4pPr indent="-381000" lvl="3" marL="1828800" algn="l">
              <a:lnSpc>
                <a:spcPct val="100000"/>
              </a:lnSpc>
              <a:spcBef>
                <a:spcPts val="1000"/>
              </a:spcBef>
              <a:spcAft>
                <a:spcPts val="0"/>
              </a:spcAft>
              <a:buSzPts val="2400"/>
              <a:buChar char="▻"/>
              <a:defRPr/>
            </a:lvl4pPr>
            <a:lvl5pPr indent="-381000" lvl="4" marL="2286000" algn="l">
              <a:lnSpc>
                <a:spcPct val="100000"/>
              </a:lnSpc>
              <a:spcBef>
                <a:spcPts val="1000"/>
              </a:spcBef>
              <a:spcAft>
                <a:spcPts val="0"/>
              </a:spcAft>
              <a:buSzPts val="2400"/>
              <a:buChar char="▻"/>
              <a:defRPr/>
            </a:lvl5pPr>
            <a:lvl6pPr indent="-381000" lvl="5" marL="2743200" algn="l">
              <a:lnSpc>
                <a:spcPct val="100000"/>
              </a:lnSpc>
              <a:spcBef>
                <a:spcPts val="1000"/>
              </a:spcBef>
              <a:spcAft>
                <a:spcPts val="0"/>
              </a:spcAft>
              <a:buSzPts val="2400"/>
              <a:buChar char="▻"/>
              <a:defRPr/>
            </a:lvl6pPr>
            <a:lvl7pPr indent="-381000" lvl="6" marL="3200400" algn="l">
              <a:lnSpc>
                <a:spcPct val="100000"/>
              </a:lnSpc>
              <a:spcBef>
                <a:spcPts val="1000"/>
              </a:spcBef>
              <a:spcAft>
                <a:spcPts val="0"/>
              </a:spcAft>
              <a:buSzPts val="2400"/>
              <a:buChar char="▻"/>
              <a:defRPr/>
            </a:lvl7pPr>
            <a:lvl8pPr indent="-381000" lvl="7" marL="3657600" algn="l">
              <a:lnSpc>
                <a:spcPct val="100000"/>
              </a:lnSpc>
              <a:spcBef>
                <a:spcPts val="1000"/>
              </a:spcBef>
              <a:spcAft>
                <a:spcPts val="0"/>
              </a:spcAft>
              <a:buSzPts val="2400"/>
              <a:buChar char="▻"/>
              <a:defRPr/>
            </a:lvl8pPr>
            <a:lvl9pPr indent="-381000" lvl="8" marL="4114800" algn="l">
              <a:lnSpc>
                <a:spcPct val="100000"/>
              </a:lnSpc>
              <a:spcBef>
                <a:spcPts val="1000"/>
              </a:spcBef>
              <a:spcAft>
                <a:spcPts val="1000"/>
              </a:spcAft>
              <a:buSzPts val="2400"/>
              <a:buChar char="▻"/>
              <a:defRPr/>
            </a:lvl9pPr>
          </a:lstStyle>
          <a:p/>
        </p:txBody>
      </p:sp>
      <p:sp>
        <p:nvSpPr>
          <p:cNvPr id="44" name="Google Shape;44;p47"/>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b="0" i="0" sz="1000" u="none" cap="none" strike="noStrike">
                <a:solidFill>
                  <a:schemeClr val="dk2"/>
                </a:solidFill>
                <a:latin typeface="Arial"/>
                <a:ea typeface="Arial"/>
                <a:cs typeface="Arial"/>
                <a:sym typeface="Arial"/>
              </a:defRPr>
            </a:lvl1pPr>
            <a:lvl2pPr indent="0" lvl="1" marL="0" algn="l">
              <a:lnSpc>
                <a:spcPct val="100000"/>
              </a:lnSpc>
              <a:spcBef>
                <a:spcPts val="0"/>
              </a:spcBef>
              <a:spcAft>
                <a:spcPts val="0"/>
              </a:spcAft>
              <a:buClr>
                <a:srgbClr val="000000"/>
              </a:buClr>
              <a:buSzPts val="1400"/>
              <a:buFont typeface="Arial"/>
              <a:buNone/>
              <a:defRPr b="0" i="0" sz="1000" u="none" cap="none" strike="noStrike">
                <a:solidFill>
                  <a:schemeClr val="dk2"/>
                </a:solidFill>
                <a:latin typeface="Arial"/>
                <a:ea typeface="Arial"/>
                <a:cs typeface="Arial"/>
                <a:sym typeface="Arial"/>
              </a:defRPr>
            </a:lvl2pPr>
            <a:lvl3pPr indent="0" lvl="2" marL="0" algn="l">
              <a:lnSpc>
                <a:spcPct val="100000"/>
              </a:lnSpc>
              <a:spcBef>
                <a:spcPts val="0"/>
              </a:spcBef>
              <a:spcAft>
                <a:spcPts val="0"/>
              </a:spcAft>
              <a:buClr>
                <a:srgbClr val="000000"/>
              </a:buClr>
              <a:buSzPts val="1400"/>
              <a:buFont typeface="Arial"/>
              <a:buNone/>
              <a:defRPr b="0" i="0" sz="1000" u="none" cap="none" strike="noStrike">
                <a:solidFill>
                  <a:schemeClr val="dk2"/>
                </a:solidFill>
                <a:latin typeface="Arial"/>
                <a:ea typeface="Arial"/>
                <a:cs typeface="Arial"/>
                <a:sym typeface="Arial"/>
              </a:defRPr>
            </a:lvl3pPr>
            <a:lvl4pPr indent="0" lvl="3" marL="0" algn="l">
              <a:lnSpc>
                <a:spcPct val="100000"/>
              </a:lnSpc>
              <a:spcBef>
                <a:spcPts val="0"/>
              </a:spcBef>
              <a:spcAft>
                <a:spcPts val="0"/>
              </a:spcAft>
              <a:buClr>
                <a:srgbClr val="000000"/>
              </a:buClr>
              <a:buSzPts val="1400"/>
              <a:buFont typeface="Arial"/>
              <a:buNone/>
              <a:defRPr b="0" i="0" sz="1000" u="none" cap="none" strike="noStrike">
                <a:solidFill>
                  <a:schemeClr val="dk2"/>
                </a:solidFill>
                <a:latin typeface="Arial"/>
                <a:ea typeface="Arial"/>
                <a:cs typeface="Arial"/>
                <a:sym typeface="Arial"/>
              </a:defRPr>
            </a:lvl4pPr>
            <a:lvl5pPr indent="0" lvl="4" marL="0" algn="l">
              <a:lnSpc>
                <a:spcPct val="100000"/>
              </a:lnSpc>
              <a:spcBef>
                <a:spcPts val="0"/>
              </a:spcBef>
              <a:spcAft>
                <a:spcPts val="0"/>
              </a:spcAft>
              <a:buClr>
                <a:srgbClr val="000000"/>
              </a:buClr>
              <a:buSzPts val="1400"/>
              <a:buFont typeface="Arial"/>
              <a:buNone/>
              <a:defRPr b="0" i="0" sz="1000" u="none" cap="none" strike="noStrike">
                <a:solidFill>
                  <a:schemeClr val="dk2"/>
                </a:solidFill>
                <a:latin typeface="Arial"/>
                <a:ea typeface="Arial"/>
                <a:cs typeface="Arial"/>
                <a:sym typeface="Arial"/>
              </a:defRPr>
            </a:lvl5pPr>
            <a:lvl6pPr indent="0" lvl="5" marL="0" algn="l">
              <a:lnSpc>
                <a:spcPct val="100000"/>
              </a:lnSpc>
              <a:spcBef>
                <a:spcPts val="0"/>
              </a:spcBef>
              <a:spcAft>
                <a:spcPts val="0"/>
              </a:spcAft>
              <a:buClr>
                <a:srgbClr val="000000"/>
              </a:buClr>
              <a:buSzPts val="1400"/>
              <a:buFont typeface="Arial"/>
              <a:buNone/>
              <a:defRPr b="0" i="0" sz="1000" u="none" cap="none" strike="noStrike">
                <a:solidFill>
                  <a:schemeClr val="dk2"/>
                </a:solidFill>
                <a:latin typeface="Arial"/>
                <a:ea typeface="Arial"/>
                <a:cs typeface="Arial"/>
                <a:sym typeface="Arial"/>
              </a:defRPr>
            </a:lvl6pPr>
            <a:lvl7pPr indent="0" lvl="6" marL="0" algn="l">
              <a:lnSpc>
                <a:spcPct val="100000"/>
              </a:lnSpc>
              <a:spcBef>
                <a:spcPts val="0"/>
              </a:spcBef>
              <a:spcAft>
                <a:spcPts val="0"/>
              </a:spcAft>
              <a:buClr>
                <a:srgbClr val="000000"/>
              </a:buClr>
              <a:buSzPts val="1400"/>
              <a:buFont typeface="Arial"/>
              <a:buNone/>
              <a:defRPr b="0" i="0" sz="1000" u="none" cap="none" strike="noStrike">
                <a:solidFill>
                  <a:schemeClr val="dk2"/>
                </a:solidFill>
                <a:latin typeface="Arial"/>
                <a:ea typeface="Arial"/>
                <a:cs typeface="Arial"/>
                <a:sym typeface="Arial"/>
              </a:defRPr>
            </a:lvl7pPr>
            <a:lvl8pPr indent="0" lvl="7" marL="0" algn="l">
              <a:lnSpc>
                <a:spcPct val="100000"/>
              </a:lnSpc>
              <a:spcBef>
                <a:spcPts val="0"/>
              </a:spcBef>
              <a:spcAft>
                <a:spcPts val="0"/>
              </a:spcAft>
              <a:buClr>
                <a:srgbClr val="000000"/>
              </a:buClr>
              <a:buSzPts val="1400"/>
              <a:buFont typeface="Arial"/>
              <a:buNone/>
              <a:defRPr b="0" i="0" sz="1000" u="none" cap="none" strike="noStrike">
                <a:solidFill>
                  <a:schemeClr val="dk2"/>
                </a:solidFill>
                <a:latin typeface="Arial"/>
                <a:ea typeface="Arial"/>
                <a:cs typeface="Arial"/>
                <a:sym typeface="Arial"/>
              </a:defRPr>
            </a:lvl8pPr>
            <a:lvl9pPr indent="0" lvl="8" marL="0" algn="l">
              <a:lnSpc>
                <a:spcPct val="100000"/>
              </a:lnSpc>
              <a:spcBef>
                <a:spcPts val="0"/>
              </a:spcBef>
              <a:spcAft>
                <a:spcPts val="0"/>
              </a:spcAft>
              <a:buClr>
                <a:srgbClr val="000000"/>
              </a:buClr>
              <a:buSzPts val="1400"/>
              <a:buFont typeface="Arial"/>
              <a:buNone/>
              <a:defRPr b="0" i="0" sz="1000" u="none" cap="none" strike="noStrik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pic>
        <p:nvPicPr>
          <p:cNvPr id="45" name="Google Shape;45;p47"/>
          <p:cNvPicPr preferRelativeResize="0"/>
          <p:nvPr/>
        </p:nvPicPr>
        <p:blipFill rotWithShape="1">
          <a:blip r:embed="rId2">
            <a:alphaModFix/>
          </a:blip>
          <a:srcRect b="0" l="0" r="0" t="0"/>
          <a:stretch/>
        </p:blipFill>
        <p:spPr>
          <a:xfrm>
            <a:off x="7725233" y="216291"/>
            <a:ext cx="947175" cy="894807"/>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2" name="Shape 112"/>
        <p:cNvGrpSpPr/>
        <p:nvPr/>
      </p:nvGrpSpPr>
      <p:grpSpPr>
        <a:xfrm>
          <a:off x="0" y="0"/>
          <a:ext cx="0" cy="0"/>
          <a:chOff x="0" y="0"/>
          <a:chExt cx="0" cy="0"/>
        </a:xfrm>
      </p:grpSpPr>
      <p:sp>
        <p:nvSpPr>
          <p:cNvPr id="113" name="Google Shape;113;p5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14" name="Google Shape;114;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5" name="Shape 115"/>
        <p:cNvGrpSpPr/>
        <p:nvPr/>
      </p:nvGrpSpPr>
      <p:grpSpPr>
        <a:xfrm>
          <a:off x="0" y="0"/>
          <a:ext cx="0" cy="0"/>
          <a:chOff x="0" y="0"/>
          <a:chExt cx="0" cy="0"/>
        </a:xfrm>
      </p:grpSpPr>
      <p:sp>
        <p:nvSpPr>
          <p:cNvPr id="116" name="Google Shape;116;p5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5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18" name="Google Shape;118;p5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19" name="Google Shape;119;p5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20" name="Google Shape;120;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1" name="Shape 121"/>
        <p:cNvGrpSpPr/>
        <p:nvPr/>
      </p:nvGrpSpPr>
      <p:grpSpPr>
        <a:xfrm>
          <a:off x="0" y="0"/>
          <a:ext cx="0" cy="0"/>
          <a:chOff x="0" y="0"/>
          <a:chExt cx="0" cy="0"/>
        </a:xfrm>
      </p:grpSpPr>
      <p:sp>
        <p:nvSpPr>
          <p:cNvPr id="122" name="Google Shape;122;p58"/>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123" name="Google Shape;123;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4" name="Shape 124"/>
        <p:cNvGrpSpPr/>
        <p:nvPr/>
      </p:nvGrpSpPr>
      <p:grpSpPr>
        <a:xfrm>
          <a:off x="0" y="0"/>
          <a:ext cx="0" cy="0"/>
          <a:chOff x="0" y="0"/>
          <a:chExt cx="0" cy="0"/>
        </a:xfrm>
      </p:grpSpPr>
      <p:sp>
        <p:nvSpPr>
          <p:cNvPr id="125" name="Google Shape;125;p59"/>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26" name="Google Shape;126;p59"/>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127" name="Google Shape;127;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6" name="Shape 46"/>
        <p:cNvGrpSpPr/>
        <p:nvPr/>
      </p:nvGrpSpPr>
      <p:grpSpPr>
        <a:xfrm>
          <a:off x="0" y="0"/>
          <a:ext cx="0" cy="0"/>
          <a:chOff x="0" y="0"/>
          <a:chExt cx="0" cy="0"/>
        </a:xfrm>
      </p:grpSpPr>
      <p:sp>
        <p:nvSpPr>
          <p:cNvPr id="47" name="Google Shape;47;p6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48" name="Google Shape;48;p6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9" name="Google Shape;49;p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0" name="Shape 50"/>
        <p:cNvGrpSpPr/>
        <p:nvPr/>
      </p:nvGrpSpPr>
      <p:grpSpPr>
        <a:xfrm>
          <a:off x="0" y="0"/>
          <a:ext cx="0" cy="0"/>
          <a:chOff x="0" y="0"/>
          <a:chExt cx="0" cy="0"/>
        </a:xfrm>
      </p:grpSpPr>
      <p:sp>
        <p:nvSpPr>
          <p:cNvPr id="51" name="Google Shape;51;p6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52" name="Google Shape;52;p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3" name="Shape 53"/>
        <p:cNvGrpSpPr/>
        <p:nvPr/>
      </p:nvGrpSpPr>
      <p:grpSpPr>
        <a:xfrm>
          <a:off x="0" y="0"/>
          <a:ext cx="0" cy="0"/>
          <a:chOff x="0" y="0"/>
          <a:chExt cx="0" cy="0"/>
        </a:xfrm>
      </p:grpSpPr>
      <p:sp>
        <p:nvSpPr>
          <p:cNvPr id="54" name="Google Shape;54;p6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5" name="Google Shape;55;p6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6" name="Google Shape;56;p6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7" name="Google Shape;57;p6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6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0" name="Google Shape;60;p6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1" name="Shape 61"/>
        <p:cNvGrpSpPr/>
        <p:nvPr/>
      </p:nvGrpSpPr>
      <p:grpSpPr>
        <a:xfrm>
          <a:off x="0" y="0"/>
          <a:ext cx="0" cy="0"/>
          <a:chOff x="0" y="0"/>
          <a:chExt cx="0" cy="0"/>
        </a:xfrm>
      </p:grpSpPr>
      <p:sp>
        <p:nvSpPr>
          <p:cNvPr id="62" name="Google Shape;62;p6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3" name="Google Shape;63;p6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64" name="Google Shape;64;p6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5" name="Shape 65"/>
        <p:cNvGrpSpPr/>
        <p:nvPr/>
      </p:nvGrpSpPr>
      <p:grpSpPr>
        <a:xfrm>
          <a:off x="0" y="0"/>
          <a:ext cx="0" cy="0"/>
          <a:chOff x="0" y="0"/>
          <a:chExt cx="0" cy="0"/>
        </a:xfrm>
      </p:grpSpPr>
      <p:sp>
        <p:nvSpPr>
          <p:cNvPr id="66" name="Google Shape;66;p6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67" name="Google Shape;67;p6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8" name="Shape 68"/>
        <p:cNvGrpSpPr/>
        <p:nvPr/>
      </p:nvGrpSpPr>
      <p:grpSpPr>
        <a:xfrm>
          <a:off x="0" y="0"/>
          <a:ext cx="0" cy="0"/>
          <a:chOff x="0" y="0"/>
          <a:chExt cx="0" cy="0"/>
        </a:xfrm>
      </p:grpSpPr>
      <p:sp>
        <p:nvSpPr>
          <p:cNvPr id="69" name="Google Shape;69;p6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6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71" name="Google Shape;71;p6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72" name="Google Shape;72;p6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73" name="Google Shape;73;p6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3" name="Shape 83"/>
        <p:cNvGrpSpPr/>
        <p:nvPr/>
      </p:nvGrpSpPr>
      <p:grpSpPr>
        <a:xfrm>
          <a:off x="0" y="0"/>
          <a:ext cx="0" cy="0"/>
          <a:chOff x="0" y="0"/>
          <a:chExt cx="0" cy="0"/>
        </a:xfrm>
      </p:grpSpPr>
      <p:sp>
        <p:nvSpPr>
          <p:cNvPr id="84" name="Google Shape;84;p4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85" name="Google Shape;85;p4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6" name="Google Shape;86;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slide" Target="/ppt/slides/slide4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7.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chart" Target="../charts/char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chart" Target="../charts/char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chart" Target="../charts/char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chart" Target="../charts/char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chart" Target="../charts/char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 Id="rId3" Type="http://schemas.openxmlformats.org/officeDocument/2006/relationships/chart" Target="../charts/char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 Id="rId3" Type="http://schemas.openxmlformats.org/officeDocument/2006/relationships/hyperlink" Target="https://www.google.com/url?sa=t&amp;rct=j&amp;q=&amp;esrc=s&amp;source=web&amp;cd=&amp;cad=rja&amp;uact=8&amp;ved=2ahUKEwiGo8_2-aH2AhUV14UKHdSkAWMQFnoECCcQAQ&amp;url=https%3A%2F%2Fwww.britannica.com%2Ftopic%2FUrdu-language&amp;usg=AOvVaw3vZBKuJhHtf2JZu3xCX0f1"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slide" Target="/ppt/slides/slide43.xml"/><Relationship Id="rId4" Type="http://schemas.openxmlformats.org/officeDocument/2006/relationships/slide" Target="/ppt/slides/slide43.xml"/><Relationship Id="rId5" Type="http://schemas.openxmlformats.org/officeDocument/2006/relationships/slide" Target="/ppt/slides/slide4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
          <p:cNvSpPr txBox="1"/>
          <p:nvPr/>
        </p:nvSpPr>
        <p:spPr>
          <a:xfrm>
            <a:off x="4995080" y="4294780"/>
            <a:ext cx="4025925" cy="300795"/>
          </a:xfrm>
          <a:prstGeom prst="rect">
            <a:avLst/>
          </a:prstGeom>
          <a:noFill/>
          <a:ln>
            <a:noFill/>
          </a:ln>
        </p:spPr>
        <p:txBody>
          <a:bodyPr anchorCtr="0" anchor="ctr" bIns="68550" lIns="68550" spcFirstLastPara="1" rIns="68550" wrap="square" tIns="68550">
            <a:noAutofit/>
          </a:bodyPr>
          <a:lstStyle/>
          <a:p>
            <a:pPr indent="0" lvl="0" marL="0" marR="0" rtl="0" algn="r">
              <a:lnSpc>
                <a:spcPct val="100000"/>
              </a:lnSpc>
              <a:spcBef>
                <a:spcPts val="0"/>
              </a:spcBef>
              <a:spcAft>
                <a:spcPts val="0"/>
              </a:spcAft>
              <a:buNone/>
            </a:pPr>
            <a:r>
              <a:rPr b="1" i="0" lang="en-US" sz="1400" u="none" cap="none" strike="noStrike">
                <a:solidFill>
                  <a:schemeClr val="lt1"/>
                </a:solidFill>
                <a:latin typeface="Fira Sans"/>
                <a:ea typeface="Fira Sans"/>
                <a:cs typeface="Fira Sans"/>
                <a:sym typeface="Fira Sans"/>
              </a:rPr>
              <a:t>Data Science Lab</a:t>
            </a:r>
            <a:endParaRPr b="1" i="0" sz="1400" u="none" cap="none" strike="noStrike">
              <a:solidFill>
                <a:srgbClr val="000000"/>
              </a:solidFill>
              <a:latin typeface="Fira Sans"/>
              <a:ea typeface="Fira Sans"/>
              <a:cs typeface="Fira Sans"/>
              <a:sym typeface="Fira Sans"/>
            </a:endParaRPr>
          </a:p>
        </p:txBody>
      </p:sp>
      <p:sp>
        <p:nvSpPr>
          <p:cNvPr id="133" name="Google Shape;133;p1"/>
          <p:cNvSpPr txBox="1"/>
          <p:nvPr/>
        </p:nvSpPr>
        <p:spPr>
          <a:xfrm>
            <a:off x="4653957" y="4595575"/>
            <a:ext cx="4367048" cy="531222"/>
          </a:xfrm>
          <a:prstGeom prst="rect">
            <a:avLst/>
          </a:prstGeom>
          <a:noFill/>
          <a:ln>
            <a:noFill/>
          </a:ln>
        </p:spPr>
        <p:txBody>
          <a:bodyPr anchorCtr="0" anchor="ctr" bIns="68550" lIns="68550" spcFirstLastPara="1" rIns="68550" wrap="square" tIns="68550">
            <a:noAutofit/>
          </a:bodyPr>
          <a:lstStyle/>
          <a:p>
            <a:pPr indent="0" lvl="0" marL="0" marR="0" rtl="0" algn="r">
              <a:lnSpc>
                <a:spcPct val="100000"/>
              </a:lnSpc>
              <a:spcBef>
                <a:spcPts val="0"/>
              </a:spcBef>
              <a:spcAft>
                <a:spcPts val="0"/>
              </a:spcAft>
              <a:buNone/>
            </a:pPr>
            <a:r>
              <a:rPr b="1" i="0" lang="en-US" sz="1250" u="none" cap="none" strike="noStrike">
                <a:solidFill>
                  <a:schemeClr val="dk1"/>
                </a:solidFill>
                <a:latin typeface="Fira Sans"/>
                <a:ea typeface="Fira Sans"/>
                <a:cs typeface="Fira Sans"/>
                <a:sym typeface="Fira Sans"/>
              </a:rPr>
              <a:t>Dept. of Computer Sciences (DCS)</a:t>
            </a:r>
            <a:endParaRPr b="0" i="0" sz="1400" u="none" cap="none" strike="noStrike">
              <a:solidFill>
                <a:srgbClr val="000000"/>
              </a:solidFill>
              <a:latin typeface="Fira Sans"/>
              <a:ea typeface="Fira Sans"/>
              <a:cs typeface="Fira Sans"/>
              <a:sym typeface="Fira Sans"/>
            </a:endParaRPr>
          </a:p>
          <a:p>
            <a:pPr indent="0" lvl="0" marL="0" marR="0" rtl="0" algn="r">
              <a:lnSpc>
                <a:spcPct val="100000"/>
              </a:lnSpc>
              <a:spcBef>
                <a:spcPts val="0"/>
              </a:spcBef>
              <a:spcAft>
                <a:spcPts val="0"/>
              </a:spcAft>
              <a:buNone/>
            </a:pPr>
            <a:r>
              <a:rPr b="1" i="0" lang="en-US" sz="1250" u="none" cap="none" strike="noStrike">
                <a:solidFill>
                  <a:schemeClr val="dk1"/>
                </a:solidFill>
                <a:latin typeface="Fira Sans"/>
                <a:ea typeface="Fira Sans"/>
                <a:cs typeface="Fira Sans"/>
                <a:sym typeface="Fira Sans"/>
              </a:rPr>
              <a:t>Information Technology University, Lahore (ITU)</a:t>
            </a:r>
            <a:endParaRPr b="0" i="0" sz="1400" u="none" cap="none" strike="noStrike">
              <a:solidFill>
                <a:srgbClr val="000000"/>
              </a:solidFill>
              <a:latin typeface="Fira Sans"/>
              <a:ea typeface="Fira Sans"/>
              <a:cs typeface="Fira Sans"/>
              <a:sym typeface="Fira Sans"/>
            </a:endParaRPr>
          </a:p>
        </p:txBody>
      </p:sp>
      <p:sp>
        <p:nvSpPr>
          <p:cNvPr id="134" name="Google Shape;134;p1"/>
          <p:cNvSpPr txBox="1"/>
          <p:nvPr>
            <p:ph type="ctrTitle"/>
          </p:nvPr>
        </p:nvSpPr>
        <p:spPr>
          <a:xfrm>
            <a:off x="114300" y="1183469"/>
            <a:ext cx="7077075" cy="2960914"/>
          </a:xfrm>
          <a:prstGeom prst="rect">
            <a:avLst/>
          </a:prstGeom>
          <a:noFill/>
          <a:ln>
            <a:noFill/>
          </a:ln>
        </p:spPr>
        <p:txBody>
          <a:bodyPr anchorCtr="0" anchor="ctr" bIns="68550" lIns="68550" spcFirstLastPara="1" rIns="68550" wrap="square" tIns="68550">
            <a:noAutofit/>
          </a:bodyPr>
          <a:lstStyle/>
          <a:p>
            <a:pPr indent="0" lvl="0" marL="0" rtl="0" algn="l">
              <a:lnSpc>
                <a:spcPct val="100000"/>
              </a:lnSpc>
              <a:spcBef>
                <a:spcPts val="0"/>
              </a:spcBef>
              <a:spcAft>
                <a:spcPts val="0"/>
              </a:spcAft>
              <a:buSzPts val="3000"/>
              <a:buNone/>
            </a:pPr>
            <a:r>
              <a:rPr b="1" lang="en-US" sz="3000">
                <a:solidFill>
                  <a:schemeClr val="lt1"/>
                </a:solidFill>
                <a:latin typeface="Fira Sans"/>
                <a:ea typeface="Fira Sans"/>
                <a:cs typeface="Fira Sans"/>
                <a:sym typeface="Fira Sans"/>
              </a:rPr>
              <a:t>Corpus-specific Urdu FastText Embeddings for Toxic Comments Detection in Urdu.</a:t>
            </a:r>
            <a:endParaRPr b="1" sz="3000">
              <a:solidFill>
                <a:schemeClr val="lt1"/>
              </a:solidFill>
              <a:latin typeface="Fira Sans"/>
              <a:ea typeface="Fira Sans"/>
              <a:cs typeface="Fira Sans"/>
              <a:sym typeface="Fira Sans"/>
            </a:endParaRPr>
          </a:p>
          <a:p>
            <a:pPr indent="0" lvl="0" marL="0" rtl="0" algn="l">
              <a:lnSpc>
                <a:spcPct val="100000"/>
              </a:lnSpc>
              <a:spcBef>
                <a:spcPts val="0"/>
              </a:spcBef>
              <a:spcAft>
                <a:spcPts val="0"/>
              </a:spcAft>
              <a:buSzPts val="3000"/>
              <a:buNone/>
            </a:pPr>
            <a:br>
              <a:rPr b="1" lang="en-US" sz="2000">
                <a:solidFill>
                  <a:schemeClr val="lt1"/>
                </a:solidFill>
                <a:latin typeface="Fira Sans"/>
                <a:ea typeface="Fira Sans"/>
                <a:cs typeface="Fira Sans"/>
                <a:sym typeface="Fira Sans"/>
              </a:rPr>
            </a:br>
            <a:r>
              <a:rPr b="1" lang="en-US" sz="2000">
                <a:solidFill>
                  <a:schemeClr val="lt1"/>
                </a:solidFill>
                <a:latin typeface="Fira Sans"/>
                <a:ea typeface="Fira Sans"/>
                <a:cs typeface="Fira Sans"/>
                <a:sym typeface="Fira Sans"/>
              </a:rPr>
              <a:t>Thesis-2</a:t>
            </a:r>
            <a:endParaRPr b="1" sz="2000">
              <a:solidFill>
                <a:schemeClr val="lt1"/>
              </a:solidFill>
              <a:latin typeface="Fira Sans"/>
              <a:ea typeface="Fira Sans"/>
              <a:cs typeface="Fira Sans"/>
              <a:sym typeface="Fira Sans"/>
            </a:endParaRPr>
          </a:p>
        </p:txBody>
      </p:sp>
      <p:sp>
        <p:nvSpPr>
          <p:cNvPr id="135" name="Google Shape;135;p1"/>
          <p:cNvSpPr txBox="1"/>
          <p:nvPr>
            <p:ph idx="2" type="body"/>
          </p:nvPr>
        </p:nvSpPr>
        <p:spPr>
          <a:xfrm>
            <a:off x="15218" y="736045"/>
            <a:ext cx="4837112" cy="352425"/>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b="1" lang="en-US">
                <a:latin typeface="Fira Sans"/>
                <a:ea typeface="Fira Sans"/>
                <a:cs typeface="Fira Sans"/>
                <a:sym typeface="Fira Sans"/>
              </a:rPr>
              <a:t>2022</a:t>
            </a:r>
            <a:endParaRPr b="1">
              <a:latin typeface="Fira Sans"/>
              <a:ea typeface="Fira Sans"/>
              <a:cs typeface="Fira Sans"/>
              <a:sym typeface="Fira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0"/>
          <p:cNvSpPr/>
          <p:nvPr/>
        </p:nvSpPr>
        <p:spPr>
          <a:xfrm>
            <a:off x="50" y="2535"/>
            <a:ext cx="9144000" cy="435000"/>
          </a:xfrm>
          <a:prstGeom prst="rect">
            <a:avLst/>
          </a:prstGeom>
          <a:solidFill>
            <a:srgbClr val="1C4587"/>
          </a:solidFill>
          <a:ln>
            <a:noFill/>
          </a:ln>
        </p:spPr>
        <p:txBody>
          <a:bodyPr anchorCtr="0" anchor="ctr" bIns="91425" lIns="274300"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Fira Sans"/>
              <a:ea typeface="Fira Sans"/>
              <a:cs typeface="Fira Sans"/>
              <a:sym typeface="Fira Sans"/>
            </a:endParaRPr>
          </a:p>
        </p:txBody>
      </p:sp>
      <p:sp>
        <p:nvSpPr>
          <p:cNvPr id="223" name="Google Shape;223;p10"/>
          <p:cNvSpPr txBox="1"/>
          <p:nvPr/>
        </p:nvSpPr>
        <p:spPr>
          <a:xfrm>
            <a:off x="565100" y="1348750"/>
            <a:ext cx="8013900" cy="36120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chemeClr val="dk1"/>
              </a:buClr>
              <a:buSzPts val="1400"/>
              <a:buFont typeface="Fira Sans"/>
              <a:buChar char="●"/>
            </a:pPr>
            <a:r>
              <a:rPr b="1" i="0" lang="en-US" sz="1400" u="none" cap="none" strike="noStrike">
                <a:solidFill>
                  <a:schemeClr val="dk1"/>
                </a:solidFill>
                <a:latin typeface="Fira Sans"/>
                <a:ea typeface="Fira Sans"/>
                <a:cs typeface="Fira Sans"/>
                <a:sym typeface="Fira Sans"/>
              </a:rPr>
              <a:t>CIC at SemEval-2019 Task 5: Simple Yet Very Efficient Approach to Hate Speech Detection, Aggressive Behavior Detection, and Target Classification in Twitter (2019)</a:t>
            </a:r>
            <a:endParaRPr/>
          </a:p>
          <a:p>
            <a:pPr indent="-317500" lvl="1" marL="914400" marR="0" rtl="0" algn="l">
              <a:lnSpc>
                <a:spcPct val="115000"/>
              </a:lnSpc>
              <a:spcBef>
                <a:spcPts val="0"/>
              </a:spcBef>
              <a:spcAft>
                <a:spcPts val="0"/>
              </a:spcAft>
              <a:buClr>
                <a:schemeClr val="dk1"/>
              </a:buClr>
              <a:buSzPts val="1400"/>
              <a:buFont typeface="Fira Sans"/>
              <a:buChar char="○"/>
            </a:pPr>
            <a:r>
              <a:rPr b="0" i="0" lang="en-US" sz="1400" u="none" cap="none" strike="noStrike">
                <a:solidFill>
                  <a:schemeClr val="dk1"/>
                </a:solidFill>
                <a:latin typeface="Fira Sans"/>
                <a:ea typeface="Fira Sans"/>
                <a:cs typeface="Fira Sans"/>
                <a:sym typeface="Fira Sans"/>
              </a:rPr>
              <a:t>Detect Hate speech against immigrants and women.</a:t>
            </a:r>
            <a:endParaRPr/>
          </a:p>
          <a:p>
            <a:pPr indent="-317500" lvl="1" marL="914400" marR="0" rtl="0" algn="l">
              <a:lnSpc>
                <a:spcPct val="115000"/>
              </a:lnSpc>
              <a:spcBef>
                <a:spcPts val="0"/>
              </a:spcBef>
              <a:spcAft>
                <a:spcPts val="0"/>
              </a:spcAft>
              <a:buClr>
                <a:schemeClr val="dk1"/>
              </a:buClr>
              <a:buSzPts val="1400"/>
              <a:buFont typeface="Fira Sans"/>
              <a:buChar char="○"/>
            </a:pPr>
            <a:r>
              <a:rPr b="0" i="0" lang="en-US" sz="1400" u="none" cap="none" strike="noStrike">
                <a:solidFill>
                  <a:schemeClr val="dk1"/>
                </a:solidFill>
                <a:latin typeface="Fira Sans"/>
                <a:ea typeface="Fira Sans"/>
                <a:cs typeface="Fira Sans"/>
                <a:sym typeface="Fira Sans"/>
              </a:rPr>
              <a:t>Detect Aggressive behavior and target classification, both for English and Spanish.</a:t>
            </a:r>
            <a:endParaRPr/>
          </a:p>
          <a:p>
            <a:pPr indent="-317500" lvl="1" marL="914400" marR="0" rtl="0" algn="l">
              <a:lnSpc>
                <a:spcPct val="115000"/>
              </a:lnSpc>
              <a:spcBef>
                <a:spcPts val="0"/>
              </a:spcBef>
              <a:spcAft>
                <a:spcPts val="0"/>
              </a:spcAft>
              <a:buClr>
                <a:schemeClr val="dk1"/>
              </a:buClr>
              <a:buSzPts val="1400"/>
              <a:buFont typeface="Fira Sans"/>
              <a:buChar char="○"/>
            </a:pPr>
            <a:r>
              <a:rPr b="0" i="0" lang="en-US" sz="1400" u="none" cap="none" strike="noStrike">
                <a:solidFill>
                  <a:schemeClr val="dk1"/>
                </a:solidFill>
                <a:latin typeface="Fira Sans"/>
                <a:ea typeface="Fira Sans"/>
                <a:cs typeface="Fira Sans"/>
                <a:sym typeface="Fira Sans"/>
              </a:rPr>
              <a:t>Used a bag of words model with preprocessing.</a:t>
            </a:r>
            <a:endParaRPr/>
          </a:p>
          <a:p>
            <a:pPr indent="-317500" lvl="1" marL="914400" marR="0" rtl="0" algn="l">
              <a:lnSpc>
                <a:spcPct val="115000"/>
              </a:lnSpc>
              <a:spcBef>
                <a:spcPts val="0"/>
              </a:spcBef>
              <a:spcAft>
                <a:spcPts val="0"/>
              </a:spcAft>
              <a:buClr>
                <a:schemeClr val="dk1"/>
              </a:buClr>
              <a:buSzPts val="1400"/>
              <a:buFont typeface="Fira Sans"/>
              <a:buChar char="○"/>
            </a:pPr>
            <a:r>
              <a:rPr b="0" i="0" lang="en-US" sz="1400" u="none" cap="none" strike="noStrike">
                <a:solidFill>
                  <a:schemeClr val="dk1"/>
                </a:solidFill>
                <a:latin typeface="Fira Sans"/>
                <a:ea typeface="Fira Sans"/>
                <a:cs typeface="Fira Sans"/>
                <a:sym typeface="Fira Sans"/>
              </a:rPr>
              <a:t>CIC-1 got 2nd rank in subtask B for both English and Spanish languages with EMR score of 0.568 for English and 0.675 for Spanish. </a:t>
            </a:r>
            <a:endParaRPr/>
          </a:p>
          <a:p>
            <a:pPr indent="-317500" lvl="1" marL="914400" marR="0" rtl="0" algn="l">
              <a:lnSpc>
                <a:spcPct val="115000"/>
              </a:lnSpc>
              <a:spcBef>
                <a:spcPts val="0"/>
              </a:spcBef>
              <a:spcAft>
                <a:spcPts val="0"/>
              </a:spcAft>
              <a:buClr>
                <a:schemeClr val="dk1"/>
              </a:buClr>
              <a:buSzPts val="1400"/>
              <a:buFont typeface="Fira Sans"/>
              <a:buChar char="○"/>
            </a:pPr>
            <a:r>
              <a:rPr b="0" i="0" lang="en-US" sz="1400" u="none" cap="none" strike="noStrike">
                <a:solidFill>
                  <a:schemeClr val="dk1"/>
                </a:solidFill>
                <a:latin typeface="Fira Sans"/>
                <a:ea typeface="Fira Sans"/>
                <a:cs typeface="Fira Sans"/>
                <a:sym typeface="Fira Sans"/>
              </a:rPr>
              <a:t>CIC-2 was ranked 4th in sub-task A and 1st in subtask B for Spanish language with a macro-F1 score of 0.727 and EMR score of 0.705 respectively.</a:t>
            </a:r>
            <a:endParaRPr b="0" i="0" sz="1400" u="none" cap="none" strike="noStrike">
              <a:solidFill>
                <a:schemeClr val="dk1"/>
              </a:solidFill>
              <a:latin typeface="Fira Sans"/>
              <a:ea typeface="Fira Sans"/>
              <a:cs typeface="Fira Sans"/>
              <a:sym typeface="Fira Sans"/>
            </a:endParaRPr>
          </a:p>
          <a:p>
            <a:pPr indent="-317500" lvl="0" marL="457200" marR="0" rtl="0" algn="l">
              <a:lnSpc>
                <a:spcPct val="115000"/>
              </a:lnSpc>
              <a:spcBef>
                <a:spcPts val="0"/>
              </a:spcBef>
              <a:spcAft>
                <a:spcPts val="0"/>
              </a:spcAft>
              <a:buClr>
                <a:schemeClr val="dk1"/>
              </a:buClr>
              <a:buSzPts val="1400"/>
              <a:buFont typeface="Fira Sans"/>
              <a:buChar char="●"/>
            </a:pPr>
            <a:r>
              <a:rPr b="1" i="0" lang="en-US" sz="1400" u="none" cap="none" strike="noStrike">
                <a:solidFill>
                  <a:schemeClr val="dk1"/>
                </a:solidFill>
                <a:latin typeface="Fira Sans"/>
                <a:ea typeface="Fira Sans"/>
                <a:cs typeface="Fira Sans"/>
                <a:sym typeface="Fira Sans"/>
              </a:rPr>
              <a:t>A Multilingual Evaluation for Online Hate Speech Detection (2020)</a:t>
            </a:r>
            <a:endParaRPr/>
          </a:p>
          <a:p>
            <a:pPr indent="-317500" lvl="1" marL="914400" marR="0" rtl="0" algn="l">
              <a:lnSpc>
                <a:spcPct val="115000"/>
              </a:lnSpc>
              <a:spcBef>
                <a:spcPts val="0"/>
              </a:spcBef>
              <a:spcAft>
                <a:spcPts val="0"/>
              </a:spcAft>
              <a:buClr>
                <a:schemeClr val="dk1"/>
              </a:buClr>
              <a:buSzPts val="1400"/>
              <a:buFont typeface="Fira Sans"/>
              <a:buChar char="○"/>
            </a:pPr>
            <a:r>
              <a:rPr b="0" i="0" lang="en-US" sz="1400" u="none" cap="none" strike="noStrike">
                <a:solidFill>
                  <a:schemeClr val="dk1"/>
                </a:solidFill>
                <a:latin typeface="Fira Sans"/>
                <a:ea typeface="Fira Sans"/>
                <a:cs typeface="Fira Sans"/>
                <a:sym typeface="Fira Sans"/>
              </a:rPr>
              <a:t>Proposed neural architecture that performs in a satisfactory way across different languages; namely, English, Italian, and German.</a:t>
            </a:r>
            <a:endParaRPr/>
          </a:p>
          <a:p>
            <a:pPr indent="-317500" lvl="1" marL="914400" marR="0" rtl="0" algn="l">
              <a:lnSpc>
                <a:spcPct val="115000"/>
              </a:lnSpc>
              <a:spcBef>
                <a:spcPts val="0"/>
              </a:spcBef>
              <a:spcAft>
                <a:spcPts val="0"/>
              </a:spcAft>
              <a:buClr>
                <a:schemeClr val="dk1"/>
              </a:buClr>
              <a:buSzPts val="1400"/>
              <a:buFont typeface="Fira Sans"/>
              <a:buChar char="○"/>
            </a:pPr>
            <a:r>
              <a:rPr b="0" i="0" lang="en-US" sz="1400" u="none" cap="none" strike="noStrike">
                <a:solidFill>
                  <a:srgbClr val="333333"/>
                </a:solidFill>
                <a:latin typeface="Merriweather"/>
                <a:ea typeface="Merriweather"/>
                <a:cs typeface="Merriweather"/>
                <a:sym typeface="Merriweather"/>
              </a:rPr>
              <a:t>Used 3 freely available datasets for hate speech detection on social media in English, Italian, and German.</a:t>
            </a:r>
            <a:endParaRPr b="0" i="0" sz="1400" u="none" cap="none" strike="noStrike">
              <a:solidFill>
                <a:schemeClr val="dk1"/>
              </a:solidFill>
              <a:latin typeface="Fira Sans"/>
              <a:ea typeface="Fira Sans"/>
              <a:cs typeface="Fira Sans"/>
              <a:sym typeface="Fira Sans"/>
            </a:endParaRPr>
          </a:p>
          <a:p>
            <a:pPr indent="0" lvl="0" marL="0" marR="0" rtl="0" algn="l">
              <a:lnSpc>
                <a:spcPct val="115000"/>
              </a:lnSpc>
              <a:spcBef>
                <a:spcPts val="1600"/>
              </a:spcBef>
              <a:spcAft>
                <a:spcPts val="1600"/>
              </a:spcAft>
              <a:buClr>
                <a:srgbClr val="000000"/>
              </a:buClr>
              <a:buSzPts val="1400"/>
              <a:buFont typeface="Arial"/>
              <a:buNone/>
            </a:pPr>
            <a:r>
              <a:t/>
            </a:r>
            <a:endParaRPr b="1" i="0" sz="1400" u="none" cap="none" strike="noStrike">
              <a:solidFill>
                <a:schemeClr val="dk1"/>
              </a:solidFill>
              <a:latin typeface="Fira Sans"/>
              <a:ea typeface="Fira Sans"/>
              <a:cs typeface="Fira Sans"/>
              <a:sym typeface="Fira Sans"/>
            </a:endParaRPr>
          </a:p>
        </p:txBody>
      </p:sp>
      <p:cxnSp>
        <p:nvCxnSpPr>
          <p:cNvPr id="224" name="Google Shape;224;p10"/>
          <p:cNvCxnSpPr/>
          <p:nvPr/>
        </p:nvCxnSpPr>
        <p:spPr>
          <a:xfrm rot="10800000">
            <a:off x="581875" y="1227532"/>
            <a:ext cx="854700" cy="2100"/>
          </a:xfrm>
          <a:prstGeom prst="straightConnector1">
            <a:avLst/>
          </a:prstGeom>
          <a:noFill/>
          <a:ln cap="flat" cmpd="sng" w="76200">
            <a:solidFill>
              <a:srgbClr val="1C4587"/>
            </a:solidFill>
            <a:prstDash val="solid"/>
            <a:round/>
            <a:headEnd len="sm" w="sm" type="none"/>
            <a:tailEnd len="sm" w="sm" type="none"/>
          </a:ln>
        </p:spPr>
      </p:cxnSp>
      <p:sp>
        <p:nvSpPr>
          <p:cNvPr id="225" name="Google Shape;225;p10"/>
          <p:cNvSpPr txBox="1"/>
          <p:nvPr/>
        </p:nvSpPr>
        <p:spPr>
          <a:xfrm>
            <a:off x="502397" y="597857"/>
            <a:ext cx="6680400" cy="52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Fira Sans"/>
                <a:ea typeface="Fira Sans"/>
                <a:cs typeface="Fira Sans"/>
                <a:sym typeface="Fira Sans"/>
              </a:rPr>
              <a:t>Literature Review</a:t>
            </a:r>
            <a:endParaRPr b="1" i="0" sz="2400" u="none" cap="none" strike="noStrike">
              <a:solidFill>
                <a:srgbClr val="000000"/>
              </a:solidFill>
              <a:latin typeface="Fira Sans"/>
              <a:ea typeface="Fira Sans"/>
              <a:cs typeface="Fira Sans"/>
              <a:sym typeface="Fira Sans"/>
            </a:endParaRPr>
          </a:p>
        </p:txBody>
      </p:sp>
      <p:sp>
        <p:nvSpPr>
          <p:cNvPr id="226" name="Google Shape;226;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b="1" lang="en-US"/>
              <a:t>‹#›</a:t>
            </a:fld>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1"/>
          <p:cNvSpPr/>
          <p:nvPr/>
        </p:nvSpPr>
        <p:spPr>
          <a:xfrm>
            <a:off x="50" y="2535"/>
            <a:ext cx="9144000" cy="435000"/>
          </a:xfrm>
          <a:prstGeom prst="rect">
            <a:avLst/>
          </a:prstGeom>
          <a:solidFill>
            <a:srgbClr val="1C4587"/>
          </a:solidFill>
          <a:ln>
            <a:noFill/>
          </a:ln>
        </p:spPr>
        <p:txBody>
          <a:bodyPr anchorCtr="0" anchor="ctr" bIns="91425" lIns="274300"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Fira Sans"/>
              <a:ea typeface="Fira Sans"/>
              <a:cs typeface="Fira Sans"/>
              <a:sym typeface="Fira Sans"/>
            </a:endParaRPr>
          </a:p>
        </p:txBody>
      </p:sp>
      <p:cxnSp>
        <p:nvCxnSpPr>
          <p:cNvPr id="232" name="Google Shape;232;p11"/>
          <p:cNvCxnSpPr/>
          <p:nvPr/>
        </p:nvCxnSpPr>
        <p:spPr>
          <a:xfrm rot="10800000">
            <a:off x="581875" y="1227532"/>
            <a:ext cx="854700" cy="2100"/>
          </a:xfrm>
          <a:prstGeom prst="straightConnector1">
            <a:avLst/>
          </a:prstGeom>
          <a:noFill/>
          <a:ln cap="flat" cmpd="sng" w="76200">
            <a:solidFill>
              <a:srgbClr val="1C4587"/>
            </a:solidFill>
            <a:prstDash val="solid"/>
            <a:round/>
            <a:headEnd len="sm" w="sm" type="none"/>
            <a:tailEnd len="sm" w="sm" type="none"/>
          </a:ln>
        </p:spPr>
      </p:cxnSp>
      <p:sp>
        <p:nvSpPr>
          <p:cNvPr id="233" name="Google Shape;233;p11"/>
          <p:cNvSpPr txBox="1"/>
          <p:nvPr/>
        </p:nvSpPr>
        <p:spPr>
          <a:xfrm>
            <a:off x="502397" y="597857"/>
            <a:ext cx="6680400" cy="52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Fira Sans"/>
                <a:ea typeface="Fira Sans"/>
                <a:cs typeface="Fira Sans"/>
                <a:sym typeface="Fira Sans"/>
              </a:rPr>
              <a:t>Literature Review</a:t>
            </a:r>
            <a:endParaRPr b="1" i="0" sz="2400" u="none" cap="none" strike="noStrike">
              <a:solidFill>
                <a:srgbClr val="000000"/>
              </a:solidFill>
              <a:latin typeface="Fira Sans"/>
              <a:ea typeface="Fira Sans"/>
              <a:cs typeface="Fira Sans"/>
              <a:sym typeface="Fira Sans"/>
            </a:endParaRPr>
          </a:p>
        </p:txBody>
      </p:sp>
      <p:sp>
        <p:nvSpPr>
          <p:cNvPr id="234" name="Google Shape;234;p11"/>
          <p:cNvSpPr txBox="1"/>
          <p:nvPr/>
        </p:nvSpPr>
        <p:spPr>
          <a:xfrm>
            <a:off x="565100" y="1396375"/>
            <a:ext cx="8013900" cy="374459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chemeClr val="dk1"/>
              </a:buClr>
              <a:buSzPts val="1400"/>
              <a:buFont typeface="Fira Sans"/>
              <a:buChar char="●"/>
            </a:pPr>
            <a:r>
              <a:rPr b="1" i="0" lang="en-US" sz="1400" u="none" cap="none" strike="noStrike">
                <a:solidFill>
                  <a:schemeClr val="dk1"/>
                </a:solidFill>
                <a:latin typeface="Fira Sans"/>
                <a:ea typeface="Fira Sans"/>
                <a:cs typeface="Fira Sans"/>
                <a:sym typeface="Fira Sans"/>
              </a:rPr>
              <a:t>Hate speech detection on Twitter using transfer learning (2022)</a:t>
            </a:r>
            <a:endParaRPr/>
          </a:p>
          <a:p>
            <a:pPr indent="-317500" lvl="1" marL="914400" marR="0" rtl="0" algn="l">
              <a:lnSpc>
                <a:spcPct val="115000"/>
              </a:lnSpc>
              <a:spcBef>
                <a:spcPts val="0"/>
              </a:spcBef>
              <a:spcAft>
                <a:spcPts val="0"/>
              </a:spcAft>
              <a:buClr>
                <a:schemeClr val="dk1"/>
              </a:buClr>
              <a:buSzPts val="1400"/>
              <a:buFont typeface="Fira Sans"/>
              <a:buChar char="○"/>
            </a:pPr>
            <a:r>
              <a:rPr b="0" i="0" lang="en-US" sz="1400" u="none" cap="none" strike="noStrike">
                <a:solidFill>
                  <a:schemeClr val="dk1"/>
                </a:solidFill>
                <a:latin typeface="Fira Sans"/>
                <a:ea typeface="Fira Sans"/>
                <a:cs typeface="Fira Sans"/>
                <a:sym typeface="Fira Sans"/>
              </a:rPr>
              <a:t>Developed an Urdu language hate lexicon, on the basis of this lexicon formulated annotated dataset of 10,526 Urdu tweets. </a:t>
            </a:r>
            <a:endParaRPr b="0" i="0" sz="1400" u="none" cap="none" strike="noStrike">
              <a:solidFill>
                <a:schemeClr val="dk1"/>
              </a:solidFill>
              <a:latin typeface="Fira Sans"/>
              <a:ea typeface="Fira Sans"/>
              <a:cs typeface="Fira Sans"/>
              <a:sym typeface="Fira Sans"/>
            </a:endParaRPr>
          </a:p>
          <a:p>
            <a:pPr indent="-317500" lvl="1" marL="914400" marR="0" rtl="0" algn="l">
              <a:lnSpc>
                <a:spcPct val="115000"/>
              </a:lnSpc>
              <a:spcBef>
                <a:spcPts val="0"/>
              </a:spcBef>
              <a:spcAft>
                <a:spcPts val="0"/>
              </a:spcAft>
              <a:buClr>
                <a:schemeClr val="dk1"/>
              </a:buClr>
              <a:buSzPts val="1400"/>
              <a:buFont typeface="Fira Sans"/>
              <a:buChar char="○"/>
            </a:pPr>
            <a:r>
              <a:rPr b="0" i="0" lang="en-US" sz="1400" u="none" cap="none" strike="noStrike">
                <a:solidFill>
                  <a:schemeClr val="dk1"/>
                </a:solidFill>
                <a:latin typeface="Fira Sans"/>
                <a:ea typeface="Fira Sans"/>
                <a:cs typeface="Fira Sans"/>
                <a:sym typeface="Fira Sans"/>
              </a:rPr>
              <a:t>Used machine learning techniques for hate speech detection. Use transfer learning to exploit pre-trained FastText Urdu word embeddings and multi-lingual BERT embeddings.</a:t>
            </a:r>
            <a:endParaRPr/>
          </a:p>
          <a:p>
            <a:pPr indent="-317500" lvl="1" marL="914400" marR="0" rtl="0" algn="l">
              <a:lnSpc>
                <a:spcPct val="115000"/>
              </a:lnSpc>
              <a:spcBef>
                <a:spcPts val="0"/>
              </a:spcBef>
              <a:spcAft>
                <a:spcPts val="0"/>
              </a:spcAft>
              <a:buClr>
                <a:schemeClr val="dk1"/>
              </a:buClr>
              <a:buSzPts val="1400"/>
              <a:buFont typeface="Fira Sans"/>
              <a:buChar char="○"/>
            </a:pPr>
            <a:r>
              <a:rPr b="0" i="0" lang="en-US" sz="1400" u="none" cap="none" strike="noStrike">
                <a:solidFill>
                  <a:schemeClr val="dk1"/>
                </a:solidFill>
                <a:latin typeface="Fira Sans"/>
                <a:ea typeface="Fira Sans"/>
                <a:cs typeface="Fira Sans"/>
                <a:sym typeface="Fira Sans"/>
              </a:rPr>
              <a:t>Showed that BERT, xlm-roberta and distil-Bert were able to achieve encouraging F1-scores of 0.68, 0.68 and 0.69.</a:t>
            </a:r>
            <a:endParaRPr b="1" i="0" sz="1400" u="none" cap="none" strike="noStrike">
              <a:solidFill>
                <a:srgbClr val="333333"/>
              </a:solidFill>
              <a:latin typeface="Arial"/>
              <a:ea typeface="Arial"/>
              <a:cs typeface="Arial"/>
              <a:sym typeface="Arial"/>
            </a:endParaRPr>
          </a:p>
          <a:p>
            <a:pPr indent="-317500" lvl="0" marL="457200" marR="0" rtl="0" algn="l">
              <a:lnSpc>
                <a:spcPct val="115000"/>
              </a:lnSpc>
              <a:spcBef>
                <a:spcPts val="0"/>
              </a:spcBef>
              <a:spcAft>
                <a:spcPts val="0"/>
              </a:spcAft>
              <a:buClr>
                <a:schemeClr val="dk1"/>
              </a:buClr>
              <a:buSzPts val="1400"/>
              <a:buFont typeface="Fira Sans"/>
              <a:buChar char="●"/>
            </a:pPr>
            <a:r>
              <a:rPr b="1" i="0" lang="en-US" sz="1400" u="none" cap="none" strike="noStrike">
                <a:solidFill>
                  <a:srgbClr val="333333"/>
                </a:solidFill>
                <a:latin typeface="Arial"/>
                <a:ea typeface="Arial"/>
                <a:cs typeface="Arial"/>
                <a:sym typeface="Arial"/>
              </a:rPr>
              <a:t>Improving Hate Speech Detection of Urdu Tweets Using Sentiment Analysis ()</a:t>
            </a:r>
            <a:endParaRPr/>
          </a:p>
          <a:p>
            <a:pPr indent="-317500" lvl="1" marL="914400" marR="0" rtl="0" algn="l">
              <a:lnSpc>
                <a:spcPct val="115000"/>
              </a:lnSpc>
              <a:spcBef>
                <a:spcPts val="0"/>
              </a:spcBef>
              <a:spcAft>
                <a:spcPts val="0"/>
              </a:spcAft>
              <a:buClr>
                <a:schemeClr val="dk1"/>
              </a:buClr>
              <a:buSzPts val="1400"/>
              <a:buFont typeface="Fira Sans"/>
              <a:buChar char="○"/>
            </a:pPr>
            <a:r>
              <a:rPr b="0" i="0" lang="en-US" sz="1400" u="none" cap="none" strike="noStrike">
                <a:solidFill>
                  <a:schemeClr val="dk1"/>
                </a:solidFill>
                <a:latin typeface="Fira Sans"/>
                <a:ea typeface="Fira Sans"/>
                <a:cs typeface="Fira Sans"/>
                <a:sym typeface="Fira Sans"/>
              </a:rPr>
              <a:t>Purpose was to identify the hate speech found in Urdu tweets against religious groups, national security institutions, and ethnic groups.</a:t>
            </a:r>
            <a:endParaRPr/>
          </a:p>
          <a:p>
            <a:pPr indent="-317500" lvl="1" marL="914400" marR="0" rtl="0" algn="l">
              <a:lnSpc>
                <a:spcPct val="115000"/>
              </a:lnSpc>
              <a:spcBef>
                <a:spcPts val="0"/>
              </a:spcBef>
              <a:spcAft>
                <a:spcPts val="0"/>
              </a:spcAft>
              <a:buClr>
                <a:schemeClr val="dk1"/>
              </a:buClr>
              <a:buSzPts val="1400"/>
              <a:buFont typeface="Fira Sans"/>
              <a:buChar char="○"/>
            </a:pPr>
            <a:r>
              <a:rPr b="0" i="0" lang="en-US" sz="1400" u="none" cap="none" strike="noStrike">
                <a:solidFill>
                  <a:schemeClr val="dk1"/>
                </a:solidFill>
                <a:latin typeface="Fira Sans"/>
                <a:ea typeface="Fira Sans"/>
                <a:cs typeface="Fira Sans"/>
                <a:sym typeface="Fira Sans"/>
              </a:rPr>
              <a:t>Target domains (religious, national security, ethnicity).</a:t>
            </a:r>
            <a:endParaRPr/>
          </a:p>
          <a:p>
            <a:pPr indent="-317500" lvl="1" marL="914400" marR="0" rtl="0" algn="l">
              <a:lnSpc>
                <a:spcPct val="115000"/>
              </a:lnSpc>
              <a:spcBef>
                <a:spcPts val="0"/>
              </a:spcBef>
              <a:spcAft>
                <a:spcPts val="0"/>
              </a:spcAft>
              <a:buClr>
                <a:schemeClr val="dk1"/>
              </a:buClr>
              <a:buSzPts val="1400"/>
              <a:buFont typeface="Fira Sans"/>
              <a:buChar char="○"/>
            </a:pPr>
            <a:r>
              <a:rPr b="0" i="0" lang="en-US" sz="1400" u="none" cap="none" strike="noStrike">
                <a:solidFill>
                  <a:schemeClr val="dk1"/>
                </a:solidFill>
                <a:latin typeface="Fira Sans"/>
                <a:ea typeface="Fira Sans"/>
                <a:cs typeface="Fira Sans"/>
                <a:sym typeface="Fira Sans"/>
              </a:rPr>
              <a:t>Gathered a total of 16k unique tweets.</a:t>
            </a:r>
            <a:endParaRPr/>
          </a:p>
          <a:p>
            <a:pPr indent="-317500" lvl="1" marL="914400" marR="0" rtl="0" algn="l">
              <a:lnSpc>
                <a:spcPct val="115000"/>
              </a:lnSpc>
              <a:spcBef>
                <a:spcPts val="0"/>
              </a:spcBef>
              <a:spcAft>
                <a:spcPts val="0"/>
              </a:spcAft>
              <a:buClr>
                <a:schemeClr val="dk1"/>
              </a:buClr>
              <a:buSzPts val="1400"/>
              <a:buFont typeface="Fira Sans"/>
              <a:buChar char="○"/>
            </a:pPr>
            <a:r>
              <a:rPr b="0" i="0" lang="en-US" sz="1400" u="none" cap="none" strike="noStrike">
                <a:solidFill>
                  <a:schemeClr val="dk1"/>
                </a:solidFill>
                <a:latin typeface="Fira Sans"/>
                <a:ea typeface="Fira Sans"/>
                <a:cs typeface="Fira Sans"/>
                <a:sym typeface="Fira Sans"/>
              </a:rPr>
              <a:t>Two machine learning models i.e. SVM and MNB</a:t>
            </a:r>
            <a:endParaRPr b="0" i="0" sz="1400" u="none" cap="none" strike="noStrike">
              <a:solidFill>
                <a:schemeClr val="dk1"/>
              </a:solidFill>
              <a:latin typeface="Fira Sans"/>
              <a:ea typeface="Fira Sans"/>
              <a:cs typeface="Fira Sans"/>
              <a:sym typeface="Fira Sans"/>
            </a:endParaRPr>
          </a:p>
          <a:p>
            <a:pPr indent="0" lvl="3" marL="139700" marR="0" rtl="0" algn="l">
              <a:lnSpc>
                <a:spcPct val="115000"/>
              </a:lnSpc>
              <a:spcBef>
                <a:spcPts val="0"/>
              </a:spcBef>
              <a:spcAft>
                <a:spcPts val="0"/>
              </a:spcAft>
              <a:buNone/>
            </a:pPr>
            <a:r>
              <a:t/>
            </a:r>
            <a:endParaRPr b="1" i="0" sz="1400" u="none" cap="none" strike="noStrike">
              <a:solidFill>
                <a:srgbClr val="333333"/>
              </a:solidFill>
              <a:latin typeface="Arial"/>
              <a:ea typeface="Arial"/>
              <a:cs typeface="Arial"/>
              <a:sym typeface="Arial"/>
            </a:endParaRPr>
          </a:p>
          <a:p>
            <a:pPr indent="-228600" lvl="1" marL="457200" marR="0" rtl="0" algn="l">
              <a:lnSpc>
                <a:spcPct val="115000"/>
              </a:lnSpc>
              <a:spcBef>
                <a:spcPts val="0"/>
              </a:spcBef>
              <a:spcAft>
                <a:spcPts val="0"/>
              </a:spcAft>
              <a:buClr>
                <a:schemeClr val="dk1"/>
              </a:buClr>
              <a:buSzPts val="1400"/>
              <a:buFont typeface="Fira Sans"/>
              <a:buNone/>
            </a:pPr>
            <a:r>
              <a:t/>
            </a:r>
            <a:endParaRPr b="1" i="0" sz="1400" u="none" cap="none" strike="noStrike">
              <a:solidFill>
                <a:srgbClr val="333333"/>
              </a:solidFill>
              <a:latin typeface="Arial"/>
              <a:ea typeface="Arial"/>
              <a:cs typeface="Arial"/>
              <a:sym typeface="Arial"/>
            </a:endParaRPr>
          </a:p>
          <a:p>
            <a:pPr indent="0" lvl="0" marL="0" marR="0" rtl="0" algn="l">
              <a:lnSpc>
                <a:spcPct val="115000"/>
              </a:lnSpc>
              <a:spcBef>
                <a:spcPts val="1600"/>
              </a:spcBef>
              <a:spcAft>
                <a:spcPts val="1600"/>
              </a:spcAft>
              <a:buClr>
                <a:srgbClr val="000000"/>
              </a:buClr>
              <a:buSzPts val="1400"/>
              <a:buFont typeface="Arial"/>
              <a:buNone/>
            </a:pPr>
            <a:r>
              <a:t/>
            </a:r>
            <a:endParaRPr b="1" i="0" sz="1400" u="none" cap="none" strike="noStrike">
              <a:solidFill>
                <a:schemeClr val="dk1"/>
              </a:solidFill>
              <a:latin typeface="Fira Sans"/>
              <a:ea typeface="Fira Sans"/>
              <a:cs typeface="Fira Sans"/>
              <a:sym typeface="Fira Sans"/>
            </a:endParaRPr>
          </a:p>
        </p:txBody>
      </p:sp>
      <p:sp>
        <p:nvSpPr>
          <p:cNvPr id="235" name="Google Shape;235;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b="1" lang="en-US"/>
              <a:t>‹#›</a:t>
            </a:fld>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2"/>
          <p:cNvSpPr/>
          <p:nvPr/>
        </p:nvSpPr>
        <p:spPr>
          <a:xfrm>
            <a:off x="50" y="2535"/>
            <a:ext cx="9144000" cy="435000"/>
          </a:xfrm>
          <a:prstGeom prst="rect">
            <a:avLst/>
          </a:prstGeom>
          <a:solidFill>
            <a:srgbClr val="1C4587"/>
          </a:solidFill>
          <a:ln>
            <a:noFill/>
          </a:ln>
        </p:spPr>
        <p:txBody>
          <a:bodyPr anchorCtr="0" anchor="ctr" bIns="91425" lIns="274300"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Fira Sans"/>
              <a:ea typeface="Fira Sans"/>
              <a:cs typeface="Fira Sans"/>
              <a:sym typeface="Fira Sans"/>
            </a:endParaRPr>
          </a:p>
        </p:txBody>
      </p:sp>
      <p:cxnSp>
        <p:nvCxnSpPr>
          <p:cNvPr id="241" name="Google Shape;241;p12"/>
          <p:cNvCxnSpPr/>
          <p:nvPr/>
        </p:nvCxnSpPr>
        <p:spPr>
          <a:xfrm rot="10800000">
            <a:off x="581875" y="1227532"/>
            <a:ext cx="854700" cy="2100"/>
          </a:xfrm>
          <a:prstGeom prst="straightConnector1">
            <a:avLst/>
          </a:prstGeom>
          <a:noFill/>
          <a:ln cap="flat" cmpd="sng" w="76200">
            <a:solidFill>
              <a:srgbClr val="1C4587"/>
            </a:solidFill>
            <a:prstDash val="solid"/>
            <a:round/>
            <a:headEnd len="sm" w="sm" type="none"/>
            <a:tailEnd len="sm" w="sm" type="none"/>
          </a:ln>
        </p:spPr>
      </p:cxnSp>
      <p:sp>
        <p:nvSpPr>
          <p:cNvPr id="242" name="Google Shape;242;p12"/>
          <p:cNvSpPr txBox="1"/>
          <p:nvPr/>
        </p:nvSpPr>
        <p:spPr>
          <a:xfrm>
            <a:off x="502397" y="597857"/>
            <a:ext cx="6680400" cy="52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Fira Sans"/>
                <a:ea typeface="Fira Sans"/>
                <a:cs typeface="Fira Sans"/>
                <a:sym typeface="Fira Sans"/>
              </a:rPr>
              <a:t>Literature Review</a:t>
            </a:r>
            <a:endParaRPr b="1" i="0" sz="2400" u="none" cap="none" strike="noStrike">
              <a:solidFill>
                <a:srgbClr val="000000"/>
              </a:solidFill>
              <a:latin typeface="Fira Sans"/>
              <a:ea typeface="Fira Sans"/>
              <a:cs typeface="Fira Sans"/>
              <a:sym typeface="Fira Sans"/>
            </a:endParaRPr>
          </a:p>
        </p:txBody>
      </p:sp>
      <p:sp>
        <p:nvSpPr>
          <p:cNvPr id="243" name="Google Shape;243;p12"/>
          <p:cNvSpPr txBox="1"/>
          <p:nvPr/>
        </p:nvSpPr>
        <p:spPr>
          <a:xfrm>
            <a:off x="565100" y="1396375"/>
            <a:ext cx="8013900" cy="32613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chemeClr val="dk1"/>
              </a:buClr>
              <a:buSzPts val="1400"/>
              <a:buFont typeface="Fira Sans"/>
              <a:buChar char="●"/>
            </a:pPr>
            <a:r>
              <a:rPr b="1" i="0" lang="en-US" sz="1400" u="none" cap="none" strike="noStrike">
                <a:solidFill>
                  <a:schemeClr val="dk1"/>
                </a:solidFill>
                <a:latin typeface="Fira Sans"/>
                <a:ea typeface="Fira Sans"/>
                <a:cs typeface="Fira Sans"/>
                <a:sym typeface="Fira Sans"/>
              </a:rPr>
              <a:t>Investigating the Effect of Preprocessing Arabic Text on Offensive Language and Hate Speech Detection.</a:t>
            </a:r>
            <a:endParaRPr b="1" i="0" sz="1400" u="none" cap="none" strike="noStrike">
              <a:solidFill>
                <a:schemeClr val="dk1"/>
              </a:solidFill>
              <a:latin typeface="Fira Sans"/>
              <a:ea typeface="Fira Sans"/>
              <a:cs typeface="Fira Sans"/>
              <a:sym typeface="Fira Sans"/>
            </a:endParaRPr>
          </a:p>
          <a:p>
            <a:pPr indent="-317500" lvl="1" marL="914400" marR="0" rtl="0" algn="l">
              <a:lnSpc>
                <a:spcPct val="115000"/>
              </a:lnSpc>
              <a:spcBef>
                <a:spcPts val="0"/>
              </a:spcBef>
              <a:spcAft>
                <a:spcPts val="0"/>
              </a:spcAft>
              <a:buClr>
                <a:schemeClr val="dk1"/>
              </a:buClr>
              <a:buSzPts val="1400"/>
              <a:buFont typeface="Fira Sans"/>
              <a:buChar char="○"/>
            </a:pPr>
            <a:r>
              <a:rPr b="0" i="0" lang="en-US" sz="1400" u="none" cap="none" strike="noStrike">
                <a:solidFill>
                  <a:schemeClr val="dk1"/>
                </a:solidFill>
                <a:latin typeface="Fira Sans"/>
                <a:ea typeface="Fira Sans"/>
                <a:cs typeface="Fira Sans"/>
                <a:sym typeface="Fira Sans"/>
              </a:rPr>
              <a:t>Explore six preprocessing techniques: conversion of emojis to Arabic textual labels, normalization of different forms of Arabic letters, normalization of selected nouns from dialectal Arabic to Modern Standard Arabic, conversion of selected hyponyms to hypernyms, hashtag segmentation, and basic cleaning such as removing numbers, kashidas, diacritics, and HTML tags.</a:t>
            </a:r>
            <a:endParaRPr/>
          </a:p>
          <a:p>
            <a:pPr indent="-317500" lvl="1" marL="914400" marR="0" rtl="0" algn="l">
              <a:lnSpc>
                <a:spcPct val="115000"/>
              </a:lnSpc>
              <a:spcBef>
                <a:spcPts val="0"/>
              </a:spcBef>
              <a:spcAft>
                <a:spcPts val="0"/>
              </a:spcAft>
              <a:buClr>
                <a:schemeClr val="dk1"/>
              </a:buClr>
              <a:buSzPts val="1400"/>
              <a:buFont typeface="Fira Sans"/>
              <a:buChar char="○"/>
            </a:pPr>
            <a:r>
              <a:rPr b="0" i="0" lang="en-US" sz="1400" u="none" cap="none" strike="noStrike">
                <a:solidFill>
                  <a:schemeClr val="dk1"/>
                </a:solidFill>
                <a:latin typeface="Fira Sans"/>
                <a:ea typeface="Fira Sans"/>
                <a:cs typeface="Fira Sans"/>
                <a:sym typeface="Fira Sans"/>
              </a:rPr>
              <a:t>Machine learning, ensemble machine learning, Artificial Neural Networks, and Bidirectional Encoder Representations from Transformers (BERT)-based models.</a:t>
            </a:r>
            <a:endParaRPr/>
          </a:p>
          <a:p>
            <a:pPr indent="-317500" lvl="1" marL="914400" marR="0" rtl="0" algn="l">
              <a:lnSpc>
                <a:spcPct val="115000"/>
              </a:lnSpc>
              <a:spcBef>
                <a:spcPts val="0"/>
              </a:spcBef>
              <a:spcAft>
                <a:spcPts val="0"/>
              </a:spcAft>
              <a:buClr>
                <a:schemeClr val="dk1"/>
              </a:buClr>
              <a:buSzPts val="1400"/>
              <a:buFont typeface="Fira Sans"/>
              <a:buChar char="○"/>
            </a:pPr>
            <a:r>
              <a:rPr b="0" i="0" lang="en-US" sz="1400" u="none" cap="none" strike="noStrike">
                <a:solidFill>
                  <a:schemeClr val="dk1"/>
                </a:solidFill>
                <a:latin typeface="Fira Sans"/>
                <a:ea typeface="Fira Sans"/>
                <a:cs typeface="Fira Sans"/>
                <a:sym typeface="Fira Sans"/>
              </a:rPr>
              <a:t>Classifiers that are based on BERT do not benefit from preprocessing, while traditional machine learning classifiers do.</a:t>
            </a:r>
            <a:endParaRPr b="0" i="0" sz="1400" u="none" cap="none" strike="noStrike">
              <a:solidFill>
                <a:schemeClr val="dk1"/>
              </a:solidFill>
              <a:latin typeface="Fira Sans"/>
              <a:ea typeface="Fira Sans"/>
              <a:cs typeface="Fira Sans"/>
              <a:sym typeface="Fira Sans"/>
            </a:endParaRPr>
          </a:p>
        </p:txBody>
      </p:sp>
      <p:sp>
        <p:nvSpPr>
          <p:cNvPr id="244" name="Google Shape;24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b="1" lang="en-US"/>
              <a:t>‹#›</a:t>
            </a:fld>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3"/>
          <p:cNvSpPr/>
          <p:nvPr/>
        </p:nvSpPr>
        <p:spPr>
          <a:xfrm>
            <a:off x="50" y="2535"/>
            <a:ext cx="9144000" cy="435000"/>
          </a:xfrm>
          <a:prstGeom prst="rect">
            <a:avLst/>
          </a:prstGeom>
          <a:solidFill>
            <a:srgbClr val="1C4587"/>
          </a:solidFill>
          <a:ln>
            <a:noFill/>
          </a:ln>
        </p:spPr>
        <p:txBody>
          <a:bodyPr anchorCtr="0" anchor="ctr" bIns="91425" lIns="274300"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Fira Sans"/>
              <a:ea typeface="Fira Sans"/>
              <a:cs typeface="Fira Sans"/>
              <a:sym typeface="Fira Sans"/>
            </a:endParaRPr>
          </a:p>
        </p:txBody>
      </p:sp>
      <p:cxnSp>
        <p:nvCxnSpPr>
          <p:cNvPr id="250" name="Google Shape;250;p13"/>
          <p:cNvCxnSpPr/>
          <p:nvPr/>
        </p:nvCxnSpPr>
        <p:spPr>
          <a:xfrm rot="10800000">
            <a:off x="581875" y="1227532"/>
            <a:ext cx="854700" cy="2100"/>
          </a:xfrm>
          <a:prstGeom prst="straightConnector1">
            <a:avLst/>
          </a:prstGeom>
          <a:noFill/>
          <a:ln cap="flat" cmpd="sng" w="76200">
            <a:solidFill>
              <a:srgbClr val="1C4587"/>
            </a:solidFill>
            <a:prstDash val="solid"/>
            <a:round/>
            <a:headEnd len="sm" w="sm" type="none"/>
            <a:tailEnd len="sm" w="sm" type="none"/>
          </a:ln>
        </p:spPr>
      </p:cxnSp>
      <p:sp>
        <p:nvSpPr>
          <p:cNvPr id="251" name="Google Shape;251;p13"/>
          <p:cNvSpPr txBox="1"/>
          <p:nvPr/>
        </p:nvSpPr>
        <p:spPr>
          <a:xfrm>
            <a:off x="502397" y="597857"/>
            <a:ext cx="6680400" cy="52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Fira Sans"/>
                <a:ea typeface="Fira Sans"/>
                <a:cs typeface="Fira Sans"/>
                <a:sym typeface="Fira Sans"/>
              </a:rPr>
              <a:t>Literature Review</a:t>
            </a:r>
            <a:endParaRPr b="1" i="0" sz="2400" u="none" cap="none" strike="noStrike">
              <a:solidFill>
                <a:srgbClr val="000000"/>
              </a:solidFill>
              <a:latin typeface="Fira Sans"/>
              <a:ea typeface="Fira Sans"/>
              <a:cs typeface="Fira Sans"/>
              <a:sym typeface="Fira Sans"/>
            </a:endParaRPr>
          </a:p>
        </p:txBody>
      </p:sp>
      <p:sp>
        <p:nvSpPr>
          <p:cNvPr id="252" name="Google Shape;252;p13"/>
          <p:cNvSpPr txBox="1"/>
          <p:nvPr/>
        </p:nvSpPr>
        <p:spPr>
          <a:xfrm>
            <a:off x="565100" y="1396375"/>
            <a:ext cx="8013900" cy="374459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chemeClr val="dk1"/>
              </a:buClr>
              <a:buSzPts val="1400"/>
              <a:buFont typeface="Fira Sans"/>
              <a:buChar char="●"/>
            </a:pPr>
            <a:r>
              <a:rPr b="1" i="0" lang="en-US" sz="1400" u="none" cap="none" strike="noStrike">
                <a:solidFill>
                  <a:schemeClr val="dk1"/>
                </a:solidFill>
                <a:latin typeface="Fira Sans"/>
                <a:ea typeface="Fira Sans"/>
                <a:cs typeface="Fira Sans"/>
                <a:sym typeface="Fira Sans"/>
              </a:rPr>
              <a:t>Hate Speech Detection Based on Sentiment Knowledge Sharing (2021)</a:t>
            </a:r>
            <a:endParaRPr/>
          </a:p>
          <a:p>
            <a:pPr indent="-317500" lvl="1" marL="914400" marR="0" rtl="0" algn="l">
              <a:lnSpc>
                <a:spcPct val="115000"/>
              </a:lnSpc>
              <a:spcBef>
                <a:spcPts val="0"/>
              </a:spcBef>
              <a:spcAft>
                <a:spcPts val="0"/>
              </a:spcAft>
              <a:buClr>
                <a:schemeClr val="dk1"/>
              </a:buClr>
              <a:buSzPts val="1400"/>
              <a:buFont typeface="Fira Sans"/>
              <a:buChar char="○"/>
            </a:pPr>
            <a:r>
              <a:rPr b="0" i="0" lang="en-US" sz="1400" u="none" cap="none" strike="noStrike">
                <a:solidFill>
                  <a:schemeClr val="dk1"/>
                </a:solidFill>
                <a:latin typeface="Fira Sans"/>
                <a:ea typeface="Fira Sans"/>
                <a:cs typeface="Fira Sans"/>
                <a:sym typeface="Fira Sans"/>
              </a:rPr>
              <a:t>Existing methods for hate speech detection stereotype words and hence suffer from inherently biased training.. </a:t>
            </a:r>
            <a:endParaRPr b="0" i="0" sz="1400" u="none" cap="none" strike="noStrike">
              <a:solidFill>
                <a:schemeClr val="dk1"/>
              </a:solidFill>
              <a:latin typeface="Fira Sans"/>
              <a:ea typeface="Fira Sans"/>
              <a:cs typeface="Fira Sans"/>
              <a:sym typeface="Fira Sans"/>
            </a:endParaRPr>
          </a:p>
          <a:p>
            <a:pPr indent="-317500" lvl="1" marL="914400" marR="0" rtl="0" algn="l">
              <a:lnSpc>
                <a:spcPct val="115000"/>
              </a:lnSpc>
              <a:spcBef>
                <a:spcPts val="0"/>
              </a:spcBef>
              <a:spcAft>
                <a:spcPts val="0"/>
              </a:spcAft>
              <a:buClr>
                <a:schemeClr val="dk1"/>
              </a:buClr>
              <a:buSzPts val="1400"/>
              <a:buFont typeface="Fira Sans"/>
              <a:buChar char="○"/>
            </a:pPr>
            <a:r>
              <a:rPr b="0" i="0" lang="en-US" sz="1400" u="none" cap="none" strike="noStrike">
                <a:solidFill>
                  <a:schemeClr val="dk1"/>
                </a:solidFill>
                <a:latin typeface="Fira Sans"/>
                <a:ea typeface="Fira Sans"/>
                <a:cs typeface="Fira Sans"/>
                <a:sym typeface="Fira Sans"/>
              </a:rPr>
              <a:t>Getting more affective features from other affective resources will significantly affect the performance of hate speech detection.</a:t>
            </a:r>
            <a:endParaRPr/>
          </a:p>
          <a:p>
            <a:pPr indent="-317500" lvl="1" marL="914400" marR="0" rtl="0" algn="l">
              <a:lnSpc>
                <a:spcPct val="115000"/>
              </a:lnSpc>
              <a:spcBef>
                <a:spcPts val="0"/>
              </a:spcBef>
              <a:spcAft>
                <a:spcPts val="0"/>
              </a:spcAft>
              <a:buClr>
                <a:schemeClr val="dk1"/>
              </a:buClr>
              <a:buSzPts val="1400"/>
              <a:buFont typeface="Fira Sans"/>
              <a:buChar char="○"/>
            </a:pPr>
            <a:r>
              <a:rPr b="0" i="0" lang="en-US" sz="1400" u="none" cap="none" strike="noStrike">
                <a:solidFill>
                  <a:schemeClr val="dk1"/>
                </a:solidFill>
                <a:latin typeface="Fira Sans"/>
                <a:ea typeface="Fira Sans"/>
                <a:cs typeface="Fira Sans"/>
                <a:sym typeface="Fira Sans"/>
              </a:rPr>
              <a:t>Proposed a hate speech detection framework based on sentiment knowledge sharing. </a:t>
            </a:r>
            <a:endParaRPr/>
          </a:p>
          <a:p>
            <a:pPr indent="-317500" lvl="1" marL="914400" marR="0" rtl="0" algn="l">
              <a:lnSpc>
                <a:spcPct val="115000"/>
              </a:lnSpc>
              <a:spcBef>
                <a:spcPts val="0"/>
              </a:spcBef>
              <a:spcAft>
                <a:spcPts val="0"/>
              </a:spcAft>
              <a:buClr>
                <a:schemeClr val="dk1"/>
              </a:buClr>
              <a:buSzPts val="1400"/>
              <a:buFont typeface="Fira Sans"/>
              <a:buChar char="○"/>
            </a:pPr>
            <a:r>
              <a:rPr b="0" i="0" lang="en-US" sz="1400" u="none" cap="none" strike="noStrike">
                <a:solidFill>
                  <a:schemeClr val="dk1"/>
                </a:solidFill>
                <a:latin typeface="Fira Sans"/>
                <a:ea typeface="Fira Sans"/>
                <a:cs typeface="Fira Sans"/>
                <a:sym typeface="Fira Sans"/>
              </a:rPr>
              <a:t>Extracting the affective features of the target sentence itself, made better use of the sentiment features from external resources, and finally fuse features from different feature extraction units to detect hate speech.</a:t>
            </a:r>
            <a:endParaRPr/>
          </a:p>
          <a:p>
            <a:pPr indent="-317500" lvl="1" marL="914400" marR="0" rtl="0" algn="l">
              <a:lnSpc>
                <a:spcPct val="115000"/>
              </a:lnSpc>
              <a:spcBef>
                <a:spcPts val="0"/>
              </a:spcBef>
              <a:spcAft>
                <a:spcPts val="0"/>
              </a:spcAft>
              <a:buClr>
                <a:schemeClr val="dk1"/>
              </a:buClr>
              <a:buSzPts val="1400"/>
              <a:buFont typeface="Fira Sans"/>
              <a:buChar char="○"/>
            </a:pPr>
            <a:r>
              <a:rPr b="0" i="0" lang="en-US" sz="1400" u="none" cap="none" strike="noStrike">
                <a:solidFill>
                  <a:srgbClr val="000000"/>
                </a:solidFill>
                <a:latin typeface="Arial"/>
                <a:ea typeface="Arial"/>
                <a:cs typeface="Arial"/>
                <a:sym typeface="Arial"/>
              </a:rPr>
              <a:t>Two public hate speech datasets and one sentiment dataset is used in experiment. </a:t>
            </a:r>
            <a:endParaRPr/>
          </a:p>
          <a:p>
            <a:pPr indent="-317500" lvl="1" marL="914400" marR="0" rtl="0" algn="l">
              <a:lnSpc>
                <a:spcPct val="115000"/>
              </a:lnSpc>
              <a:spcBef>
                <a:spcPts val="0"/>
              </a:spcBef>
              <a:spcAft>
                <a:spcPts val="0"/>
              </a:spcAft>
              <a:buClr>
                <a:schemeClr val="dk1"/>
              </a:buClr>
              <a:buSzPts val="1400"/>
              <a:buFont typeface="Fira Sans"/>
              <a:buChar char="○"/>
            </a:pPr>
            <a:r>
              <a:rPr b="0" i="0" lang="en-US" sz="1400" u="none" cap="none" strike="noStrike">
                <a:solidFill>
                  <a:srgbClr val="000000"/>
                </a:solidFill>
                <a:latin typeface="Arial"/>
                <a:ea typeface="Arial"/>
                <a:cs typeface="Arial"/>
                <a:sym typeface="Arial"/>
              </a:rPr>
              <a:t>Proposed method SKS greatly improves to nearly 10%. </a:t>
            </a:r>
            <a:endParaRPr b="1" i="0" sz="1400" u="none" cap="none" strike="noStrike">
              <a:solidFill>
                <a:srgbClr val="333333"/>
              </a:solidFill>
              <a:latin typeface="Arial"/>
              <a:ea typeface="Arial"/>
              <a:cs typeface="Arial"/>
              <a:sym typeface="Arial"/>
            </a:endParaRPr>
          </a:p>
          <a:p>
            <a:pPr indent="0" lvl="0" marL="0" marR="0" rtl="0" algn="l">
              <a:lnSpc>
                <a:spcPct val="115000"/>
              </a:lnSpc>
              <a:spcBef>
                <a:spcPts val="1600"/>
              </a:spcBef>
              <a:spcAft>
                <a:spcPts val="1600"/>
              </a:spcAft>
              <a:buClr>
                <a:srgbClr val="000000"/>
              </a:buClr>
              <a:buSzPts val="1400"/>
              <a:buFont typeface="Arial"/>
              <a:buNone/>
            </a:pPr>
            <a:r>
              <a:t/>
            </a:r>
            <a:endParaRPr b="1" i="0" sz="1400" u="none" cap="none" strike="noStrike">
              <a:solidFill>
                <a:schemeClr val="dk1"/>
              </a:solidFill>
              <a:latin typeface="Fira Sans"/>
              <a:ea typeface="Fira Sans"/>
              <a:cs typeface="Fira Sans"/>
              <a:sym typeface="Fira Sans"/>
            </a:endParaRPr>
          </a:p>
        </p:txBody>
      </p:sp>
      <p:sp>
        <p:nvSpPr>
          <p:cNvPr id="253" name="Google Shape;2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b="1" lang="en-US"/>
              <a:t>‹#›</a:t>
            </a:fld>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4"/>
          <p:cNvSpPr/>
          <p:nvPr/>
        </p:nvSpPr>
        <p:spPr>
          <a:xfrm>
            <a:off x="50" y="2535"/>
            <a:ext cx="9144000" cy="435000"/>
          </a:xfrm>
          <a:prstGeom prst="rect">
            <a:avLst/>
          </a:prstGeom>
          <a:solidFill>
            <a:srgbClr val="1C4587"/>
          </a:solidFill>
          <a:ln>
            <a:noFill/>
          </a:ln>
        </p:spPr>
        <p:txBody>
          <a:bodyPr anchorCtr="0" anchor="ctr" bIns="91425" lIns="274300"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Fira Sans"/>
              <a:ea typeface="Fira Sans"/>
              <a:cs typeface="Fira Sans"/>
              <a:sym typeface="Fira Sans"/>
            </a:endParaRPr>
          </a:p>
        </p:txBody>
      </p:sp>
      <p:cxnSp>
        <p:nvCxnSpPr>
          <p:cNvPr id="259" name="Google Shape;259;p14"/>
          <p:cNvCxnSpPr/>
          <p:nvPr/>
        </p:nvCxnSpPr>
        <p:spPr>
          <a:xfrm rot="10800000">
            <a:off x="581875" y="1227532"/>
            <a:ext cx="854700" cy="2100"/>
          </a:xfrm>
          <a:prstGeom prst="straightConnector1">
            <a:avLst/>
          </a:prstGeom>
          <a:noFill/>
          <a:ln cap="flat" cmpd="sng" w="76200">
            <a:solidFill>
              <a:srgbClr val="1C4587"/>
            </a:solidFill>
            <a:prstDash val="solid"/>
            <a:round/>
            <a:headEnd len="sm" w="sm" type="none"/>
            <a:tailEnd len="sm" w="sm" type="none"/>
          </a:ln>
        </p:spPr>
      </p:cxnSp>
      <p:sp>
        <p:nvSpPr>
          <p:cNvPr id="260" name="Google Shape;260;p14"/>
          <p:cNvSpPr txBox="1"/>
          <p:nvPr/>
        </p:nvSpPr>
        <p:spPr>
          <a:xfrm>
            <a:off x="502397" y="597857"/>
            <a:ext cx="6680400" cy="52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Fira Sans"/>
                <a:ea typeface="Fira Sans"/>
                <a:cs typeface="Fira Sans"/>
                <a:sym typeface="Fira Sans"/>
              </a:rPr>
              <a:t>Literature Review</a:t>
            </a:r>
            <a:endParaRPr b="1" i="0" sz="2400" u="none" cap="none" strike="noStrike">
              <a:solidFill>
                <a:srgbClr val="000000"/>
              </a:solidFill>
              <a:latin typeface="Fira Sans"/>
              <a:ea typeface="Fira Sans"/>
              <a:cs typeface="Fira Sans"/>
              <a:sym typeface="Fira Sans"/>
            </a:endParaRPr>
          </a:p>
        </p:txBody>
      </p:sp>
      <p:sp>
        <p:nvSpPr>
          <p:cNvPr id="261" name="Google Shape;261;p14"/>
          <p:cNvSpPr txBox="1"/>
          <p:nvPr/>
        </p:nvSpPr>
        <p:spPr>
          <a:xfrm>
            <a:off x="565100" y="1396375"/>
            <a:ext cx="8013900" cy="374459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chemeClr val="dk1"/>
              </a:buClr>
              <a:buSzPts val="1400"/>
              <a:buFont typeface="Fira Sans"/>
              <a:buChar char="●"/>
            </a:pPr>
            <a:r>
              <a:rPr b="1" i="0" lang="en-US" sz="1400" u="none" cap="none" strike="noStrike">
                <a:solidFill>
                  <a:schemeClr val="dk1"/>
                </a:solidFill>
                <a:latin typeface="Fira Sans"/>
                <a:ea typeface="Fira Sans"/>
                <a:cs typeface="Fira Sans"/>
                <a:sym typeface="Fira Sans"/>
              </a:rPr>
              <a:t>Roman Urdu toxic comment classification (2021)</a:t>
            </a:r>
            <a:endParaRPr/>
          </a:p>
          <a:p>
            <a:pPr indent="-317500" lvl="1" marL="914400" marR="0" rtl="0" algn="l">
              <a:lnSpc>
                <a:spcPct val="115000"/>
              </a:lnSpc>
              <a:spcBef>
                <a:spcPts val="0"/>
              </a:spcBef>
              <a:spcAft>
                <a:spcPts val="0"/>
              </a:spcAft>
              <a:buClr>
                <a:schemeClr val="dk1"/>
              </a:buClr>
              <a:buSzPts val="1400"/>
              <a:buFont typeface="Fira Sans"/>
              <a:buChar char="○"/>
            </a:pPr>
            <a:r>
              <a:rPr b="0" i="0" lang="en-US" sz="1400" u="none" cap="none" strike="noStrike">
                <a:solidFill>
                  <a:srgbClr val="000000"/>
                </a:solidFill>
                <a:latin typeface="Fira Sans"/>
                <a:ea typeface="Fira Sans"/>
                <a:cs typeface="Fira Sans"/>
                <a:sym typeface="Fira Sans"/>
              </a:rPr>
              <a:t>Developed large corpus, called RUT (Roman Urdu Toxic) for Toxic comment classification in Roman Urdu.</a:t>
            </a:r>
            <a:endParaRPr/>
          </a:p>
          <a:p>
            <a:pPr indent="-317500" lvl="1" marL="914400" marR="0" rtl="0" algn="l">
              <a:lnSpc>
                <a:spcPct val="115000"/>
              </a:lnSpc>
              <a:spcBef>
                <a:spcPts val="0"/>
              </a:spcBef>
              <a:spcAft>
                <a:spcPts val="0"/>
              </a:spcAft>
              <a:buClr>
                <a:schemeClr val="dk1"/>
              </a:buClr>
              <a:buSzPts val="1400"/>
              <a:buFont typeface="Fira Sans"/>
              <a:buChar char="○"/>
            </a:pPr>
            <a:r>
              <a:rPr b="0" i="0" lang="en-US" sz="1400" u="none" cap="none" strike="noStrike">
                <a:solidFill>
                  <a:srgbClr val="000000"/>
                </a:solidFill>
                <a:latin typeface="Fira Sans"/>
                <a:ea typeface="Fira Sans"/>
                <a:cs typeface="Fira Sans"/>
                <a:sym typeface="Fira Sans"/>
              </a:rPr>
              <a:t>Contains over 72 thousand comments collected from popular social media platforms.</a:t>
            </a:r>
            <a:endParaRPr/>
          </a:p>
          <a:p>
            <a:pPr indent="-317500" lvl="1" marL="914400" marR="0" rtl="0" algn="l">
              <a:lnSpc>
                <a:spcPct val="115000"/>
              </a:lnSpc>
              <a:spcBef>
                <a:spcPts val="0"/>
              </a:spcBef>
              <a:spcAft>
                <a:spcPts val="0"/>
              </a:spcAft>
              <a:buClr>
                <a:schemeClr val="dk1"/>
              </a:buClr>
              <a:buSzPts val="1400"/>
              <a:buFont typeface="Fira Sans"/>
              <a:buChar char="○"/>
            </a:pPr>
            <a:r>
              <a:rPr b="0" i="0" lang="en-US" sz="1400" u="none" cap="none" strike="noStrike">
                <a:solidFill>
                  <a:srgbClr val="000000"/>
                </a:solidFill>
                <a:latin typeface="Fira Sans"/>
                <a:ea typeface="Fira Sans"/>
                <a:cs typeface="Fira Sans"/>
                <a:sym typeface="Fira Sans"/>
              </a:rPr>
              <a:t>With around 59k Non-Toxic and 13k Toxic comments.</a:t>
            </a:r>
            <a:endParaRPr/>
          </a:p>
          <a:p>
            <a:pPr indent="-317500" lvl="1" marL="914400" marR="0" rtl="0" algn="l">
              <a:lnSpc>
                <a:spcPct val="115000"/>
              </a:lnSpc>
              <a:spcBef>
                <a:spcPts val="0"/>
              </a:spcBef>
              <a:spcAft>
                <a:spcPts val="0"/>
              </a:spcAft>
              <a:buClr>
                <a:schemeClr val="dk1"/>
              </a:buClr>
              <a:buSzPts val="1400"/>
              <a:buFont typeface="Fira Sans"/>
              <a:buChar char="○"/>
            </a:pPr>
            <a:r>
              <a:rPr b="0" i="0" lang="en-US" sz="1400" u="none" cap="none" strike="noStrike">
                <a:solidFill>
                  <a:srgbClr val="000000"/>
                </a:solidFill>
                <a:latin typeface="Fira Sans"/>
                <a:ea typeface="Fira Sans"/>
                <a:cs typeface="Fira Sans"/>
                <a:sym typeface="Fira Sans"/>
              </a:rPr>
              <a:t>Labeled manually with a strong inter-annotator agreement.</a:t>
            </a:r>
            <a:endParaRPr/>
          </a:p>
          <a:p>
            <a:pPr indent="-317500" lvl="1" marL="914400" marR="0" rtl="0" algn="l">
              <a:lnSpc>
                <a:spcPct val="115000"/>
              </a:lnSpc>
              <a:spcBef>
                <a:spcPts val="0"/>
              </a:spcBef>
              <a:spcAft>
                <a:spcPts val="0"/>
              </a:spcAft>
              <a:buClr>
                <a:schemeClr val="dk1"/>
              </a:buClr>
              <a:buSzPts val="1400"/>
              <a:buFont typeface="Fira Sans"/>
              <a:buChar char="○"/>
            </a:pPr>
            <a:r>
              <a:rPr b="0" i="0" lang="en-US" sz="1400" u="none" cap="none" strike="noStrike">
                <a:solidFill>
                  <a:srgbClr val="333333"/>
                </a:solidFill>
                <a:latin typeface="Fira Sans"/>
                <a:ea typeface="Fira Sans"/>
                <a:cs typeface="Fira Sans"/>
                <a:sym typeface="Fira Sans"/>
              </a:rPr>
              <a:t>Trained several classification models to detect Roman Urdu toxic comments, including classical machine learning models with the bag-of-words representation and some recent deep models based on word embeddings.</a:t>
            </a:r>
            <a:endParaRPr/>
          </a:p>
          <a:p>
            <a:pPr indent="-317500" lvl="1" marL="914400" marR="0" rtl="0" algn="just">
              <a:lnSpc>
                <a:spcPct val="115000"/>
              </a:lnSpc>
              <a:spcBef>
                <a:spcPts val="0"/>
              </a:spcBef>
              <a:spcAft>
                <a:spcPts val="0"/>
              </a:spcAft>
              <a:buClr>
                <a:schemeClr val="dk1"/>
              </a:buClr>
              <a:buSzPts val="1400"/>
              <a:buFont typeface="Fira Sans"/>
              <a:buChar char="○"/>
            </a:pPr>
            <a:r>
              <a:rPr b="0" i="0" lang="en-US" sz="1400" u="none" cap="none" strike="noStrike">
                <a:solidFill>
                  <a:srgbClr val="333333"/>
                </a:solidFill>
                <a:latin typeface="Fira Sans"/>
                <a:ea typeface="Fira Sans"/>
                <a:cs typeface="Fira Sans"/>
                <a:sym typeface="Fira Sans"/>
              </a:rPr>
              <a:t>Ensemble approach, reaching best F1-score of 86.35%, setting the first-ever benchmark for toxic comment classification in Roman Urdu.</a:t>
            </a:r>
            <a:endParaRPr b="0" i="0" sz="1400" u="none" cap="none" strike="noStrike">
              <a:solidFill>
                <a:srgbClr val="333333"/>
              </a:solidFill>
              <a:latin typeface="Fira Sans"/>
              <a:ea typeface="Fira Sans"/>
              <a:cs typeface="Fira Sans"/>
              <a:sym typeface="Fira Sans"/>
            </a:endParaRPr>
          </a:p>
          <a:p>
            <a:pPr indent="0" lvl="0" marL="0" marR="0" rtl="0" algn="l">
              <a:lnSpc>
                <a:spcPct val="115000"/>
              </a:lnSpc>
              <a:spcBef>
                <a:spcPts val="1600"/>
              </a:spcBef>
              <a:spcAft>
                <a:spcPts val="1600"/>
              </a:spcAft>
              <a:buClr>
                <a:srgbClr val="000000"/>
              </a:buClr>
              <a:buSzPts val="1400"/>
              <a:buFont typeface="Arial"/>
              <a:buNone/>
            </a:pPr>
            <a:r>
              <a:t/>
            </a:r>
            <a:endParaRPr b="1" i="0" sz="1400" u="none" cap="none" strike="noStrike">
              <a:solidFill>
                <a:schemeClr val="dk1"/>
              </a:solidFill>
              <a:latin typeface="Fira Sans"/>
              <a:ea typeface="Fira Sans"/>
              <a:cs typeface="Fira Sans"/>
              <a:sym typeface="Fira Sans"/>
            </a:endParaRPr>
          </a:p>
        </p:txBody>
      </p:sp>
      <p:sp>
        <p:nvSpPr>
          <p:cNvPr id="262" name="Google Shape;262;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b="1" lang="en-US"/>
              <a:t>‹#›</a:t>
            </a:fld>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5"/>
          <p:cNvSpPr/>
          <p:nvPr/>
        </p:nvSpPr>
        <p:spPr>
          <a:xfrm>
            <a:off x="50" y="2535"/>
            <a:ext cx="9144000" cy="435000"/>
          </a:xfrm>
          <a:prstGeom prst="rect">
            <a:avLst/>
          </a:prstGeom>
          <a:solidFill>
            <a:srgbClr val="1C4587"/>
          </a:solidFill>
          <a:ln>
            <a:noFill/>
          </a:ln>
        </p:spPr>
        <p:txBody>
          <a:bodyPr anchorCtr="0" anchor="ctr" bIns="91425" lIns="274300"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Fira Sans"/>
              <a:ea typeface="Fira Sans"/>
              <a:cs typeface="Fira Sans"/>
              <a:sym typeface="Fira Sans"/>
            </a:endParaRPr>
          </a:p>
        </p:txBody>
      </p:sp>
      <p:sp>
        <p:nvSpPr>
          <p:cNvPr id="268" name="Google Shape;268;p15"/>
          <p:cNvSpPr txBox="1"/>
          <p:nvPr/>
        </p:nvSpPr>
        <p:spPr>
          <a:xfrm>
            <a:off x="565050" y="1446343"/>
            <a:ext cx="8013900" cy="31755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chemeClr val="dk1"/>
              </a:buClr>
              <a:buSzPts val="1400"/>
              <a:buFont typeface="Courier New"/>
              <a:buChar char="o"/>
            </a:pPr>
            <a:r>
              <a:rPr b="1" i="0" lang="en-US" sz="1400" u="none" cap="none" strike="noStrike">
                <a:solidFill>
                  <a:schemeClr val="dk1"/>
                </a:solidFill>
                <a:latin typeface="Fira Sans"/>
                <a:ea typeface="Fira Sans"/>
                <a:cs typeface="Fira Sans"/>
                <a:sym typeface="Fira Sans"/>
              </a:rPr>
              <a:t>Using Deep Learning techniques, identify the given sentence in Urdu language to either </a:t>
            </a:r>
            <a:r>
              <a:rPr b="1" i="1" lang="en-US" sz="1400" u="none" cap="none" strike="noStrike">
                <a:solidFill>
                  <a:schemeClr val="dk1"/>
                </a:solidFill>
                <a:latin typeface="Fira Sans"/>
                <a:ea typeface="Fira Sans"/>
                <a:cs typeface="Fira Sans"/>
                <a:sym typeface="Fira Sans"/>
              </a:rPr>
              <a:t>“Toxic”</a:t>
            </a:r>
            <a:r>
              <a:rPr b="1" i="0" lang="en-US" sz="1400" u="none" cap="none" strike="noStrike">
                <a:solidFill>
                  <a:schemeClr val="dk1"/>
                </a:solidFill>
                <a:latin typeface="Fira Sans"/>
                <a:ea typeface="Fira Sans"/>
                <a:cs typeface="Fira Sans"/>
                <a:sym typeface="Fira Sans"/>
              </a:rPr>
              <a:t> and </a:t>
            </a:r>
            <a:r>
              <a:rPr b="1" i="1" lang="en-US" sz="1400" u="none" cap="none" strike="noStrike">
                <a:solidFill>
                  <a:schemeClr val="dk1"/>
                </a:solidFill>
                <a:latin typeface="Fira Sans"/>
                <a:ea typeface="Fira Sans"/>
                <a:cs typeface="Fira Sans"/>
                <a:sym typeface="Fira Sans"/>
              </a:rPr>
              <a:t>“Non-Toxic”</a:t>
            </a:r>
            <a:r>
              <a:rPr b="1" i="0" lang="en-US" sz="1400" u="none" cap="none" strike="noStrike">
                <a:solidFill>
                  <a:schemeClr val="dk1"/>
                </a:solidFill>
                <a:latin typeface="Fira Sans"/>
                <a:ea typeface="Fira Sans"/>
                <a:cs typeface="Fira Sans"/>
                <a:sym typeface="Fira Sans"/>
              </a:rPr>
              <a:t> class.</a:t>
            </a:r>
            <a:br>
              <a:rPr b="1" i="0" lang="en-US" sz="1400" u="none" cap="none" strike="noStrike">
                <a:solidFill>
                  <a:schemeClr val="dk1"/>
                </a:solidFill>
                <a:latin typeface="Fira Sans"/>
                <a:ea typeface="Fira Sans"/>
                <a:cs typeface="Fira Sans"/>
                <a:sym typeface="Fira Sans"/>
              </a:rPr>
            </a:br>
            <a:endParaRPr b="1" i="0" sz="1400" u="none" cap="none" strike="noStrike">
              <a:solidFill>
                <a:schemeClr val="dk1"/>
              </a:solidFill>
              <a:latin typeface="Fira Sans"/>
              <a:ea typeface="Fira Sans"/>
              <a:cs typeface="Fira Sans"/>
              <a:sym typeface="Fira Sans"/>
            </a:endParaRPr>
          </a:p>
          <a:p>
            <a:pPr indent="-317500" lvl="0" marL="457200" marR="0" rtl="0" algn="l">
              <a:lnSpc>
                <a:spcPct val="115000"/>
              </a:lnSpc>
              <a:spcBef>
                <a:spcPts val="0"/>
              </a:spcBef>
              <a:spcAft>
                <a:spcPts val="0"/>
              </a:spcAft>
              <a:buClr>
                <a:schemeClr val="dk1"/>
              </a:buClr>
              <a:buSzPts val="1400"/>
              <a:buFont typeface="Courier New"/>
              <a:buChar char="o"/>
            </a:pPr>
            <a:r>
              <a:rPr b="1" i="0" lang="en-US" sz="1400" u="none" cap="none" strike="noStrike">
                <a:solidFill>
                  <a:schemeClr val="dk1"/>
                </a:solidFill>
                <a:latin typeface="Fira Sans"/>
                <a:ea typeface="Fira Sans"/>
                <a:cs typeface="Fira Sans"/>
                <a:sym typeface="Fira Sans"/>
              </a:rPr>
              <a:t>Formally, </a:t>
            </a:r>
            <a:endParaRPr b="1" i="0" sz="1400" u="none" cap="none" strike="noStrike">
              <a:solidFill>
                <a:schemeClr val="dk1"/>
              </a:solidFill>
              <a:latin typeface="Fira Sans"/>
              <a:ea typeface="Fira Sans"/>
              <a:cs typeface="Fira Sans"/>
              <a:sym typeface="Fira Sans"/>
            </a:endParaRPr>
          </a:p>
          <a:p>
            <a:pPr indent="-317500" lvl="1" marL="914400" marR="0" rtl="0" algn="l">
              <a:lnSpc>
                <a:spcPct val="115000"/>
              </a:lnSpc>
              <a:spcBef>
                <a:spcPts val="0"/>
              </a:spcBef>
              <a:spcAft>
                <a:spcPts val="0"/>
              </a:spcAft>
              <a:buClr>
                <a:schemeClr val="dk1"/>
              </a:buClr>
              <a:buSzPts val="1400"/>
              <a:buFont typeface="Courier New"/>
              <a:buChar char="o"/>
            </a:pPr>
            <a:r>
              <a:rPr b="0" i="0" lang="en-US" sz="1400" u="none" cap="none" strike="noStrike">
                <a:solidFill>
                  <a:schemeClr val="dk1"/>
                </a:solidFill>
                <a:latin typeface="Fira Sans"/>
                <a:ea typeface="Fira Sans"/>
                <a:cs typeface="Fira Sans"/>
                <a:sym typeface="Fira Sans"/>
              </a:rPr>
              <a:t>Let </a:t>
            </a:r>
            <a:r>
              <a:rPr b="0" i="1" lang="en-US" sz="1400" u="none" cap="none" strike="noStrike">
                <a:solidFill>
                  <a:schemeClr val="dk1"/>
                </a:solidFill>
                <a:latin typeface="Fira Sans"/>
                <a:ea typeface="Fira Sans"/>
                <a:cs typeface="Fira Sans"/>
                <a:sym typeface="Fira Sans"/>
              </a:rPr>
              <a:t>D = </a:t>
            </a:r>
            <a:r>
              <a:rPr b="0" i="0" lang="en-US" sz="1400" u="none" cap="none" strike="noStrike">
                <a:solidFill>
                  <a:schemeClr val="dk1"/>
                </a:solidFill>
                <a:latin typeface="Fira Sans"/>
                <a:ea typeface="Fira Sans"/>
                <a:cs typeface="Fira Sans"/>
                <a:sym typeface="Fira Sans"/>
              </a:rPr>
              <a:t>{ </a:t>
            </a:r>
            <a:r>
              <a:rPr b="0" i="1" lang="en-US" sz="1400" u="none" cap="none" strike="noStrike">
                <a:solidFill>
                  <a:schemeClr val="dk1"/>
                </a:solidFill>
                <a:latin typeface="Fira Sans"/>
                <a:ea typeface="Fira Sans"/>
                <a:cs typeface="Fira Sans"/>
                <a:sym typeface="Fira Sans"/>
              </a:rPr>
              <a:t>X</a:t>
            </a:r>
            <a:r>
              <a:rPr b="0" baseline="-25000" i="1" lang="en-US" sz="1400" u="none" cap="none" strike="noStrike">
                <a:solidFill>
                  <a:schemeClr val="dk1"/>
                </a:solidFill>
                <a:latin typeface="Fira Sans"/>
                <a:ea typeface="Fira Sans"/>
                <a:cs typeface="Fira Sans"/>
                <a:sym typeface="Fira Sans"/>
              </a:rPr>
              <a:t>1 </a:t>
            </a:r>
            <a:r>
              <a:rPr b="0" i="1" lang="en-US" sz="1400" u="none" cap="none" strike="noStrike">
                <a:solidFill>
                  <a:schemeClr val="dk1"/>
                </a:solidFill>
                <a:latin typeface="Fira Sans"/>
                <a:ea typeface="Fira Sans"/>
                <a:cs typeface="Fira Sans"/>
                <a:sym typeface="Fira Sans"/>
              </a:rPr>
              <a:t>, X</a:t>
            </a:r>
            <a:r>
              <a:rPr b="0" baseline="-25000" i="1" lang="en-US" sz="1400" u="none" cap="none" strike="noStrike">
                <a:solidFill>
                  <a:schemeClr val="dk1"/>
                </a:solidFill>
                <a:latin typeface="Fira Sans"/>
                <a:ea typeface="Fira Sans"/>
                <a:cs typeface="Fira Sans"/>
                <a:sym typeface="Fira Sans"/>
              </a:rPr>
              <a:t>2 </a:t>
            </a:r>
            <a:r>
              <a:rPr b="0" i="1" lang="en-US" sz="1400" u="none" cap="none" strike="noStrike">
                <a:solidFill>
                  <a:schemeClr val="dk1"/>
                </a:solidFill>
                <a:latin typeface="Fira Sans"/>
                <a:ea typeface="Fira Sans"/>
                <a:cs typeface="Fira Sans"/>
                <a:sym typeface="Fira Sans"/>
              </a:rPr>
              <a:t>, X</a:t>
            </a:r>
            <a:r>
              <a:rPr b="0" baseline="-25000" i="1" lang="en-US" sz="1400" u="none" cap="none" strike="noStrike">
                <a:solidFill>
                  <a:schemeClr val="dk1"/>
                </a:solidFill>
                <a:latin typeface="Fira Sans"/>
                <a:ea typeface="Fira Sans"/>
                <a:cs typeface="Fira Sans"/>
                <a:sym typeface="Fira Sans"/>
              </a:rPr>
              <a:t>3 </a:t>
            </a:r>
            <a:r>
              <a:rPr b="0" i="1" lang="en-US" sz="1400" u="none" cap="none" strike="noStrike">
                <a:solidFill>
                  <a:schemeClr val="dk1"/>
                </a:solidFill>
                <a:latin typeface="Fira Sans"/>
                <a:ea typeface="Fira Sans"/>
                <a:cs typeface="Fira Sans"/>
                <a:sym typeface="Fira Sans"/>
              </a:rPr>
              <a:t>, … , X</a:t>
            </a:r>
            <a:r>
              <a:rPr b="0" baseline="-25000" i="1" lang="en-US" sz="1400" u="none" cap="none" strike="noStrike">
                <a:solidFill>
                  <a:schemeClr val="dk1"/>
                </a:solidFill>
                <a:latin typeface="Fira Sans"/>
                <a:ea typeface="Fira Sans"/>
                <a:cs typeface="Fira Sans"/>
                <a:sym typeface="Fira Sans"/>
              </a:rPr>
              <a:t>n</a:t>
            </a:r>
            <a:r>
              <a:rPr b="0" i="1" lang="en-US" sz="1400" u="none" cap="none" strike="noStrike">
                <a:solidFill>
                  <a:schemeClr val="dk1"/>
                </a:solidFill>
                <a:latin typeface="Fira Sans"/>
                <a:ea typeface="Fira Sans"/>
                <a:cs typeface="Fira Sans"/>
                <a:sym typeface="Fira Sans"/>
              </a:rPr>
              <a:t> </a:t>
            </a:r>
            <a:r>
              <a:rPr b="0" i="0" lang="en-US" sz="1400" u="none" cap="none" strike="noStrike">
                <a:solidFill>
                  <a:schemeClr val="dk1"/>
                </a:solidFill>
                <a:latin typeface="Fira Sans"/>
                <a:ea typeface="Fira Sans"/>
                <a:cs typeface="Fira Sans"/>
                <a:sym typeface="Fira Sans"/>
              </a:rPr>
              <a:t>}</a:t>
            </a:r>
            <a:r>
              <a:rPr b="0" i="1" lang="en-US" sz="1400" u="none" cap="none" strike="noStrike">
                <a:solidFill>
                  <a:schemeClr val="dk1"/>
                </a:solidFill>
                <a:latin typeface="Fira Sans"/>
                <a:ea typeface="Fira Sans"/>
                <a:cs typeface="Fira Sans"/>
                <a:sym typeface="Fira Sans"/>
              </a:rPr>
              <a:t> </a:t>
            </a:r>
            <a:r>
              <a:rPr b="0" i="0" lang="en-US" sz="1400" u="none" cap="none" strike="noStrike">
                <a:solidFill>
                  <a:schemeClr val="dk1"/>
                </a:solidFill>
                <a:latin typeface="Fira Sans"/>
                <a:ea typeface="Fira Sans"/>
                <a:cs typeface="Fira Sans"/>
                <a:sym typeface="Fira Sans"/>
              </a:rPr>
              <a:t>be a dataset containing </a:t>
            </a:r>
            <a:r>
              <a:rPr b="0" i="1" lang="en-US" sz="1400" u="none" cap="none" strike="noStrike">
                <a:solidFill>
                  <a:schemeClr val="dk1"/>
                </a:solidFill>
                <a:latin typeface="Fira Sans"/>
                <a:ea typeface="Fira Sans"/>
                <a:cs typeface="Fira Sans"/>
                <a:sym typeface="Fira Sans"/>
              </a:rPr>
              <a:t>n</a:t>
            </a:r>
            <a:r>
              <a:rPr b="0" i="0" lang="en-US" sz="1400" u="none" cap="none" strike="noStrike">
                <a:solidFill>
                  <a:schemeClr val="dk1"/>
                </a:solidFill>
                <a:latin typeface="Fira Sans"/>
                <a:ea typeface="Fira Sans"/>
                <a:cs typeface="Fira Sans"/>
                <a:sym typeface="Fira Sans"/>
              </a:rPr>
              <a:t> sentences and </a:t>
            </a:r>
            <a:br>
              <a:rPr b="0" i="0" lang="en-US" sz="1400" u="none" cap="none" strike="noStrike">
                <a:solidFill>
                  <a:schemeClr val="dk1"/>
                </a:solidFill>
                <a:latin typeface="Fira Sans"/>
                <a:ea typeface="Fira Sans"/>
                <a:cs typeface="Fira Sans"/>
                <a:sym typeface="Fira Sans"/>
              </a:rPr>
            </a:br>
            <a:r>
              <a:rPr b="0" i="1" lang="en-US" sz="1400" u="none" cap="none" strike="noStrike">
                <a:solidFill>
                  <a:schemeClr val="dk1"/>
                </a:solidFill>
                <a:latin typeface="Fira Sans"/>
                <a:ea typeface="Fira Sans"/>
                <a:cs typeface="Fira Sans"/>
                <a:sym typeface="Fira Sans"/>
              </a:rPr>
              <a:t>V</a:t>
            </a:r>
            <a:r>
              <a:rPr b="0" i="0" lang="en-US" sz="1400" u="none" cap="none" strike="noStrike">
                <a:solidFill>
                  <a:schemeClr val="dk1"/>
                </a:solidFill>
                <a:latin typeface="Fira Sans"/>
                <a:ea typeface="Fira Sans"/>
                <a:cs typeface="Fira Sans"/>
                <a:sym typeface="Fira Sans"/>
              </a:rPr>
              <a:t> be the vocabulary of unique words existing in </a:t>
            </a:r>
            <a:r>
              <a:rPr b="0" i="1" lang="en-US" sz="1400" u="none" cap="none" strike="noStrike">
                <a:solidFill>
                  <a:schemeClr val="dk1"/>
                </a:solidFill>
                <a:latin typeface="Fira Sans"/>
                <a:ea typeface="Fira Sans"/>
                <a:cs typeface="Fira Sans"/>
                <a:sym typeface="Fira Sans"/>
              </a:rPr>
              <a:t>D.</a:t>
            </a:r>
            <a:endParaRPr b="0" i="1" sz="1400" u="none" cap="none" strike="noStrike">
              <a:solidFill>
                <a:schemeClr val="dk1"/>
              </a:solidFill>
              <a:latin typeface="Fira Sans"/>
              <a:ea typeface="Fira Sans"/>
              <a:cs typeface="Fira Sans"/>
              <a:sym typeface="Fira Sans"/>
            </a:endParaRPr>
          </a:p>
          <a:p>
            <a:pPr indent="-317500" lvl="1" marL="914400" marR="0" rtl="0" algn="l">
              <a:lnSpc>
                <a:spcPct val="115000"/>
              </a:lnSpc>
              <a:spcBef>
                <a:spcPts val="0"/>
              </a:spcBef>
              <a:spcAft>
                <a:spcPts val="0"/>
              </a:spcAft>
              <a:buClr>
                <a:schemeClr val="dk1"/>
              </a:buClr>
              <a:buSzPts val="1400"/>
              <a:buFont typeface="Courier New"/>
              <a:buChar char="o"/>
            </a:pPr>
            <a:r>
              <a:rPr b="0" i="0" lang="en-US" sz="1400" u="none" cap="none" strike="noStrike">
                <a:solidFill>
                  <a:schemeClr val="dk1"/>
                </a:solidFill>
                <a:latin typeface="Fira Sans"/>
                <a:ea typeface="Fira Sans"/>
                <a:cs typeface="Fira Sans"/>
                <a:sym typeface="Fira Sans"/>
              </a:rPr>
              <a:t>Let </a:t>
            </a:r>
            <a:r>
              <a:rPr b="0" i="1" lang="en-US" sz="1400" u="none" cap="none" strike="noStrike">
                <a:solidFill>
                  <a:schemeClr val="dk1"/>
                </a:solidFill>
                <a:latin typeface="Fira Sans"/>
                <a:ea typeface="Fira Sans"/>
                <a:cs typeface="Fira Sans"/>
                <a:sym typeface="Fira Sans"/>
              </a:rPr>
              <a:t>T = </a:t>
            </a:r>
            <a:r>
              <a:rPr b="0" i="0" lang="en-US" sz="1400" u="none" cap="none" strike="noStrike">
                <a:solidFill>
                  <a:schemeClr val="dk1"/>
                </a:solidFill>
                <a:latin typeface="Fira Sans"/>
                <a:ea typeface="Fira Sans"/>
                <a:cs typeface="Fira Sans"/>
                <a:sym typeface="Fira Sans"/>
              </a:rPr>
              <a:t>{ </a:t>
            </a:r>
            <a:r>
              <a:rPr b="0" i="1" lang="en-US" sz="1400" u="none" cap="none" strike="noStrike">
                <a:solidFill>
                  <a:schemeClr val="dk1"/>
                </a:solidFill>
                <a:latin typeface="Fira Sans"/>
                <a:ea typeface="Fira Sans"/>
                <a:cs typeface="Fira Sans"/>
                <a:sym typeface="Fira Sans"/>
              </a:rPr>
              <a:t>‘Toxic’ , ‘Non-Toxic’</a:t>
            </a:r>
            <a:r>
              <a:rPr b="0" i="0" lang="en-US" sz="1400" u="none" cap="none" strike="noStrike">
                <a:solidFill>
                  <a:schemeClr val="dk1"/>
                </a:solidFill>
                <a:latin typeface="Fira Sans"/>
                <a:ea typeface="Fira Sans"/>
                <a:cs typeface="Fira Sans"/>
                <a:sym typeface="Fira Sans"/>
              </a:rPr>
              <a:t> } be the tag set .</a:t>
            </a:r>
            <a:endParaRPr b="0" i="0" sz="1400" u="none" cap="none" strike="noStrike">
              <a:solidFill>
                <a:schemeClr val="dk1"/>
              </a:solidFill>
              <a:latin typeface="Fira Sans"/>
              <a:ea typeface="Fira Sans"/>
              <a:cs typeface="Fira Sans"/>
              <a:sym typeface="Fira Sans"/>
            </a:endParaRPr>
          </a:p>
          <a:p>
            <a:pPr indent="-317500" lvl="1" marL="914400" marR="0" rtl="0" algn="l">
              <a:lnSpc>
                <a:spcPct val="115000"/>
              </a:lnSpc>
              <a:spcBef>
                <a:spcPts val="0"/>
              </a:spcBef>
              <a:spcAft>
                <a:spcPts val="0"/>
              </a:spcAft>
              <a:buClr>
                <a:schemeClr val="dk1"/>
              </a:buClr>
              <a:buSzPts val="1400"/>
              <a:buFont typeface="Courier New"/>
              <a:buChar char="o"/>
            </a:pPr>
            <a:r>
              <a:rPr b="0" i="0" lang="en-US" sz="1400" u="none" cap="none" strike="noStrike">
                <a:solidFill>
                  <a:schemeClr val="dk1"/>
                </a:solidFill>
                <a:latin typeface="Fira Sans"/>
                <a:ea typeface="Fira Sans"/>
                <a:cs typeface="Fira Sans"/>
                <a:sym typeface="Fira Sans"/>
              </a:rPr>
              <a:t>Input    → X = [ </a:t>
            </a:r>
            <a:r>
              <a:rPr b="0" i="1" lang="en-US" sz="1400" u="none" cap="none" strike="noStrike">
                <a:solidFill>
                  <a:schemeClr val="dk1"/>
                </a:solidFill>
                <a:latin typeface="Fira Sans"/>
                <a:ea typeface="Fira Sans"/>
                <a:cs typeface="Fira Sans"/>
                <a:sym typeface="Fira Sans"/>
              </a:rPr>
              <a:t>w</a:t>
            </a:r>
            <a:r>
              <a:rPr b="0" baseline="-25000" i="1" lang="en-US" sz="1400" u="none" cap="none" strike="noStrike">
                <a:solidFill>
                  <a:schemeClr val="dk1"/>
                </a:solidFill>
                <a:latin typeface="Fira Sans"/>
                <a:ea typeface="Fira Sans"/>
                <a:cs typeface="Fira Sans"/>
                <a:sym typeface="Fira Sans"/>
              </a:rPr>
              <a:t>1 </a:t>
            </a:r>
            <a:r>
              <a:rPr b="0" i="1" lang="en-US" sz="1400" u="none" cap="none" strike="noStrike">
                <a:solidFill>
                  <a:schemeClr val="dk1"/>
                </a:solidFill>
                <a:latin typeface="Fira Sans"/>
                <a:ea typeface="Fira Sans"/>
                <a:cs typeface="Fira Sans"/>
                <a:sym typeface="Fira Sans"/>
              </a:rPr>
              <a:t>, w</a:t>
            </a:r>
            <a:r>
              <a:rPr b="0" baseline="-25000" i="1" lang="en-US" sz="1400" u="none" cap="none" strike="noStrike">
                <a:solidFill>
                  <a:schemeClr val="dk1"/>
                </a:solidFill>
                <a:latin typeface="Fira Sans"/>
                <a:ea typeface="Fira Sans"/>
                <a:cs typeface="Fira Sans"/>
                <a:sym typeface="Fira Sans"/>
              </a:rPr>
              <a:t>2 </a:t>
            </a:r>
            <a:r>
              <a:rPr b="0" i="1" lang="en-US" sz="1400" u="none" cap="none" strike="noStrike">
                <a:solidFill>
                  <a:schemeClr val="dk1"/>
                </a:solidFill>
                <a:latin typeface="Fira Sans"/>
                <a:ea typeface="Fira Sans"/>
                <a:cs typeface="Fira Sans"/>
                <a:sym typeface="Fira Sans"/>
              </a:rPr>
              <a:t>, w</a:t>
            </a:r>
            <a:r>
              <a:rPr b="0" baseline="-25000" i="1" lang="en-US" sz="1400" u="none" cap="none" strike="noStrike">
                <a:solidFill>
                  <a:schemeClr val="dk1"/>
                </a:solidFill>
                <a:latin typeface="Fira Sans"/>
                <a:ea typeface="Fira Sans"/>
                <a:cs typeface="Fira Sans"/>
                <a:sym typeface="Fira Sans"/>
              </a:rPr>
              <a:t>3 </a:t>
            </a:r>
            <a:r>
              <a:rPr b="0" i="1" lang="en-US" sz="1400" u="none" cap="none" strike="noStrike">
                <a:solidFill>
                  <a:schemeClr val="dk1"/>
                </a:solidFill>
                <a:latin typeface="Fira Sans"/>
                <a:ea typeface="Fira Sans"/>
                <a:cs typeface="Fira Sans"/>
                <a:sym typeface="Fira Sans"/>
              </a:rPr>
              <a:t>, … , w</a:t>
            </a:r>
            <a:r>
              <a:rPr b="0" baseline="-25000" i="1" lang="en-US" sz="1400" u="none" cap="none" strike="noStrike">
                <a:solidFill>
                  <a:schemeClr val="dk1"/>
                </a:solidFill>
                <a:latin typeface="Fira Sans"/>
                <a:ea typeface="Fira Sans"/>
                <a:cs typeface="Fira Sans"/>
                <a:sym typeface="Fira Sans"/>
              </a:rPr>
              <a:t>m</a:t>
            </a:r>
            <a:r>
              <a:rPr b="0" i="1" lang="en-US" sz="1400" u="none" cap="none" strike="noStrike">
                <a:solidFill>
                  <a:schemeClr val="dk1"/>
                </a:solidFill>
                <a:latin typeface="Fira Sans"/>
                <a:ea typeface="Fira Sans"/>
                <a:cs typeface="Fira Sans"/>
                <a:sym typeface="Fira Sans"/>
              </a:rPr>
              <a:t> </a:t>
            </a:r>
            <a:r>
              <a:rPr b="0" i="0" lang="en-US" sz="1400" u="none" cap="none" strike="noStrike">
                <a:solidFill>
                  <a:schemeClr val="dk1"/>
                </a:solidFill>
                <a:latin typeface="Fira Sans"/>
                <a:ea typeface="Fira Sans"/>
                <a:cs typeface="Fira Sans"/>
                <a:sym typeface="Fira Sans"/>
              </a:rPr>
              <a:t>]</a:t>
            </a:r>
            <a:endParaRPr b="0" i="0" sz="1400" u="none" cap="none" strike="noStrike">
              <a:solidFill>
                <a:schemeClr val="dk1"/>
              </a:solidFill>
              <a:latin typeface="Fira Sans"/>
              <a:ea typeface="Fira Sans"/>
              <a:cs typeface="Fira Sans"/>
              <a:sym typeface="Fira Sans"/>
            </a:endParaRPr>
          </a:p>
          <a:p>
            <a:pPr indent="-317500" lvl="1" marL="914400" marR="0" rtl="0" algn="l">
              <a:lnSpc>
                <a:spcPct val="115000"/>
              </a:lnSpc>
              <a:spcBef>
                <a:spcPts val="0"/>
              </a:spcBef>
              <a:spcAft>
                <a:spcPts val="0"/>
              </a:spcAft>
              <a:buClr>
                <a:schemeClr val="dk1"/>
              </a:buClr>
              <a:buSzPts val="1400"/>
              <a:buFont typeface="Courier New"/>
              <a:buChar char="o"/>
            </a:pPr>
            <a:r>
              <a:rPr b="0" i="0" lang="en-US" sz="1400" u="none" cap="none" strike="noStrike">
                <a:solidFill>
                  <a:schemeClr val="dk1"/>
                </a:solidFill>
                <a:latin typeface="Fira Sans"/>
                <a:ea typeface="Fira Sans"/>
                <a:cs typeface="Fira Sans"/>
                <a:sym typeface="Fira Sans"/>
              </a:rPr>
              <a:t>Output → Y </a:t>
            </a:r>
            <a:r>
              <a:rPr b="0" i="0" lang="en-US" sz="1400" u="none" cap="none" strike="noStrike">
                <a:solidFill>
                  <a:schemeClr val="dk1"/>
                </a:solidFill>
                <a:latin typeface="arial"/>
                <a:ea typeface="arial"/>
                <a:cs typeface="arial"/>
                <a:sym typeface="arial"/>
              </a:rPr>
              <a:t>∈</a:t>
            </a:r>
            <a:r>
              <a:rPr b="0" i="0" lang="en-US" sz="1400" u="none" cap="none" strike="noStrike">
                <a:solidFill>
                  <a:schemeClr val="dk1"/>
                </a:solidFill>
                <a:latin typeface="Fira Sans"/>
                <a:ea typeface="Fira Sans"/>
                <a:cs typeface="Fira Sans"/>
                <a:sym typeface="Fira Sans"/>
              </a:rPr>
              <a:t> T.</a:t>
            </a:r>
            <a:endParaRPr b="0" i="0" sz="1400" u="none" cap="none" strike="noStrike">
              <a:solidFill>
                <a:schemeClr val="dk1"/>
              </a:solidFill>
              <a:latin typeface="Fira Sans"/>
              <a:ea typeface="Fira Sans"/>
              <a:cs typeface="Fira Sans"/>
              <a:sym typeface="Fira Sans"/>
            </a:endParaRPr>
          </a:p>
          <a:p>
            <a:pPr indent="-317500" lvl="1" marL="914400" marR="0" rtl="0" algn="l">
              <a:lnSpc>
                <a:spcPct val="115000"/>
              </a:lnSpc>
              <a:spcBef>
                <a:spcPts val="0"/>
              </a:spcBef>
              <a:spcAft>
                <a:spcPts val="0"/>
              </a:spcAft>
              <a:buClr>
                <a:schemeClr val="dk1"/>
              </a:buClr>
              <a:buSzPts val="1400"/>
              <a:buFont typeface="Courier New"/>
              <a:buChar char="o"/>
            </a:pPr>
            <a:r>
              <a:rPr b="0" i="0" lang="en-US" sz="1400" u="none" cap="none" strike="noStrike">
                <a:solidFill>
                  <a:schemeClr val="dk1"/>
                </a:solidFill>
                <a:latin typeface="Fira Sans"/>
                <a:ea typeface="Fira Sans"/>
                <a:cs typeface="Fira Sans"/>
                <a:sym typeface="Fira Sans"/>
              </a:rPr>
              <a:t>The goal is to learn a mapping function which maps each </a:t>
            </a:r>
            <a:r>
              <a:rPr b="0" i="1" lang="en-US" sz="1400" u="none" cap="none" strike="noStrike">
                <a:solidFill>
                  <a:schemeClr val="dk1"/>
                </a:solidFill>
                <a:latin typeface="Fira Sans"/>
                <a:ea typeface="Fira Sans"/>
                <a:cs typeface="Fira Sans"/>
                <a:sym typeface="Fira Sans"/>
              </a:rPr>
              <a:t>X</a:t>
            </a:r>
            <a:r>
              <a:rPr b="0" baseline="-25000" i="1" lang="en-US" sz="1400" u="none" cap="none" strike="noStrike">
                <a:solidFill>
                  <a:schemeClr val="dk1"/>
                </a:solidFill>
                <a:latin typeface="Fira Sans"/>
                <a:ea typeface="Fira Sans"/>
                <a:cs typeface="Fira Sans"/>
                <a:sym typeface="Fira Sans"/>
              </a:rPr>
              <a:t>i</a:t>
            </a:r>
            <a:r>
              <a:rPr b="0" i="0" lang="en-US" sz="1400" u="none" cap="none" strike="noStrike">
                <a:solidFill>
                  <a:schemeClr val="dk1"/>
                </a:solidFill>
                <a:latin typeface="Fira Sans"/>
                <a:ea typeface="Fira Sans"/>
                <a:cs typeface="Fira Sans"/>
                <a:sym typeface="Fira Sans"/>
              </a:rPr>
              <a:t> to corresponding </a:t>
            </a:r>
            <a:r>
              <a:rPr b="0" i="1" lang="en-US" sz="1400" u="none" cap="none" strike="noStrike">
                <a:solidFill>
                  <a:schemeClr val="dk1"/>
                </a:solidFill>
                <a:latin typeface="Fira Sans"/>
                <a:ea typeface="Fira Sans"/>
                <a:cs typeface="Fira Sans"/>
                <a:sym typeface="Fira Sans"/>
              </a:rPr>
              <a:t>t</a:t>
            </a:r>
            <a:r>
              <a:rPr b="0" baseline="-25000" i="1" lang="en-US" sz="1400" u="none" cap="none" strike="noStrike">
                <a:solidFill>
                  <a:schemeClr val="dk1"/>
                </a:solidFill>
                <a:latin typeface="Fira Sans"/>
                <a:ea typeface="Fira Sans"/>
                <a:cs typeface="Fira Sans"/>
                <a:sym typeface="Fira Sans"/>
              </a:rPr>
              <a:t>i</a:t>
            </a:r>
            <a:r>
              <a:rPr b="0" i="1" lang="en-US" sz="1400" u="none" cap="none" strike="noStrike">
                <a:solidFill>
                  <a:schemeClr val="dk1"/>
                </a:solidFill>
                <a:latin typeface="Fira Sans"/>
                <a:ea typeface="Fira Sans"/>
                <a:cs typeface="Fira Sans"/>
                <a:sym typeface="Fira Sans"/>
              </a:rPr>
              <a:t> </a:t>
            </a:r>
            <a:r>
              <a:rPr b="0" i="0" lang="en-US" sz="1400" u="none" cap="none" strike="noStrike">
                <a:solidFill>
                  <a:schemeClr val="dk1"/>
                </a:solidFill>
                <a:latin typeface="Fira Sans"/>
                <a:ea typeface="Fira Sans"/>
                <a:cs typeface="Fira Sans"/>
                <a:sym typeface="Fira Sans"/>
              </a:rPr>
              <a:t>belonging to the tag set </a:t>
            </a:r>
            <a:r>
              <a:rPr b="0" i="1" lang="en-US" sz="1400" u="none" cap="none" strike="noStrike">
                <a:solidFill>
                  <a:schemeClr val="dk1"/>
                </a:solidFill>
                <a:latin typeface="Fira Sans"/>
                <a:ea typeface="Fira Sans"/>
                <a:cs typeface="Fira Sans"/>
                <a:sym typeface="Fira Sans"/>
              </a:rPr>
              <a:t>T.</a:t>
            </a:r>
            <a:endParaRPr b="0" i="0" sz="1400" u="none" cap="none" strike="noStrike">
              <a:solidFill>
                <a:schemeClr val="dk1"/>
              </a:solidFill>
              <a:latin typeface="Fira Sans"/>
              <a:ea typeface="Fira Sans"/>
              <a:cs typeface="Fira Sans"/>
              <a:sym typeface="Fira Sans"/>
            </a:endParaRPr>
          </a:p>
        </p:txBody>
      </p:sp>
      <p:cxnSp>
        <p:nvCxnSpPr>
          <p:cNvPr id="269" name="Google Shape;269;p15"/>
          <p:cNvCxnSpPr/>
          <p:nvPr/>
        </p:nvCxnSpPr>
        <p:spPr>
          <a:xfrm rot="10800000">
            <a:off x="581875" y="1151332"/>
            <a:ext cx="854700" cy="2100"/>
          </a:xfrm>
          <a:prstGeom prst="straightConnector1">
            <a:avLst/>
          </a:prstGeom>
          <a:noFill/>
          <a:ln cap="flat" cmpd="sng" w="76200">
            <a:solidFill>
              <a:srgbClr val="1C4587"/>
            </a:solidFill>
            <a:prstDash val="solid"/>
            <a:round/>
            <a:headEnd len="sm" w="sm" type="none"/>
            <a:tailEnd len="sm" w="sm" type="none"/>
          </a:ln>
        </p:spPr>
      </p:cxnSp>
      <p:sp>
        <p:nvSpPr>
          <p:cNvPr id="270" name="Google Shape;270;p15"/>
          <p:cNvSpPr txBox="1"/>
          <p:nvPr/>
        </p:nvSpPr>
        <p:spPr>
          <a:xfrm>
            <a:off x="502397" y="521657"/>
            <a:ext cx="6680400" cy="52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Fira Sans"/>
                <a:ea typeface="Fira Sans"/>
                <a:cs typeface="Fira Sans"/>
                <a:sym typeface="Fira Sans"/>
              </a:rPr>
              <a:t>Formal Definition</a:t>
            </a:r>
            <a:endParaRPr b="1" i="0" sz="2400" u="none" cap="none" strike="noStrike">
              <a:solidFill>
                <a:srgbClr val="000000"/>
              </a:solidFill>
              <a:latin typeface="Fira Sans"/>
              <a:ea typeface="Fira Sans"/>
              <a:cs typeface="Fira Sans"/>
              <a:sym typeface="Fira Sans"/>
            </a:endParaRPr>
          </a:p>
        </p:txBody>
      </p:sp>
      <p:sp>
        <p:nvSpPr>
          <p:cNvPr id="271" name="Google Shape;27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b="1" lang="en-US"/>
              <a:t>‹#›</a:t>
            </a:fld>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16"/>
          <p:cNvSpPr/>
          <p:nvPr/>
        </p:nvSpPr>
        <p:spPr>
          <a:xfrm>
            <a:off x="50" y="2535"/>
            <a:ext cx="9144000" cy="435000"/>
          </a:xfrm>
          <a:prstGeom prst="rect">
            <a:avLst/>
          </a:prstGeom>
          <a:solidFill>
            <a:srgbClr val="1C4587"/>
          </a:solidFill>
          <a:ln>
            <a:noFill/>
          </a:ln>
        </p:spPr>
        <p:txBody>
          <a:bodyPr anchorCtr="0" anchor="ctr" bIns="91425" lIns="274300"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Fira Sans"/>
              <a:ea typeface="Fira Sans"/>
              <a:cs typeface="Fira Sans"/>
              <a:sym typeface="Fira Sans"/>
            </a:endParaRPr>
          </a:p>
        </p:txBody>
      </p:sp>
      <p:sp>
        <p:nvSpPr>
          <p:cNvPr id="277" name="Google Shape;277;p16"/>
          <p:cNvSpPr txBox="1"/>
          <p:nvPr/>
        </p:nvSpPr>
        <p:spPr>
          <a:xfrm>
            <a:off x="565050" y="1554506"/>
            <a:ext cx="7385581" cy="1760032"/>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900"/>
              <a:buFont typeface="Arial"/>
              <a:buNone/>
            </a:pPr>
            <a:r>
              <a:rPr b="0" i="0" lang="en-US" sz="1400" u="none" cap="none" strike="noStrike">
                <a:solidFill>
                  <a:srgbClr val="000000"/>
                </a:solidFill>
                <a:latin typeface="Fira Sans"/>
                <a:ea typeface="Fira Sans"/>
                <a:cs typeface="Fira Sans"/>
                <a:sym typeface="Fira Sans"/>
              </a:rPr>
              <a:t>Used Roman Urdu Toxic Comment classification dataset which is published by H. H. Saeed et al [</a:t>
            </a:r>
            <a:r>
              <a:rPr b="0" i="0" lang="en-US" sz="1400" u="sng" cap="none" strike="noStrike">
                <a:solidFill>
                  <a:srgbClr val="000000"/>
                </a:solidFill>
                <a:latin typeface="Fira Sans"/>
                <a:ea typeface="Fira Sans"/>
                <a:cs typeface="Fira Sans"/>
                <a:sym typeface="Fira Sans"/>
                <a:hlinkClick action="ppaction://hlinksldjump" r:id="rId3">
                  <a:extLst>
                    <a:ext uri="{A12FA001-AC4F-418D-AE19-62706E023703}">
                      <ahyp:hlinkClr val="tx"/>
                    </a:ext>
                  </a:extLst>
                </a:hlinkClick>
              </a:rPr>
              <a:t>10</a:t>
            </a:r>
            <a:r>
              <a:rPr b="0" i="0" lang="en-US" sz="1400" u="none" cap="none" strike="noStrike">
                <a:solidFill>
                  <a:srgbClr val="000000"/>
                </a:solidFill>
                <a:latin typeface="Fira Sans"/>
                <a:ea typeface="Fira Sans"/>
                <a:cs typeface="Fira Sans"/>
                <a:sym typeface="Fira Sans"/>
              </a:rPr>
              <a:t>] as base dataset for conversion into Urdu language. </a:t>
            </a:r>
            <a:endParaRPr b="0" i="0" sz="1400" u="none" cap="none" strike="noStrike">
              <a:solidFill>
                <a:srgbClr val="000000"/>
              </a:solidFill>
              <a:latin typeface="Fira Sans"/>
              <a:ea typeface="Fira Sans"/>
              <a:cs typeface="Fira Sans"/>
              <a:sym typeface="Fira Sans"/>
            </a:endParaRPr>
          </a:p>
          <a:p>
            <a:pPr indent="0" lvl="0" marL="0" marR="0" rtl="0" algn="just">
              <a:lnSpc>
                <a:spcPct val="100000"/>
              </a:lnSpc>
              <a:spcBef>
                <a:spcPts val="1000"/>
              </a:spcBef>
              <a:spcAft>
                <a:spcPts val="0"/>
              </a:spcAft>
              <a:buClr>
                <a:srgbClr val="000000"/>
              </a:buClr>
              <a:buSzPts val="1900"/>
              <a:buFont typeface="Arial"/>
              <a:buNone/>
            </a:pPr>
            <a:r>
              <a:t/>
            </a:r>
            <a:endParaRPr b="0" i="0" sz="1400" u="none" cap="none" strike="noStrike">
              <a:solidFill>
                <a:srgbClr val="000000"/>
              </a:solidFill>
              <a:latin typeface="Fira Sans"/>
              <a:ea typeface="Fira Sans"/>
              <a:cs typeface="Fira Sans"/>
              <a:sym typeface="Fira Sans"/>
            </a:endParaRPr>
          </a:p>
          <a:p>
            <a:pPr indent="-285750" lvl="0" marL="285750" marR="0" rtl="0" algn="just">
              <a:lnSpc>
                <a:spcPct val="100000"/>
              </a:lnSpc>
              <a:spcBef>
                <a:spcPts val="1000"/>
              </a:spcBef>
              <a:spcAft>
                <a:spcPts val="0"/>
              </a:spcAft>
              <a:buClr>
                <a:srgbClr val="000000"/>
              </a:buClr>
              <a:buSzPts val="1900"/>
              <a:buFont typeface="Courier New"/>
              <a:buChar char="o"/>
            </a:pPr>
            <a:r>
              <a:rPr b="0" i="0" lang="en-US" sz="1400" u="none" cap="none" strike="noStrike">
                <a:solidFill>
                  <a:srgbClr val="000000"/>
                </a:solidFill>
                <a:latin typeface="Fira Sans"/>
                <a:ea typeface="Fira Sans"/>
                <a:cs typeface="Fira Sans"/>
                <a:sym typeface="Fira Sans"/>
              </a:rPr>
              <a:t>Not enough resource Urdu dataset for Toxic comments classification.</a:t>
            </a:r>
            <a:endParaRPr/>
          </a:p>
          <a:p>
            <a:pPr indent="-285750" lvl="0" marL="285750" marR="0" rtl="0" algn="just">
              <a:lnSpc>
                <a:spcPct val="100000"/>
              </a:lnSpc>
              <a:spcBef>
                <a:spcPts val="1000"/>
              </a:spcBef>
              <a:spcAft>
                <a:spcPts val="0"/>
              </a:spcAft>
              <a:buClr>
                <a:srgbClr val="000000"/>
              </a:buClr>
              <a:buSzPts val="1900"/>
              <a:buFont typeface="Courier New"/>
              <a:buChar char="o"/>
            </a:pPr>
            <a:r>
              <a:rPr b="0" i="0" lang="en-US" sz="1400" u="none" cap="none" strike="noStrike">
                <a:solidFill>
                  <a:srgbClr val="000000"/>
                </a:solidFill>
                <a:latin typeface="Fira Sans"/>
                <a:ea typeface="Fira Sans"/>
                <a:cs typeface="Fira Sans"/>
                <a:sym typeface="Fira Sans"/>
              </a:rPr>
              <a:t>Conversion in Urdu provides motivations.</a:t>
            </a:r>
            <a:endParaRPr/>
          </a:p>
          <a:p>
            <a:pPr indent="0" lvl="5" marL="0" marR="0" rtl="0" algn="just">
              <a:lnSpc>
                <a:spcPct val="100000"/>
              </a:lnSpc>
              <a:spcBef>
                <a:spcPts val="1000"/>
              </a:spcBef>
              <a:spcAft>
                <a:spcPts val="0"/>
              </a:spcAft>
              <a:buNone/>
            </a:pPr>
            <a:r>
              <a:t/>
            </a:r>
            <a:endParaRPr b="1" i="1" sz="1400" u="none" cap="none" strike="noStrike">
              <a:solidFill>
                <a:srgbClr val="000000"/>
              </a:solidFill>
              <a:latin typeface="Fira Sans"/>
              <a:ea typeface="Fira Sans"/>
              <a:cs typeface="Fira Sans"/>
              <a:sym typeface="Fira Sans"/>
            </a:endParaRPr>
          </a:p>
        </p:txBody>
      </p:sp>
      <p:cxnSp>
        <p:nvCxnSpPr>
          <p:cNvPr id="278" name="Google Shape;278;p16"/>
          <p:cNvCxnSpPr/>
          <p:nvPr/>
        </p:nvCxnSpPr>
        <p:spPr>
          <a:xfrm rot="10800000">
            <a:off x="581875" y="1227532"/>
            <a:ext cx="854700" cy="2100"/>
          </a:xfrm>
          <a:prstGeom prst="straightConnector1">
            <a:avLst/>
          </a:prstGeom>
          <a:noFill/>
          <a:ln cap="flat" cmpd="sng" w="76200">
            <a:solidFill>
              <a:srgbClr val="1C4587"/>
            </a:solidFill>
            <a:prstDash val="solid"/>
            <a:round/>
            <a:headEnd len="sm" w="sm" type="none"/>
            <a:tailEnd len="sm" w="sm" type="none"/>
          </a:ln>
        </p:spPr>
      </p:cxnSp>
      <p:sp>
        <p:nvSpPr>
          <p:cNvPr id="279" name="Google Shape;279;p16"/>
          <p:cNvSpPr txBox="1"/>
          <p:nvPr/>
        </p:nvSpPr>
        <p:spPr>
          <a:xfrm>
            <a:off x="502397" y="597857"/>
            <a:ext cx="6680400" cy="52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Fira Sans"/>
                <a:ea typeface="Fira Sans"/>
                <a:cs typeface="Fira Sans"/>
                <a:sym typeface="Fira Sans"/>
              </a:rPr>
              <a:t>Dataset</a:t>
            </a:r>
            <a:endParaRPr b="1" i="0" sz="2400" u="none" cap="none" strike="noStrike">
              <a:solidFill>
                <a:srgbClr val="000000"/>
              </a:solidFill>
              <a:latin typeface="Fira Sans"/>
              <a:ea typeface="Fira Sans"/>
              <a:cs typeface="Fira Sans"/>
              <a:sym typeface="Fira Sans"/>
            </a:endParaRPr>
          </a:p>
        </p:txBody>
      </p:sp>
      <p:sp>
        <p:nvSpPr>
          <p:cNvPr id="280" name="Google Shape;280;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b="1" lang="en-US"/>
              <a:t>‹#›</a:t>
            </a:fld>
            <a:endParaRPr b="1"/>
          </a:p>
        </p:txBody>
      </p:sp>
      <p:sp>
        <p:nvSpPr>
          <p:cNvPr id="281" name="Google Shape;281;p16"/>
          <p:cNvSpPr txBox="1"/>
          <p:nvPr/>
        </p:nvSpPr>
        <p:spPr>
          <a:xfrm>
            <a:off x="1193369" y="3314538"/>
            <a:ext cx="4572000" cy="651460"/>
          </a:xfrm>
          <a:prstGeom prst="rect">
            <a:avLst/>
          </a:prstGeom>
          <a:noFill/>
          <a:ln>
            <a:noFill/>
          </a:ln>
        </p:spPr>
        <p:txBody>
          <a:bodyPr anchorCtr="0" anchor="t" bIns="45700" lIns="91425" spcFirstLastPara="1" rIns="91425" wrap="square" tIns="45700">
            <a:spAutoFit/>
          </a:bodyPr>
          <a:lstStyle/>
          <a:p>
            <a:pPr indent="-285750" lvl="6" marL="285750" marR="0" rtl="0" algn="just">
              <a:lnSpc>
                <a:spcPct val="100000"/>
              </a:lnSpc>
              <a:spcBef>
                <a:spcPts val="0"/>
              </a:spcBef>
              <a:spcAft>
                <a:spcPts val="0"/>
              </a:spcAft>
              <a:buClr>
                <a:srgbClr val="000000"/>
              </a:buClr>
              <a:buSzPts val="1900"/>
              <a:buFont typeface="Noto Sans Symbols"/>
              <a:buChar char="▪"/>
            </a:pPr>
            <a:r>
              <a:rPr b="1" i="1" lang="en-US" sz="1400" u="none" cap="none" strike="noStrike">
                <a:solidFill>
                  <a:srgbClr val="000000"/>
                </a:solidFill>
                <a:latin typeface="Fira Sans"/>
                <a:ea typeface="Fira Sans"/>
                <a:cs typeface="Fira Sans"/>
                <a:sym typeface="Fira Sans"/>
              </a:rPr>
              <a:t>Toxicity Detection in Urdu language comments.</a:t>
            </a:r>
            <a:endParaRPr/>
          </a:p>
          <a:p>
            <a:pPr indent="-285750" lvl="5" marL="285750" marR="0" rtl="0" algn="just">
              <a:lnSpc>
                <a:spcPct val="100000"/>
              </a:lnSpc>
              <a:spcBef>
                <a:spcPts val="1000"/>
              </a:spcBef>
              <a:spcAft>
                <a:spcPts val="0"/>
              </a:spcAft>
              <a:buClr>
                <a:srgbClr val="000000"/>
              </a:buClr>
              <a:buSzPts val="1900"/>
              <a:buFont typeface="Noto Sans Symbols"/>
              <a:buChar char="▪"/>
            </a:pPr>
            <a:r>
              <a:rPr b="0" i="0" lang="en-US" sz="1400" u="none" cap="none" strike="noStrike">
                <a:solidFill>
                  <a:srgbClr val="000000"/>
                </a:solidFill>
                <a:latin typeface="Fira Sans"/>
                <a:ea typeface="Fira Sans"/>
                <a:cs typeface="Fira Sans"/>
                <a:sym typeface="Fira Sans"/>
              </a:rPr>
              <a:t>Transliteration from Roman Urdu to Urdu</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17"/>
          <p:cNvSpPr/>
          <p:nvPr/>
        </p:nvSpPr>
        <p:spPr>
          <a:xfrm>
            <a:off x="50" y="2535"/>
            <a:ext cx="9144000" cy="435000"/>
          </a:xfrm>
          <a:prstGeom prst="rect">
            <a:avLst/>
          </a:prstGeom>
          <a:solidFill>
            <a:srgbClr val="1C4587"/>
          </a:solidFill>
          <a:ln>
            <a:noFill/>
          </a:ln>
        </p:spPr>
        <p:txBody>
          <a:bodyPr anchorCtr="0" anchor="ctr" bIns="91425" lIns="274300"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Fira Sans"/>
              <a:ea typeface="Fira Sans"/>
              <a:cs typeface="Fira Sans"/>
              <a:sym typeface="Fira Sans"/>
            </a:endParaRPr>
          </a:p>
        </p:txBody>
      </p:sp>
      <p:sp>
        <p:nvSpPr>
          <p:cNvPr id="287" name="Google Shape;287;p17"/>
          <p:cNvSpPr txBox="1"/>
          <p:nvPr/>
        </p:nvSpPr>
        <p:spPr>
          <a:xfrm>
            <a:off x="502397" y="1579722"/>
            <a:ext cx="3974353" cy="2246125"/>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900"/>
              <a:buFont typeface="Arial"/>
              <a:buNone/>
            </a:pPr>
            <a:r>
              <a:rPr b="0" i="0" lang="en-US" sz="1400" u="none" cap="none" strike="noStrike">
                <a:solidFill>
                  <a:srgbClr val="000000"/>
                </a:solidFill>
                <a:latin typeface="Fira Sans"/>
                <a:ea typeface="Fira Sans"/>
                <a:cs typeface="Fira Sans"/>
                <a:sym typeface="Fira Sans"/>
              </a:rPr>
              <a:t>Prepared an extensive dataset after manual correction &amp; annotation for Toxicity detection in Urdu language.</a:t>
            </a:r>
            <a:endParaRPr b="0" i="0" sz="1400" u="none" cap="none" strike="noStrike">
              <a:solidFill>
                <a:srgbClr val="000000"/>
              </a:solidFill>
              <a:latin typeface="Fira Sans"/>
              <a:ea typeface="Fira Sans"/>
              <a:cs typeface="Fira Sans"/>
              <a:sym typeface="Fira Sans"/>
            </a:endParaRPr>
          </a:p>
          <a:p>
            <a:pPr indent="0" lvl="0" marL="0" marR="0" rtl="0" algn="just">
              <a:lnSpc>
                <a:spcPct val="100000"/>
              </a:lnSpc>
              <a:spcBef>
                <a:spcPts val="1000"/>
              </a:spcBef>
              <a:spcAft>
                <a:spcPts val="0"/>
              </a:spcAft>
              <a:buClr>
                <a:srgbClr val="000000"/>
              </a:buClr>
              <a:buSzPts val="1900"/>
              <a:buFont typeface="Arial"/>
              <a:buNone/>
            </a:pPr>
            <a:r>
              <a:t/>
            </a:r>
            <a:endParaRPr b="0" i="0" sz="1400" u="none" cap="none" strike="noStrike">
              <a:solidFill>
                <a:srgbClr val="000000"/>
              </a:solidFill>
              <a:latin typeface="Fira Sans"/>
              <a:ea typeface="Fira Sans"/>
              <a:cs typeface="Fira Sans"/>
              <a:sym typeface="Fira Sans"/>
            </a:endParaRPr>
          </a:p>
          <a:p>
            <a:pPr indent="-285750" lvl="0" marL="285750" marR="0" rtl="0" algn="just">
              <a:lnSpc>
                <a:spcPct val="100000"/>
              </a:lnSpc>
              <a:spcBef>
                <a:spcPts val="1000"/>
              </a:spcBef>
              <a:spcAft>
                <a:spcPts val="0"/>
              </a:spcAft>
              <a:buClr>
                <a:srgbClr val="000000"/>
              </a:buClr>
              <a:buSzPts val="1900"/>
              <a:buFont typeface="Courier New"/>
              <a:buChar char="o"/>
            </a:pPr>
            <a:r>
              <a:rPr b="0" i="0" lang="en-US" sz="1400" u="none" cap="none" strike="noStrike">
                <a:solidFill>
                  <a:srgbClr val="000000"/>
                </a:solidFill>
                <a:latin typeface="Fira Sans"/>
                <a:ea typeface="Fira Sans"/>
                <a:cs typeface="Fira Sans"/>
                <a:sym typeface="Fira Sans"/>
              </a:rPr>
              <a:t>72,771 Diverse samples.</a:t>
            </a:r>
            <a:endParaRPr b="0" i="0" sz="1400" u="none" cap="none" strike="noStrike">
              <a:solidFill>
                <a:srgbClr val="000000"/>
              </a:solidFill>
              <a:latin typeface="Fira Sans"/>
              <a:ea typeface="Fira Sans"/>
              <a:cs typeface="Fira Sans"/>
              <a:sym typeface="Fira Sans"/>
            </a:endParaRPr>
          </a:p>
          <a:p>
            <a:pPr indent="-285750" lvl="0" marL="285750" marR="0" rtl="0" algn="just">
              <a:lnSpc>
                <a:spcPct val="100000"/>
              </a:lnSpc>
              <a:spcBef>
                <a:spcPts val="1000"/>
              </a:spcBef>
              <a:spcAft>
                <a:spcPts val="0"/>
              </a:spcAft>
              <a:buClr>
                <a:srgbClr val="000000"/>
              </a:buClr>
              <a:buSzPts val="1900"/>
              <a:buFont typeface="Courier New"/>
              <a:buChar char="o"/>
            </a:pPr>
            <a:r>
              <a:rPr b="0" i="0" lang="en-US" sz="1400" u="none" cap="none" strike="noStrike">
                <a:solidFill>
                  <a:srgbClr val="000000"/>
                </a:solidFill>
                <a:latin typeface="Fira Sans"/>
                <a:ea typeface="Fira Sans"/>
                <a:cs typeface="Fira Sans"/>
                <a:sym typeface="Fira Sans"/>
              </a:rPr>
              <a:t>59674 Non Toxic Samples</a:t>
            </a:r>
            <a:endParaRPr b="0" i="0" sz="1400" u="none" cap="none" strike="noStrike">
              <a:solidFill>
                <a:srgbClr val="000000"/>
              </a:solidFill>
              <a:latin typeface="Fira Sans"/>
              <a:ea typeface="Fira Sans"/>
              <a:cs typeface="Fira Sans"/>
              <a:sym typeface="Fira Sans"/>
            </a:endParaRPr>
          </a:p>
          <a:p>
            <a:pPr indent="-285750" lvl="0" marL="285750" marR="0" rtl="0" algn="just">
              <a:lnSpc>
                <a:spcPct val="100000"/>
              </a:lnSpc>
              <a:spcBef>
                <a:spcPts val="1000"/>
              </a:spcBef>
              <a:spcAft>
                <a:spcPts val="0"/>
              </a:spcAft>
              <a:buClr>
                <a:srgbClr val="000000"/>
              </a:buClr>
              <a:buSzPts val="1900"/>
              <a:buFont typeface="Courier New"/>
              <a:buChar char="o"/>
            </a:pPr>
            <a:r>
              <a:rPr b="0" i="0" lang="en-US" sz="1400" u="none" cap="none" strike="noStrike">
                <a:solidFill>
                  <a:srgbClr val="000000"/>
                </a:solidFill>
                <a:latin typeface="Fira Sans"/>
                <a:ea typeface="Fira Sans"/>
                <a:cs typeface="Fira Sans"/>
                <a:sym typeface="Fira Sans"/>
              </a:rPr>
              <a:t>13097 Toxic Samples</a:t>
            </a:r>
            <a:endParaRPr b="0" i="0" sz="1400" u="none" cap="none" strike="noStrike">
              <a:solidFill>
                <a:srgbClr val="000000"/>
              </a:solidFill>
              <a:latin typeface="Fira Sans"/>
              <a:ea typeface="Fira Sans"/>
              <a:cs typeface="Fira Sans"/>
              <a:sym typeface="Fira Sans"/>
            </a:endParaRPr>
          </a:p>
        </p:txBody>
      </p:sp>
      <p:cxnSp>
        <p:nvCxnSpPr>
          <p:cNvPr id="288" name="Google Shape;288;p17"/>
          <p:cNvCxnSpPr/>
          <p:nvPr/>
        </p:nvCxnSpPr>
        <p:spPr>
          <a:xfrm rot="10800000">
            <a:off x="581875" y="1227532"/>
            <a:ext cx="854700" cy="2100"/>
          </a:xfrm>
          <a:prstGeom prst="straightConnector1">
            <a:avLst/>
          </a:prstGeom>
          <a:noFill/>
          <a:ln cap="flat" cmpd="sng" w="76200">
            <a:solidFill>
              <a:srgbClr val="1C4587"/>
            </a:solidFill>
            <a:prstDash val="solid"/>
            <a:round/>
            <a:headEnd len="sm" w="sm" type="none"/>
            <a:tailEnd len="sm" w="sm" type="none"/>
          </a:ln>
        </p:spPr>
      </p:cxnSp>
      <p:sp>
        <p:nvSpPr>
          <p:cNvPr id="289" name="Google Shape;289;p17"/>
          <p:cNvSpPr txBox="1"/>
          <p:nvPr/>
        </p:nvSpPr>
        <p:spPr>
          <a:xfrm>
            <a:off x="502397" y="597857"/>
            <a:ext cx="6680400" cy="52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Fira Sans"/>
                <a:ea typeface="Fira Sans"/>
                <a:cs typeface="Fira Sans"/>
                <a:sym typeface="Fira Sans"/>
              </a:rPr>
              <a:t>Dataset</a:t>
            </a:r>
            <a:endParaRPr b="1" i="0" sz="2400" u="none" cap="none" strike="noStrike">
              <a:solidFill>
                <a:srgbClr val="000000"/>
              </a:solidFill>
              <a:latin typeface="Fira Sans"/>
              <a:ea typeface="Fira Sans"/>
              <a:cs typeface="Fira Sans"/>
              <a:sym typeface="Fira Sans"/>
            </a:endParaRPr>
          </a:p>
        </p:txBody>
      </p:sp>
      <p:pic>
        <p:nvPicPr>
          <p:cNvPr id="290" name="Google Shape;290;p17"/>
          <p:cNvPicPr preferRelativeResize="0"/>
          <p:nvPr/>
        </p:nvPicPr>
        <p:blipFill rotWithShape="1">
          <a:blip r:embed="rId3">
            <a:alphaModFix/>
          </a:blip>
          <a:srcRect b="5801" l="0" r="0" t="0"/>
          <a:stretch/>
        </p:blipFill>
        <p:spPr>
          <a:xfrm>
            <a:off x="4667252" y="1313957"/>
            <a:ext cx="4115944" cy="3088812"/>
          </a:xfrm>
          <a:prstGeom prst="rect">
            <a:avLst/>
          </a:prstGeom>
          <a:noFill/>
          <a:ln>
            <a:noFill/>
          </a:ln>
        </p:spPr>
      </p:pic>
      <p:sp>
        <p:nvSpPr>
          <p:cNvPr id="291" name="Google Shape;291;p17"/>
          <p:cNvSpPr txBox="1"/>
          <p:nvPr>
            <p:ph idx="12" type="sldNum"/>
          </p:nvPr>
        </p:nvSpPr>
        <p:spPr>
          <a:xfrm>
            <a:off x="8472458" y="4802699"/>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b="1" lang="en-US"/>
              <a:t>‹#›</a:t>
            </a:fld>
            <a:endParaRPr b="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8"/>
          <p:cNvSpPr/>
          <p:nvPr/>
        </p:nvSpPr>
        <p:spPr>
          <a:xfrm>
            <a:off x="50" y="2535"/>
            <a:ext cx="9144000" cy="435000"/>
          </a:xfrm>
          <a:prstGeom prst="rect">
            <a:avLst/>
          </a:prstGeom>
          <a:solidFill>
            <a:srgbClr val="1C4587"/>
          </a:solidFill>
          <a:ln>
            <a:noFill/>
          </a:ln>
        </p:spPr>
        <p:txBody>
          <a:bodyPr anchorCtr="0" anchor="ctr" bIns="91425" lIns="274300"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Fira Sans"/>
              <a:ea typeface="Fira Sans"/>
              <a:cs typeface="Fira Sans"/>
              <a:sym typeface="Fira Sans"/>
            </a:endParaRPr>
          </a:p>
        </p:txBody>
      </p:sp>
      <p:sp>
        <p:nvSpPr>
          <p:cNvPr id="297" name="Google Shape;297;p18"/>
          <p:cNvSpPr txBox="1"/>
          <p:nvPr/>
        </p:nvSpPr>
        <p:spPr>
          <a:xfrm>
            <a:off x="565050" y="1333708"/>
            <a:ext cx="8013900" cy="3509239"/>
          </a:xfrm>
          <a:prstGeom prst="rect">
            <a:avLst/>
          </a:prstGeom>
          <a:noFill/>
          <a:ln>
            <a:noFill/>
          </a:ln>
        </p:spPr>
        <p:txBody>
          <a:bodyPr anchorCtr="0" anchor="t" bIns="91425" lIns="91425" spcFirstLastPara="1" rIns="91425" wrap="square" tIns="91425">
            <a:noAutofit/>
          </a:bodyPr>
          <a:lstStyle/>
          <a:p>
            <a:pPr indent="0" lvl="1" marL="0" marR="0" rtl="0" algn="just">
              <a:lnSpc>
                <a:spcPct val="100000"/>
              </a:lnSpc>
              <a:spcBef>
                <a:spcPts val="0"/>
              </a:spcBef>
              <a:spcAft>
                <a:spcPts val="0"/>
              </a:spcAft>
              <a:buNone/>
            </a:pPr>
            <a:r>
              <a:rPr b="0" i="0" lang="en-US" sz="1400" u="none" cap="none" strike="noStrike">
                <a:solidFill>
                  <a:srgbClr val="000000"/>
                </a:solidFill>
                <a:latin typeface="Fira Sans"/>
                <a:ea typeface="Fira Sans"/>
                <a:cs typeface="Fira Sans"/>
                <a:sym typeface="Fira Sans"/>
              </a:rPr>
              <a:t>Team of three Annotators </a:t>
            </a:r>
            <a:r>
              <a:rPr b="0" i="0" lang="en-US" sz="1400" u="none" cap="none" strike="noStrike">
                <a:solidFill>
                  <a:srgbClr val="000000"/>
                </a:solidFill>
                <a:latin typeface="Arial"/>
                <a:ea typeface="Arial"/>
                <a:cs typeface="Arial"/>
                <a:sym typeface="Arial"/>
              </a:rPr>
              <a:t>followed these annotation guidelines:</a:t>
            </a:r>
            <a:endParaRPr/>
          </a:p>
          <a:p>
            <a:pPr indent="0" lvl="1" marL="0" marR="0" rtl="0" algn="just">
              <a:lnSpc>
                <a:spcPct val="100000"/>
              </a:lnSpc>
              <a:spcBef>
                <a:spcPts val="0"/>
              </a:spcBef>
              <a:spcAft>
                <a:spcPts val="0"/>
              </a:spcAft>
              <a:buNone/>
            </a:pPr>
            <a:r>
              <a:t/>
            </a:r>
            <a:endParaRPr b="0" i="0" sz="600" u="none" cap="none" strike="noStrike">
              <a:solidFill>
                <a:srgbClr val="000000"/>
              </a:solidFill>
              <a:latin typeface="Arial"/>
              <a:ea typeface="Arial"/>
              <a:cs typeface="Arial"/>
              <a:sym typeface="Arial"/>
            </a:endParaRPr>
          </a:p>
          <a:p>
            <a:pPr indent="-285750" lvl="2" marL="285750" marR="0" rtl="0" algn="just">
              <a:lnSpc>
                <a:spcPct val="100000"/>
              </a:lnSpc>
              <a:spcBef>
                <a:spcPts val="0"/>
              </a:spcBef>
              <a:spcAft>
                <a:spcPts val="0"/>
              </a:spcAft>
              <a:buClr>
                <a:srgbClr val="000000"/>
              </a:buClr>
              <a:buSzPts val="1400"/>
              <a:buFont typeface="Courier New"/>
              <a:buChar char="o"/>
            </a:pPr>
            <a:r>
              <a:rPr b="0" i="0" lang="en-US" sz="1400" u="none" cap="none" strike="noStrike">
                <a:solidFill>
                  <a:srgbClr val="000000"/>
                </a:solidFill>
                <a:latin typeface="Arial"/>
                <a:ea typeface="Arial"/>
                <a:cs typeface="Arial"/>
                <a:sym typeface="Arial"/>
              </a:rPr>
              <a:t>Do not modify any Roman Urdu sentence.</a:t>
            </a:r>
            <a:endParaRPr/>
          </a:p>
          <a:p>
            <a:pPr indent="-247650" lvl="1" marL="285750" marR="0" rtl="0" algn="just">
              <a:lnSpc>
                <a:spcPct val="100000"/>
              </a:lnSpc>
              <a:spcBef>
                <a:spcPts val="0"/>
              </a:spcBef>
              <a:spcAft>
                <a:spcPts val="0"/>
              </a:spcAft>
              <a:buClr>
                <a:srgbClr val="000000"/>
              </a:buClr>
              <a:buSzPts val="600"/>
              <a:buFont typeface="Courier New"/>
              <a:buNone/>
            </a:pPr>
            <a:r>
              <a:t/>
            </a:r>
            <a:endParaRPr b="0" i="0" sz="600" u="none" cap="none" strike="noStrike">
              <a:solidFill>
                <a:srgbClr val="000000"/>
              </a:solidFill>
              <a:latin typeface="Arial"/>
              <a:ea typeface="Arial"/>
              <a:cs typeface="Arial"/>
              <a:sym typeface="Arial"/>
            </a:endParaRPr>
          </a:p>
          <a:p>
            <a:pPr indent="-285750" lvl="1" marL="285750" marR="0" rtl="0" algn="just">
              <a:lnSpc>
                <a:spcPct val="100000"/>
              </a:lnSpc>
              <a:spcBef>
                <a:spcPts val="0"/>
              </a:spcBef>
              <a:spcAft>
                <a:spcPts val="0"/>
              </a:spcAft>
              <a:buClr>
                <a:srgbClr val="000000"/>
              </a:buClr>
              <a:buSzPts val="1400"/>
              <a:buFont typeface="Courier New"/>
              <a:buChar char="o"/>
            </a:pPr>
            <a:r>
              <a:rPr b="0" i="0" lang="en-US" sz="1400" u="none" cap="none" strike="noStrike">
                <a:solidFill>
                  <a:srgbClr val="000000"/>
                </a:solidFill>
                <a:latin typeface="Arial"/>
                <a:ea typeface="Arial"/>
                <a:cs typeface="Arial"/>
                <a:sym typeface="Arial"/>
              </a:rPr>
              <a:t>Only modify Urdu sentences if necessary.</a:t>
            </a:r>
            <a:endParaRPr/>
          </a:p>
          <a:p>
            <a:pPr indent="-247650" lvl="1" marL="285750" marR="0" rtl="0" algn="just">
              <a:lnSpc>
                <a:spcPct val="100000"/>
              </a:lnSpc>
              <a:spcBef>
                <a:spcPts val="0"/>
              </a:spcBef>
              <a:spcAft>
                <a:spcPts val="0"/>
              </a:spcAft>
              <a:buClr>
                <a:srgbClr val="000000"/>
              </a:buClr>
              <a:buSzPts val="600"/>
              <a:buFont typeface="Courier New"/>
              <a:buNone/>
            </a:pPr>
            <a:r>
              <a:t/>
            </a:r>
            <a:endParaRPr b="0" i="0" sz="600" u="none" cap="none" strike="noStrike">
              <a:solidFill>
                <a:srgbClr val="000000"/>
              </a:solidFill>
              <a:latin typeface="Arial"/>
              <a:ea typeface="Arial"/>
              <a:cs typeface="Arial"/>
              <a:sym typeface="Arial"/>
            </a:endParaRPr>
          </a:p>
          <a:p>
            <a:pPr indent="-285750" lvl="1" marL="285750" marR="0" rtl="0" algn="just">
              <a:lnSpc>
                <a:spcPct val="100000"/>
              </a:lnSpc>
              <a:spcBef>
                <a:spcPts val="0"/>
              </a:spcBef>
              <a:spcAft>
                <a:spcPts val="0"/>
              </a:spcAft>
              <a:buClr>
                <a:srgbClr val="000000"/>
              </a:buClr>
              <a:buSzPts val="1400"/>
              <a:buFont typeface="Courier New"/>
              <a:buChar char="o"/>
            </a:pPr>
            <a:r>
              <a:rPr b="0" i="0" lang="en-US" sz="1400" u="none" cap="none" strike="noStrike">
                <a:solidFill>
                  <a:srgbClr val="000000"/>
                </a:solidFill>
                <a:latin typeface="Arial"/>
                <a:ea typeface="Arial"/>
                <a:cs typeface="Arial"/>
                <a:sym typeface="Arial"/>
              </a:rPr>
              <a:t>Do not correct typos instead write a phonetically equivalent word for it in Urdu. For example, </a:t>
            </a:r>
            <a:r>
              <a:rPr b="0" i="1" lang="en-US" sz="1400" u="none" cap="none" strike="noStrike">
                <a:solidFill>
                  <a:srgbClr val="000000"/>
                </a:solidFill>
                <a:latin typeface="Arial"/>
                <a:ea typeface="Arial"/>
                <a:cs typeface="Arial"/>
                <a:sym typeface="Arial"/>
              </a:rPr>
              <a:t>“mohadat”</a:t>
            </a:r>
            <a:r>
              <a:rPr b="0" i="0" lang="en-US" sz="1400" u="none" cap="none" strike="noStrike">
                <a:solidFill>
                  <a:srgbClr val="000000"/>
                </a:solidFill>
                <a:latin typeface="Arial"/>
                <a:ea typeface="Arial"/>
                <a:cs typeface="Arial"/>
                <a:sym typeface="Arial"/>
              </a:rPr>
              <a:t> should not be converted to </a:t>
            </a:r>
            <a:r>
              <a:rPr b="0" i="1" lang="en-US" sz="1400" u="none" cap="none" strike="noStrike">
                <a:solidFill>
                  <a:srgbClr val="000000"/>
                </a:solidFill>
                <a:latin typeface="Arial"/>
                <a:ea typeface="Arial"/>
                <a:cs typeface="Arial"/>
                <a:sym typeface="Arial"/>
              </a:rPr>
              <a:t>“محبت”</a:t>
            </a:r>
            <a:r>
              <a:rPr b="0" i="0" lang="en-US" sz="1400" u="none" cap="none" strike="noStrike">
                <a:solidFill>
                  <a:srgbClr val="000000"/>
                </a:solidFill>
                <a:latin typeface="Arial"/>
                <a:ea typeface="Arial"/>
                <a:cs typeface="Arial"/>
                <a:sym typeface="Arial"/>
              </a:rPr>
              <a:t> but to </a:t>
            </a:r>
            <a:r>
              <a:rPr b="0" i="1" lang="en-US" sz="1400" u="none" cap="none" strike="noStrike">
                <a:solidFill>
                  <a:srgbClr val="000000"/>
                </a:solidFill>
                <a:latin typeface="Arial"/>
                <a:ea typeface="Arial"/>
                <a:cs typeface="Arial"/>
                <a:sym typeface="Arial"/>
              </a:rPr>
              <a:t>“محدت”</a:t>
            </a:r>
            <a:r>
              <a:rPr b="0" i="0" lang="en-US" sz="1400" u="none" cap="none" strike="noStrike">
                <a:solidFill>
                  <a:srgbClr val="000000"/>
                </a:solidFill>
                <a:latin typeface="Arial"/>
                <a:ea typeface="Arial"/>
                <a:cs typeface="Arial"/>
                <a:sym typeface="Arial"/>
              </a:rPr>
              <a:t>.</a:t>
            </a:r>
            <a:endParaRPr/>
          </a:p>
          <a:p>
            <a:pPr indent="-247650" lvl="1" marL="285750" marR="0" rtl="0" algn="just">
              <a:lnSpc>
                <a:spcPct val="100000"/>
              </a:lnSpc>
              <a:spcBef>
                <a:spcPts val="0"/>
              </a:spcBef>
              <a:spcAft>
                <a:spcPts val="0"/>
              </a:spcAft>
              <a:buClr>
                <a:srgbClr val="000000"/>
              </a:buClr>
              <a:buSzPts val="600"/>
              <a:buFont typeface="Courier New"/>
              <a:buNone/>
            </a:pPr>
            <a:r>
              <a:t/>
            </a:r>
            <a:endParaRPr b="0" i="0" sz="600" u="none" cap="none" strike="noStrike">
              <a:solidFill>
                <a:srgbClr val="000000"/>
              </a:solidFill>
              <a:latin typeface="Arial"/>
              <a:ea typeface="Arial"/>
              <a:cs typeface="Arial"/>
              <a:sym typeface="Arial"/>
            </a:endParaRPr>
          </a:p>
          <a:p>
            <a:pPr indent="-285750" lvl="1" marL="285750" marR="0" rtl="0" algn="just">
              <a:lnSpc>
                <a:spcPct val="100000"/>
              </a:lnSpc>
              <a:spcBef>
                <a:spcPts val="0"/>
              </a:spcBef>
              <a:spcAft>
                <a:spcPts val="0"/>
              </a:spcAft>
              <a:buClr>
                <a:srgbClr val="000000"/>
              </a:buClr>
              <a:buSzPts val="1400"/>
              <a:buFont typeface="Courier New"/>
              <a:buChar char="o"/>
            </a:pPr>
            <a:r>
              <a:rPr b="0" i="0" lang="en-US" sz="1400" u="none" cap="none" strike="noStrike">
                <a:solidFill>
                  <a:srgbClr val="000000"/>
                </a:solidFill>
                <a:latin typeface="Arial"/>
                <a:ea typeface="Arial"/>
                <a:cs typeface="Arial"/>
                <a:sym typeface="Arial"/>
              </a:rPr>
              <a:t>Normalize Hindi words to Urdu. For example, </a:t>
            </a:r>
            <a:r>
              <a:rPr b="0" i="1" lang="en-US" sz="1400" u="none" cap="none" strike="noStrike">
                <a:solidFill>
                  <a:srgbClr val="000000"/>
                </a:solidFill>
                <a:latin typeface="Arial"/>
                <a:ea typeface="Arial"/>
                <a:cs typeface="Arial"/>
                <a:sym typeface="Arial"/>
              </a:rPr>
              <a:t>“jabardast”</a:t>
            </a:r>
            <a:r>
              <a:rPr b="0" i="0" lang="en-US" sz="1400" u="none" cap="none" strike="noStrike">
                <a:solidFill>
                  <a:srgbClr val="000000"/>
                </a:solidFill>
                <a:latin typeface="Arial"/>
                <a:ea typeface="Arial"/>
                <a:cs typeface="Arial"/>
                <a:sym typeface="Arial"/>
              </a:rPr>
              <a:t> to </a:t>
            </a:r>
            <a:r>
              <a:rPr b="0" i="1" lang="en-US" sz="1400" u="none" cap="none" strike="noStrike">
                <a:solidFill>
                  <a:srgbClr val="000000"/>
                </a:solidFill>
                <a:latin typeface="Arial"/>
                <a:ea typeface="Arial"/>
                <a:cs typeface="Arial"/>
                <a:sym typeface="Arial"/>
              </a:rPr>
              <a:t>“زبردست”</a:t>
            </a:r>
            <a:r>
              <a:rPr b="0" i="0" lang="en-US" sz="1400" u="none" cap="none" strike="noStrike">
                <a:solidFill>
                  <a:srgbClr val="000000"/>
                </a:solidFill>
                <a:latin typeface="Arial"/>
                <a:ea typeface="Arial"/>
                <a:cs typeface="Arial"/>
                <a:sym typeface="Arial"/>
              </a:rPr>
              <a:t> and </a:t>
            </a:r>
            <a:r>
              <a:rPr b="0" i="1" lang="en-US" sz="1400" u="none" cap="none" strike="noStrike">
                <a:solidFill>
                  <a:srgbClr val="000000"/>
                </a:solidFill>
                <a:latin typeface="Arial"/>
                <a:ea typeface="Arial"/>
                <a:cs typeface="Arial"/>
                <a:sym typeface="Arial"/>
              </a:rPr>
              <a:t>“jaroori”</a:t>
            </a:r>
            <a:r>
              <a:rPr b="0" i="0" lang="en-US" sz="1400" u="none" cap="none" strike="noStrike">
                <a:solidFill>
                  <a:srgbClr val="000000"/>
                </a:solidFill>
                <a:latin typeface="Arial"/>
                <a:ea typeface="Arial"/>
                <a:cs typeface="Arial"/>
                <a:sym typeface="Arial"/>
              </a:rPr>
              <a:t> to </a:t>
            </a:r>
            <a:r>
              <a:rPr b="0" i="1" lang="en-US" sz="1400" u="none" cap="none" strike="noStrike">
                <a:solidFill>
                  <a:srgbClr val="000000"/>
                </a:solidFill>
                <a:latin typeface="Arial"/>
                <a:ea typeface="Arial"/>
                <a:cs typeface="Arial"/>
                <a:sym typeface="Arial"/>
              </a:rPr>
              <a:t>“ضروری” “fatna”</a:t>
            </a:r>
            <a:r>
              <a:rPr b="0" i="0" lang="en-US" sz="1400" u="none" cap="none" strike="noStrike">
                <a:solidFill>
                  <a:srgbClr val="000000"/>
                </a:solidFill>
                <a:latin typeface="Arial"/>
                <a:ea typeface="Arial"/>
                <a:cs typeface="Arial"/>
                <a:sym typeface="Arial"/>
              </a:rPr>
              <a:t> to </a:t>
            </a:r>
            <a:r>
              <a:rPr b="0" i="1" lang="en-US" sz="1400" u="none" cap="none" strike="noStrike">
                <a:solidFill>
                  <a:srgbClr val="000000"/>
                </a:solidFill>
                <a:latin typeface="Arial"/>
                <a:ea typeface="Arial"/>
                <a:cs typeface="Arial"/>
                <a:sym typeface="Arial"/>
              </a:rPr>
              <a:t>“پھٹنا“</a:t>
            </a:r>
            <a:endParaRPr/>
          </a:p>
          <a:p>
            <a:pPr indent="-247650" lvl="1" marL="285750" marR="0" rtl="0" algn="just">
              <a:lnSpc>
                <a:spcPct val="100000"/>
              </a:lnSpc>
              <a:spcBef>
                <a:spcPts val="0"/>
              </a:spcBef>
              <a:spcAft>
                <a:spcPts val="0"/>
              </a:spcAft>
              <a:buClr>
                <a:srgbClr val="000000"/>
              </a:buClr>
              <a:buSzPts val="600"/>
              <a:buFont typeface="Courier New"/>
              <a:buNone/>
            </a:pPr>
            <a:r>
              <a:t/>
            </a:r>
            <a:endParaRPr b="0" i="0" sz="600" u="none" cap="none" strike="noStrike">
              <a:solidFill>
                <a:srgbClr val="000000"/>
              </a:solidFill>
              <a:latin typeface="Arial"/>
              <a:ea typeface="Arial"/>
              <a:cs typeface="Arial"/>
              <a:sym typeface="Arial"/>
            </a:endParaRPr>
          </a:p>
          <a:p>
            <a:pPr indent="-285750" lvl="1" marL="285750" marR="0" rtl="0" algn="just">
              <a:lnSpc>
                <a:spcPct val="100000"/>
              </a:lnSpc>
              <a:spcBef>
                <a:spcPts val="0"/>
              </a:spcBef>
              <a:spcAft>
                <a:spcPts val="0"/>
              </a:spcAft>
              <a:buClr>
                <a:srgbClr val="000000"/>
              </a:buClr>
              <a:buSzPts val="1400"/>
              <a:buFont typeface="Courier New"/>
              <a:buChar char="o"/>
            </a:pPr>
            <a:r>
              <a:rPr b="0" i="0" lang="en-US" sz="1400" u="none" cap="none" strike="noStrike">
                <a:solidFill>
                  <a:srgbClr val="000000"/>
                </a:solidFill>
                <a:latin typeface="Arial"/>
                <a:ea typeface="Arial"/>
                <a:cs typeface="Arial"/>
                <a:sym typeface="Arial"/>
              </a:rPr>
              <a:t>In case of acronyms/abbreviations, separate the characters with spaces. For example, </a:t>
            </a:r>
            <a:r>
              <a:rPr b="0" i="1" lang="en-US" sz="1400" u="none" cap="none" strike="noStrike">
                <a:solidFill>
                  <a:srgbClr val="000000"/>
                </a:solidFill>
                <a:latin typeface="Arial"/>
                <a:ea typeface="Arial"/>
                <a:cs typeface="Arial"/>
                <a:sym typeface="Arial"/>
              </a:rPr>
              <a:t>“BJP”</a:t>
            </a:r>
            <a:r>
              <a:rPr b="0" i="0" lang="en-US" sz="1400" u="none" cap="none" strike="noStrike">
                <a:solidFill>
                  <a:srgbClr val="000000"/>
                </a:solidFill>
                <a:latin typeface="Arial"/>
                <a:ea typeface="Arial"/>
                <a:cs typeface="Arial"/>
                <a:sym typeface="Arial"/>
              </a:rPr>
              <a:t> to</a:t>
            </a:r>
            <a:r>
              <a:rPr b="0" i="1" lang="en-US" sz="1400" u="none" cap="none" strike="noStrike">
                <a:solidFill>
                  <a:srgbClr val="000000"/>
                </a:solidFill>
                <a:latin typeface="Arial"/>
                <a:ea typeface="Arial"/>
                <a:cs typeface="Arial"/>
                <a:sym typeface="Arial"/>
              </a:rPr>
              <a:t> بی جے پی</a:t>
            </a:r>
            <a:r>
              <a:rPr b="0" i="0" lang="en-US" sz="1400" u="none" cap="none" strike="noStrike">
                <a:solidFill>
                  <a:srgbClr val="000000"/>
                </a:solidFill>
                <a:latin typeface="Arial"/>
                <a:ea typeface="Arial"/>
                <a:cs typeface="Arial"/>
                <a:sym typeface="Arial"/>
              </a:rPr>
              <a:t>” </a:t>
            </a:r>
            <a:r>
              <a:rPr b="0" i="1" lang="en-US" sz="1400" u="none" cap="none" strike="noStrike">
                <a:solidFill>
                  <a:srgbClr val="000000"/>
                </a:solidFill>
                <a:latin typeface="Arial"/>
                <a:ea typeface="Arial"/>
                <a:cs typeface="Arial"/>
                <a:sym typeface="Arial"/>
              </a:rPr>
              <a:t>“PMLN”</a:t>
            </a:r>
            <a:r>
              <a:rPr b="0" i="0" lang="en-US" sz="1400" u="none" cap="none" strike="noStrike">
                <a:solidFill>
                  <a:srgbClr val="000000"/>
                </a:solidFill>
                <a:latin typeface="Arial"/>
                <a:ea typeface="Arial"/>
                <a:cs typeface="Arial"/>
                <a:sym typeface="Arial"/>
              </a:rPr>
              <a:t> to “</a:t>
            </a:r>
            <a:r>
              <a:rPr b="0" i="1" lang="en-US" sz="1400" u="none" cap="none" strike="noStrike">
                <a:solidFill>
                  <a:srgbClr val="000000"/>
                </a:solidFill>
                <a:latin typeface="Arial"/>
                <a:ea typeface="Arial"/>
                <a:cs typeface="Arial"/>
                <a:sym typeface="Arial"/>
              </a:rPr>
              <a:t>پی ایم ایل این”</a:t>
            </a:r>
            <a:endParaRPr/>
          </a:p>
          <a:p>
            <a:pPr indent="-247650" lvl="1" marL="285750" marR="0" rtl="0" algn="just">
              <a:lnSpc>
                <a:spcPct val="100000"/>
              </a:lnSpc>
              <a:spcBef>
                <a:spcPts val="0"/>
              </a:spcBef>
              <a:spcAft>
                <a:spcPts val="0"/>
              </a:spcAft>
              <a:buClr>
                <a:srgbClr val="000000"/>
              </a:buClr>
              <a:buSzPts val="600"/>
              <a:buFont typeface="Courier New"/>
              <a:buNone/>
            </a:pPr>
            <a:r>
              <a:t/>
            </a:r>
            <a:endParaRPr b="0" i="0" sz="600" u="none" cap="none" strike="noStrike">
              <a:solidFill>
                <a:srgbClr val="000000"/>
              </a:solidFill>
              <a:latin typeface="Arial"/>
              <a:ea typeface="Arial"/>
              <a:cs typeface="Arial"/>
              <a:sym typeface="Arial"/>
            </a:endParaRPr>
          </a:p>
          <a:p>
            <a:pPr indent="-285750" lvl="1" marL="285750" marR="0" rtl="0" algn="just">
              <a:lnSpc>
                <a:spcPct val="100000"/>
              </a:lnSpc>
              <a:spcBef>
                <a:spcPts val="0"/>
              </a:spcBef>
              <a:spcAft>
                <a:spcPts val="0"/>
              </a:spcAft>
              <a:buClr>
                <a:srgbClr val="000000"/>
              </a:buClr>
              <a:buSzPts val="1400"/>
              <a:buFont typeface="Courier New"/>
              <a:buChar char="o"/>
            </a:pPr>
            <a:r>
              <a:rPr b="0" i="0" lang="en-US" sz="1400" u="none" cap="none" strike="noStrike">
                <a:solidFill>
                  <a:srgbClr val="000000"/>
                </a:solidFill>
                <a:latin typeface="Arial"/>
                <a:ea typeface="Arial"/>
                <a:cs typeface="Arial"/>
                <a:sym typeface="Arial"/>
              </a:rPr>
              <a:t>Refer to context for homophones. For example:</a:t>
            </a:r>
            <a:endParaRPr/>
          </a:p>
          <a:p>
            <a:pPr indent="0" lvl="0" marL="0" marR="0" rtl="0" algn="just">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“K” can be mapped to ‘کو’, ‘کی’, ‘کا’, ‘کے’, ‘کہ’‘</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“Nae” can be mapped to ‘نے’, ‘نہیں’, ‘نئی’‘</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“Ha” can be mapped to ‘ہے’, ‘ہاں’, ‘ہیں’</a:t>
            </a:r>
            <a:endParaRPr b="0" i="0" sz="1400" u="none" cap="none" strike="noStrike">
              <a:solidFill>
                <a:srgbClr val="000000"/>
              </a:solidFill>
              <a:latin typeface="Arial"/>
              <a:ea typeface="Arial"/>
              <a:cs typeface="Arial"/>
              <a:sym typeface="Arial"/>
            </a:endParaRPr>
          </a:p>
        </p:txBody>
      </p:sp>
      <p:cxnSp>
        <p:nvCxnSpPr>
          <p:cNvPr id="298" name="Google Shape;298;p18"/>
          <p:cNvCxnSpPr/>
          <p:nvPr/>
        </p:nvCxnSpPr>
        <p:spPr>
          <a:xfrm rot="10800000">
            <a:off x="581875" y="1227532"/>
            <a:ext cx="854700" cy="2100"/>
          </a:xfrm>
          <a:prstGeom prst="straightConnector1">
            <a:avLst/>
          </a:prstGeom>
          <a:noFill/>
          <a:ln cap="flat" cmpd="sng" w="76200">
            <a:solidFill>
              <a:srgbClr val="1C4587"/>
            </a:solidFill>
            <a:prstDash val="solid"/>
            <a:round/>
            <a:headEnd len="sm" w="sm" type="none"/>
            <a:tailEnd len="sm" w="sm" type="none"/>
          </a:ln>
        </p:spPr>
      </p:cxnSp>
      <p:sp>
        <p:nvSpPr>
          <p:cNvPr id="299" name="Google Shape;299;p18"/>
          <p:cNvSpPr txBox="1"/>
          <p:nvPr/>
        </p:nvSpPr>
        <p:spPr>
          <a:xfrm>
            <a:off x="324167" y="597857"/>
            <a:ext cx="6680400" cy="525600"/>
          </a:xfrm>
          <a:prstGeom prst="rect">
            <a:avLst/>
          </a:prstGeom>
          <a:noFill/>
          <a:ln>
            <a:noFill/>
          </a:ln>
        </p:spPr>
        <p:txBody>
          <a:bodyPr anchorCtr="0" anchor="t" bIns="91425" lIns="91425" spcFirstLastPara="1" rIns="91425" wrap="square" tIns="91425">
            <a:noAutofit/>
          </a:bodyPr>
          <a:lstStyle/>
          <a:p>
            <a:pPr indent="0" lvl="0" marL="139700" marR="0" rtl="0" algn="l">
              <a:lnSpc>
                <a:spcPct val="115000"/>
              </a:lnSpc>
              <a:spcBef>
                <a:spcPts val="0"/>
              </a:spcBef>
              <a:spcAft>
                <a:spcPts val="0"/>
              </a:spcAft>
              <a:buNone/>
            </a:pPr>
            <a:r>
              <a:rPr b="1" i="0" lang="en-US" sz="2400" u="none" cap="none" strike="noStrike">
                <a:solidFill>
                  <a:schemeClr val="dk1"/>
                </a:solidFill>
                <a:latin typeface="Fira Sans"/>
                <a:ea typeface="Fira Sans"/>
                <a:cs typeface="Fira Sans"/>
                <a:sym typeface="Fira Sans"/>
              </a:rPr>
              <a:t>Data Annotation Guidelines</a:t>
            </a:r>
            <a:endParaRPr/>
          </a:p>
        </p:txBody>
      </p:sp>
      <p:sp>
        <p:nvSpPr>
          <p:cNvPr id="300" name="Google Shape;300;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b="1" lang="en-US"/>
              <a:t>‹#›</a:t>
            </a:fld>
            <a:endParaRPr b="1"/>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9"/>
          <p:cNvSpPr/>
          <p:nvPr/>
        </p:nvSpPr>
        <p:spPr>
          <a:xfrm>
            <a:off x="50" y="2535"/>
            <a:ext cx="9144000" cy="435000"/>
          </a:xfrm>
          <a:prstGeom prst="rect">
            <a:avLst/>
          </a:prstGeom>
          <a:solidFill>
            <a:srgbClr val="1C4587"/>
          </a:solidFill>
          <a:ln>
            <a:noFill/>
          </a:ln>
        </p:spPr>
        <p:txBody>
          <a:bodyPr anchorCtr="0" anchor="ctr" bIns="91425" lIns="274300"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Fira Sans"/>
              <a:ea typeface="Fira Sans"/>
              <a:cs typeface="Fira Sans"/>
              <a:sym typeface="Fira Sans"/>
            </a:endParaRPr>
          </a:p>
        </p:txBody>
      </p:sp>
      <p:sp>
        <p:nvSpPr>
          <p:cNvPr id="306" name="Google Shape;306;p19"/>
          <p:cNvSpPr txBox="1"/>
          <p:nvPr/>
        </p:nvSpPr>
        <p:spPr>
          <a:xfrm>
            <a:off x="565050" y="1709488"/>
            <a:ext cx="7207350" cy="32613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t/>
            </a:r>
            <a:endParaRPr b="1" i="1" sz="900" u="none" cap="none" strike="noStrike">
              <a:solidFill>
                <a:srgbClr val="083C92"/>
              </a:solidFill>
              <a:latin typeface="Fira Sans"/>
              <a:ea typeface="Fira Sans"/>
              <a:cs typeface="Fira Sans"/>
              <a:sym typeface="Fira Sans"/>
            </a:endParaRPr>
          </a:p>
          <a:p>
            <a:pPr indent="-285750" lvl="0" marL="285750" marR="0" rtl="0" algn="just">
              <a:lnSpc>
                <a:spcPct val="100000"/>
              </a:lnSpc>
              <a:spcBef>
                <a:spcPts val="0"/>
              </a:spcBef>
              <a:spcAft>
                <a:spcPts val="0"/>
              </a:spcAft>
              <a:buClr>
                <a:srgbClr val="000000"/>
              </a:buClr>
              <a:buSzPts val="1900"/>
              <a:buFont typeface="Courier New"/>
              <a:buChar char="o"/>
            </a:pPr>
            <a:r>
              <a:rPr b="1" i="1" lang="en-US" sz="1800" u="none" cap="none" strike="noStrike">
                <a:solidFill>
                  <a:schemeClr val="dk1"/>
                </a:solidFill>
                <a:latin typeface="Georgia"/>
                <a:ea typeface="Georgia"/>
                <a:cs typeface="Georgia"/>
                <a:sym typeface="Georgia"/>
              </a:rPr>
              <a:t>Step 1 - </a:t>
            </a:r>
            <a:r>
              <a:rPr b="1" i="1" lang="en-US" sz="1600" u="none" cap="none" strike="noStrike">
                <a:solidFill>
                  <a:srgbClr val="083C92"/>
                </a:solidFill>
                <a:latin typeface="Fira Sans"/>
                <a:ea typeface="Fira Sans"/>
                <a:cs typeface="Fira Sans"/>
                <a:sym typeface="Fira Sans"/>
              </a:rPr>
              <a:t>Data Scraper </a:t>
            </a:r>
            <a:r>
              <a:rPr b="0" i="0" lang="en-US" sz="1600" u="none" cap="none" strike="noStrike">
                <a:solidFill>
                  <a:srgbClr val="000000"/>
                </a:solidFill>
                <a:latin typeface="Fira Sans"/>
                <a:ea typeface="Fira Sans"/>
                <a:cs typeface="Fira Sans"/>
                <a:sym typeface="Fira Sans"/>
              </a:rPr>
              <a:t>for </a:t>
            </a:r>
            <a:r>
              <a:rPr b="0" i="1" lang="en-US" sz="1600" u="none" cap="none" strike="noStrike">
                <a:solidFill>
                  <a:schemeClr val="dk1"/>
                </a:solidFill>
                <a:latin typeface="Fira Sans"/>
                <a:ea typeface="Fira Sans"/>
                <a:cs typeface="Fira Sans"/>
                <a:sym typeface="Fira Sans"/>
              </a:rPr>
              <a:t>Automatic Transliteration</a:t>
            </a:r>
            <a:r>
              <a:rPr b="0" i="0" lang="en-US" sz="1600" u="none" cap="none" strike="noStrike">
                <a:solidFill>
                  <a:schemeClr val="dk1"/>
                </a:solidFill>
                <a:latin typeface="Fira Sans"/>
                <a:ea typeface="Fira Sans"/>
                <a:cs typeface="Fira Sans"/>
                <a:sym typeface="Fira Sans"/>
              </a:rPr>
              <a:t> </a:t>
            </a:r>
            <a:r>
              <a:rPr b="0" i="0" lang="en-US" sz="1600" u="none" cap="none" strike="noStrike">
                <a:solidFill>
                  <a:srgbClr val="000000"/>
                </a:solidFill>
                <a:latin typeface="Fira Sans"/>
                <a:ea typeface="Fira Sans"/>
                <a:cs typeface="Fira Sans"/>
                <a:sym typeface="Fira Sans"/>
              </a:rPr>
              <a:t>of RU data to Urdu.</a:t>
            </a:r>
            <a:endParaRPr/>
          </a:p>
          <a:p>
            <a:pPr indent="-285750" lvl="0" marL="285750" marR="0" rtl="0" algn="just">
              <a:lnSpc>
                <a:spcPct val="100000"/>
              </a:lnSpc>
              <a:spcBef>
                <a:spcPts val="1000"/>
              </a:spcBef>
              <a:spcAft>
                <a:spcPts val="0"/>
              </a:spcAft>
              <a:buClr>
                <a:srgbClr val="000000"/>
              </a:buClr>
              <a:buSzPts val="1900"/>
              <a:buFont typeface="Courier New"/>
              <a:buChar char="o"/>
            </a:pPr>
            <a:r>
              <a:rPr b="1" i="1" lang="en-US" sz="1800" u="none" cap="none" strike="noStrike">
                <a:solidFill>
                  <a:srgbClr val="000000"/>
                </a:solidFill>
                <a:latin typeface="Georgia"/>
                <a:ea typeface="Georgia"/>
                <a:cs typeface="Georgia"/>
                <a:sym typeface="Georgia"/>
              </a:rPr>
              <a:t>Step 2 -</a:t>
            </a:r>
            <a:r>
              <a:rPr b="1" i="1" lang="en-US" sz="1600" u="none" cap="none" strike="noStrike">
                <a:solidFill>
                  <a:srgbClr val="000000"/>
                </a:solidFill>
                <a:latin typeface="Fira Sans"/>
                <a:ea typeface="Fira Sans"/>
                <a:cs typeface="Fira Sans"/>
                <a:sym typeface="Fira Sans"/>
              </a:rPr>
              <a:t> </a:t>
            </a:r>
            <a:r>
              <a:rPr b="1" i="1" lang="en-US" sz="1600" u="none" cap="none" strike="noStrike">
                <a:solidFill>
                  <a:srgbClr val="083C92"/>
                </a:solidFill>
                <a:latin typeface="Fira Sans"/>
                <a:ea typeface="Fira Sans"/>
                <a:cs typeface="Fira Sans"/>
                <a:sym typeface="Fira Sans"/>
              </a:rPr>
              <a:t>Manual Review </a:t>
            </a:r>
            <a:r>
              <a:rPr b="0" i="0" lang="en-US" sz="1600" u="none" cap="none" strike="noStrike">
                <a:solidFill>
                  <a:srgbClr val="000000"/>
                </a:solidFill>
                <a:latin typeface="Fira Sans"/>
                <a:ea typeface="Fira Sans"/>
                <a:cs typeface="Fira Sans"/>
                <a:sym typeface="Fira Sans"/>
              </a:rPr>
              <a:t>of dataset to assess the quality. </a:t>
            </a:r>
            <a:endParaRPr b="1" i="1" sz="1600" u="none" cap="none" strike="noStrike">
              <a:solidFill>
                <a:srgbClr val="000000"/>
              </a:solidFill>
              <a:latin typeface="Fira Sans"/>
              <a:ea typeface="Fira Sans"/>
              <a:cs typeface="Fira Sans"/>
              <a:sym typeface="Fira Sans"/>
            </a:endParaRPr>
          </a:p>
          <a:p>
            <a:pPr indent="0" lvl="6" marL="0" marR="0" rtl="0" algn="just">
              <a:lnSpc>
                <a:spcPct val="100000"/>
              </a:lnSpc>
              <a:spcBef>
                <a:spcPts val="1000"/>
              </a:spcBef>
              <a:spcAft>
                <a:spcPts val="0"/>
              </a:spcAft>
              <a:buNone/>
            </a:pPr>
            <a:r>
              <a:rPr b="0" i="0" lang="en-US" sz="1600" u="none" cap="none" strike="noStrike">
                <a:solidFill>
                  <a:srgbClr val="000000"/>
                </a:solidFill>
                <a:latin typeface="Fira Sans"/>
                <a:ea typeface="Fira Sans"/>
                <a:cs typeface="Fira Sans"/>
                <a:sym typeface="Fira Sans"/>
              </a:rPr>
              <a:t>                    </a:t>
            </a:r>
            <a:r>
              <a:rPr b="1" i="0" lang="en-US" sz="1600" u="none" cap="none" strike="noStrike">
                <a:solidFill>
                  <a:srgbClr val="000000"/>
                </a:solidFill>
                <a:latin typeface="Fira Sans"/>
                <a:ea typeface="Fira Sans"/>
                <a:cs typeface="Fira Sans"/>
                <a:sym typeface="Fira Sans"/>
              </a:rPr>
              <a:t>-</a:t>
            </a:r>
            <a:r>
              <a:rPr b="0" i="0" lang="en-US" sz="1600" u="none" cap="none" strike="noStrike">
                <a:solidFill>
                  <a:srgbClr val="000000"/>
                </a:solidFill>
                <a:latin typeface="Fira Sans"/>
                <a:ea typeface="Fira Sans"/>
                <a:cs typeface="Fira Sans"/>
                <a:sym typeface="Fira Sans"/>
              </a:rPr>
              <a:t> A lot of </a:t>
            </a:r>
            <a:r>
              <a:rPr b="1" i="1" lang="en-US" sz="1600" u="none" cap="none" strike="noStrike">
                <a:solidFill>
                  <a:srgbClr val="000000"/>
                </a:solidFill>
                <a:latin typeface="Fira Sans"/>
                <a:ea typeface="Fira Sans"/>
                <a:cs typeface="Fira Sans"/>
                <a:sym typeface="Fira Sans"/>
              </a:rPr>
              <a:t>errors </a:t>
            </a:r>
            <a:r>
              <a:rPr b="0" i="0" lang="en-US" sz="1600" u="none" cap="none" strike="noStrike">
                <a:solidFill>
                  <a:srgbClr val="000000"/>
                </a:solidFill>
                <a:latin typeface="Fira Sans"/>
                <a:ea typeface="Fira Sans"/>
                <a:cs typeface="Fira Sans"/>
                <a:sym typeface="Fira Sans"/>
              </a:rPr>
              <a:t>in automatic transliteration.</a:t>
            </a:r>
            <a:endParaRPr/>
          </a:p>
          <a:p>
            <a:pPr indent="-285750" lvl="0" marL="285750" marR="0" rtl="0" algn="just">
              <a:lnSpc>
                <a:spcPct val="100000"/>
              </a:lnSpc>
              <a:spcBef>
                <a:spcPts val="1000"/>
              </a:spcBef>
              <a:spcAft>
                <a:spcPts val="0"/>
              </a:spcAft>
              <a:buClr>
                <a:srgbClr val="000000"/>
              </a:buClr>
              <a:buSzPts val="1900"/>
              <a:buFont typeface="Courier New"/>
              <a:buChar char="o"/>
            </a:pPr>
            <a:r>
              <a:rPr b="1" i="1" lang="en-US" sz="1800" u="none" cap="none" strike="noStrike">
                <a:solidFill>
                  <a:srgbClr val="000000"/>
                </a:solidFill>
                <a:latin typeface="Georgia"/>
                <a:ea typeface="Georgia"/>
                <a:cs typeface="Georgia"/>
                <a:sym typeface="Georgia"/>
              </a:rPr>
              <a:t>Step 3 -</a:t>
            </a:r>
            <a:r>
              <a:rPr b="1" i="1" lang="en-US" sz="1600" u="none" cap="none" strike="noStrike">
                <a:solidFill>
                  <a:srgbClr val="000000"/>
                </a:solidFill>
                <a:latin typeface="Fira Sans"/>
                <a:ea typeface="Fira Sans"/>
                <a:cs typeface="Fira Sans"/>
                <a:sym typeface="Fira Sans"/>
              </a:rPr>
              <a:t> </a:t>
            </a:r>
            <a:r>
              <a:rPr b="1" i="1" lang="en-US" sz="1600" u="none" cap="none" strike="noStrike">
                <a:solidFill>
                  <a:srgbClr val="083C92"/>
                </a:solidFill>
                <a:latin typeface="Fira Sans"/>
                <a:ea typeface="Fira Sans"/>
                <a:cs typeface="Fira Sans"/>
                <a:sym typeface="Fira Sans"/>
              </a:rPr>
              <a:t>Data Annotation</a:t>
            </a:r>
            <a:r>
              <a:rPr b="0" i="0" lang="en-US" sz="1600" u="none" cap="none" strike="noStrike">
                <a:solidFill>
                  <a:srgbClr val="000000"/>
                </a:solidFill>
                <a:latin typeface="Fira Sans"/>
                <a:ea typeface="Fira Sans"/>
                <a:cs typeface="Fira Sans"/>
                <a:sym typeface="Fira Sans"/>
              </a:rPr>
              <a:t> tool.</a:t>
            </a:r>
            <a:endParaRPr/>
          </a:p>
          <a:p>
            <a:pPr indent="-285750" lvl="0" marL="285750" marR="0" rtl="0" algn="just">
              <a:lnSpc>
                <a:spcPct val="100000"/>
              </a:lnSpc>
              <a:spcBef>
                <a:spcPts val="1000"/>
              </a:spcBef>
              <a:spcAft>
                <a:spcPts val="0"/>
              </a:spcAft>
              <a:buClr>
                <a:srgbClr val="000000"/>
              </a:buClr>
              <a:buSzPts val="1900"/>
              <a:buFont typeface="Courier New"/>
              <a:buChar char="o"/>
            </a:pPr>
            <a:r>
              <a:rPr b="1" i="1" lang="en-US" sz="1800" u="none" cap="none" strike="noStrike">
                <a:solidFill>
                  <a:srgbClr val="000000"/>
                </a:solidFill>
                <a:latin typeface="Georgia"/>
                <a:ea typeface="Georgia"/>
                <a:cs typeface="Georgia"/>
                <a:sym typeface="Georgia"/>
              </a:rPr>
              <a:t>Step 4 - </a:t>
            </a:r>
            <a:r>
              <a:rPr b="1" i="1" lang="en-US" sz="1600" u="none" cap="none" strike="noStrike">
                <a:solidFill>
                  <a:srgbClr val="083C92"/>
                </a:solidFill>
                <a:latin typeface="Fira Sans"/>
                <a:ea typeface="Fira Sans"/>
                <a:cs typeface="Fira Sans"/>
                <a:sym typeface="Fira Sans"/>
              </a:rPr>
              <a:t>Manual Correction and Annotation</a:t>
            </a:r>
            <a:r>
              <a:rPr b="1" i="1" lang="en-US" sz="1600" u="none" cap="none" strike="noStrike">
                <a:solidFill>
                  <a:srgbClr val="0C5ADB"/>
                </a:solidFill>
                <a:latin typeface="Fira Sans"/>
                <a:ea typeface="Fira Sans"/>
                <a:cs typeface="Fira Sans"/>
                <a:sym typeface="Fira Sans"/>
              </a:rPr>
              <a:t> </a:t>
            </a:r>
            <a:r>
              <a:rPr b="0" i="0" lang="en-US" sz="1600" u="none" cap="none" strike="noStrike">
                <a:solidFill>
                  <a:srgbClr val="000000"/>
                </a:solidFill>
                <a:latin typeface="Fira Sans"/>
                <a:ea typeface="Fira Sans"/>
                <a:cs typeface="Fira Sans"/>
                <a:sym typeface="Fira Sans"/>
              </a:rPr>
              <a:t>of all the data.</a:t>
            </a:r>
            <a:endParaRPr/>
          </a:p>
          <a:p>
            <a:pPr indent="-285750" lvl="0" marL="285750" marR="0" rtl="0" algn="just">
              <a:lnSpc>
                <a:spcPct val="100000"/>
              </a:lnSpc>
              <a:spcBef>
                <a:spcPts val="1000"/>
              </a:spcBef>
              <a:spcAft>
                <a:spcPts val="0"/>
              </a:spcAft>
              <a:buClr>
                <a:srgbClr val="000000"/>
              </a:buClr>
              <a:buSzPts val="1900"/>
              <a:buFont typeface="Courier New"/>
              <a:buChar char="o"/>
            </a:pPr>
            <a:r>
              <a:rPr b="1" i="1" lang="en-US" sz="1800" u="none" cap="none" strike="noStrike">
                <a:solidFill>
                  <a:srgbClr val="000000"/>
                </a:solidFill>
                <a:latin typeface="Georgia"/>
                <a:ea typeface="Georgia"/>
                <a:cs typeface="Georgia"/>
                <a:sym typeface="Georgia"/>
              </a:rPr>
              <a:t>Final Step - </a:t>
            </a:r>
            <a:r>
              <a:rPr b="0" i="0" lang="en-US" sz="1600" u="none" cap="none" strike="noStrike">
                <a:solidFill>
                  <a:srgbClr val="000000"/>
                </a:solidFill>
                <a:latin typeface="Fira Sans"/>
                <a:ea typeface="Fira Sans"/>
                <a:cs typeface="Fira Sans"/>
                <a:sym typeface="Fira Sans"/>
              </a:rPr>
              <a:t>Final Review of data.</a:t>
            </a:r>
            <a:endParaRPr/>
          </a:p>
        </p:txBody>
      </p:sp>
      <p:cxnSp>
        <p:nvCxnSpPr>
          <p:cNvPr id="307" name="Google Shape;307;p19"/>
          <p:cNvCxnSpPr/>
          <p:nvPr/>
        </p:nvCxnSpPr>
        <p:spPr>
          <a:xfrm rot="10800000">
            <a:off x="581875" y="1227532"/>
            <a:ext cx="854700" cy="2100"/>
          </a:xfrm>
          <a:prstGeom prst="straightConnector1">
            <a:avLst/>
          </a:prstGeom>
          <a:noFill/>
          <a:ln cap="flat" cmpd="sng" w="76200">
            <a:solidFill>
              <a:srgbClr val="1C4587"/>
            </a:solidFill>
            <a:prstDash val="solid"/>
            <a:round/>
            <a:headEnd len="sm" w="sm" type="none"/>
            <a:tailEnd len="sm" w="sm" type="none"/>
          </a:ln>
        </p:spPr>
      </p:cxnSp>
      <p:sp>
        <p:nvSpPr>
          <p:cNvPr id="308" name="Google Shape;308;p19"/>
          <p:cNvSpPr txBox="1"/>
          <p:nvPr/>
        </p:nvSpPr>
        <p:spPr>
          <a:xfrm>
            <a:off x="502397" y="597857"/>
            <a:ext cx="6680400" cy="52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Fira Sans"/>
                <a:ea typeface="Fira Sans"/>
                <a:cs typeface="Fira Sans"/>
                <a:sym typeface="Fira Sans"/>
              </a:rPr>
              <a:t>Dataset Preparation &amp; Annotation</a:t>
            </a:r>
            <a:endParaRPr/>
          </a:p>
        </p:txBody>
      </p:sp>
      <p:sp>
        <p:nvSpPr>
          <p:cNvPr id="309" name="Google Shape;309;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b="1" lang="en-US"/>
              <a:t>‹#›</a:t>
            </a:fld>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
          <p:cNvSpPr txBox="1"/>
          <p:nvPr>
            <p:ph type="title"/>
          </p:nvPr>
        </p:nvSpPr>
        <p:spPr>
          <a:xfrm>
            <a:off x="1441976" y="392575"/>
            <a:ext cx="4420510" cy="760176"/>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b="1" lang="en-US">
                <a:solidFill>
                  <a:schemeClr val="lt1"/>
                </a:solidFill>
                <a:latin typeface="Fira Sans"/>
                <a:ea typeface="Fira Sans"/>
                <a:cs typeface="Fira Sans"/>
                <a:sym typeface="Fira Sans"/>
              </a:rPr>
              <a:t>Project Team</a:t>
            </a:r>
            <a:endParaRPr b="1">
              <a:solidFill>
                <a:schemeClr val="lt1"/>
              </a:solidFill>
              <a:latin typeface="Fira Sans"/>
              <a:ea typeface="Fira Sans"/>
              <a:cs typeface="Fira Sans"/>
              <a:sym typeface="Fira Sans"/>
            </a:endParaRPr>
          </a:p>
        </p:txBody>
      </p:sp>
      <p:sp>
        <p:nvSpPr>
          <p:cNvPr id="141" name="Google Shape;141;p2"/>
          <p:cNvSpPr txBox="1"/>
          <p:nvPr>
            <p:ph idx="1" type="body"/>
          </p:nvPr>
        </p:nvSpPr>
        <p:spPr>
          <a:xfrm>
            <a:off x="193748" y="1554377"/>
            <a:ext cx="6205329" cy="3145155"/>
          </a:xfrm>
          <a:prstGeom prst="rect">
            <a:avLst/>
          </a:prstGeom>
          <a:noFill/>
          <a:ln>
            <a:noFill/>
          </a:ln>
        </p:spPr>
        <p:txBody>
          <a:bodyPr anchorCtr="0" anchor="ctr" bIns="91425" lIns="91425" spcFirstLastPara="1" rIns="91425" wrap="square" tIns="91425">
            <a:noAutofit/>
          </a:bodyPr>
          <a:lstStyle/>
          <a:p>
            <a:pPr indent="-228600" lvl="0" marL="228600" rtl="0" algn="l">
              <a:lnSpc>
                <a:spcPct val="100000"/>
              </a:lnSpc>
              <a:spcBef>
                <a:spcPts val="0"/>
              </a:spcBef>
              <a:spcAft>
                <a:spcPts val="0"/>
              </a:spcAft>
              <a:buSzPts val="1600"/>
              <a:buChar char="▪"/>
            </a:pPr>
            <a:r>
              <a:rPr b="1" lang="en-US" sz="1600">
                <a:latin typeface="Fira Sans"/>
                <a:ea typeface="Fira Sans"/>
                <a:cs typeface="Fira Sans"/>
                <a:sym typeface="Fira Sans"/>
              </a:rPr>
              <a:t>Project Supervisor: </a:t>
            </a:r>
            <a:endParaRPr b="1">
              <a:latin typeface="Fira Sans"/>
              <a:ea typeface="Fira Sans"/>
              <a:cs typeface="Fira Sans"/>
              <a:sym typeface="Fira Sans"/>
            </a:endParaRPr>
          </a:p>
          <a:p>
            <a:pPr indent="0" lvl="0" marL="0" rtl="0" algn="l">
              <a:lnSpc>
                <a:spcPct val="100000"/>
              </a:lnSpc>
              <a:spcBef>
                <a:spcPts val="600"/>
              </a:spcBef>
              <a:spcAft>
                <a:spcPts val="0"/>
              </a:spcAft>
              <a:buSzPts val="1600"/>
              <a:buNone/>
            </a:pPr>
            <a:r>
              <a:rPr b="1" lang="en-US" sz="1600">
                <a:latin typeface="Fira Sans"/>
                <a:ea typeface="Fira Sans"/>
                <a:cs typeface="Fira Sans"/>
                <a:sym typeface="Fira Sans"/>
              </a:rPr>
              <a:t>		</a:t>
            </a:r>
            <a:r>
              <a:rPr lang="en-US" sz="1600">
                <a:latin typeface="Fira Sans"/>
                <a:ea typeface="Fira Sans"/>
                <a:cs typeface="Fira Sans"/>
                <a:sym typeface="Fira Sans"/>
              </a:rPr>
              <a:t>Dr. Faisal Kamran</a:t>
            </a:r>
            <a:endParaRPr>
              <a:latin typeface="Fira Sans"/>
              <a:ea typeface="Fira Sans"/>
              <a:cs typeface="Fira Sans"/>
              <a:sym typeface="Fira Sans"/>
            </a:endParaRPr>
          </a:p>
          <a:p>
            <a:pPr indent="-228600" lvl="0" marL="228600" rtl="0" algn="l">
              <a:lnSpc>
                <a:spcPct val="100000"/>
              </a:lnSpc>
              <a:spcBef>
                <a:spcPts val="600"/>
              </a:spcBef>
              <a:spcAft>
                <a:spcPts val="0"/>
              </a:spcAft>
              <a:buSzPts val="1600"/>
              <a:buChar char="▪"/>
            </a:pPr>
            <a:r>
              <a:rPr b="1" lang="en-US" sz="1600">
                <a:latin typeface="Fira Sans"/>
                <a:ea typeface="Fira Sans"/>
                <a:cs typeface="Fira Sans"/>
                <a:sym typeface="Fira Sans"/>
              </a:rPr>
              <a:t>Presented By: </a:t>
            </a:r>
            <a:endParaRPr b="1">
              <a:latin typeface="Fira Sans"/>
              <a:ea typeface="Fira Sans"/>
              <a:cs typeface="Fira Sans"/>
              <a:sym typeface="Fira Sans"/>
            </a:endParaRPr>
          </a:p>
          <a:p>
            <a:pPr indent="0" lvl="0" marL="0" rtl="0" algn="l">
              <a:lnSpc>
                <a:spcPct val="100000"/>
              </a:lnSpc>
              <a:spcBef>
                <a:spcPts val="600"/>
              </a:spcBef>
              <a:spcAft>
                <a:spcPts val="0"/>
              </a:spcAft>
              <a:buSzPts val="1600"/>
              <a:buNone/>
            </a:pPr>
            <a:r>
              <a:rPr b="1" lang="en-US" sz="1600">
                <a:latin typeface="Fira Sans"/>
                <a:ea typeface="Fira Sans"/>
                <a:cs typeface="Fira Sans"/>
                <a:sym typeface="Fira Sans"/>
              </a:rPr>
              <a:t>		</a:t>
            </a:r>
            <a:r>
              <a:rPr lang="en-US" sz="1600">
                <a:latin typeface="Fira Sans"/>
                <a:ea typeface="Fira Sans"/>
                <a:cs typeface="Fira Sans"/>
                <a:sym typeface="Fira Sans"/>
              </a:rPr>
              <a:t>Muhammad Usama Irfan</a:t>
            </a:r>
            <a:br>
              <a:rPr b="1" lang="en-US">
                <a:latin typeface="Fira Sans"/>
                <a:ea typeface="Fira Sans"/>
                <a:cs typeface="Fira Sans"/>
                <a:sym typeface="Fira Sans"/>
              </a:rPr>
            </a:br>
            <a:endParaRPr b="1">
              <a:latin typeface="Fira Sans"/>
              <a:ea typeface="Fira Sans"/>
              <a:cs typeface="Fira Sans"/>
              <a:sym typeface="Fira Sans"/>
            </a:endParaRPr>
          </a:p>
        </p:txBody>
      </p:sp>
      <p:sp>
        <p:nvSpPr>
          <p:cNvPr id="142" name="Google Shape;142;p2"/>
          <p:cNvSpPr txBox="1"/>
          <p:nvPr>
            <p:ph idx="12" type="sldNum"/>
          </p:nvPr>
        </p:nvSpPr>
        <p:spPr>
          <a:xfrm>
            <a:off x="8770472" y="4621002"/>
            <a:ext cx="1115550" cy="31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1400"/>
              <a:buFont typeface="Arial"/>
              <a:buNone/>
            </a:pPr>
            <a:fld id="{00000000-1234-1234-1234-123412341234}" type="slidenum">
              <a:rPr b="1" lang="en-US"/>
              <a:t>‹#›</a:t>
            </a:fld>
            <a:endParaRPr b="1"/>
          </a:p>
        </p:txBody>
      </p:sp>
      <p:sp>
        <p:nvSpPr>
          <p:cNvPr id="143" name="Google Shape;143;p2"/>
          <p:cNvSpPr/>
          <p:nvPr/>
        </p:nvSpPr>
        <p:spPr>
          <a:xfrm>
            <a:off x="6787055" y="149773"/>
            <a:ext cx="985346" cy="1087821"/>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4" name="Google Shape;144;p2"/>
          <p:cNvSpPr/>
          <p:nvPr/>
        </p:nvSpPr>
        <p:spPr>
          <a:xfrm>
            <a:off x="7711624" y="45880"/>
            <a:ext cx="985346" cy="1087821"/>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pic>
        <p:nvPicPr>
          <p:cNvPr id="314" name="Google Shape;314;p20"/>
          <p:cNvPicPr preferRelativeResize="0"/>
          <p:nvPr/>
        </p:nvPicPr>
        <p:blipFill rotWithShape="1">
          <a:blip r:embed="rId3">
            <a:alphaModFix/>
          </a:blip>
          <a:srcRect b="30094" l="14661" r="34915" t="9040"/>
          <a:stretch/>
        </p:blipFill>
        <p:spPr>
          <a:xfrm>
            <a:off x="0" y="1418095"/>
            <a:ext cx="4610746" cy="3740904"/>
          </a:xfrm>
          <a:prstGeom prst="rect">
            <a:avLst/>
          </a:prstGeom>
          <a:noFill/>
          <a:ln>
            <a:noFill/>
          </a:ln>
        </p:spPr>
      </p:pic>
      <p:pic>
        <p:nvPicPr>
          <p:cNvPr id="315" name="Google Shape;315;p20"/>
          <p:cNvPicPr preferRelativeResize="0"/>
          <p:nvPr/>
        </p:nvPicPr>
        <p:blipFill rotWithShape="1">
          <a:blip r:embed="rId4">
            <a:alphaModFix/>
          </a:blip>
          <a:srcRect b="28436" l="15423" r="34915" t="9040"/>
          <a:stretch/>
        </p:blipFill>
        <p:spPr>
          <a:xfrm>
            <a:off x="4610747" y="1418095"/>
            <a:ext cx="4533254" cy="3544269"/>
          </a:xfrm>
          <a:prstGeom prst="rect">
            <a:avLst/>
          </a:prstGeom>
          <a:noFill/>
          <a:ln>
            <a:noFill/>
          </a:ln>
        </p:spPr>
      </p:pic>
      <p:sp>
        <p:nvSpPr>
          <p:cNvPr id="316" name="Google Shape;316;p20"/>
          <p:cNvSpPr/>
          <p:nvPr/>
        </p:nvSpPr>
        <p:spPr>
          <a:xfrm>
            <a:off x="50" y="2535"/>
            <a:ext cx="9144000" cy="435000"/>
          </a:xfrm>
          <a:prstGeom prst="rect">
            <a:avLst/>
          </a:prstGeom>
          <a:solidFill>
            <a:srgbClr val="1C4587"/>
          </a:solidFill>
          <a:ln>
            <a:noFill/>
          </a:ln>
        </p:spPr>
        <p:txBody>
          <a:bodyPr anchorCtr="0" anchor="ctr" bIns="91425" lIns="274300"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Fira Sans"/>
              <a:ea typeface="Fira Sans"/>
              <a:cs typeface="Fira Sans"/>
              <a:sym typeface="Fira Sans"/>
            </a:endParaRPr>
          </a:p>
        </p:txBody>
      </p:sp>
      <p:cxnSp>
        <p:nvCxnSpPr>
          <p:cNvPr id="317" name="Google Shape;317;p20"/>
          <p:cNvCxnSpPr/>
          <p:nvPr/>
        </p:nvCxnSpPr>
        <p:spPr>
          <a:xfrm rot="10800000">
            <a:off x="581875" y="1227532"/>
            <a:ext cx="854700" cy="2100"/>
          </a:xfrm>
          <a:prstGeom prst="straightConnector1">
            <a:avLst/>
          </a:prstGeom>
          <a:noFill/>
          <a:ln cap="flat" cmpd="sng" w="76200">
            <a:solidFill>
              <a:srgbClr val="1C4587"/>
            </a:solidFill>
            <a:prstDash val="solid"/>
            <a:round/>
            <a:headEnd len="sm" w="sm" type="none"/>
            <a:tailEnd len="sm" w="sm" type="none"/>
          </a:ln>
        </p:spPr>
      </p:cxnSp>
      <p:sp>
        <p:nvSpPr>
          <p:cNvPr id="318" name="Google Shape;318;p20"/>
          <p:cNvSpPr txBox="1"/>
          <p:nvPr/>
        </p:nvSpPr>
        <p:spPr>
          <a:xfrm>
            <a:off x="502397" y="597857"/>
            <a:ext cx="6680400" cy="52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Fira Sans"/>
                <a:ea typeface="Fira Sans"/>
                <a:cs typeface="Fira Sans"/>
                <a:sym typeface="Fira Sans"/>
              </a:rPr>
              <a:t>Example of Errors </a:t>
            </a:r>
            <a:endParaRPr/>
          </a:p>
        </p:txBody>
      </p:sp>
      <p:sp>
        <p:nvSpPr>
          <p:cNvPr id="319" name="Google Shape;319;p20"/>
          <p:cNvSpPr txBox="1"/>
          <p:nvPr>
            <p:ph idx="12" type="sldNum"/>
          </p:nvPr>
        </p:nvSpPr>
        <p:spPr>
          <a:xfrm>
            <a:off x="8480208" y="4765564"/>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b="1" lang="en-US"/>
              <a:t>‹#›</a:t>
            </a:fld>
            <a:endParaRPr b="1"/>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pic>
        <p:nvPicPr>
          <p:cNvPr id="324" name="Google Shape;324;p21"/>
          <p:cNvPicPr preferRelativeResize="0"/>
          <p:nvPr/>
        </p:nvPicPr>
        <p:blipFill rotWithShape="1">
          <a:blip r:embed="rId3">
            <a:alphaModFix/>
          </a:blip>
          <a:srcRect b="0" l="0" r="0" t="0"/>
          <a:stretch/>
        </p:blipFill>
        <p:spPr>
          <a:xfrm>
            <a:off x="1921790" y="1327533"/>
            <a:ext cx="5300420" cy="3815967"/>
          </a:xfrm>
          <a:prstGeom prst="rect">
            <a:avLst/>
          </a:prstGeom>
          <a:noFill/>
          <a:ln>
            <a:noFill/>
          </a:ln>
        </p:spPr>
      </p:pic>
      <p:sp>
        <p:nvSpPr>
          <p:cNvPr id="325" name="Google Shape;325;p21"/>
          <p:cNvSpPr/>
          <p:nvPr/>
        </p:nvSpPr>
        <p:spPr>
          <a:xfrm>
            <a:off x="50" y="-36211"/>
            <a:ext cx="9144000" cy="435000"/>
          </a:xfrm>
          <a:prstGeom prst="rect">
            <a:avLst/>
          </a:prstGeom>
          <a:solidFill>
            <a:srgbClr val="1C4587"/>
          </a:solidFill>
          <a:ln>
            <a:noFill/>
          </a:ln>
        </p:spPr>
        <p:txBody>
          <a:bodyPr anchorCtr="0" anchor="ctr" bIns="91425" lIns="274300"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Fira Sans"/>
              <a:ea typeface="Fira Sans"/>
              <a:cs typeface="Fira Sans"/>
              <a:sym typeface="Fira Sans"/>
            </a:endParaRPr>
          </a:p>
        </p:txBody>
      </p:sp>
      <p:cxnSp>
        <p:nvCxnSpPr>
          <p:cNvPr id="326" name="Google Shape;326;p21"/>
          <p:cNvCxnSpPr/>
          <p:nvPr/>
        </p:nvCxnSpPr>
        <p:spPr>
          <a:xfrm rot="10800000">
            <a:off x="581875" y="1188786"/>
            <a:ext cx="854700" cy="2100"/>
          </a:xfrm>
          <a:prstGeom prst="straightConnector1">
            <a:avLst/>
          </a:prstGeom>
          <a:noFill/>
          <a:ln cap="flat" cmpd="sng" w="76200">
            <a:solidFill>
              <a:srgbClr val="1C4587"/>
            </a:solidFill>
            <a:prstDash val="solid"/>
            <a:round/>
            <a:headEnd len="sm" w="sm" type="none"/>
            <a:tailEnd len="sm" w="sm" type="none"/>
          </a:ln>
        </p:spPr>
      </p:cxnSp>
      <p:sp>
        <p:nvSpPr>
          <p:cNvPr id="327" name="Google Shape;327;p21"/>
          <p:cNvSpPr txBox="1"/>
          <p:nvPr/>
        </p:nvSpPr>
        <p:spPr>
          <a:xfrm>
            <a:off x="502397" y="559111"/>
            <a:ext cx="6680400" cy="52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Fira Sans"/>
                <a:ea typeface="Fira Sans"/>
                <a:cs typeface="Fira Sans"/>
                <a:sym typeface="Fira Sans"/>
              </a:rPr>
              <a:t>Annotation Tool</a:t>
            </a:r>
            <a:endParaRPr/>
          </a:p>
        </p:txBody>
      </p:sp>
      <p:sp>
        <p:nvSpPr>
          <p:cNvPr id="328" name="Google Shape;328;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b="1" lang="en-US"/>
              <a:t>‹#›</a:t>
            </a:fld>
            <a:endParaRPr b="1"/>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2"/>
          <p:cNvSpPr/>
          <p:nvPr/>
        </p:nvSpPr>
        <p:spPr>
          <a:xfrm>
            <a:off x="50" y="2535"/>
            <a:ext cx="9144000" cy="435000"/>
          </a:xfrm>
          <a:prstGeom prst="rect">
            <a:avLst/>
          </a:prstGeom>
          <a:solidFill>
            <a:srgbClr val="1C4587"/>
          </a:solidFill>
          <a:ln>
            <a:noFill/>
          </a:ln>
        </p:spPr>
        <p:txBody>
          <a:bodyPr anchorCtr="0" anchor="ctr" bIns="91425" lIns="274300"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Fira Sans"/>
              <a:ea typeface="Fira Sans"/>
              <a:cs typeface="Fira Sans"/>
              <a:sym typeface="Fira Sans"/>
            </a:endParaRPr>
          </a:p>
        </p:txBody>
      </p:sp>
      <p:sp>
        <p:nvSpPr>
          <p:cNvPr id="334" name="Google Shape;334;p22"/>
          <p:cNvSpPr txBox="1"/>
          <p:nvPr/>
        </p:nvSpPr>
        <p:spPr>
          <a:xfrm>
            <a:off x="581874" y="1232916"/>
            <a:ext cx="8013900" cy="356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Fira Sans"/>
                <a:ea typeface="Fira Sans"/>
                <a:cs typeface="Fira Sans"/>
                <a:sym typeface="Fira Sans"/>
              </a:rPr>
              <a:t>After collection and annotation of data we cleaned and pre-processed our dataset</a:t>
            </a:r>
            <a:endParaRPr/>
          </a:p>
          <a:p>
            <a:pPr indent="0" lvl="0" marL="0" marR="0" rtl="0" algn="l">
              <a:lnSpc>
                <a:spcPct val="100000"/>
              </a:lnSpc>
              <a:spcBef>
                <a:spcPts val="0"/>
              </a:spcBef>
              <a:spcAft>
                <a:spcPts val="0"/>
              </a:spcAft>
              <a:buNone/>
            </a:pPr>
            <a:r>
              <a:t/>
            </a:r>
            <a:endParaRPr b="0" i="1" sz="800" u="none" cap="none" strike="noStrike">
              <a:solidFill>
                <a:schemeClr val="dk1"/>
              </a:solidFill>
              <a:latin typeface="Fira Sans"/>
              <a:ea typeface="Fira Sans"/>
              <a:cs typeface="Fira Sans"/>
              <a:sym typeface="Fira Sans"/>
            </a:endParaRPr>
          </a:p>
          <a:p>
            <a:pPr indent="-285750" lvl="0" marL="285750" marR="0" rtl="0" algn="l">
              <a:lnSpc>
                <a:spcPct val="100000"/>
              </a:lnSpc>
              <a:spcBef>
                <a:spcPts val="1000"/>
              </a:spcBef>
              <a:spcAft>
                <a:spcPts val="0"/>
              </a:spcAft>
              <a:buClr>
                <a:srgbClr val="000000"/>
              </a:buClr>
              <a:buSzPts val="1900"/>
              <a:buFont typeface="Courier New"/>
              <a:buChar char="o"/>
            </a:pPr>
            <a:r>
              <a:rPr b="0" i="1" lang="en-US" sz="1400" u="none" cap="none" strike="noStrike">
                <a:solidFill>
                  <a:schemeClr val="dk1"/>
                </a:solidFill>
                <a:latin typeface="Fira Sans"/>
                <a:ea typeface="Fira Sans"/>
                <a:cs typeface="Fira Sans"/>
                <a:sym typeface="Fira Sans"/>
              </a:rPr>
              <a:t>Duplicates removed.</a:t>
            </a:r>
            <a:endParaRPr/>
          </a:p>
          <a:p>
            <a:pPr indent="-285750" lvl="0" marL="285750" marR="0" rtl="0" algn="l">
              <a:lnSpc>
                <a:spcPct val="100000"/>
              </a:lnSpc>
              <a:spcBef>
                <a:spcPts val="1000"/>
              </a:spcBef>
              <a:spcAft>
                <a:spcPts val="0"/>
              </a:spcAft>
              <a:buClr>
                <a:srgbClr val="000000"/>
              </a:buClr>
              <a:buSzPts val="1900"/>
              <a:buFont typeface="Courier New"/>
              <a:buChar char="o"/>
            </a:pPr>
            <a:r>
              <a:rPr b="0" i="1" lang="en-US" sz="1400" u="none" cap="none" strike="noStrike">
                <a:solidFill>
                  <a:schemeClr val="dk1"/>
                </a:solidFill>
                <a:latin typeface="Fira Sans"/>
                <a:ea typeface="Fira Sans"/>
                <a:cs typeface="Fira Sans"/>
                <a:sym typeface="Fira Sans"/>
              </a:rPr>
              <a:t>Extra spaces removed.</a:t>
            </a:r>
            <a:endParaRPr/>
          </a:p>
          <a:p>
            <a:pPr indent="-285750" lvl="0" marL="285750" marR="0" rtl="0" algn="l">
              <a:lnSpc>
                <a:spcPct val="100000"/>
              </a:lnSpc>
              <a:spcBef>
                <a:spcPts val="1000"/>
              </a:spcBef>
              <a:spcAft>
                <a:spcPts val="0"/>
              </a:spcAft>
              <a:buClr>
                <a:srgbClr val="000000"/>
              </a:buClr>
              <a:buSzPts val="1900"/>
              <a:buFont typeface="Courier New"/>
              <a:buChar char="o"/>
            </a:pPr>
            <a:r>
              <a:rPr b="0" i="1" lang="en-US" sz="1400" u="none" cap="none" strike="noStrike">
                <a:solidFill>
                  <a:schemeClr val="dk1"/>
                </a:solidFill>
                <a:latin typeface="Fira Sans"/>
                <a:ea typeface="Fira Sans"/>
                <a:cs typeface="Fira Sans"/>
                <a:sym typeface="Fira Sans"/>
              </a:rPr>
              <a:t>Punctuation marks removed.</a:t>
            </a:r>
            <a:endParaRPr/>
          </a:p>
          <a:p>
            <a:pPr indent="-285750" lvl="0" marL="285750" marR="0" rtl="0" algn="l">
              <a:lnSpc>
                <a:spcPct val="100000"/>
              </a:lnSpc>
              <a:spcBef>
                <a:spcPts val="1000"/>
              </a:spcBef>
              <a:spcAft>
                <a:spcPts val="0"/>
              </a:spcAft>
              <a:buClr>
                <a:srgbClr val="000000"/>
              </a:buClr>
              <a:buSzPts val="1900"/>
              <a:buFont typeface="Courier New"/>
              <a:buChar char="o"/>
            </a:pPr>
            <a:r>
              <a:rPr b="0" i="1" lang="en-US" sz="1400" u="none" cap="none" strike="noStrike">
                <a:solidFill>
                  <a:schemeClr val="dk1"/>
                </a:solidFill>
                <a:latin typeface="Fira Sans"/>
                <a:ea typeface="Fira Sans"/>
                <a:cs typeface="Fira Sans"/>
                <a:sym typeface="Fira Sans"/>
              </a:rPr>
              <a:t>Accents removed.</a:t>
            </a:r>
            <a:endParaRPr/>
          </a:p>
          <a:p>
            <a:pPr indent="-285750" lvl="0" marL="285750" marR="0" rtl="0" algn="l">
              <a:lnSpc>
                <a:spcPct val="100000"/>
              </a:lnSpc>
              <a:spcBef>
                <a:spcPts val="1000"/>
              </a:spcBef>
              <a:spcAft>
                <a:spcPts val="0"/>
              </a:spcAft>
              <a:buClr>
                <a:srgbClr val="000000"/>
              </a:buClr>
              <a:buSzPts val="1900"/>
              <a:buFont typeface="Courier New"/>
              <a:buChar char="o"/>
            </a:pPr>
            <a:r>
              <a:rPr b="0" i="1" lang="en-US" sz="1400" u="none" cap="none" strike="noStrike">
                <a:solidFill>
                  <a:schemeClr val="dk1"/>
                </a:solidFill>
                <a:latin typeface="Fira Sans"/>
                <a:ea typeface="Fira Sans"/>
                <a:cs typeface="Fira Sans"/>
                <a:sym typeface="Fira Sans"/>
              </a:rPr>
              <a:t>Url and Numbers removed.</a:t>
            </a:r>
            <a:endParaRPr/>
          </a:p>
          <a:p>
            <a:pPr indent="-285750" lvl="0" marL="285750" marR="0" rtl="0" algn="l">
              <a:lnSpc>
                <a:spcPct val="100000"/>
              </a:lnSpc>
              <a:spcBef>
                <a:spcPts val="1000"/>
              </a:spcBef>
              <a:spcAft>
                <a:spcPts val="0"/>
              </a:spcAft>
              <a:buClr>
                <a:srgbClr val="000000"/>
              </a:buClr>
              <a:buSzPts val="1900"/>
              <a:buFont typeface="Courier New"/>
              <a:buChar char="o"/>
            </a:pPr>
            <a:r>
              <a:rPr b="0" i="0" lang="en-US" sz="1400" u="none" cap="none" strike="noStrike">
                <a:solidFill>
                  <a:schemeClr val="dk1"/>
                </a:solidFill>
                <a:latin typeface="Fira Sans"/>
                <a:ea typeface="Fira Sans"/>
                <a:cs typeface="Fira Sans"/>
                <a:sym typeface="Fira Sans"/>
              </a:rPr>
              <a:t>Diacritics removed.</a:t>
            </a:r>
            <a:endParaRPr/>
          </a:p>
          <a:p>
            <a:pPr indent="-285750" lvl="0" marL="285750" marR="0" rtl="0" algn="l">
              <a:lnSpc>
                <a:spcPct val="100000"/>
              </a:lnSpc>
              <a:spcBef>
                <a:spcPts val="1000"/>
              </a:spcBef>
              <a:spcAft>
                <a:spcPts val="0"/>
              </a:spcAft>
              <a:buClr>
                <a:srgbClr val="000000"/>
              </a:buClr>
              <a:buSzPts val="1900"/>
              <a:buFont typeface="Courier New"/>
              <a:buChar char="o"/>
            </a:pPr>
            <a:r>
              <a:rPr b="0" i="0" lang="en-US" sz="1400" u="none" cap="none" strike="noStrike">
                <a:solidFill>
                  <a:schemeClr val="dk1"/>
                </a:solidFill>
                <a:latin typeface="Fira Sans"/>
                <a:ea typeface="Fira Sans"/>
                <a:cs typeface="Fira Sans"/>
                <a:sym typeface="Fira Sans"/>
              </a:rPr>
              <a:t>Any English characters.</a:t>
            </a:r>
            <a:endParaRPr/>
          </a:p>
          <a:p>
            <a:pPr indent="-285750" lvl="0" marL="285750" marR="0" rtl="0" algn="l">
              <a:lnSpc>
                <a:spcPct val="100000"/>
              </a:lnSpc>
              <a:spcBef>
                <a:spcPts val="1000"/>
              </a:spcBef>
              <a:spcAft>
                <a:spcPts val="0"/>
              </a:spcAft>
              <a:buClr>
                <a:srgbClr val="000000"/>
              </a:buClr>
              <a:buSzPts val="1900"/>
              <a:buFont typeface="Courier New"/>
              <a:buChar char="o"/>
            </a:pPr>
            <a:r>
              <a:rPr b="0" i="0" lang="en-US" sz="1400" u="none" cap="none" strike="noStrike">
                <a:solidFill>
                  <a:schemeClr val="dk1"/>
                </a:solidFill>
                <a:latin typeface="Fira Sans"/>
                <a:ea typeface="Fira Sans"/>
                <a:cs typeface="Fira Sans"/>
                <a:sym typeface="Fira Sans"/>
              </a:rPr>
              <a:t>Removed empty rows from dataset.</a:t>
            </a:r>
            <a:endParaRPr/>
          </a:p>
          <a:p>
            <a:pPr indent="0" lvl="0" marL="0" marR="0" rtl="0" algn="l">
              <a:lnSpc>
                <a:spcPct val="100000"/>
              </a:lnSpc>
              <a:spcBef>
                <a:spcPts val="1000"/>
              </a:spcBef>
              <a:spcAft>
                <a:spcPts val="0"/>
              </a:spcAft>
              <a:buNone/>
            </a:pPr>
            <a:r>
              <a:t/>
            </a:r>
            <a:endParaRPr b="0" i="0" sz="1400" u="none" cap="none" strike="noStrike">
              <a:solidFill>
                <a:schemeClr val="dk1"/>
              </a:solidFill>
              <a:latin typeface="Fira Sans"/>
              <a:ea typeface="Fira Sans"/>
              <a:cs typeface="Fira Sans"/>
              <a:sym typeface="Fira Sans"/>
            </a:endParaRPr>
          </a:p>
        </p:txBody>
      </p:sp>
      <p:cxnSp>
        <p:nvCxnSpPr>
          <p:cNvPr id="335" name="Google Shape;335;p22"/>
          <p:cNvCxnSpPr/>
          <p:nvPr/>
        </p:nvCxnSpPr>
        <p:spPr>
          <a:xfrm rot="10800000">
            <a:off x="581875" y="1227532"/>
            <a:ext cx="854700" cy="2100"/>
          </a:xfrm>
          <a:prstGeom prst="straightConnector1">
            <a:avLst/>
          </a:prstGeom>
          <a:noFill/>
          <a:ln cap="flat" cmpd="sng" w="76200">
            <a:solidFill>
              <a:srgbClr val="1C4587"/>
            </a:solidFill>
            <a:prstDash val="solid"/>
            <a:round/>
            <a:headEnd len="sm" w="sm" type="none"/>
            <a:tailEnd len="sm" w="sm" type="none"/>
          </a:ln>
        </p:spPr>
      </p:cxnSp>
      <p:sp>
        <p:nvSpPr>
          <p:cNvPr id="336" name="Google Shape;336;p22"/>
          <p:cNvSpPr txBox="1"/>
          <p:nvPr/>
        </p:nvSpPr>
        <p:spPr>
          <a:xfrm>
            <a:off x="502397" y="597857"/>
            <a:ext cx="6680400" cy="52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Fira Sans"/>
                <a:ea typeface="Fira Sans"/>
                <a:cs typeface="Fira Sans"/>
                <a:sym typeface="Fira Sans"/>
              </a:rPr>
              <a:t>Dataset Pre-processing</a:t>
            </a:r>
            <a:endParaRPr b="1" i="0" sz="2400" u="none" cap="none" strike="noStrike">
              <a:solidFill>
                <a:srgbClr val="000000"/>
              </a:solidFill>
              <a:latin typeface="Fira Sans"/>
              <a:ea typeface="Fira Sans"/>
              <a:cs typeface="Fira Sans"/>
              <a:sym typeface="Fira Sans"/>
            </a:endParaRPr>
          </a:p>
        </p:txBody>
      </p:sp>
      <p:sp>
        <p:nvSpPr>
          <p:cNvPr id="337" name="Google Shape;337;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b="1" lang="en-US"/>
              <a:t>‹#›</a:t>
            </a:fld>
            <a:endParaRPr b="1"/>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3"/>
          <p:cNvSpPr/>
          <p:nvPr/>
        </p:nvSpPr>
        <p:spPr>
          <a:xfrm>
            <a:off x="50" y="2535"/>
            <a:ext cx="9144000" cy="435000"/>
          </a:xfrm>
          <a:prstGeom prst="rect">
            <a:avLst/>
          </a:prstGeom>
          <a:solidFill>
            <a:srgbClr val="1C4587"/>
          </a:solidFill>
          <a:ln>
            <a:noFill/>
          </a:ln>
        </p:spPr>
        <p:txBody>
          <a:bodyPr anchorCtr="0" anchor="ctr" bIns="91425" lIns="274300"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Fira Sans"/>
              <a:ea typeface="Fira Sans"/>
              <a:cs typeface="Fira Sans"/>
              <a:sym typeface="Fira Sans"/>
            </a:endParaRPr>
          </a:p>
        </p:txBody>
      </p:sp>
      <p:sp>
        <p:nvSpPr>
          <p:cNvPr id="343" name="Google Shape;343;p23"/>
          <p:cNvSpPr txBox="1"/>
          <p:nvPr/>
        </p:nvSpPr>
        <p:spPr>
          <a:xfrm>
            <a:off x="364898" y="1446393"/>
            <a:ext cx="2703996" cy="376582"/>
          </a:xfrm>
          <a:prstGeom prst="rect">
            <a:avLst/>
          </a:prstGeom>
          <a:noFill/>
          <a:ln>
            <a:noFill/>
          </a:ln>
        </p:spPr>
        <p:txBody>
          <a:bodyPr anchorCtr="0" anchor="t" bIns="91425" lIns="91425" spcFirstLastPara="1" rIns="91425" wrap="square" tIns="91425">
            <a:noAutofit/>
          </a:bodyPr>
          <a:lstStyle/>
          <a:p>
            <a:pPr indent="0" lvl="0" marL="139700" marR="0" rtl="0" algn="l">
              <a:lnSpc>
                <a:spcPct val="115000"/>
              </a:lnSpc>
              <a:spcBef>
                <a:spcPts val="0"/>
              </a:spcBef>
              <a:spcAft>
                <a:spcPts val="0"/>
              </a:spcAft>
              <a:buNone/>
            </a:pPr>
            <a:r>
              <a:rPr b="1" i="0" lang="en-US" sz="1400" u="none" cap="none" strike="noStrike">
                <a:solidFill>
                  <a:schemeClr val="dk1"/>
                </a:solidFill>
                <a:latin typeface="Fira Sans"/>
                <a:ea typeface="Fira Sans"/>
                <a:cs typeface="Fira Sans"/>
                <a:sym typeface="Fira Sans"/>
              </a:rPr>
              <a:t>Raw Data</a:t>
            </a:r>
            <a:endParaRPr/>
          </a:p>
          <a:p>
            <a:pPr indent="0" lvl="1" marL="596900" marR="0" rtl="0" algn="l">
              <a:lnSpc>
                <a:spcPct val="115000"/>
              </a:lnSpc>
              <a:spcBef>
                <a:spcPts val="0"/>
              </a:spcBef>
              <a:spcAft>
                <a:spcPts val="0"/>
              </a:spcAft>
              <a:buNone/>
            </a:pPr>
            <a:r>
              <a:t/>
            </a:r>
            <a:endParaRPr b="0" i="0" sz="1800" u="none" cap="none" strike="noStrike">
              <a:solidFill>
                <a:schemeClr val="dk2"/>
              </a:solidFill>
              <a:latin typeface="Fira Sans"/>
              <a:ea typeface="Fira Sans"/>
              <a:cs typeface="Fira Sans"/>
              <a:sym typeface="Fira Sans"/>
            </a:endParaRPr>
          </a:p>
        </p:txBody>
      </p:sp>
      <p:cxnSp>
        <p:nvCxnSpPr>
          <p:cNvPr id="344" name="Google Shape;344;p23"/>
          <p:cNvCxnSpPr/>
          <p:nvPr/>
        </p:nvCxnSpPr>
        <p:spPr>
          <a:xfrm rot="10800000">
            <a:off x="581875" y="1227532"/>
            <a:ext cx="854700" cy="2100"/>
          </a:xfrm>
          <a:prstGeom prst="straightConnector1">
            <a:avLst/>
          </a:prstGeom>
          <a:noFill/>
          <a:ln cap="flat" cmpd="sng" w="76200">
            <a:solidFill>
              <a:srgbClr val="1C4587"/>
            </a:solidFill>
            <a:prstDash val="solid"/>
            <a:round/>
            <a:headEnd len="sm" w="sm" type="none"/>
            <a:tailEnd len="sm" w="sm" type="none"/>
          </a:ln>
        </p:spPr>
      </p:cxnSp>
      <p:sp>
        <p:nvSpPr>
          <p:cNvPr id="345" name="Google Shape;345;p23"/>
          <p:cNvSpPr txBox="1"/>
          <p:nvPr/>
        </p:nvSpPr>
        <p:spPr>
          <a:xfrm>
            <a:off x="502397" y="597857"/>
            <a:ext cx="6680400" cy="52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Fira Sans"/>
                <a:ea typeface="Fira Sans"/>
                <a:cs typeface="Fira Sans"/>
                <a:sym typeface="Fira Sans"/>
              </a:rPr>
              <a:t>Dataset </a:t>
            </a:r>
            <a:r>
              <a:rPr b="1" i="0" lang="en-US" sz="2400" u="none" cap="none" strike="noStrike">
                <a:solidFill>
                  <a:schemeClr val="dk1"/>
                </a:solidFill>
                <a:latin typeface="Fira Sans"/>
                <a:ea typeface="Fira Sans"/>
                <a:cs typeface="Fira Sans"/>
                <a:sym typeface="Fira Sans"/>
              </a:rPr>
              <a:t>Attributes</a:t>
            </a:r>
            <a:endParaRPr b="1" i="0" sz="2400" u="none" cap="none" strike="noStrike">
              <a:solidFill>
                <a:srgbClr val="000000"/>
              </a:solidFill>
              <a:latin typeface="Fira Sans"/>
              <a:ea typeface="Fira Sans"/>
              <a:cs typeface="Fira Sans"/>
              <a:sym typeface="Fira Sans"/>
            </a:endParaRPr>
          </a:p>
        </p:txBody>
      </p:sp>
      <p:graphicFrame>
        <p:nvGraphicFramePr>
          <p:cNvPr id="346" name="Google Shape;346;p23"/>
          <p:cNvGraphicFramePr/>
          <p:nvPr/>
        </p:nvGraphicFramePr>
        <p:xfrm>
          <a:off x="581874" y="1908759"/>
          <a:ext cx="3000000" cy="3000000"/>
        </p:xfrm>
        <a:graphic>
          <a:graphicData uri="http://schemas.openxmlformats.org/drawingml/2006/table">
            <a:tbl>
              <a:tblPr bandRow="1" firstRow="1">
                <a:noFill/>
                <a:tableStyleId>{D14C2264-4AF3-40F8-B663-714752C640C7}</a:tableStyleId>
              </a:tblPr>
              <a:tblGrid>
                <a:gridCol w="1084875"/>
                <a:gridCol w="1410350"/>
                <a:gridCol w="1201125"/>
                <a:gridCol w="1456850"/>
                <a:gridCol w="1498925"/>
                <a:gridCol w="1376025"/>
              </a:tblGrid>
              <a:tr h="252475">
                <a:tc>
                  <a:txBody>
                    <a:bodyPr/>
                    <a:lstStyle/>
                    <a:p>
                      <a:pPr indent="0" lvl="0" marL="0" marR="0" rtl="0" algn="ctr">
                        <a:lnSpc>
                          <a:spcPct val="100000"/>
                        </a:lnSpc>
                        <a:spcBef>
                          <a:spcPts val="0"/>
                        </a:spcBef>
                        <a:spcAft>
                          <a:spcPts val="0"/>
                        </a:spcAft>
                        <a:buNone/>
                      </a:pPr>
                      <a:r>
                        <a:rPr b="1" lang="en-US" sz="1400" u="none" cap="none" strike="noStrike">
                          <a:solidFill>
                            <a:schemeClr val="dk1"/>
                          </a:solidFill>
                          <a:latin typeface="Fira Sans"/>
                          <a:ea typeface="Fira Sans"/>
                          <a:cs typeface="Fira Sans"/>
                          <a:sym typeface="Fira Sans"/>
                        </a:rPr>
                        <a:t>Classes</a:t>
                      </a:r>
                      <a:endParaRPr/>
                    </a:p>
                  </a:txBody>
                  <a:tcPr marT="45725" marB="45725" marR="91450" marL="91450">
                    <a:solidFill>
                      <a:srgbClr val="B1CDFB"/>
                    </a:solidFill>
                  </a:tcPr>
                </a:tc>
                <a:tc>
                  <a:txBody>
                    <a:bodyPr/>
                    <a:lstStyle/>
                    <a:p>
                      <a:pPr indent="0" lvl="0" marL="0" marR="0" rtl="0" algn="ctr">
                        <a:lnSpc>
                          <a:spcPct val="100000"/>
                        </a:lnSpc>
                        <a:spcBef>
                          <a:spcPts val="0"/>
                        </a:spcBef>
                        <a:spcAft>
                          <a:spcPts val="0"/>
                        </a:spcAft>
                        <a:buNone/>
                      </a:pPr>
                      <a:r>
                        <a:rPr b="1" lang="en-US" sz="1400" u="none" cap="none" strike="noStrike">
                          <a:solidFill>
                            <a:schemeClr val="dk1"/>
                          </a:solidFill>
                          <a:latin typeface="Fira Sans"/>
                          <a:ea typeface="Fira Sans"/>
                          <a:cs typeface="Fira Sans"/>
                          <a:sym typeface="Fira Sans"/>
                        </a:rPr>
                        <a:t>No of Samples</a:t>
                      </a:r>
                      <a:endParaRPr/>
                    </a:p>
                  </a:txBody>
                  <a:tcPr marT="45725" marB="45725" marR="91450" marL="91450">
                    <a:solidFill>
                      <a:srgbClr val="B1CDFB"/>
                    </a:solidFill>
                  </a:tcPr>
                </a:tc>
                <a:tc>
                  <a:txBody>
                    <a:bodyPr/>
                    <a:lstStyle/>
                    <a:p>
                      <a:pPr indent="0" lvl="0" marL="0" marR="0" rtl="0" algn="ctr">
                        <a:lnSpc>
                          <a:spcPct val="100000"/>
                        </a:lnSpc>
                        <a:spcBef>
                          <a:spcPts val="0"/>
                        </a:spcBef>
                        <a:spcAft>
                          <a:spcPts val="0"/>
                        </a:spcAft>
                        <a:buNone/>
                      </a:pPr>
                      <a:r>
                        <a:rPr b="1" lang="en-US" sz="1400" u="none" cap="none" strike="noStrike">
                          <a:solidFill>
                            <a:schemeClr val="dk1"/>
                          </a:solidFill>
                          <a:latin typeface="Fira Sans"/>
                          <a:ea typeface="Fira Sans"/>
                          <a:cs typeface="Fira Sans"/>
                          <a:sym typeface="Fira Sans"/>
                        </a:rPr>
                        <a:t>Max Length</a:t>
                      </a:r>
                      <a:endParaRPr/>
                    </a:p>
                  </a:txBody>
                  <a:tcPr marT="45725" marB="45725" marR="91450" marL="91450">
                    <a:solidFill>
                      <a:srgbClr val="B1CDFB"/>
                    </a:solidFill>
                  </a:tcPr>
                </a:tc>
                <a:tc>
                  <a:txBody>
                    <a:bodyPr/>
                    <a:lstStyle/>
                    <a:p>
                      <a:pPr indent="0" lvl="0" marL="0" marR="0" rtl="0" algn="ctr">
                        <a:lnSpc>
                          <a:spcPct val="100000"/>
                        </a:lnSpc>
                        <a:spcBef>
                          <a:spcPts val="0"/>
                        </a:spcBef>
                        <a:spcAft>
                          <a:spcPts val="0"/>
                        </a:spcAft>
                        <a:buNone/>
                      </a:pPr>
                      <a:r>
                        <a:rPr b="1" lang="en-US" sz="1400" u="none" cap="none" strike="noStrike">
                          <a:solidFill>
                            <a:schemeClr val="dk1"/>
                          </a:solidFill>
                          <a:latin typeface="Fira Sans"/>
                          <a:ea typeface="Fira Sans"/>
                          <a:cs typeface="Fira Sans"/>
                          <a:sym typeface="Fira Sans"/>
                        </a:rPr>
                        <a:t>Average Length</a:t>
                      </a:r>
                      <a:endParaRPr/>
                    </a:p>
                  </a:txBody>
                  <a:tcPr marT="45725" marB="45725" marR="91450" marL="91450">
                    <a:solidFill>
                      <a:srgbClr val="B1CDFB"/>
                    </a:solidFill>
                  </a:tcPr>
                </a:tc>
                <a:tc>
                  <a:txBody>
                    <a:bodyPr/>
                    <a:lstStyle/>
                    <a:p>
                      <a:pPr indent="0" lvl="0" marL="0" marR="0" rtl="0" algn="ctr">
                        <a:lnSpc>
                          <a:spcPct val="100000"/>
                        </a:lnSpc>
                        <a:spcBef>
                          <a:spcPts val="0"/>
                        </a:spcBef>
                        <a:spcAft>
                          <a:spcPts val="0"/>
                        </a:spcAft>
                        <a:buNone/>
                      </a:pPr>
                      <a:r>
                        <a:rPr b="1" lang="en-US" sz="1400" u="none" cap="none" strike="noStrike">
                          <a:solidFill>
                            <a:schemeClr val="dk1"/>
                          </a:solidFill>
                          <a:latin typeface="Fira Sans"/>
                          <a:ea typeface="Fira Sans"/>
                          <a:cs typeface="Fira Sans"/>
                          <a:sym typeface="Fira Sans"/>
                        </a:rPr>
                        <a:t>Vocabulary Size</a:t>
                      </a:r>
                      <a:endParaRPr/>
                    </a:p>
                  </a:txBody>
                  <a:tcPr marT="45725" marB="45725" marR="91450" marL="91450">
                    <a:solidFill>
                      <a:srgbClr val="B1CDFB"/>
                    </a:solidFill>
                  </a:tcPr>
                </a:tc>
                <a:tc>
                  <a:txBody>
                    <a:bodyPr/>
                    <a:lstStyle/>
                    <a:p>
                      <a:pPr indent="0" lvl="0" marL="0" marR="0" rtl="0" algn="ctr">
                        <a:lnSpc>
                          <a:spcPct val="100000"/>
                        </a:lnSpc>
                        <a:spcBef>
                          <a:spcPts val="0"/>
                        </a:spcBef>
                        <a:spcAft>
                          <a:spcPts val="0"/>
                        </a:spcAft>
                        <a:buNone/>
                      </a:pPr>
                      <a:r>
                        <a:rPr b="1" lang="en-US" sz="1400" u="none" cap="none" strike="noStrike">
                          <a:solidFill>
                            <a:schemeClr val="dk1"/>
                          </a:solidFill>
                          <a:latin typeface="Fira Sans"/>
                          <a:ea typeface="Fira Sans"/>
                          <a:cs typeface="Fira Sans"/>
                          <a:sym typeface="Fira Sans"/>
                        </a:rPr>
                        <a:t>Total Tokens</a:t>
                      </a:r>
                      <a:endParaRPr/>
                    </a:p>
                  </a:txBody>
                  <a:tcPr marT="45725" marB="45725" marR="91450" marL="91450">
                    <a:solidFill>
                      <a:srgbClr val="B1CDFB"/>
                    </a:solidFill>
                  </a:tcPr>
                </a:tc>
              </a:tr>
              <a:tr h="276375">
                <a:tc>
                  <a:txBody>
                    <a:bodyPr/>
                    <a:lstStyle/>
                    <a:p>
                      <a:pPr indent="0" lvl="0" marL="0" marR="0" rtl="0" algn="ctr">
                        <a:lnSpc>
                          <a:spcPct val="100000"/>
                        </a:lnSpc>
                        <a:spcBef>
                          <a:spcPts val="0"/>
                        </a:spcBef>
                        <a:spcAft>
                          <a:spcPts val="0"/>
                        </a:spcAft>
                        <a:buNone/>
                      </a:pPr>
                      <a:r>
                        <a:rPr b="1" lang="en-US" sz="1400" u="none" cap="none" strike="noStrike">
                          <a:latin typeface="Fira Sans"/>
                          <a:ea typeface="Fira Sans"/>
                          <a:cs typeface="Fira Sans"/>
                          <a:sym typeface="Fira Sans"/>
                        </a:rPr>
                        <a:t>Toxic</a:t>
                      </a:r>
                      <a:endParaRPr/>
                    </a:p>
                  </a:txBody>
                  <a:tcPr marT="45725" marB="45725" marR="91450" marL="91450"/>
                </a:tc>
                <a:tc>
                  <a:txBody>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Fira Sans"/>
                          <a:ea typeface="Fira Sans"/>
                          <a:cs typeface="Fira Sans"/>
                          <a:sym typeface="Fira Sans"/>
                        </a:rPr>
                        <a:t>13097</a:t>
                      </a:r>
                      <a:endParaRPr sz="1400" u="none" cap="none" strike="noStrike">
                        <a:latin typeface="Fira Sans"/>
                        <a:ea typeface="Fira Sans"/>
                        <a:cs typeface="Fira Sans"/>
                        <a:sym typeface="Fira Sans"/>
                      </a:endParaRPr>
                    </a:p>
                  </a:txBody>
                  <a:tcPr marT="45725" marB="45725" marR="91450" marL="91450"/>
                </a:tc>
                <a:tc>
                  <a:txBody>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Fira Sans"/>
                          <a:ea typeface="Fira Sans"/>
                          <a:cs typeface="Fira Sans"/>
                          <a:sym typeface="Fira Sans"/>
                        </a:rPr>
                        <a:t>197</a:t>
                      </a:r>
                      <a:endParaRPr sz="1400" u="none" cap="none" strike="noStrike">
                        <a:latin typeface="Fira Sans"/>
                        <a:ea typeface="Fira Sans"/>
                        <a:cs typeface="Fira Sans"/>
                        <a:sym typeface="Fira Sans"/>
                      </a:endParaRPr>
                    </a:p>
                  </a:txBody>
                  <a:tcPr marT="45725" marB="45725" marR="91450" marL="91450"/>
                </a:tc>
                <a:tc>
                  <a:txBody>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Fira Sans"/>
                          <a:ea typeface="Fira Sans"/>
                          <a:cs typeface="Fira Sans"/>
                          <a:sym typeface="Fira Sans"/>
                        </a:rPr>
                        <a:t>17 </a:t>
                      </a:r>
                      <a:r>
                        <a:rPr b="0" i="0" lang="en-US" sz="1400" u="none" cap="none" strike="noStrike">
                          <a:solidFill>
                            <a:srgbClr val="000000"/>
                          </a:solidFill>
                          <a:latin typeface="Arial"/>
                          <a:ea typeface="Arial"/>
                          <a:cs typeface="Arial"/>
                          <a:sym typeface="Arial"/>
                        </a:rPr>
                        <a:t>±</a:t>
                      </a:r>
                      <a:r>
                        <a:rPr b="0" i="0" lang="en-US" sz="1400" u="none" cap="none" strike="noStrike">
                          <a:solidFill>
                            <a:srgbClr val="000000"/>
                          </a:solidFill>
                          <a:latin typeface="Fira Sans"/>
                          <a:ea typeface="Fira Sans"/>
                          <a:cs typeface="Fira Sans"/>
                          <a:sym typeface="Fira Sans"/>
                        </a:rPr>
                        <a:t> 17.00</a:t>
                      </a:r>
                      <a:endParaRPr sz="1400" u="none" cap="none" strike="noStrike">
                        <a:latin typeface="Fira Sans"/>
                        <a:ea typeface="Fira Sans"/>
                        <a:cs typeface="Fira Sans"/>
                        <a:sym typeface="Fira Sans"/>
                      </a:endParaRPr>
                    </a:p>
                  </a:txBody>
                  <a:tcPr marT="45725" marB="45725" marR="91450" marL="91450"/>
                </a:tc>
                <a:tc>
                  <a:txBody>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Fira Sans"/>
                          <a:ea typeface="Fira Sans"/>
                          <a:cs typeface="Fira Sans"/>
                          <a:sym typeface="Fira Sans"/>
                        </a:rPr>
                        <a:t>13203</a:t>
                      </a:r>
                      <a:endParaRPr sz="1400" u="none" cap="none" strike="noStrike">
                        <a:latin typeface="Fira Sans"/>
                        <a:ea typeface="Fira Sans"/>
                        <a:cs typeface="Fira Sans"/>
                        <a:sym typeface="Fira Sans"/>
                      </a:endParaRPr>
                    </a:p>
                  </a:txBody>
                  <a:tcPr marT="45725" marB="45725" marR="91450" marL="91450"/>
                </a:tc>
                <a:tc>
                  <a:txBody>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Fira Sans"/>
                          <a:ea typeface="Fira Sans"/>
                          <a:cs typeface="Fira Sans"/>
                          <a:sym typeface="Fira Sans"/>
                        </a:rPr>
                        <a:t>226366</a:t>
                      </a:r>
                      <a:endParaRPr sz="1400" u="none" cap="none" strike="noStrike">
                        <a:latin typeface="Fira Sans"/>
                        <a:ea typeface="Fira Sans"/>
                        <a:cs typeface="Fira Sans"/>
                        <a:sym typeface="Fira Sans"/>
                      </a:endParaRPr>
                    </a:p>
                  </a:txBody>
                  <a:tcPr marT="45725" marB="45725" marR="91450" marL="91450"/>
                </a:tc>
              </a:tr>
              <a:tr h="277500">
                <a:tc>
                  <a:txBody>
                    <a:bodyPr/>
                    <a:lstStyle/>
                    <a:p>
                      <a:pPr indent="0" lvl="0" marL="0" marR="0" rtl="0" algn="ctr">
                        <a:lnSpc>
                          <a:spcPct val="100000"/>
                        </a:lnSpc>
                        <a:spcBef>
                          <a:spcPts val="0"/>
                        </a:spcBef>
                        <a:spcAft>
                          <a:spcPts val="0"/>
                        </a:spcAft>
                        <a:buNone/>
                      </a:pPr>
                      <a:r>
                        <a:rPr b="1" lang="en-US" sz="1400" u="none" cap="none" strike="noStrike">
                          <a:latin typeface="Fira Sans"/>
                          <a:ea typeface="Fira Sans"/>
                          <a:cs typeface="Fira Sans"/>
                          <a:sym typeface="Fira Sans"/>
                        </a:rPr>
                        <a:t>Non-Toxic</a:t>
                      </a:r>
                      <a:endParaRPr/>
                    </a:p>
                  </a:txBody>
                  <a:tcPr marT="45725" marB="45725" marR="91450" marL="91450"/>
                </a:tc>
                <a:tc>
                  <a:txBody>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Fira Sans"/>
                          <a:ea typeface="Fira Sans"/>
                          <a:cs typeface="Fira Sans"/>
                          <a:sym typeface="Fira Sans"/>
                        </a:rPr>
                        <a:t>59674</a:t>
                      </a:r>
                      <a:endParaRPr sz="1400" u="none" cap="none" strike="noStrike">
                        <a:latin typeface="Fira Sans"/>
                        <a:ea typeface="Fira Sans"/>
                        <a:cs typeface="Fira Sans"/>
                        <a:sym typeface="Fira Sans"/>
                      </a:endParaRPr>
                    </a:p>
                  </a:txBody>
                  <a:tcPr marT="45725" marB="45725" marR="91450" marL="91450"/>
                </a:tc>
                <a:tc>
                  <a:txBody>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Fira Sans"/>
                          <a:ea typeface="Fira Sans"/>
                          <a:cs typeface="Fira Sans"/>
                          <a:sym typeface="Fira Sans"/>
                        </a:rPr>
                        <a:t>230</a:t>
                      </a:r>
                      <a:endParaRPr sz="1400" u="none" cap="none" strike="noStrike">
                        <a:latin typeface="Fira Sans"/>
                        <a:ea typeface="Fira Sans"/>
                        <a:cs typeface="Fira Sans"/>
                        <a:sym typeface="Fira Sans"/>
                      </a:endParaRPr>
                    </a:p>
                  </a:txBody>
                  <a:tcPr marT="45725" marB="45725" marR="91450" marL="91450"/>
                </a:tc>
                <a:tc>
                  <a:txBody>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Fira Sans"/>
                          <a:ea typeface="Fira Sans"/>
                          <a:cs typeface="Fira Sans"/>
                          <a:sym typeface="Fira Sans"/>
                        </a:rPr>
                        <a:t>24 </a:t>
                      </a:r>
                      <a:r>
                        <a:rPr b="0" i="0" lang="en-US" sz="1400" u="none" cap="none" strike="noStrike">
                          <a:solidFill>
                            <a:srgbClr val="000000"/>
                          </a:solidFill>
                          <a:latin typeface="Arial"/>
                          <a:ea typeface="Arial"/>
                          <a:cs typeface="Arial"/>
                          <a:sym typeface="Arial"/>
                        </a:rPr>
                        <a:t>±</a:t>
                      </a:r>
                      <a:r>
                        <a:rPr b="0" i="0" lang="en-US" sz="1400" u="none" cap="none" strike="noStrike">
                          <a:solidFill>
                            <a:srgbClr val="000000"/>
                          </a:solidFill>
                          <a:latin typeface="Fira Sans"/>
                          <a:ea typeface="Fira Sans"/>
                          <a:cs typeface="Fira Sans"/>
                          <a:sym typeface="Fira Sans"/>
                        </a:rPr>
                        <a:t> 20.38</a:t>
                      </a:r>
                      <a:endParaRPr sz="1400" u="none" cap="none" strike="noStrike">
                        <a:latin typeface="Fira Sans"/>
                        <a:ea typeface="Fira Sans"/>
                        <a:cs typeface="Fira Sans"/>
                        <a:sym typeface="Fira Sans"/>
                      </a:endParaRPr>
                    </a:p>
                  </a:txBody>
                  <a:tcPr marT="45725" marB="45725" marR="91450" marL="91450"/>
                </a:tc>
                <a:tc>
                  <a:txBody>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Fira Sans"/>
                          <a:ea typeface="Fira Sans"/>
                          <a:cs typeface="Fira Sans"/>
                          <a:sym typeface="Fira Sans"/>
                        </a:rPr>
                        <a:t>49510</a:t>
                      </a:r>
                      <a:endParaRPr sz="1400" u="none" cap="none" strike="noStrike">
                        <a:latin typeface="Fira Sans"/>
                        <a:ea typeface="Fira Sans"/>
                        <a:cs typeface="Fira Sans"/>
                        <a:sym typeface="Fira Sans"/>
                      </a:endParaRPr>
                    </a:p>
                  </a:txBody>
                  <a:tcPr marT="45725" marB="45725" marR="91450" marL="91450"/>
                </a:tc>
                <a:tc>
                  <a:txBody>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Fira Sans"/>
                          <a:ea typeface="Fira Sans"/>
                          <a:cs typeface="Fira Sans"/>
                          <a:sym typeface="Fira Sans"/>
                        </a:rPr>
                        <a:t>1446452</a:t>
                      </a:r>
                      <a:endParaRPr sz="1400" u="none" cap="none" strike="noStrike">
                        <a:latin typeface="Fira Sans"/>
                        <a:ea typeface="Fira Sans"/>
                        <a:cs typeface="Fira Sans"/>
                        <a:sym typeface="Fira Sans"/>
                      </a:endParaRPr>
                    </a:p>
                  </a:txBody>
                  <a:tcPr marT="45725" marB="45725" marR="91450" marL="91450"/>
                </a:tc>
              </a:tr>
              <a:tr h="278625">
                <a:tc>
                  <a:txBody>
                    <a:bodyPr/>
                    <a:lstStyle/>
                    <a:p>
                      <a:pPr indent="0" lvl="0" marL="0" marR="0" rtl="0" algn="ctr">
                        <a:lnSpc>
                          <a:spcPct val="100000"/>
                        </a:lnSpc>
                        <a:spcBef>
                          <a:spcPts val="0"/>
                        </a:spcBef>
                        <a:spcAft>
                          <a:spcPts val="0"/>
                        </a:spcAft>
                        <a:buNone/>
                      </a:pPr>
                      <a:r>
                        <a:rPr b="1" lang="en-US" sz="1400" u="none" cap="none" strike="noStrike">
                          <a:latin typeface="Fira Sans"/>
                          <a:ea typeface="Fira Sans"/>
                          <a:cs typeface="Fira Sans"/>
                          <a:sym typeface="Fira Sans"/>
                        </a:rPr>
                        <a:t>Total</a:t>
                      </a:r>
                      <a:endParaRPr/>
                    </a:p>
                  </a:txBody>
                  <a:tcPr marT="45725" marB="45725" marR="91450" marL="91450"/>
                </a:tc>
                <a:tc>
                  <a:txBody>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Fira Sans"/>
                          <a:ea typeface="Fira Sans"/>
                          <a:cs typeface="Fira Sans"/>
                          <a:sym typeface="Fira Sans"/>
                        </a:rPr>
                        <a:t>72771</a:t>
                      </a:r>
                      <a:endParaRPr sz="1400" u="none" cap="none" strike="noStrike">
                        <a:latin typeface="Fira Sans"/>
                        <a:ea typeface="Fira Sans"/>
                        <a:cs typeface="Fira Sans"/>
                        <a:sym typeface="Fira Sans"/>
                      </a:endParaRPr>
                    </a:p>
                  </a:txBody>
                  <a:tcPr marT="45725" marB="45725" marR="91450" marL="91450"/>
                </a:tc>
                <a:tc>
                  <a:txBody>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Fira Sans"/>
                          <a:ea typeface="Fira Sans"/>
                          <a:cs typeface="Fira Sans"/>
                          <a:sym typeface="Fira Sans"/>
                        </a:rPr>
                        <a:t>230</a:t>
                      </a:r>
                      <a:endParaRPr sz="1400" u="none" cap="none" strike="noStrike">
                        <a:latin typeface="Fira Sans"/>
                        <a:ea typeface="Fira Sans"/>
                        <a:cs typeface="Fira Sans"/>
                        <a:sym typeface="Fira Sans"/>
                      </a:endParaRPr>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latin typeface="Fira Sans"/>
                          <a:ea typeface="Fira Sans"/>
                          <a:cs typeface="Fira Sans"/>
                          <a:sym typeface="Fira Sans"/>
                        </a:rPr>
                        <a:t>22 </a:t>
                      </a:r>
                      <a:r>
                        <a:rPr b="0" i="0" lang="en-US" sz="1400" u="none" cap="none" strike="noStrike">
                          <a:solidFill>
                            <a:srgbClr val="000000"/>
                          </a:solidFill>
                          <a:latin typeface="Arial"/>
                          <a:ea typeface="Arial"/>
                          <a:cs typeface="Arial"/>
                          <a:sym typeface="Arial"/>
                        </a:rPr>
                        <a:t>±</a:t>
                      </a:r>
                      <a:r>
                        <a:rPr lang="en-US" sz="1400" u="none" cap="none" strike="noStrike">
                          <a:latin typeface="Fira Sans"/>
                          <a:ea typeface="Fira Sans"/>
                          <a:cs typeface="Fira Sans"/>
                          <a:sym typeface="Fira Sans"/>
                        </a:rPr>
                        <a:t> 19.99</a:t>
                      </a:r>
                      <a:endParaRPr/>
                    </a:p>
                  </a:txBody>
                  <a:tcPr marT="45725" marB="45725" marR="91450" marL="91450"/>
                </a:tc>
                <a:tc>
                  <a:txBody>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Fira Sans"/>
                          <a:ea typeface="Fira Sans"/>
                          <a:cs typeface="Fira Sans"/>
                          <a:sym typeface="Fira Sans"/>
                        </a:rPr>
                        <a:t>54477</a:t>
                      </a:r>
                      <a:endParaRPr sz="1400" u="none" cap="none" strike="noStrike">
                        <a:latin typeface="Fira Sans"/>
                        <a:ea typeface="Fira Sans"/>
                        <a:cs typeface="Fira Sans"/>
                        <a:sym typeface="Fira Sans"/>
                      </a:endParaRPr>
                    </a:p>
                  </a:txBody>
                  <a:tcPr marT="45725" marB="45725" marR="91450" marL="91450"/>
                </a:tc>
                <a:tc>
                  <a:txBody>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Fira Sans"/>
                          <a:ea typeface="Fira Sans"/>
                          <a:cs typeface="Fira Sans"/>
                          <a:sym typeface="Fira Sans"/>
                        </a:rPr>
                        <a:t>1672818</a:t>
                      </a:r>
                      <a:endParaRPr sz="1400" u="none" cap="none" strike="noStrike">
                        <a:latin typeface="Fira Sans"/>
                        <a:ea typeface="Fira Sans"/>
                        <a:cs typeface="Fira Sans"/>
                        <a:sym typeface="Fira Sans"/>
                      </a:endParaRPr>
                    </a:p>
                  </a:txBody>
                  <a:tcPr marT="45725" marB="45725" marR="91450" marL="91450"/>
                </a:tc>
              </a:tr>
            </a:tbl>
          </a:graphicData>
        </a:graphic>
      </p:graphicFrame>
      <p:graphicFrame>
        <p:nvGraphicFramePr>
          <p:cNvPr id="347" name="Google Shape;347;p23"/>
          <p:cNvGraphicFramePr/>
          <p:nvPr/>
        </p:nvGraphicFramePr>
        <p:xfrm>
          <a:off x="581874" y="3788732"/>
          <a:ext cx="3000000" cy="3000000"/>
        </p:xfrm>
        <a:graphic>
          <a:graphicData uri="http://schemas.openxmlformats.org/drawingml/2006/table">
            <a:tbl>
              <a:tblPr bandRow="1" firstRow="1">
                <a:noFill/>
                <a:tableStyleId>{D14C2264-4AF3-40F8-B663-714752C640C7}</a:tableStyleId>
              </a:tblPr>
              <a:tblGrid>
                <a:gridCol w="1084875"/>
                <a:gridCol w="1410350"/>
                <a:gridCol w="1201125"/>
                <a:gridCol w="1456850"/>
                <a:gridCol w="1498925"/>
                <a:gridCol w="1376025"/>
              </a:tblGrid>
              <a:tr h="298750">
                <a:tc>
                  <a:txBody>
                    <a:bodyPr/>
                    <a:lstStyle/>
                    <a:p>
                      <a:pPr indent="0" lvl="0" marL="0" marR="0" rtl="0" algn="ctr">
                        <a:lnSpc>
                          <a:spcPct val="100000"/>
                        </a:lnSpc>
                        <a:spcBef>
                          <a:spcPts val="0"/>
                        </a:spcBef>
                        <a:spcAft>
                          <a:spcPts val="0"/>
                        </a:spcAft>
                        <a:buNone/>
                      </a:pPr>
                      <a:r>
                        <a:rPr b="1" lang="en-US" sz="1400" u="none" cap="none" strike="noStrike">
                          <a:solidFill>
                            <a:schemeClr val="dk1"/>
                          </a:solidFill>
                          <a:latin typeface="Fira Sans"/>
                          <a:ea typeface="Fira Sans"/>
                          <a:cs typeface="Fira Sans"/>
                          <a:sym typeface="Fira Sans"/>
                        </a:rPr>
                        <a:t>Classes</a:t>
                      </a:r>
                      <a:endParaRPr/>
                    </a:p>
                  </a:txBody>
                  <a:tcPr marT="45725" marB="45725" marR="91450" marL="91450">
                    <a:solidFill>
                      <a:srgbClr val="B1CDFB"/>
                    </a:solidFill>
                  </a:tcPr>
                </a:tc>
                <a:tc>
                  <a:txBody>
                    <a:bodyPr/>
                    <a:lstStyle/>
                    <a:p>
                      <a:pPr indent="0" lvl="0" marL="0" marR="0" rtl="0" algn="ctr">
                        <a:lnSpc>
                          <a:spcPct val="100000"/>
                        </a:lnSpc>
                        <a:spcBef>
                          <a:spcPts val="0"/>
                        </a:spcBef>
                        <a:spcAft>
                          <a:spcPts val="0"/>
                        </a:spcAft>
                        <a:buNone/>
                      </a:pPr>
                      <a:r>
                        <a:rPr b="1" lang="en-US" sz="1400" u="none" cap="none" strike="noStrike">
                          <a:solidFill>
                            <a:schemeClr val="dk1"/>
                          </a:solidFill>
                          <a:latin typeface="Fira Sans"/>
                          <a:ea typeface="Fira Sans"/>
                          <a:cs typeface="Fira Sans"/>
                          <a:sym typeface="Fira Sans"/>
                        </a:rPr>
                        <a:t>No of Samples</a:t>
                      </a:r>
                      <a:endParaRPr/>
                    </a:p>
                  </a:txBody>
                  <a:tcPr marT="45725" marB="45725" marR="91450" marL="91450">
                    <a:solidFill>
                      <a:srgbClr val="B1CDFB"/>
                    </a:solidFill>
                  </a:tcPr>
                </a:tc>
                <a:tc>
                  <a:txBody>
                    <a:bodyPr/>
                    <a:lstStyle/>
                    <a:p>
                      <a:pPr indent="0" lvl="0" marL="0" marR="0" rtl="0" algn="ctr">
                        <a:lnSpc>
                          <a:spcPct val="100000"/>
                        </a:lnSpc>
                        <a:spcBef>
                          <a:spcPts val="0"/>
                        </a:spcBef>
                        <a:spcAft>
                          <a:spcPts val="0"/>
                        </a:spcAft>
                        <a:buNone/>
                      </a:pPr>
                      <a:r>
                        <a:rPr b="1" lang="en-US" sz="1400" u="none" cap="none" strike="noStrike">
                          <a:solidFill>
                            <a:schemeClr val="dk1"/>
                          </a:solidFill>
                          <a:latin typeface="Fira Sans"/>
                          <a:ea typeface="Fira Sans"/>
                          <a:cs typeface="Fira Sans"/>
                          <a:sym typeface="Fira Sans"/>
                        </a:rPr>
                        <a:t>Max Length</a:t>
                      </a:r>
                      <a:endParaRPr/>
                    </a:p>
                  </a:txBody>
                  <a:tcPr marT="45725" marB="45725" marR="91450" marL="91450">
                    <a:solidFill>
                      <a:srgbClr val="B1CDFB"/>
                    </a:solidFill>
                  </a:tcPr>
                </a:tc>
                <a:tc>
                  <a:txBody>
                    <a:bodyPr/>
                    <a:lstStyle/>
                    <a:p>
                      <a:pPr indent="0" lvl="0" marL="0" marR="0" rtl="0" algn="ctr">
                        <a:lnSpc>
                          <a:spcPct val="100000"/>
                        </a:lnSpc>
                        <a:spcBef>
                          <a:spcPts val="0"/>
                        </a:spcBef>
                        <a:spcAft>
                          <a:spcPts val="0"/>
                        </a:spcAft>
                        <a:buNone/>
                      </a:pPr>
                      <a:r>
                        <a:rPr b="1" lang="en-US" sz="1400" u="none" cap="none" strike="noStrike">
                          <a:solidFill>
                            <a:schemeClr val="dk1"/>
                          </a:solidFill>
                          <a:latin typeface="Fira Sans"/>
                          <a:ea typeface="Fira Sans"/>
                          <a:cs typeface="Fira Sans"/>
                          <a:sym typeface="Fira Sans"/>
                        </a:rPr>
                        <a:t>Average Length</a:t>
                      </a:r>
                      <a:endParaRPr/>
                    </a:p>
                  </a:txBody>
                  <a:tcPr marT="45725" marB="45725" marR="91450" marL="91450">
                    <a:solidFill>
                      <a:srgbClr val="B1CDFB"/>
                    </a:solidFill>
                  </a:tcPr>
                </a:tc>
                <a:tc>
                  <a:txBody>
                    <a:bodyPr/>
                    <a:lstStyle/>
                    <a:p>
                      <a:pPr indent="0" lvl="0" marL="0" marR="0" rtl="0" algn="ctr">
                        <a:lnSpc>
                          <a:spcPct val="100000"/>
                        </a:lnSpc>
                        <a:spcBef>
                          <a:spcPts val="0"/>
                        </a:spcBef>
                        <a:spcAft>
                          <a:spcPts val="0"/>
                        </a:spcAft>
                        <a:buNone/>
                      </a:pPr>
                      <a:r>
                        <a:rPr b="1" lang="en-US" sz="1400" u="none" cap="none" strike="noStrike">
                          <a:solidFill>
                            <a:schemeClr val="dk1"/>
                          </a:solidFill>
                          <a:latin typeface="Fira Sans"/>
                          <a:ea typeface="Fira Sans"/>
                          <a:cs typeface="Fira Sans"/>
                          <a:sym typeface="Fira Sans"/>
                        </a:rPr>
                        <a:t>Vocabulary Size</a:t>
                      </a:r>
                      <a:endParaRPr/>
                    </a:p>
                  </a:txBody>
                  <a:tcPr marT="45725" marB="45725" marR="91450" marL="91450">
                    <a:solidFill>
                      <a:srgbClr val="B1CDFB"/>
                    </a:solidFill>
                  </a:tcPr>
                </a:tc>
                <a:tc>
                  <a:txBody>
                    <a:bodyPr/>
                    <a:lstStyle/>
                    <a:p>
                      <a:pPr indent="0" lvl="0" marL="0" marR="0" rtl="0" algn="ctr">
                        <a:lnSpc>
                          <a:spcPct val="100000"/>
                        </a:lnSpc>
                        <a:spcBef>
                          <a:spcPts val="0"/>
                        </a:spcBef>
                        <a:spcAft>
                          <a:spcPts val="0"/>
                        </a:spcAft>
                        <a:buNone/>
                      </a:pPr>
                      <a:r>
                        <a:rPr b="1" lang="en-US" sz="1400" u="none" cap="none" strike="noStrike">
                          <a:solidFill>
                            <a:schemeClr val="dk1"/>
                          </a:solidFill>
                          <a:latin typeface="Fira Sans"/>
                          <a:ea typeface="Fira Sans"/>
                          <a:cs typeface="Fira Sans"/>
                          <a:sym typeface="Fira Sans"/>
                        </a:rPr>
                        <a:t>Total Tokens</a:t>
                      </a:r>
                      <a:endParaRPr/>
                    </a:p>
                  </a:txBody>
                  <a:tcPr marT="45725" marB="45725" marR="91450" marL="91450">
                    <a:solidFill>
                      <a:srgbClr val="B1CDFB"/>
                    </a:solidFill>
                  </a:tcPr>
                </a:tc>
              </a:tr>
              <a:tr h="291875">
                <a:tc>
                  <a:txBody>
                    <a:bodyPr/>
                    <a:lstStyle/>
                    <a:p>
                      <a:pPr indent="0" lvl="0" marL="0" marR="0" rtl="0" algn="ctr">
                        <a:lnSpc>
                          <a:spcPct val="100000"/>
                        </a:lnSpc>
                        <a:spcBef>
                          <a:spcPts val="0"/>
                        </a:spcBef>
                        <a:spcAft>
                          <a:spcPts val="0"/>
                        </a:spcAft>
                        <a:buNone/>
                      </a:pPr>
                      <a:r>
                        <a:rPr b="1" lang="en-US" sz="1400" u="none" cap="none" strike="noStrike">
                          <a:latin typeface="Fira Sans"/>
                          <a:ea typeface="Fira Sans"/>
                          <a:cs typeface="Fira Sans"/>
                          <a:sym typeface="Fira Sans"/>
                        </a:rPr>
                        <a:t>Toxic</a:t>
                      </a:r>
                      <a:endParaRPr/>
                    </a:p>
                  </a:txBody>
                  <a:tcPr marT="45725" marB="45725" marR="91450" marL="91450"/>
                </a:tc>
                <a:tc>
                  <a:txBody>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Fira Sans"/>
                          <a:ea typeface="Fira Sans"/>
                          <a:cs typeface="Fira Sans"/>
                          <a:sym typeface="Fira Sans"/>
                        </a:rPr>
                        <a:t>12812</a:t>
                      </a:r>
                      <a:endParaRPr sz="1400" u="none" cap="none" strike="noStrike">
                        <a:latin typeface="Fira Sans"/>
                        <a:ea typeface="Fira Sans"/>
                        <a:cs typeface="Fira Sans"/>
                        <a:sym typeface="Fira Sans"/>
                      </a:endParaRPr>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latin typeface="Fira Sans"/>
                          <a:ea typeface="Fira Sans"/>
                          <a:cs typeface="Fira Sans"/>
                          <a:sym typeface="Fira Sans"/>
                        </a:rPr>
                        <a:t>149</a:t>
                      </a:r>
                      <a:endParaRPr/>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latin typeface="Fira Sans"/>
                          <a:ea typeface="Fira Sans"/>
                          <a:cs typeface="Fira Sans"/>
                          <a:sym typeface="Fira Sans"/>
                        </a:rPr>
                        <a:t>14 </a:t>
                      </a:r>
                      <a:r>
                        <a:rPr b="0" i="0" lang="en-US" sz="1400" u="none" cap="none" strike="noStrike">
                          <a:solidFill>
                            <a:srgbClr val="000000"/>
                          </a:solidFill>
                          <a:latin typeface="Arial"/>
                          <a:ea typeface="Arial"/>
                          <a:cs typeface="Arial"/>
                          <a:sym typeface="Arial"/>
                        </a:rPr>
                        <a:t>±</a:t>
                      </a:r>
                      <a:r>
                        <a:rPr lang="en-US" sz="1400" u="none" cap="none" strike="noStrike">
                          <a:latin typeface="Fira Sans"/>
                          <a:ea typeface="Fira Sans"/>
                          <a:cs typeface="Fira Sans"/>
                          <a:sym typeface="Fira Sans"/>
                        </a:rPr>
                        <a:t> </a:t>
                      </a:r>
                      <a:r>
                        <a:rPr b="0" i="0" lang="en-US" sz="1400" u="none" cap="none" strike="noStrike">
                          <a:solidFill>
                            <a:srgbClr val="000000"/>
                          </a:solidFill>
                          <a:latin typeface="Fira Sans"/>
                          <a:ea typeface="Fira Sans"/>
                          <a:cs typeface="Fira Sans"/>
                          <a:sym typeface="Fira Sans"/>
                        </a:rPr>
                        <a:t>15.15</a:t>
                      </a:r>
                      <a:endParaRPr sz="1400" u="none" cap="none" strike="noStrike">
                        <a:latin typeface="Fira Sans"/>
                        <a:ea typeface="Fira Sans"/>
                        <a:cs typeface="Fira Sans"/>
                        <a:sym typeface="Fira Sans"/>
                      </a:endParaRPr>
                    </a:p>
                  </a:txBody>
                  <a:tcPr marT="45725" marB="45725" marR="91450" marL="91450"/>
                </a:tc>
                <a:tc>
                  <a:txBody>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Fira Sans"/>
                          <a:ea typeface="Fira Sans"/>
                          <a:cs typeface="Fira Sans"/>
                          <a:sym typeface="Fira Sans"/>
                        </a:rPr>
                        <a:t>12567</a:t>
                      </a:r>
                      <a:endParaRPr sz="1400" u="none" cap="none" strike="noStrike">
                        <a:latin typeface="Fira Sans"/>
                        <a:ea typeface="Fira Sans"/>
                        <a:cs typeface="Fira Sans"/>
                        <a:sym typeface="Fira Sans"/>
                      </a:endParaRPr>
                    </a:p>
                  </a:txBody>
                  <a:tcPr marT="45725" marB="45725" marR="91450" marL="91450"/>
                </a:tc>
                <a:tc>
                  <a:txBody>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Fira Sans"/>
                          <a:ea typeface="Fira Sans"/>
                          <a:cs typeface="Fira Sans"/>
                          <a:sym typeface="Fira Sans"/>
                        </a:rPr>
                        <a:t>182487</a:t>
                      </a:r>
                      <a:endParaRPr sz="1400" u="none" cap="none" strike="noStrike">
                        <a:latin typeface="Fira Sans"/>
                        <a:ea typeface="Fira Sans"/>
                        <a:cs typeface="Fira Sans"/>
                        <a:sym typeface="Fira Sans"/>
                      </a:endParaRPr>
                    </a:p>
                  </a:txBody>
                  <a:tcPr marT="45725" marB="45725" marR="91450" marL="91450"/>
                </a:tc>
              </a:tr>
              <a:tr h="300750">
                <a:tc>
                  <a:txBody>
                    <a:bodyPr/>
                    <a:lstStyle/>
                    <a:p>
                      <a:pPr indent="0" lvl="0" marL="0" marR="0" rtl="0" algn="ctr">
                        <a:lnSpc>
                          <a:spcPct val="100000"/>
                        </a:lnSpc>
                        <a:spcBef>
                          <a:spcPts val="0"/>
                        </a:spcBef>
                        <a:spcAft>
                          <a:spcPts val="0"/>
                        </a:spcAft>
                        <a:buNone/>
                      </a:pPr>
                      <a:r>
                        <a:rPr b="1" lang="en-US" sz="1400" u="none" cap="none" strike="noStrike">
                          <a:latin typeface="Fira Sans"/>
                          <a:ea typeface="Fira Sans"/>
                          <a:cs typeface="Fira Sans"/>
                          <a:sym typeface="Fira Sans"/>
                        </a:rPr>
                        <a:t>Non-Toxic</a:t>
                      </a:r>
                      <a:endParaRPr/>
                    </a:p>
                  </a:txBody>
                  <a:tcPr marT="45725" marB="45725" marR="91450" marL="91450"/>
                </a:tc>
                <a:tc>
                  <a:txBody>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Fira Sans"/>
                          <a:ea typeface="Fira Sans"/>
                          <a:cs typeface="Fira Sans"/>
                          <a:sym typeface="Fira Sans"/>
                        </a:rPr>
                        <a:t>58056</a:t>
                      </a:r>
                      <a:endParaRPr sz="1400" u="none" cap="none" strike="noStrike">
                        <a:latin typeface="Fira Sans"/>
                        <a:ea typeface="Fira Sans"/>
                        <a:cs typeface="Fira Sans"/>
                        <a:sym typeface="Fira Sans"/>
                      </a:endParaRPr>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latin typeface="Fira Sans"/>
                          <a:ea typeface="Fira Sans"/>
                          <a:cs typeface="Fira Sans"/>
                          <a:sym typeface="Fira Sans"/>
                        </a:rPr>
                        <a:t>199</a:t>
                      </a:r>
                      <a:endParaRPr/>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latin typeface="Fira Sans"/>
                          <a:ea typeface="Fira Sans"/>
                          <a:cs typeface="Fira Sans"/>
                          <a:sym typeface="Fira Sans"/>
                        </a:rPr>
                        <a:t>21 </a:t>
                      </a:r>
                      <a:r>
                        <a:rPr b="0" i="0" lang="en-US" sz="1400" u="none" cap="none" strike="noStrike">
                          <a:solidFill>
                            <a:srgbClr val="000000"/>
                          </a:solidFill>
                          <a:latin typeface="Arial"/>
                          <a:ea typeface="Arial"/>
                          <a:cs typeface="Arial"/>
                          <a:sym typeface="Arial"/>
                        </a:rPr>
                        <a:t>±</a:t>
                      </a:r>
                      <a:r>
                        <a:rPr lang="en-US" sz="1400" u="none" cap="none" strike="noStrike">
                          <a:latin typeface="Fira Sans"/>
                          <a:ea typeface="Fira Sans"/>
                          <a:cs typeface="Fira Sans"/>
                          <a:sym typeface="Fira Sans"/>
                        </a:rPr>
                        <a:t> </a:t>
                      </a:r>
                      <a:r>
                        <a:rPr b="0" i="0" lang="en-US" sz="1400" u="none" cap="none" strike="noStrike">
                          <a:solidFill>
                            <a:srgbClr val="000000"/>
                          </a:solidFill>
                          <a:latin typeface="Fira Sans"/>
                          <a:ea typeface="Fira Sans"/>
                          <a:cs typeface="Fira Sans"/>
                          <a:sym typeface="Fira Sans"/>
                        </a:rPr>
                        <a:t>19.03</a:t>
                      </a:r>
                      <a:endParaRPr sz="1400" u="none" cap="none" strike="noStrike">
                        <a:latin typeface="Fira Sans"/>
                        <a:ea typeface="Fira Sans"/>
                        <a:cs typeface="Fira Sans"/>
                        <a:sym typeface="Fira Sans"/>
                      </a:endParaRPr>
                    </a:p>
                  </a:txBody>
                  <a:tcPr marT="45725" marB="45725" marR="91450" marL="91450"/>
                </a:tc>
                <a:tc>
                  <a:txBody>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Fira Sans"/>
                          <a:ea typeface="Fira Sans"/>
                          <a:cs typeface="Fira Sans"/>
                          <a:sym typeface="Fira Sans"/>
                        </a:rPr>
                        <a:t>47210</a:t>
                      </a:r>
                      <a:endParaRPr sz="1400" u="none" cap="none" strike="noStrike">
                        <a:latin typeface="Fira Sans"/>
                        <a:ea typeface="Fira Sans"/>
                        <a:cs typeface="Fira Sans"/>
                        <a:sym typeface="Fira Sans"/>
                      </a:endParaRPr>
                    </a:p>
                  </a:txBody>
                  <a:tcPr marT="45725" marB="45725" marR="91450" marL="91450"/>
                </a:tc>
                <a:tc>
                  <a:txBody>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Fira Sans"/>
                          <a:ea typeface="Fira Sans"/>
                          <a:cs typeface="Fira Sans"/>
                          <a:sym typeface="Fira Sans"/>
                        </a:rPr>
                        <a:t>1233220</a:t>
                      </a:r>
                      <a:endParaRPr sz="1400" u="none" cap="none" strike="noStrike">
                        <a:latin typeface="Fira Sans"/>
                        <a:ea typeface="Fira Sans"/>
                        <a:cs typeface="Fira Sans"/>
                        <a:sym typeface="Fira Sans"/>
                      </a:endParaRPr>
                    </a:p>
                  </a:txBody>
                  <a:tcPr marT="45725" marB="45725" marR="91450" marL="91450"/>
                </a:tc>
              </a:tr>
              <a:tr h="325125">
                <a:tc>
                  <a:txBody>
                    <a:bodyPr/>
                    <a:lstStyle/>
                    <a:p>
                      <a:pPr indent="0" lvl="0" marL="0" marR="0" rtl="0" algn="ctr">
                        <a:lnSpc>
                          <a:spcPct val="100000"/>
                        </a:lnSpc>
                        <a:spcBef>
                          <a:spcPts val="0"/>
                        </a:spcBef>
                        <a:spcAft>
                          <a:spcPts val="0"/>
                        </a:spcAft>
                        <a:buNone/>
                      </a:pPr>
                      <a:r>
                        <a:rPr b="1" lang="en-US" sz="1400" u="none" cap="none" strike="noStrike">
                          <a:latin typeface="Fira Sans"/>
                          <a:ea typeface="Fira Sans"/>
                          <a:cs typeface="Fira Sans"/>
                          <a:sym typeface="Fira Sans"/>
                        </a:rPr>
                        <a:t>Total</a:t>
                      </a:r>
                      <a:endParaRPr/>
                    </a:p>
                  </a:txBody>
                  <a:tcPr marT="45725" marB="45725" marR="91450" marL="91450"/>
                </a:tc>
                <a:tc>
                  <a:txBody>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Fira Sans"/>
                          <a:ea typeface="Fira Sans"/>
                          <a:cs typeface="Fira Sans"/>
                          <a:sym typeface="Fira Sans"/>
                        </a:rPr>
                        <a:t>70868</a:t>
                      </a:r>
                      <a:endParaRPr sz="1400" u="none" cap="none" strike="noStrike">
                        <a:latin typeface="Fira Sans"/>
                        <a:ea typeface="Fira Sans"/>
                        <a:cs typeface="Fira Sans"/>
                        <a:sym typeface="Fira Sans"/>
                      </a:endParaRPr>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latin typeface="Fira Sans"/>
                          <a:ea typeface="Fira Sans"/>
                          <a:cs typeface="Fira Sans"/>
                          <a:sym typeface="Fira Sans"/>
                        </a:rPr>
                        <a:t>199</a:t>
                      </a:r>
                      <a:endParaRPr/>
                    </a:p>
                  </a:txBody>
                  <a:tcPr marT="45725" marB="45725" marR="91450" marL="91450"/>
                </a:tc>
                <a:tc>
                  <a:txBody>
                    <a:bodyPr/>
                    <a:lstStyle/>
                    <a:p>
                      <a:pPr indent="0" lvl="0" marL="0" marR="0" rtl="0" algn="ctr">
                        <a:lnSpc>
                          <a:spcPct val="100000"/>
                        </a:lnSpc>
                        <a:spcBef>
                          <a:spcPts val="0"/>
                        </a:spcBef>
                        <a:spcAft>
                          <a:spcPts val="0"/>
                        </a:spcAft>
                        <a:buNone/>
                      </a:pPr>
                      <a:r>
                        <a:rPr lang="en-US" sz="1400" u="none" cap="none" strike="noStrike">
                          <a:latin typeface="Fira Sans"/>
                          <a:ea typeface="Fira Sans"/>
                          <a:cs typeface="Fira Sans"/>
                          <a:sym typeface="Fira Sans"/>
                        </a:rPr>
                        <a:t>19 </a:t>
                      </a:r>
                      <a:r>
                        <a:rPr b="0" i="0" lang="en-US" sz="1400" u="none" cap="none" strike="noStrike">
                          <a:solidFill>
                            <a:srgbClr val="000000"/>
                          </a:solidFill>
                          <a:latin typeface="Arial"/>
                          <a:ea typeface="Arial"/>
                          <a:cs typeface="Arial"/>
                          <a:sym typeface="Arial"/>
                        </a:rPr>
                        <a:t>±</a:t>
                      </a:r>
                      <a:r>
                        <a:rPr lang="en-US" sz="1400" u="none" cap="none" strike="noStrike">
                          <a:latin typeface="Fira Sans"/>
                          <a:ea typeface="Fira Sans"/>
                          <a:cs typeface="Fira Sans"/>
                          <a:sym typeface="Fira Sans"/>
                        </a:rPr>
                        <a:t> </a:t>
                      </a:r>
                      <a:r>
                        <a:rPr b="0" i="0" lang="en-US" sz="1400" u="none" cap="none" strike="noStrike">
                          <a:solidFill>
                            <a:srgbClr val="000000"/>
                          </a:solidFill>
                          <a:latin typeface="Fira Sans"/>
                          <a:ea typeface="Fira Sans"/>
                          <a:cs typeface="Fira Sans"/>
                          <a:sym typeface="Fira Sans"/>
                        </a:rPr>
                        <a:t>18.58</a:t>
                      </a:r>
                      <a:endParaRPr sz="1400" u="none" cap="none" strike="noStrike">
                        <a:latin typeface="Fira Sans"/>
                        <a:ea typeface="Fira Sans"/>
                        <a:cs typeface="Fira Sans"/>
                        <a:sym typeface="Fira Sans"/>
                      </a:endParaRPr>
                    </a:p>
                  </a:txBody>
                  <a:tcPr marT="45725" marB="45725" marR="91450" marL="91450"/>
                </a:tc>
                <a:tc>
                  <a:txBody>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Fira Sans"/>
                          <a:ea typeface="Fira Sans"/>
                          <a:cs typeface="Fira Sans"/>
                          <a:sym typeface="Fira Sans"/>
                        </a:rPr>
                        <a:t>51707</a:t>
                      </a:r>
                      <a:endParaRPr sz="1400" u="none" cap="none" strike="noStrike">
                        <a:latin typeface="Fira Sans"/>
                        <a:ea typeface="Fira Sans"/>
                        <a:cs typeface="Fira Sans"/>
                        <a:sym typeface="Fira Sans"/>
                      </a:endParaRPr>
                    </a:p>
                  </a:txBody>
                  <a:tcPr marT="45725" marB="45725" marR="91450" marL="91450"/>
                </a:tc>
                <a:tc>
                  <a:txBody>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Fira Sans"/>
                          <a:ea typeface="Fira Sans"/>
                          <a:cs typeface="Fira Sans"/>
                          <a:sym typeface="Fira Sans"/>
                        </a:rPr>
                        <a:t>1415707</a:t>
                      </a:r>
                      <a:endParaRPr sz="1400" u="none" cap="none" strike="noStrike">
                        <a:latin typeface="Fira Sans"/>
                        <a:ea typeface="Fira Sans"/>
                        <a:cs typeface="Fira Sans"/>
                        <a:sym typeface="Fira Sans"/>
                      </a:endParaRPr>
                    </a:p>
                  </a:txBody>
                  <a:tcPr marT="45725" marB="45725" marR="91450" marL="91450"/>
                </a:tc>
              </a:tr>
            </a:tbl>
          </a:graphicData>
        </a:graphic>
      </p:graphicFrame>
      <p:sp>
        <p:nvSpPr>
          <p:cNvPr id="348" name="Google Shape;348;p23"/>
          <p:cNvSpPr txBox="1"/>
          <p:nvPr/>
        </p:nvSpPr>
        <p:spPr>
          <a:xfrm>
            <a:off x="364898" y="3302013"/>
            <a:ext cx="2703996" cy="376582"/>
          </a:xfrm>
          <a:prstGeom prst="rect">
            <a:avLst/>
          </a:prstGeom>
          <a:noFill/>
          <a:ln>
            <a:noFill/>
          </a:ln>
        </p:spPr>
        <p:txBody>
          <a:bodyPr anchorCtr="0" anchor="t" bIns="91425" lIns="91425" spcFirstLastPara="1" rIns="91425" wrap="square" tIns="91425">
            <a:noAutofit/>
          </a:bodyPr>
          <a:lstStyle/>
          <a:p>
            <a:pPr indent="0" lvl="0" marL="139700" marR="0" rtl="0" algn="l">
              <a:lnSpc>
                <a:spcPct val="115000"/>
              </a:lnSpc>
              <a:spcBef>
                <a:spcPts val="0"/>
              </a:spcBef>
              <a:spcAft>
                <a:spcPts val="0"/>
              </a:spcAft>
              <a:buNone/>
            </a:pPr>
            <a:r>
              <a:rPr b="1" i="0" lang="en-US" sz="1400" u="none" cap="none" strike="noStrike">
                <a:solidFill>
                  <a:schemeClr val="dk1"/>
                </a:solidFill>
                <a:latin typeface="Fira Sans"/>
                <a:ea typeface="Fira Sans"/>
                <a:cs typeface="Fira Sans"/>
                <a:sym typeface="Fira Sans"/>
              </a:rPr>
              <a:t>Pre-processed Data</a:t>
            </a:r>
            <a:endParaRPr/>
          </a:p>
          <a:p>
            <a:pPr indent="0" lvl="1" marL="596900" marR="0" rtl="0" algn="l">
              <a:lnSpc>
                <a:spcPct val="115000"/>
              </a:lnSpc>
              <a:spcBef>
                <a:spcPts val="0"/>
              </a:spcBef>
              <a:spcAft>
                <a:spcPts val="0"/>
              </a:spcAft>
              <a:buNone/>
            </a:pPr>
            <a:r>
              <a:t/>
            </a:r>
            <a:endParaRPr b="0" i="0" sz="1800" u="none" cap="none" strike="noStrike">
              <a:solidFill>
                <a:schemeClr val="dk2"/>
              </a:solidFill>
              <a:latin typeface="Fira Sans"/>
              <a:ea typeface="Fira Sans"/>
              <a:cs typeface="Fira Sans"/>
              <a:sym typeface="Fira Sans"/>
            </a:endParaRPr>
          </a:p>
        </p:txBody>
      </p:sp>
      <p:sp>
        <p:nvSpPr>
          <p:cNvPr id="349" name="Google Shape;349;p23"/>
          <p:cNvSpPr txBox="1"/>
          <p:nvPr>
            <p:ph idx="12" type="sldNum"/>
          </p:nvPr>
        </p:nvSpPr>
        <p:spPr>
          <a:xfrm>
            <a:off x="8472458" y="4771703"/>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b="1" lang="en-US"/>
              <a:t>‹#›</a:t>
            </a:fld>
            <a:endParaRPr b="1"/>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4"/>
          <p:cNvSpPr/>
          <p:nvPr/>
        </p:nvSpPr>
        <p:spPr>
          <a:xfrm>
            <a:off x="50" y="2535"/>
            <a:ext cx="9144000" cy="435000"/>
          </a:xfrm>
          <a:prstGeom prst="rect">
            <a:avLst/>
          </a:prstGeom>
          <a:solidFill>
            <a:srgbClr val="1C4587"/>
          </a:solidFill>
          <a:ln>
            <a:noFill/>
          </a:ln>
        </p:spPr>
        <p:txBody>
          <a:bodyPr anchorCtr="0" anchor="ctr" bIns="91425" lIns="274300"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Fira Sans"/>
              <a:ea typeface="Fira Sans"/>
              <a:cs typeface="Fira Sans"/>
              <a:sym typeface="Fira Sans"/>
            </a:endParaRPr>
          </a:p>
        </p:txBody>
      </p:sp>
      <p:sp>
        <p:nvSpPr>
          <p:cNvPr id="355" name="Google Shape;355;p24"/>
          <p:cNvSpPr txBox="1"/>
          <p:nvPr/>
        </p:nvSpPr>
        <p:spPr>
          <a:xfrm>
            <a:off x="650341" y="1662993"/>
            <a:ext cx="8013900" cy="2118593"/>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rgbClr val="000000"/>
              </a:buClr>
              <a:buSzPts val="1400"/>
              <a:buFont typeface="Courier New"/>
              <a:buChar char="o"/>
            </a:pPr>
            <a:r>
              <a:rPr b="0" i="0" lang="en-US" sz="1400" u="none" cap="none" strike="noStrike">
                <a:solidFill>
                  <a:srgbClr val="000000"/>
                </a:solidFill>
                <a:latin typeface="Fira Sans"/>
                <a:ea typeface="Fira Sans"/>
                <a:cs typeface="Fira Sans"/>
                <a:sym typeface="Fira Sans"/>
              </a:rPr>
              <a:t>Training – Testing Split</a:t>
            </a:r>
            <a:endParaRPr/>
          </a:p>
          <a:p>
            <a:pPr indent="0" lvl="2" marL="0" marR="0" rtl="0" algn="l">
              <a:lnSpc>
                <a:spcPct val="100000"/>
              </a:lnSpc>
              <a:spcBef>
                <a:spcPts val="0"/>
              </a:spcBef>
              <a:spcAft>
                <a:spcPts val="0"/>
              </a:spcAft>
              <a:buNone/>
            </a:pPr>
            <a:r>
              <a:rPr b="1" i="0" lang="en-US" sz="1400" u="none" cap="none" strike="noStrike">
                <a:solidFill>
                  <a:srgbClr val="000000"/>
                </a:solidFill>
                <a:latin typeface="Fira Sans"/>
                <a:ea typeface="Fira Sans"/>
                <a:cs typeface="Fira Sans"/>
                <a:sym typeface="Fira Sans"/>
              </a:rPr>
              <a:t>			80 – 20 %</a:t>
            </a:r>
            <a:endParaRPr/>
          </a:p>
          <a:p>
            <a:pPr indent="-196850" lvl="1" marL="285750" marR="0" rtl="0" algn="l">
              <a:lnSpc>
                <a:spcPct val="100000"/>
              </a:lnSpc>
              <a:spcBef>
                <a:spcPts val="0"/>
              </a:spcBef>
              <a:spcAft>
                <a:spcPts val="0"/>
              </a:spcAft>
              <a:buClr>
                <a:srgbClr val="000000"/>
              </a:buClr>
              <a:buSzPts val="1400"/>
              <a:buFont typeface="Courier New"/>
              <a:buNone/>
            </a:pPr>
            <a:r>
              <a:t/>
            </a:r>
            <a:endParaRPr b="0" i="0" sz="1400" u="none" cap="none" strike="noStrike">
              <a:solidFill>
                <a:srgbClr val="000000"/>
              </a:solidFill>
              <a:latin typeface="Fira Sans"/>
              <a:ea typeface="Fira Sans"/>
              <a:cs typeface="Fira Sans"/>
              <a:sym typeface="Fira Sans"/>
            </a:endParaRPr>
          </a:p>
          <a:p>
            <a:pPr indent="-285750" lvl="0" marL="285750" marR="0" rtl="0" algn="l">
              <a:lnSpc>
                <a:spcPct val="100000"/>
              </a:lnSpc>
              <a:spcBef>
                <a:spcPts val="0"/>
              </a:spcBef>
              <a:spcAft>
                <a:spcPts val="0"/>
              </a:spcAft>
              <a:buClr>
                <a:srgbClr val="000000"/>
              </a:buClr>
              <a:buSzPts val="1400"/>
              <a:buFont typeface="Courier New"/>
              <a:buChar char="o"/>
            </a:pPr>
            <a:r>
              <a:rPr b="0" i="0" lang="en-US" sz="1400" u="none" cap="none" strike="noStrike">
                <a:solidFill>
                  <a:srgbClr val="000000"/>
                </a:solidFill>
                <a:latin typeface="Fira Sans"/>
                <a:ea typeface="Fira Sans"/>
                <a:cs typeface="Fira Sans"/>
                <a:sym typeface="Fira Sans"/>
              </a:rPr>
              <a:t>From the Training data, Training – Validation Split</a:t>
            </a:r>
            <a:endParaRPr/>
          </a:p>
          <a:p>
            <a:pPr indent="0" lvl="1" marL="0" marR="0" rtl="0" algn="l">
              <a:lnSpc>
                <a:spcPct val="100000"/>
              </a:lnSpc>
              <a:spcBef>
                <a:spcPts val="0"/>
              </a:spcBef>
              <a:spcAft>
                <a:spcPts val="0"/>
              </a:spcAft>
              <a:buNone/>
            </a:pPr>
            <a:r>
              <a:rPr b="1" i="0" lang="en-US" sz="1400" u="none" cap="none" strike="noStrike">
                <a:solidFill>
                  <a:srgbClr val="000000"/>
                </a:solidFill>
                <a:latin typeface="Fira Sans"/>
                <a:ea typeface="Fira Sans"/>
                <a:cs typeface="Fira Sans"/>
                <a:sym typeface="Fira Sans"/>
              </a:rPr>
              <a:t>			</a:t>
            </a:r>
            <a:endParaRPr/>
          </a:p>
          <a:p>
            <a:pPr indent="0" lvl="1" marL="0" marR="0" rtl="0" algn="l">
              <a:lnSpc>
                <a:spcPct val="100000"/>
              </a:lnSpc>
              <a:spcBef>
                <a:spcPts val="0"/>
              </a:spcBef>
              <a:spcAft>
                <a:spcPts val="0"/>
              </a:spcAft>
              <a:buNone/>
            </a:pPr>
            <a:r>
              <a:rPr b="1" i="0" lang="en-US" sz="1400" u="none" cap="none" strike="noStrike">
                <a:solidFill>
                  <a:srgbClr val="000000"/>
                </a:solidFill>
                <a:latin typeface="Fira Sans"/>
                <a:ea typeface="Fira Sans"/>
                <a:cs typeface="Fira Sans"/>
                <a:sym typeface="Fira Sans"/>
              </a:rPr>
              <a:t>			90 – 10 %</a:t>
            </a:r>
            <a:endParaRPr/>
          </a:p>
          <a:p>
            <a:pPr indent="-196850" lvl="0" marL="285750" marR="0" rtl="0" algn="l">
              <a:lnSpc>
                <a:spcPct val="100000"/>
              </a:lnSpc>
              <a:spcBef>
                <a:spcPts val="0"/>
              </a:spcBef>
              <a:spcAft>
                <a:spcPts val="0"/>
              </a:spcAft>
              <a:buClr>
                <a:srgbClr val="000000"/>
              </a:buClr>
              <a:buSzPts val="1400"/>
              <a:buFont typeface="Courier New"/>
              <a:buNone/>
            </a:pPr>
            <a:r>
              <a:t/>
            </a:r>
            <a:endParaRPr b="0" i="0" sz="1400" u="none" cap="none" strike="noStrike">
              <a:solidFill>
                <a:srgbClr val="000000"/>
              </a:solidFill>
              <a:latin typeface="Fira Sans"/>
              <a:ea typeface="Fira Sans"/>
              <a:cs typeface="Fira Sans"/>
              <a:sym typeface="Fira Sans"/>
            </a:endParaRPr>
          </a:p>
          <a:p>
            <a:pPr indent="-285750" lvl="0" marL="285750" marR="0" rtl="0" algn="l">
              <a:lnSpc>
                <a:spcPct val="100000"/>
              </a:lnSpc>
              <a:spcBef>
                <a:spcPts val="0"/>
              </a:spcBef>
              <a:spcAft>
                <a:spcPts val="0"/>
              </a:spcAft>
              <a:buClr>
                <a:srgbClr val="000000"/>
              </a:buClr>
              <a:buSzPts val="1400"/>
              <a:buFont typeface="Courier New"/>
              <a:buChar char="o"/>
            </a:pPr>
            <a:r>
              <a:rPr b="0" i="0" lang="en-US" sz="1400" u="none" cap="none" strike="noStrike">
                <a:solidFill>
                  <a:srgbClr val="000000"/>
                </a:solidFill>
                <a:latin typeface="Fira Sans"/>
                <a:ea typeface="Fira Sans"/>
                <a:cs typeface="Fira Sans"/>
                <a:sym typeface="Fira Sans"/>
              </a:rPr>
              <a:t>Consistent Across all experiments.</a:t>
            </a:r>
            <a:endParaRPr/>
          </a:p>
          <a:p>
            <a:pPr indent="-196850" lvl="0" marL="1200150" marR="0" rtl="0" algn="l">
              <a:lnSpc>
                <a:spcPct val="115000"/>
              </a:lnSpc>
              <a:spcBef>
                <a:spcPts val="1600"/>
              </a:spcBef>
              <a:spcAft>
                <a:spcPts val="1600"/>
              </a:spcAft>
              <a:buClr>
                <a:srgbClr val="000000"/>
              </a:buClr>
              <a:buSzPts val="1400"/>
              <a:buFont typeface="Courier New"/>
              <a:buNone/>
            </a:pPr>
            <a:r>
              <a:t/>
            </a:r>
            <a:endParaRPr b="0" i="0" sz="1400" u="none" cap="none" strike="noStrike">
              <a:solidFill>
                <a:schemeClr val="dk1"/>
              </a:solidFill>
              <a:latin typeface="Fira Sans"/>
              <a:ea typeface="Fira Sans"/>
              <a:cs typeface="Fira Sans"/>
              <a:sym typeface="Fira Sans"/>
            </a:endParaRPr>
          </a:p>
        </p:txBody>
      </p:sp>
      <p:cxnSp>
        <p:nvCxnSpPr>
          <p:cNvPr id="356" name="Google Shape;356;p24"/>
          <p:cNvCxnSpPr/>
          <p:nvPr/>
        </p:nvCxnSpPr>
        <p:spPr>
          <a:xfrm rot="10800000">
            <a:off x="581875" y="1227532"/>
            <a:ext cx="854700" cy="2100"/>
          </a:xfrm>
          <a:prstGeom prst="straightConnector1">
            <a:avLst/>
          </a:prstGeom>
          <a:noFill/>
          <a:ln cap="flat" cmpd="sng" w="76200">
            <a:solidFill>
              <a:srgbClr val="1C4587"/>
            </a:solidFill>
            <a:prstDash val="solid"/>
            <a:round/>
            <a:headEnd len="sm" w="sm" type="none"/>
            <a:tailEnd len="sm" w="sm" type="none"/>
          </a:ln>
        </p:spPr>
      </p:cxnSp>
      <p:sp>
        <p:nvSpPr>
          <p:cNvPr id="357" name="Google Shape;357;p24"/>
          <p:cNvSpPr txBox="1"/>
          <p:nvPr/>
        </p:nvSpPr>
        <p:spPr>
          <a:xfrm>
            <a:off x="502397" y="597857"/>
            <a:ext cx="6680400" cy="52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Fira Sans"/>
                <a:ea typeface="Fira Sans"/>
                <a:cs typeface="Fira Sans"/>
                <a:sym typeface="Fira Sans"/>
              </a:rPr>
              <a:t>Dataset Splits</a:t>
            </a:r>
            <a:endParaRPr b="1" i="0" sz="2400" u="none" cap="none" strike="noStrike">
              <a:solidFill>
                <a:srgbClr val="000000"/>
              </a:solidFill>
              <a:latin typeface="Fira Sans"/>
              <a:ea typeface="Fira Sans"/>
              <a:cs typeface="Fira Sans"/>
              <a:sym typeface="Fira Sans"/>
            </a:endParaRPr>
          </a:p>
        </p:txBody>
      </p:sp>
      <p:sp>
        <p:nvSpPr>
          <p:cNvPr id="358" name="Google Shape;358;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b="1" lang="en-US"/>
              <a:t>‹#›</a:t>
            </a:fld>
            <a:endParaRPr b="1"/>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5"/>
          <p:cNvSpPr/>
          <p:nvPr/>
        </p:nvSpPr>
        <p:spPr>
          <a:xfrm>
            <a:off x="50" y="2535"/>
            <a:ext cx="9144000" cy="435000"/>
          </a:xfrm>
          <a:prstGeom prst="rect">
            <a:avLst/>
          </a:prstGeom>
          <a:solidFill>
            <a:srgbClr val="1C4587"/>
          </a:solidFill>
          <a:ln>
            <a:noFill/>
          </a:ln>
        </p:spPr>
        <p:txBody>
          <a:bodyPr anchorCtr="0" anchor="ctr" bIns="91425" lIns="274300"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Fira Sans"/>
              <a:ea typeface="Fira Sans"/>
              <a:cs typeface="Fira Sans"/>
              <a:sym typeface="Fira Sans"/>
            </a:endParaRPr>
          </a:p>
        </p:txBody>
      </p:sp>
      <p:cxnSp>
        <p:nvCxnSpPr>
          <p:cNvPr id="364" name="Google Shape;364;p25"/>
          <p:cNvCxnSpPr/>
          <p:nvPr/>
        </p:nvCxnSpPr>
        <p:spPr>
          <a:xfrm rot="10800000">
            <a:off x="581875" y="1227532"/>
            <a:ext cx="854700" cy="2100"/>
          </a:xfrm>
          <a:prstGeom prst="straightConnector1">
            <a:avLst/>
          </a:prstGeom>
          <a:noFill/>
          <a:ln cap="flat" cmpd="sng" w="76200">
            <a:solidFill>
              <a:srgbClr val="1C4587"/>
            </a:solidFill>
            <a:prstDash val="solid"/>
            <a:round/>
            <a:headEnd len="sm" w="sm" type="none"/>
            <a:tailEnd len="sm" w="sm" type="none"/>
          </a:ln>
        </p:spPr>
      </p:cxnSp>
      <p:sp>
        <p:nvSpPr>
          <p:cNvPr id="365" name="Google Shape;365;p25"/>
          <p:cNvSpPr txBox="1"/>
          <p:nvPr/>
        </p:nvSpPr>
        <p:spPr>
          <a:xfrm>
            <a:off x="502397" y="597857"/>
            <a:ext cx="6680400" cy="52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Fira Sans"/>
                <a:ea typeface="Fira Sans"/>
                <a:cs typeface="Fira Sans"/>
                <a:sym typeface="Fira Sans"/>
              </a:rPr>
              <a:t>Classification Models</a:t>
            </a:r>
            <a:endParaRPr b="1" i="0" sz="2400" u="none" cap="none" strike="noStrike">
              <a:solidFill>
                <a:srgbClr val="000000"/>
              </a:solidFill>
              <a:latin typeface="Fira Sans"/>
              <a:ea typeface="Fira Sans"/>
              <a:cs typeface="Fira Sans"/>
              <a:sym typeface="Fira Sans"/>
            </a:endParaRPr>
          </a:p>
        </p:txBody>
      </p:sp>
      <p:sp>
        <p:nvSpPr>
          <p:cNvPr id="366" name="Google Shape;366;p25"/>
          <p:cNvSpPr txBox="1"/>
          <p:nvPr/>
        </p:nvSpPr>
        <p:spPr>
          <a:xfrm>
            <a:off x="565100" y="1376274"/>
            <a:ext cx="8013900" cy="367971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0" i="0" lang="en-US" sz="1400" u="none" cap="none" strike="noStrike">
                <a:solidFill>
                  <a:srgbClr val="000000"/>
                </a:solidFill>
                <a:latin typeface="Fira Sans"/>
                <a:ea typeface="Fira Sans"/>
                <a:cs typeface="Fira Sans"/>
                <a:sym typeface="Fira Sans"/>
              </a:rPr>
              <a:t>Machine Learning Based: with </a:t>
            </a:r>
            <a:r>
              <a:rPr b="1" i="1" lang="en-US" sz="1400" u="none" cap="none" strike="noStrike">
                <a:solidFill>
                  <a:srgbClr val="083C92"/>
                </a:solidFill>
                <a:latin typeface="Fira Sans"/>
                <a:ea typeface="Fira Sans"/>
                <a:cs typeface="Fira Sans"/>
                <a:sym typeface="Fira Sans"/>
              </a:rPr>
              <a:t>Tf-Idf</a:t>
            </a:r>
            <a:endParaRPr b="1" i="1" sz="1400" u="none" cap="none" strike="noStrike">
              <a:solidFill>
                <a:srgbClr val="083C92"/>
              </a:solidFill>
              <a:latin typeface="Fira Sans"/>
              <a:ea typeface="Fira Sans"/>
              <a:cs typeface="Fira Sans"/>
              <a:sym typeface="Fira Sans"/>
            </a:endParaRPr>
          </a:p>
          <a:p>
            <a:pPr indent="0" lvl="0" marL="0" marR="0" rtl="0" algn="l">
              <a:lnSpc>
                <a:spcPct val="100000"/>
              </a:lnSpc>
              <a:spcBef>
                <a:spcPts val="0"/>
              </a:spcBef>
              <a:spcAft>
                <a:spcPts val="0"/>
              </a:spcAft>
              <a:buClr>
                <a:srgbClr val="000000"/>
              </a:buClr>
              <a:buSzPts val="1900"/>
              <a:buFont typeface="Arial"/>
              <a:buNone/>
            </a:pPr>
            <a:r>
              <a:t/>
            </a:r>
            <a:endParaRPr b="0" i="1" sz="1400" u="none" cap="none" strike="noStrike">
              <a:solidFill>
                <a:srgbClr val="000000"/>
              </a:solidFill>
              <a:latin typeface="Fira Sans"/>
              <a:ea typeface="Fira Sans"/>
              <a:cs typeface="Fira Sans"/>
              <a:sym typeface="Fira Sans"/>
            </a:endParaRPr>
          </a:p>
          <a:p>
            <a:pPr indent="0" lvl="2" marL="0" marR="0" rtl="0" algn="l">
              <a:lnSpc>
                <a:spcPct val="100000"/>
              </a:lnSpc>
              <a:spcBef>
                <a:spcPts val="0"/>
              </a:spcBef>
              <a:spcAft>
                <a:spcPts val="0"/>
              </a:spcAft>
              <a:buNone/>
            </a:pPr>
            <a:r>
              <a:rPr b="0" i="1" lang="en-US" sz="1400" u="none" cap="none" strike="noStrike">
                <a:solidFill>
                  <a:srgbClr val="000000"/>
                </a:solidFill>
                <a:latin typeface="Fira Sans"/>
                <a:ea typeface="Fira Sans"/>
                <a:cs typeface="Fira Sans"/>
                <a:sym typeface="Fira Sans"/>
              </a:rPr>
              <a:t>	1. Naïve Bayes.</a:t>
            </a:r>
            <a:endParaRPr/>
          </a:p>
          <a:p>
            <a:pPr indent="0" lvl="2" marL="0" marR="0" rtl="0" algn="l">
              <a:lnSpc>
                <a:spcPct val="100000"/>
              </a:lnSpc>
              <a:spcBef>
                <a:spcPts val="0"/>
              </a:spcBef>
              <a:spcAft>
                <a:spcPts val="0"/>
              </a:spcAft>
              <a:buNone/>
            </a:pPr>
            <a:r>
              <a:rPr b="0" i="1" lang="en-US" sz="1400" u="none" cap="none" strike="noStrike">
                <a:solidFill>
                  <a:srgbClr val="000000"/>
                </a:solidFill>
                <a:latin typeface="Fira Sans"/>
                <a:ea typeface="Fira Sans"/>
                <a:cs typeface="Fira Sans"/>
                <a:sym typeface="Fira Sans"/>
              </a:rPr>
              <a:t>	2. Random Forest.</a:t>
            </a:r>
            <a:endParaRPr/>
          </a:p>
          <a:p>
            <a:pPr indent="0" lvl="2" marL="0" marR="0" rtl="0" algn="l">
              <a:lnSpc>
                <a:spcPct val="100000"/>
              </a:lnSpc>
              <a:spcBef>
                <a:spcPts val="0"/>
              </a:spcBef>
              <a:spcAft>
                <a:spcPts val="0"/>
              </a:spcAft>
              <a:buNone/>
            </a:pPr>
            <a:r>
              <a:rPr b="0" i="1" lang="en-US" sz="1400" u="none" cap="none" strike="noStrike">
                <a:solidFill>
                  <a:srgbClr val="000000"/>
                </a:solidFill>
                <a:latin typeface="Fira Sans"/>
                <a:ea typeface="Fira Sans"/>
                <a:cs typeface="Fira Sans"/>
                <a:sym typeface="Fira Sans"/>
              </a:rPr>
              <a:t>	3. Linear Regression.</a:t>
            </a:r>
            <a:endParaRPr/>
          </a:p>
          <a:p>
            <a:pPr indent="0" lvl="2" marL="0" marR="0" rtl="0" algn="l">
              <a:lnSpc>
                <a:spcPct val="100000"/>
              </a:lnSpc>
              <a:spcBef>
                <a:spcPts val="0"/>
              </a:spcBef>
              <a:spcAft>
                <a:spcPts val="0"/>
              </a:spcAft>
              <a:buNone/>
            </a:pPr>
            <a:r>
              <a:rPr b="0" i="1" lang="en-US" sz="1400" u="none" cap="none" strike="noStrike">
                <a:solidFill>
                  <a:srgbClr val="000000"/>
                </a:solidFill>
                <a:latin typeface="Fira Sans"/>
                <a:ea typeface="Fira Sans"/>
                <a:cs typeface="Fira Sans"/>
                <a:sym typeface="Fira Sans"/>
              </a:rPr>
              <a:t>	4. Support Vector Machines</a:t>
            </a:r>
            <a:endParaRPr/>
          </a:p>
          <a:p>
            <a:pPr indent="0" lvl="0" marL="0" marR="0" rtl="0" algn="l">
              <a:lnSpc>
                <a:spcPct val="100000"/>
              </a:lnSpc>
              <a:spcBef>
                <a:spcPts val="0"/>
              </a:spcBef>
              <a:spcAft>
                <a:spcPts val="0"/>
              </a:spcAft>
              <a:buClr>
                <a:srgbClr val="000000"/>
              </a:buClr>
              <a:buSzPts val="1900"/>
              <a:buFont typeface="Arial"/>
              <a:buNone/>
            </a:pPr>
            <a:r>
              <a:t/>
            </a:r>
            <a:endParaRPr b="0" i="0" sz="1400" u="none" cap="none" strike="noStrike">
              <a:solidFill>
                <a:srgbClr val="000000"/>
              </a:solidFill>
              <a:latin typeface="Fira Sans"/>
              <a:ea typeface="Fira Sans"/>
              <a:cs typeface="Fira Sans"/>
              <a:sym typeface="Fira Sans"/>
            </a:endParaRPr>
          </a:p>
          <a:p>
            <a:pPr indent="0" lvl="0" marL="0" marR="0" rtl="0" algn="l">
              <a:lnSpc>
                <a:spcPct val="100000"/>
              </a:lnSpc>
              <a:spcBef>
                <a:spcPts val="0"/>
              </a:spcBef>
              <a:spcAft>
                <a:spcPts val="0"/>
              </a:spcAft>
              <a:buClr>
                <a:srgbClr val="000000"/>
              </a:buClr>
              <a:buSzPts val="1900"/>
              <a:buFont typeface="Arial"/>
              <a:buNone/>
            </a:pPr>
            <a:r>
              <a:rPr b="0" i="0" lang="en-US" sz="1400" u="none" cap="none" strike="noStrike">
                <a:solidFill>
                  <a:srgbClr val="000000"/>
                </a:solidFill>
                <a:latin typeface="Fira Sans"/>
                <a:ea typeface="Fira Sans"/>
                <a:cs typeface="Fira Sans"/>
                <a:sym typeface="Fira Sans"/>
              </a:rPr>
              <a:t>Deep Learning Based: with </a:t>
            </a:r>
            <a:r>
              <a:rPr b="1" i="1" lang="en-US" sz="1400" u="none" cap="none" strike="noStrike">
                <a:solidFill>
                  <a:srgbClr val="083C92"/>
                </a:solidFill>
                <a:latin typeface="Fira Sans"/>
                <a:ea typeface="Fira Sans"/>
                <a:cs typeface="Fira Sans"/>
                <a:sym typeface="Fira Sans"/>
              </a:rPr>
              <a:t>Word Embeddings</a:t>
            </a:r>
            <a:endParaRPr/>
          </a:p>
          <a:p>
            <a:pPr indent="0" lvl="0" marL="0" marR="0" rtl="0" algn="l">
              <a:lnSpc>
                <a:spcPct val="100000"/>
              </a:lnSpc>
              <a:spcBef>
                <a:spcPts val="0"/>
              </a:spcBef>
              <a:spcAft>
                <a:spcPts val="0"/>
              </a:spcAft>
              <a:buClr>
                <a:srgbClr val="000000"/>
              </a:buClr>
              <a:buSzPts val="1900"/>
              <a:buFont typeface="Arial"/>
              <a:buNone/>
            </a:pPr>
            <a:r>
              <a:t/>
            </a:r>
            <a:endParaRPr b="0" i="1" sz="1400" u="none" cap="none" strike="noStrike">
              <a:solidFill>
                <a:srgbClr val="000000"/>
              </a:solidFill>
              <a:latin typeface="Fira Sans"/>
              <a:ea typeface="Fira Sans"/>
              <a:cs typeface="Fira Sans"/>
              <a:sym typeface="Fira Sans"/>
            </a:endParaRPr>
          </a:p>
          <a:p>
            <a:pPr indent="0" lvl="2" marL="0" marR="0" rtl="0" algn="l">
              <a:lnSpc>
                <a:spcPct val="100000"/>
              </a:lnSpc>
              <a:spcBef>
                <a:spcPts val="0"/>
              </a:spcBef>
              <a:spcAft>
                <a:spcPts val="0"/>
              </a:spcAft>
              <a:buNone/>
            </a:pPr>
            <a:r>
              <a:rPr b="0" i="1" lang="en-US" sz="1400" u="none" cap="none" strike="noStrike">
                <a:solidFill>
                  <a:srgbClr val="000000"/>
                </a:solidFill>
                <a:latin typeface="Fira Sans"/>
                <a:ea typeface="Fira Sans"/>
                <a:cs typeface="Fira Sans"/>
                <a:sym typeface="Fira Sans"/>
              </a:rPr>
              <a:t>	5. CNN George.</a:t>
            </a:r>
            <a:endParaRPr/>
          </a:p>
          <a:p>
            <a:pPr indent="0" lvl="2" marL="0" marR="0" rtl="0" algn="l">
              <a:lnSpc>
                <a:spcPct val="100000"/>
              </a:lnSpc>
              <a:spcBef>
                <a:spcPts val="0"/>
              </a:spcBef>
              <a:spcAft>
                <a:spcPts val="0"/>
              </a:spcAft>
              <a:buNone/>
            </a:pPr>
            <a:r>
              <a:rPr b="0" i="1" lang="en-US" sz="1400" u="none" cap="none" strike="noStrike">
                <a:solidFill>
                  <a:srgbClr val="000000"/>
                </a:solidFill>
                <a:latin typeface="Fira Sans"/>
                <a:ea typeface="Fira Sans"/>
                <a:cs typeface="Fira Sans"/>
                <a:sym typeface="Fira Sans"/>
              </a:rPr>
              <a:t>	6. BGRU.</a:t>
            </a:r>
            <a:endParaRPr/>
          </a:p>
          <a:p>
            <a:pPr indent="0" lvl="2" marL="0" marR="0" rtl="0" algn="l">
              <a:lnSpc>
                <a:spcPct val="100000"/>
              </a:lnSpc>
              <a:spcBef>
                <a:spcPts val="0"/>
              </a:spcBef>
              <a:spcAft>
                <a:spcPts val="0"/>
              </a:spcAft>
              <a:buNone/>
            </a:pPr>
            <a:r>
              <a:rPr b="0" i="1" lang="en-US" sz="1400" u="none" cap="none" strike="noStrike">
                <a:solidFill>
                  <a:srgbClr val="000000"/>
                </a:solidFill>
                <a:latin typeface="Fira Sans"/>
                <a:ea typeface="Fira Sans"/>
                <a:cs typeface="Fira Sans"/>
                <a:sym typeface="Fira Sans"/>
              </a:rPr>
              <a:t>	7. RCNN.</a:t>
            </a:r>
            <a:endParaRPr/>
          </a:p>
          <a:p>
            <a:pPr indent="0" lvl="2" marL="0" marR="0" rtl="0" algn="l">
              <a:lnSpc>
                <a:spcPct val="100000"/>
              </a:lnSpc>
              <a:spcBef>
                <a:spcPts val="0"/>
              </a:spcBef>
              <a:spcAft>
                <a:spcPts val="0"/>
              </a:spcAft>
              <a:buNone/>
            </a:pPr>
            <a:r>
              <a:rPr b="0" i="1" lang="en-US" sz="1400" u="none" cap="none" strike="noStrike">
                <a:solidFill>
                  <a:srgbClr val="000000"/>
                </a:solidFill>
                <a:latin typeface="Fira Sans"/>
                <a:ea typeface="Fira Sans"/>
                <a:cs typeface="Fira Sans"/>
                <a:sym typeface="Fira Sans"/>
              </a:rPr>
              <a:t>	8. CNN GRU</a:t>
            </a:r>
            <a:endParaRPr/>
          </a:p>
          <a:p>
            <a:pPr indent="0" lvl="2" marL="0" marR="0" rtl="0" algn="l">
              <a:lnSpc>
                <a:spcPct val="100000"/>
              </a:lnSpc>
              <a:spcBef>
                <a:spcPts val="0"/>
              </a:spcBef>
              <a:spcAft>
                <a:spcPts val="0"/>
              </a:spcAft>
              <a:buNone/>
            </a:pPr>
            <a:r>
              <a:rPr b="0" i="1" lang="en-US" sz="1400" u="none" cap="none" strike="noStrike">
                <a:solidFill>
                  <a:srgbClr val="000000"/>
                </a:solidFill>
                <a:latin typeface="Fira Sans"/>
                <a:ea typeface="Fira Sans"/>
                <a:cs typeface="Fira Sans"/>
                <a:sym typeface="Fira Sans"/>
              </a:rPr>
              <a:t>	9. Bi-LSTM</a:t>
            </a:r>
            <a:endParaRPr/>
          </a:p>
          <a:p>
            <a:pPr indent="0" lvl="2" marL="0" marR="0" rtl="0" algn="l">
              <a:lnSpc>
                <a:spcPct val="100000"/>
              </a:lnSpc>
              <a:spcBef>
                <a:spcPts val="0"/>
              </a:spcBef>
              <a:spcAft>
                <a:spcPts val="0"/>
              </a:spcAft>
              <a:buNone/>
            </a:pPr>
            <a:r>
              <a:rPr b="0" i="1" lang="en-US" sz="1400" u="none" cap="none" strike="noStrike">
                <a:solidFill>
                  <a:srgbClr val="000000"/>
                </a:solidFill>
                <a:latin typeface="Fira Sans"/>
                <a:ea typeface="Fira Sans"/>
                <a:cs typeface="Fira Sans"/>
                <a:sym typeface="Fira Sans"/>
              </a:rPr>
              <a:t>	10. CNN modified</a:t>
            </a:r>
            <a:endParaRPr/>
          </a:p>
          <a:p>
            <a:pPr indent="0" lvl="2" marL="0" marR="0" rtl="0" algn="l">
              <a:lnSpc>
                <a:spcPct val="100000"/>
              </a:lnSpc>
              <a:spcBef>
                <a:spcPts val="0"/>
              </a:spcBef>
              <a:spcAft>
                <a:spcPts val="0"/>
              </a:spcAft>
              <a:buNone/>
            </a:pPr>
            <a:r>
              <a:rPr b="0" i="1" lang="en-US" sz="1400" u="none" cap="none" strike="noStrike">
                <a:solidFill>
                  <a:srgbClr val="000000"/>
                </a:solidFill>
                <a:latin typeface="Fira Sans"/>
                <a:ea typeface="Fira Sans"/>
                <a:cs typeface="Fira Sans"/>
                <a:sym typeface="Fira Sans"/>
              </a:rPr>
              <a:t>	11. BGRU_P</a:t>
            </a:r>
            <a:endParaRPr/>
          </a:p>
        </p:txBody>
      </p:sp>
      <p:sp>
        <p:nvSpPr>
          <p:cNvPr id="367" name="Google Shape;367;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b="1" lang="en-US"/>
              <a:t>‹#›</a:t>
            </a:fld>
            <a:endParaRPr b="1"/>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6"/>
          <p:cNvSpPr/>
          <p:nvPr/>
        </p:nvSpPr>
        <p:spPr>
          <a:xfrm>
            <a:off x="50" y="2535"/>
            <a:ext cx="9144000" cy="435000"/>
          </a:xfrm>
          <a:prstGeom prst="rect">
            <a:avLst/>
          </a:prstGeom>
          <a:solidFill>
            <a:srgbClr val="1C4587"/>
          </a:solidFill>
          <a:ln>
            <a:noFill/>
          </a:ln>
        </p:spPr>
        <p:txBody>
          <a:bodyPr anchorCtr="0" anchor="ctr" bIns="91425" lIns="274300"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Fira Sans"/>
              <a:ea typeface="Fira Sans"/>
              <a:cs typeface="Fira Sans"/>
              <a:sym typeface="Fira Sans"/>
            </a:endParaRPr>
          </a:p>
        </p:txBody>
      </p:sp>
      <p:cxnSp>
        <p:nvCxnSpPr>
          <p:cNvPr id="373" name="Google Shape;373;p26"/>
          <p:cNvCxnSpPr/>
          <p:nvPr/>
        </p:nvCxnSpPr>
        <p:spPr>
          <a:xfrm rot="10800000">
            <a:off x="429475" y="1227532"/>
            <a:ext cx="854700" cy="2100"/>
          </a:xfrm>
          <a:prstGeom prst="straightConnector1">
            <a:avLst/>
          </a:prstGeom>
          <a:noFill/>
          <a:ln cap="flat" cmpd="sng" w="76200">
            <a:solidFill>
              <a:srgbClr val="1C4587"/>
            </a:solidFill>
            <a:prstDash val="solid"/>
            <a:round/>
            <a:headEnd len="sm" w="sm" type="none"/>
            <a:tailEnd len="sm" w="sm" type="none"/>
          </a:ln>
        </p:spPr>
      </p:cxnSp>
      <p:sp>
        <p:nvSpPr>
          <p:cNvPr id="374" name="Google Shape;374;p26"/>
          <p:cNvSpPr txBox="1"/>
          <p:nvPr/>
        </p:nvSpPr>
        <p:spPr>
          <a:xfrm>
            <a:off x="210512" y="569733"/>
            <a:ext cx="6918708" cy="525600"/>
          </a:xfrm>
          <a:prstGeom prst="rect">
            <a:avLst/>
          </a:prstGeom>
          <a:noFill/>
          <a:ln>
            <a:noFill/>
          </a:ln>
        </p:spPr>
        <p:txBody>
          <a:bodyPr anchorCtr="0" anchor="t" bIns="91425" lIns="91425" spcFirstLastPara="1" rIns="91425" wrap="square" tIns="91425">
            <a:noAutofit/>
          </a:bodyPr>
          <a:lstStyle/>
          <a:p>
            <a:pPr indent="0" lvl="0" marL="139700" marR="0" rtl="0" algn="l">
              <a:lnSpc>
                <a:spcPct val="115000"/>
              </a:lnSpc>
              <a:spcBef>
                <a:spcPts val="0"/>
              </a:spcBef>
              <a:spcAft>
                <a:spcPts val="0"/>
              </a:spcAft>
              <a:buNone/>
            </a:pPr>
            <a:r>
              <a:rPr b="1" i="0" lang="en-US" sz="2400" u="none" cap="none" strike="noStrike">
                <a:solidFill>
                  <a:schemeClr val="dk1"/>
                </a:solidFill>
                <a:latin typeface="Fira Sans"/>
                <a:ea typeface="Fira Sans"/>
                <a:cs typeface="Fira Sans"/>
                <a:sym typeface="Fira Sans"/>
              </a:rPr>
              <a:t>Architecture Diagram</a:t>
            </a:r>
            <a:endParaRPr/>
          </a:p>
          <a:p>
            <a:pPr indent="0" lvl="0" marL="0" marR="0" rtl="0" algn="l">
              <a:lnSpc>
                <a:spcPct val="115000"/>
              </a:lnSpc>
              <a:spcBef>
                <a:spcPts val="1600"/>
              </a:spcBef>
              <a:spcAft>
                <a:spcPts val="1600"/>
              </a:spcAft>
              <a:buClr>
                <a:srgbClr val="000000"/>
              </a:buClr>
              <a:buSzPts val="2400"/>
              <a:buFont typeface="Arial"/>
              <a:buNone/>
            </a:pPr>
            <a:r>
              <a:t/>
            </a:r>
            <a:endParaRPr b="0" i="0" sz="2400" u="none" cap="none" strike="noStrike">
              <a:solidFill>
                <a:schemeClr val="dk1"/>
              </a:solidFill>
              <a:latin typeface="Fira Sans"/>
              <a:ea typeface="Fira Sans"/>
              <a:cs typeface="Fira Sans"/>
              <a:sym typeface="Fira Sans"/>
            </a:endParaRPr>
          </a:p>
        </p:txBody>
      </p:sp>
      <p:pic>
        <p:nvPicPr>
          <p:cNvPr id="375" name="Google Shape;375;p26"/>
          <p:cNvPicPr preferRelativeResize="0"/>
          <p:nvPr/>
        </p:nvPicPr>
        <p:blipFill rotWithShape="1">
          <a:blip r:embed="rId3">
            <a:alphaModFix/>
          </a:blip>
          <a:srcRect b="0" l="0" r="0" t="0"/>
          <a:stretch/>
        </p:blipFill>
        <p:spPr>
          <a:xfrm>
            <a:off x="210512" y="1361832"/>
            <a:ext cx="8685515" cy="3564713"/>
          </a:xfrm>
          <a:prstGeom prst="rect">
            <a:avLst/>
          </a:prstGeom>
          <a:noFill/>
          <a:ln>
            <a:noFill/>
          </a:ln>
        </p:spPr>
      </p:pic>
      <p:sp>
        <p:nvSpPr>
          <p:cNvPr id="376" name="Google Shape;376;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b="1" lang="en-US"/>
              <a:t>‹#›</a:t>
            </a:fld>
            <a:endParaRPr b="1"/>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7"/>
          <p:cNvSpPr/>
          <p:nvPr/>
        </p:nvSpPr>
        <p:spPr>
          <a:xfrm>
            <a:off x="50" y="2535"/>
            <a:ext cx="9144000" cy="276434"/>
          </a:xfrm>
          <a:prstGeom prst="rect">
            <a:avLst/>
          </a:prstGeom>
          <a:solidFill>
            <a:srgbClr val="1C4587"/>
          </a:solidFill>
          <a:ln>
            <a:noFill/>
          </a:ln>
        </p:spPr>
        <p:txBody>
          <a:bodyPr anchorCtr="0" anchor="ctr" bIns="91425" lIns="274300"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Fira Sans"/>
              <a:ea typeface="Fira Sans"/>
              <a:cs typeface="Fira Sans"/>
              <a:sym typeface="Fira Sans"/>
            </a:endParaRPr>
          </a:p>
        </p:txBody>
      </p:sp>
      <p:cxnSp>
        <p:nvCxnSpPr>
          <p:cNvPr id="382" name="Google Shape;382;p27"/>
          <p:cNvCxnSpPr/>
          <p:nvPr/>
        </p:nvCxnSpPr>
        <p:spPr>
          <a:xfrm rot="10800000">
            <a:off x="581874" y="1569354"/>
            <a:ext cx="854700" cy="2100"/>
          </a:xfrm>
          <a:prstGeom prst="straightConnector1">
            <a:avLst/>
          </a:prstGeom>
          <a:noFill/>
          <a:ln cap="flat" cmpd="sng" w="76200">
            <a:solidFill>
              <a:srgbClr val="1C4587"/>
            </a:solidFill>
            <a:prstDash val="solid"/>
            <a:round/>
            <a:headEnd len="sm" w="sm" type="none"/>
            <a:tailEnd len="sm" w="sm" type="none"/>
          </a:ln>
        </p:spPr>
      </p:cxnSp>
      <p:sp>
        <p:nvSpPr>
          <p:cNvPr id="383" name="Google Shape;383;p27"/>
          <p:cNvSpPr txBox="1"/>
          <p:nvPr/>
        </p:nvSpPr>
        <p:spPr>
          <a:xfrm>
            <a:off x="481135" y="624018"/>
            <a:ext cx="2852986" cy="95873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Fira Sans"/>
                <a:ea typeface="Fira Sans"/>
                <a:cs typeface="Fira Sans"/>
                <a:sym typeface="Fira Sans"/>
              </a:rPr>
              <a:t>Layer-wise Parameters</a:t>
            </a:r>
            <a:endParaRPr b="1" i="0" sz="2400" u="none" cap="none" strike="noStrike">
              <a:solidFill>
                <a:srgbClr val="000000"/>
              </a:solidFill>
              <a:latin typeface="Fira Sans"/>
              <a:ea typeface="Fira Sans"/>
              <a:cs typeface="Fira Sans"/>
              <a:sym typeface="Fira Sans"/>
            </a:endParaRPr>
          </a:p>
        </p:txBody>
      </p:sp>
      <p:pic>
        <p:nvPicPr>
          <p:cNvPr id="384" name="Google Shape;384;p27"/>
          <p:cNvPicPr preferRelativeResize="0"/>
          <p:nvPr/>
        </p:nvPicPr>
        <p:blipFill rotWithShape="1">
          <a:blip r:embed="rId3">
            <a:alphaModFix/>
          </a:blip>
          <a:srcRect b="0" l="0" r="0" t="0"/>
          <a:stretch/>
        </p:blipFill>
        <p:spPr>
          <a:xfrm>
            <a:off x="2807179" y="278969"/>
            <a:ext cx="5585544" cy="4861996"/>
          </a:xfrm>
          <a:prstGeom prst="rect">
            <a:avLst/>
          </a:prstGeom>
          <a:noFill/>
          <a:ln>
            <a:noFill/>
          </a:ln>
        </p:spPr>
      </p:pic>
      <p:sp>
        <p:nvSpPr>
          <p:cNvPr id="385" name="Google Shape;385;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b="1" lang="en-US"/>
              <a:t>‹#›</a:t>
            </a:fld>
            <a:endParaRPr b="1"/>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28"/>
          <p:cNvSpPr/>
          <p:nvPr/>
        </p:nvSpPr>
        <p:spPr>
          <a:xfrm>
            <a:off x="50" y="2535"/>
            <a:ext cx="9144000" cy="435000"/>
          </a:xfrm>
          <a:prstGeom prst="rect">
            <a:avLst/>
          </a:prstGeom>
          <a:solidFill>
            <a:srgbClr val="1C4587"/>
          </a:solidFill>
          <a:ln>
            <a:noFill/>
          </a:ln>
        </p:spPr>
        <p:txBody>
          <a:bodyPr anchorCtr="0" anchor="ctr" bIns="91425" lIns="274300"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Fira Sans"/>
              <a:ea typeface="Fira Sans"/>
              <a:cs typeface="Fira Sans"/>
              <a:sym typeface="Fira Sans"/>
            </a:endParaRPr>
          </a:p>
        </p:txBody>
      </p:sp>
      <p:cxnSp>
        <p:nvCxnSpPr>
          <p:cNvPr id="391" name="Google Shape;391;p28"/>
          <p:cNvCxnSpPr/>
          <p:nvPr/>
        </p:nvCxnSpPr>
        <p:spPr>
          <a:xfrm rot="10800000">
            <a:off x="581875" y="1227532"/>
            <a:ext cx="854700" cy="2100"/>
          </a:xfrm>
          <a:prstGeom prst="straightConnector1">
            <a:avLst/>
          </a:prstGeom>
          <a:noFill/>
          <a:ln cap="flat" cmpd="sng" w="76200">
            <a:solidFill>
              <a:srgbClr val="1C4587"/>
            </a:solidFill>
            <a:prstDash val="solid"/>
            <a:round/>
            <a:headEnd len="sm" w="sm" type="none"/>
            <a:tailEnd len="sm" w="sm" type="none"/>
          </a:ln>
        </p:spPr>
      </p:cxnSp>
      <p:sp>
        <p:nvSpPr>
          <p:cNvPr id="392" name="Google Shape;392;p28"/>
          <p:cNvSpPr txBox="1"/>
          <p:nvPr/>
        </p:nvSpPr>
        <p:spPr>
          <a:xfrm>
            <a:off x="502397" y="597857"/>
            <a:ext cx="6680400" cy="52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Fira Sans"/>
                <a:ea typeface="Fira Sans"/>
                <a:cs typeface="Fira Sans"/>
                <a:sym typeface="Fira Sans"/>
              </a:rPr>
              <a:t>Word Embeddings</a:t>
            </a:r>
            <a:endParaRPr b="1" i="0" sz="2400" u="none" cap="none" strike="noStrike">
              <a:solidFill>
                <a:srgbClr val="000000"/>
              </a:solidFill>
              <a:latin typeface="Fira Sans"/>
              <a:ea typeface="Fira Sans"/>
              <a:cs typeface="Fira Sans"/>
              <a:sym typeface="Fira Sans"/>
            </a:endParaRPr>
          </a:p>
        </p:txBody>
      </p:sp>
      <p:sp>
        <p:nvSpPr>
          <p:cNvPr id="393" name="Google Shape;393;p28"/>
          <p:cNvSpPr txBox="1"/>
          <p:nvPr/>
        </p:nvSpPr>
        <p:spPr>
          <a:xfrm>
            <a:off x="751080" y="1608749"/>
            <a:ext cx="6431717" cy="3679719"/>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b="0" i="0" lang="en-US" sz="1500" u="none" cap="none" strike="noStrike">
                <a:solidFill>
                  <a:srgbClr val="000000"/>
                </a:solidFill>
                <a:latin typeface="Fira Sans"/>
                <a:ea typeface="Fira Sans"/>
                <a:cs typeface="Fira Sans"/>
                <a:sym typeface="Fira Sans"/>
              </a:rPr>
              <a:t>4 Types of Word Embeddings</a:t>
            </a:r>
            <a:endParaRPr/>
          </a:p>
          <a:p>
            <a:pPr indent="-165100" lvl="0" marL="285750" marR="0" rtl="0" algn="just">
              <a:lnSpc>
                <a:spcPct val="100000"/>
              </a:lnSpc>
              <a:spcBef>
                <a:spcPts val="0"/>
              </a:spcBef>
              <a:spcAft>
                <a:spcPts val="0"/>
              </a:spcAft>
              <a:buClr>
                <a:srgbClr val="000000"/>
              </a:buClr>
              <a:buSzPts val="1900"/>
              <a:buFont typeface="Courier New"/>
              <a:buNone/>
            </a:pPr>
            <a:r>
              <a:t/>
            </a:r>
            <a:endParaRPr b="0" i="0" sz="1500" u="none" cap="none" strike="noStrike">
              <a:solidFill>
                <a:srgbClr val="000000"/>
              </a:solidFill>
              <a:latin typeface="Fira Sans"/>
              <a:ea typeface="Fira Sans"/>
              <a:cs typeface="Fira Sans"/>
              <a:sym typeface="Fira Sans"/>
            </a:endParaRPr>
          </a:p>
          <a:p>
            <a:pPr indent="-285750" lvl="2" marL="285750" marR="0" rtl="0" algn="just">
              <a:lnSpc>
                <a:spcPct val="100000"/>
              </a:lnSpc>
              <a:spcBef>
                <a:spcPts val="0"/>
              </a:spcBef>
              <a:spcAft>
                <a:spcPts val="0"/>
              </a:spcAft>
              <a:buClr>
                <a:srgbClr val="000000"/>
              </a:buClr>
              <a:buSzPts val="1900"/>
              <a:buFont typeface="Courier New"/>
              <a:buChar char="o"/>
            </a:pPr>
            <a:r>
              <a:rPr b="0" i="0" lang="en-US" sz="1500" u="none" cap="none" strike="noStrike">
                <a:solidFill>
                  <a:srgbClr val="000000"/>
                </a:solidFill>
                <a:latin typeface="Fira Sans"/>
                <a:ea typeface="Fira Sans"/>
                <a:cs typeface="Fira Sans"/>
                <a:sym typeface="Fira Sans"/>
              </a:rPr>
              <a:t>Pre-trained Urdu word embeddings provided by </a:t>
            </a:r>
            <a:r>
              <a:rPr b="1" i="1" lang="en-US" sz="1500" u="none" cap="none" strike="noStrike">
                <a:solidFill>
                  <a:srgbClr val="083C92"/>
                </a:solidFill>
                <a:latin typeface="Fira Sans"/>
                <a:ea typeface="Fira Sans"/>
                <a:cs typeface="Fira Sans"/>
                <a:sym typeface="Fira Sans"/>
              </a:rPr>
              <a:t>“FastText”</a:t>
            </a:r>
            <a:r>
              <a:rPr b="0" i="0" lang="en-US" sz="1500" u="none" cap="none" strike="noStrike">
                <a:solidFill>
                  <a:srgbClr val="000000"/>
                </a:solidFill>
                <a:latin typeface="Fira Sans"/>
                <a:ea typeface="Fira Sans"/>
                <a:cs typeface="Fira Sans"/>
                <a:sym typeface="Fira Sans"/>
              </a:rPr>
              <a:t> and </a:t>
            </a:r>
            <a:r>
              <a:rPr b="1" i="1" lang="en-US" sz="1500" u="none" cap="none" strike="noStrike">
                <a:solidFill>
                  <a:srgbClr val="083C92"/>
                </a:solidFill>
                <a:latin typeface="Fira Sans"/>
                <a:ea typeface="Fira Sans"/>
                <a:cs typeface="Fira Sans"/>
                <a:sym typeface="Fira Sans"/>
              </a:rPr>
              <a:t>“BERT Multilingual”</a:t>
            </a:r>
            <a:r>
              <a:rPr b="0" i="0" lang="en-US" sz="1500" u="none" cap="none" strike="noStrike">
                <a:solidFill>
                  <a:srgbClr val="000000"/>
                </a:solidFill>
                <a:latin typeface="Fira Sans"/>
                <a:ea typeface="Fira Sans"/>
                <a:cs typeface="Fira Sans"/>
                <a:sym typeface="Fira Sans"/>
              </a:rPr>
              <a:t>.</a:t>
            </a:r>
            <a:endParaRPr/>
          </a:p>
          <a:p>
            <a:pPr indent="-165100" lvl="1" marL="285750" marR="0" rtl="0" algn="just">
              <a:lnSpc>
                <a:spcPct val="100000"/>
              </a:lnSpc>
              <a:spcBef>
                <a:spcPts val="0"/>
              </a:spcBef>
              <a:spcAft>
                <a:spcPts val="0"/>
              </a:spcAft>
              <a:buClr>
                <a:srgbClr val="000000"/>
              </a:buClr>
              <a:buSzPts val="1900"/>
              <a:buFont typeface="Courier New"/>
              <a:buNone/>
            </a:pPr>
            <a:r>
              <a:t/>
            </a:r>
            <a:endParaRPr b="0" i="0" sz="1500" u="none" cap="none" strike="noStrike">
              <a:solidFill>
                <a:srgbClr val="000000"/>
              </a:solidFill>
              <a:latin typeface="Fira Sans"/>
              <a:ea typeface="Fira Sans"/>
              <a:cs typeface="Fira Sans"/>
              <a:sym typeface="Fira Sans"/>
            </a:endParaRPr>
          </a:p>
          <a:p>
            <a:pPr indent="-285750" lvl="1" marL="285750" marR="0" rtl="0" algn="just">
              <a:lnSpc>
                <a:spcPct val="100000"/>
              </a:lnSpc>
              <a:spcBef>
                <a:spcPts val="0"/>
              </a:spcBef>
              <a:spcAft>
                <a:spcPts val="0"/>
              </a:spcAft>
              <a:buClr>
                <a:srgbClr val="000000"/>
              </a:buClr>
              <a:buSzPts val="1900"/>
              <a:buFont typeface="Courier New"/>
              <a:buChar char="o"/>
            </a:pPr>
            <a:r>
              <a:rPr b="0" i="0" lang="en-US" sz="1500" u="none" cap="none" strike="noStrike">
                <a:solidFill>
                  <a:srgbClr val="000000"/>
                </a:solidFill>
                <a:latin typeface="Fira Sans"/>
                <a:ea typeface="Fira Sans"/>
                <a:cs typeface="Fira Sans"/>
                <a:sym typeface="Fira Sans"/>
              </a:rPr>
              <a:t>Fine-tuned pre-trained Urdu word embeddings provided by </a:t>
            </a:r>
            <a:r>
              <a:rPr b="1" i="1" lang="en-US" sz="1500" u="none" cap="none" strike="noStrike">
                <a:solidFill>
                  <a:srgbClr val="083C92"/>
                </a:solidFill>
                <a:latin typeface="Fira Sans"/>
                <a:ea typeface="Fira Sans"/>
                <a:cs typeface="Fira Sans"/>
                <a:sym typeface="Fira Sans"/>
              </a:rPr>
              <a:t>“FastText”</a:t>
            </a:r>
            <a:r>
              <a:rPr b="0" i="0" lang="en-US" sz="1500" u="none" cap="none" strike="noStrike">
                <a:solidFill>
                  <a:srgbClr val="000000"/>
                </a:solidFill>
                <a:latin typeface="Fira Sans"/>
                <a:ea typeface="Fira Sans"/>
                <a:cs typeface="Fira Sans"/>
                <a:sym typeface="Fira Sans"/>
              </a:rPr>
              <a:t> and </a:t>
            </a:r>
            <a:r>
              <a:rPr b="1" i="1" lang="en-US" sz="1500" u="none" cap="none" strike="noStrike">
                <a:solidFill>
                  <a:srgbClr val="083C92"/>
                </a:solidFill>
                <a:latin typeface="Fira Sans"/>
                <a:ea typeface="Fira Sans"/>
                <a:cs typeface="Fira Sans"/>
                <a:sym typeface="Fira Sans"/>
              </a:rPr>
              <a:t>“BERT Multilingual”</a:t>
            </a:r>
            <a:r>
              <a:rPr b="0" i="0" lang="en-US" sz="1500" u="none" cap="none" strike="noStrike">
                <a:solidFill>
                  <a:srgbClr val="000000"/>
                </a:solidFill>
                <a:latin typeface="Fira Sans"/>
                <a:ea typeface="Fira Sans"/>
                <a:cs typeface="Fira Sans"/>
                <a:sym typeface="Fira Sans"/>
              </a:rPr>
              <a:t>.</a:t>
            </a:r>
            <a:endParaRPr/>
          </a:p>
          <a:p>
            <a:pPr indent="-165100" lvl="1" marL="285750" marR="0" rtl="0" algn="just">
              <a:lnSpc>
                <a:spcPct val="100000"/>
              </a:lnSpc>
              <a:spcBef>
                <a:spcPts val="0"/>
              </a:spcBef>
              <a:spcAft>
                <a:spcPts val="0"/>
              </a:spcAft>
              <a:buClr>
                <a:srgbClr val="000000"/>
              </a:buClr>
              <a:buSzPts val="1900"/>
              <a:buFont typeface="Courier New"/>
              <a:buNone/>
            </a:pPr>
            <a:r>
              <a:t/>
            </a:r>
            <a:endParaRPr b="0" i="0" sz="1500" u="none" cap="none" strike="noStrike">
              <a:solidFill>
                <a:srgbClr val="000000"/>
              </a:solidFill>
              <a:latin typeface="Fira Sans"/>
              <a:ea typeface="Fira Sans"/>
              <a:cs typeface="Fira Sans"/>
              <a:sym typeface="Fira Sans"/>
            </a:endParaRPr>
          </a:p>
          <a:p>
            <a:pPr indent="-285750" lvl="1" marL="285750" marR="0" rtl="0" algn="just">
              <a:lnSpc>
                <a:spcPct val="100000"/>
              </a:lnSpc>
              <a:spcBef>
                <a:spcPts val="0"/>
              </a:spcBef>
              <a:spcAft>
                <a:spcPts val="0"/>
              </a:spcAft>
              <a:buClr>
                <a:srgbClr val="000000"/>
              </a:buClr>
              <a:buSzPts val="1900"/>
              <a:buFont typeface="Courier New"/>
              <a:buChar char="o"/>
            </a:pPr>
            <a:r>
              <a:rPr b="0" i="0" lang="en-US" sz="1500" u="none" cap="none" strike="noStrike">
                <a:solidFill>
                  <a:srgbClr val="000000"/>
                </a:solidFill>
                <a:latin typeface="Fira Sans"/>
                <a:ea typeface="Fira Sans"/>
                <a:cs typeface="Fira Sans"/>
                <a:sym typeface="Fira Sans"/>
              </a:rPr>
              <a:t>Word embeddings </a:t>
            </a:r>
            <a:r>
              <a:rPr b="0" i="1" lang="en-US" sz="1500" u="none" cap="none" strike="noStrike">
                <a:solidFill>
                  <a:srgbClr val="000000"/>
                </a:solidFill>
                <a:latin typeface="Fira Sans"/>
                <a:ea typeface="Fira Sans"/>
                <a:cs typeface="Fira Sans"/>
                <a:sym typeface="Fira Sans"/>
              </a:rPr>
              <a:t>learnt as part of model training</a:t>
            </a:r>
            <a:r>
              <a:rPr b="0" i="0" lang="en-US" sz="1500" u="none" cap="none" strike="noStrike">
                <a:solidFill>
                  <a:srgbClr val="000000"/>
                </a:solidFill>
                <a:latin typeface="Fira Sans"/>
                <a:ea typeface="Fira Sans"/>
                <a:cs typeface="Fira Sans"/>
                <a:sym typeface="Fira Sans"/>
              </a:rPr>
              <a:t>.</a:t>
            </a:r>
            <a:endParaRPr/>
          </a:p>
          <a:p>
            <a:pPr indent="-165100" lvl="1" marL="285750" marR="0" rtl="0" algn="just">
              <a:lnSpc>
                <a:spcPct val="100000"/>
              </a:lnSpc>
              <a:spcBef>
                <a:spcPts val="0"/>
              </a:spcBef>
              <a:spcAft>
                <a:spcPts val="0"/>
              </a:spcAft>
              <a:buClr>
                <a:srgbClr val="000000"/>
              </a:buClr>
              <a:buSzPts val="1900"/>
              <a:buFont typeface="Courier New"/>
              <a:buNone/>
            </a:pPr>
            <a:r>
              <a:t/>
            </a:r>
            <a:endParaRPr b="0" i="0" sz="1500" u="none" cap="none" strike="noStrike">
              <a:solidFill>
                <a:srgbClr val="000000"/>
              </a:solidFill>
              <a:latin typeface="Fira Sans"/>
              <a:ea typeface="Fira Sans"/>
              <a:cs typeface="Fira Sans"/>
              <a:sym typeface="Fira Sans"/>
            </a:endParaRPr>
          </a:p>
          <a:p>
            <a:pPr indent="-285750" lvl="1" marL="285750" marR="0" rtl="0" algn="just">
              <a:lnSpc>
                <a:spcPct val="100000"/>
              </a:lnSpc>
              <a:spcBef>
                <a:spcPts val="0"/>
              </a:spcBef>
              <a:spcAft>
                <a:spcPts val="0"/>
              </a:spcAft>
              <a:buClr>
                <a:srgbClr val="000000"/>
              </a:buClr>
              <a:buSzPts val="1900"/>
              <a:buFont typeface="Courier New"/>
              <a:buChar char="o"/>
            </a:pPr>
            <a:r>
              <a:rPr b="1" i="1" lang="en-US" sz="1500" u="none" cap="none" strike="noStrike">
                <a:solidFill>
                  <a:srgbClr val="083C92"/>
                </a:solidFill>
                <a:latin typeface="Fira Sans"/>
                <a:ea typeface="Fira Sans"/>
                <a:cs typeface="Fira Sans"/>
                <a:sym typeface="Fira Sans"/>
              </a:rPr>
              <a:t>Corpus-specific</a:t>
            </a:r>
            <a:r>
              <a:rPr b="0" i="0" lang="en-US" sz="1500" u="none" cap="none" strike="noStrike">
                <a:solidFill>
                  <a:srgbClr val="000000"/>
                </a:solidFill>
                <a:latin typeface="Fira Sans"/>
                <a:ea typeface="Fira Sans"/>
                <a:cs typeface="Fira Sans"/>
                <a:sym typeface="Fira Sans"/>
              </a:rPr>
              <a:t> FastText word embeddings</a:t>
            </a:r>
            <a:endParaRPr/>
          </a:p>
          <a:p>
            <a:pPr indent="-165100" lvl="0" marL="285750" marR="0" rtl="0" algn="just">
              <a:lnSpc>
                <a:spcPct val="100000"/>
              </a:lnSpc>
              <a:spcBef>
                <a:spcPts val="0"/>
              </a:spcBef>
              <a:spcAft>
                <a:spcPts val="0"/>
              </a:spcAft>
              <a:buClr>
                <a:srgbClr val="000000"/>
              </a:buClr>
              <a:buSzPts val="1900"/>
              <a:buFont typeface="Courier New"/>
              <a:buNone/>
            </a:pPr>
            <a:r>
              <a:t/>
            </a:r>
            <a:endParaRPr b="0" i="1" sz="1500" u="none" cap="none" strike="noStrike">
              <a:solidFill>
                <a:srgbClr val="000000"/>
              </a:solidFill>
              <a:latin typeface="Fira Sans"/>
              <a:ea typeface="Fira Sans"/>
              <a:cs typeface="Fira Sans"/>
              <a:sym typeface="Fira Sans"/>
            </a:endParaRPr>
          </a:p>
          <a:p>
            <a:pPr indent="-165100" lvl="0" marL="285750" marR="0" rtl="0" algn="just">
              <a:lnSpc>
                <a:spcPct val="100000"/>
              </a:lnSpc>
              <a:spcBef>
                <a:spcPts val="0"/>
              </a:spcBef>
              <a:spcAft>
                <a:spcPts val="0"/>
              </a:spcAft>
              <a:buClr>
                <a:srgbClr val="000000"/>
              </a:buClr>
              <a:buSzPts val="1900"/>
              <a:buFont typeface="Courier New"/>
              <a:buNone/>
            </a:pPr>
            <a:r>
              <a:t/>
            </a:r>
            <a:endParaRPr b="0" i="1" sz="1500" u="none" cap="none" strike="noStrike">
              <a:solidFill>
                <a:srgbClr val="000000"/>
              </a:solidFill>
              <a:latin typeface="Fira Sans"/>
              <a:ea typeface="Fira Sans"/>
              <a:cs typeface="Fira Sans"/>
              <a:sym typeface="Fira Sans"/>
            </a:endParaRPr>
          </a:p>
          <a:p>
            <a:pPr indent="-222250" lvl="7" marL="342900" marR="0" rtl="0" algn="just">
              <a:lnSpc>
                <a:spcPct val="100000"/>
              </a:lnSpc>
              <a:spcBef>
                <a:spcPts val="1000"/>
              </a:spcBef>
              <a:spcAft>
                <a:spcPts val="0"/>
              </a:spcAft>
              <a:buClr>
                <a:srgbClr val="000000"/>
              </a:buClr>
              <a:buSzPts val="1900"/>
              <a:buFont typeface="Courier New"/>
              <a:buNone/>
            </a:pPr>
            <a:r>
              <a:t/>
            </a:r>
            <a:endParaRPr b="0" i="1" sz="1500" u="none" cap="none" strike="noStrike">
              <a:solidFill>
                <a:srgbClr val="000000"/>
              </a:solidFill>
              <a:latin typeface="Fira Sans"/>
              <a:ea typeface="Fira Sans"/>
              <a:cs typeface="Fira Sans"/>
              <a:sym typeface="Fira Sans"/>
            </a:endParaRPr>
          </a:p>
          <a:p>
            <a:pPr indent="-165100" lvl="0" marL="285750" marR="0" rtl="0" algn="just">
              <a:lnSpc>
                <a:spcPct val="100000"/>
              </a:lnSpc>
              <a:spcBef>
                <a:spcPts val="1000"/>
              </a:spcBef>
              <a:spcAft>
                <a:spcPts val="0"/>
              </a:spcAft>
              <a:buClr>
                <a:srgbClr val="000000"/>
              </a:buClr>
              <a:buSzPts val="1900"/>
              <a:buFont typeface="Courier New"/>
              <a:buNone/>
            </a:pPr>
            <a:r>
              <a:t/>
            </a:r>
            <a:endParaRPr b="0" i="0" sz="1500" u="none" cap="none" strike="noStrike">
              <a:solidFill>
                <a:srgbClr val="000000"/>
              </a:solidFill>
              <a:latin typeface="Fira Sans"/>
              <a:ea typeface="Fira Sans"/>
              <a:cs typeface="Fira Sans"/>
              <a:sym typeface="Fira Sans"/>
            </a:endParaRPr>
          </a:p>
        </p:txBody>
      </p:sp>
      <p:sp>
        <p:nvSpPr>
          <p:cNvPr id="394" name="Google Shape;394;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b="1" lang="en-US"/>
              <a:t>‹#›</a:t>
            </a:fld>
            <a:endParaRPr b="1"/>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29"/>
          <p:cNvSpPr/>
          <p:nvPr/>
        </p:nvSpPr>
        <p:spPr>
          <a:xfrm>
            <a:off x="50" y="2535"/>
            <a:ext cx="9144000" cy="435000"/>
          </a:xfrm>
          <a:prstGeom prst="rect">
            <a:avLst/>
          </a:prstGeom>
          <a:solidFill>
            <a:srgbClr val="1C4587"/>
          </a:solidFill>
          <a:ln>
            <a:noFill/>
          </a:ln>
        </p:spPr>
        <p:txBody>
          <a:bodyPr anchorCtr="0" anchor="ctr" bIns="91425" lIns="274300"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Fira Sans"/>
              <a:ea typeface="Fira Sans"/>
              <a:cs typeface="Fira Sans"/>
              <a:sym typeface="Fira Sans"/>
            </a:endParaRPr>
          </a:p>
        </p:txBody>
      </p:sp>
      <p:cxnSp>
        <p:nvCxnSpPr>
          <p:cNvPr id="400" name="Google Shape;400;p29"/>
          <p:cNvCxnSpPr/>
          <p:nvPr/>
        </p:nvCxnSpPr>
        <p:spPr>
          <a:xfrm rot="10800000">
            <a:off x="581875" y="1227532"/>
            <a:ext cx="854700" cy="2100"/>
          </a:xfrm>
          <a:prstGeom prst="straightConnector1">
            <a:avLst/>
          </a:prstGeom>
          <a:noFill/>
          <a:ln cap="flat" cmpd="sng" w="76200">
            <a:solidFill>
              <a:srgbClr val="1C4587"/>
            </a:solidFill>
            <a:prstDash val="solid"/>
            <a:round/>
            <a:headEnd len="sm" w="sm" type="none"/>
            <a:tailEnd len="sm" w="sm" type="none"/>
          </a:ln>
        </p:spPr>
      </p:cxnSp>
      <p:sp>
        <p:nvSpPr>
          <p:cNvPr id="401" name="Google Shape;401;p29"/>
          <p:cNvSpPr txBox="1"/>
          <p:nvPr/>
        </p:nvSpPr>
        <p:spPr>
          <a:xfrm>
            <a:off x="502397" y="597857"/>
            <a:ext cx="6680400" cy="52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Fira Sans"/>
                <a:ea typeface="Fira Sans"/>
                <a:cs typeface="Fira Sans"/>
                <a:sym typeface="Fira Sans"/>
              </a:rPr>
              <a:t>Experimental Configurations</a:t>
            </a:r>
            <a:endParaRPr b="1" i="0" sz="2400" u="none" cap="none" strike="noStrike">
              <a:solidFill>
                <a:srgbClr val="000000"/>
              </a:solidFill>
              <a:latin typeface="Fira Sans"/>
              <a:ea typeface="Fira Sans"/>
              <a:cs typeface="Fira Sans"/>
              <a:sym typeface="Fira Sans"/>
            </a:endParaRPr>
          </a:p>
        </p:txBody>
      </p:sp>
      <p:sp>
        <p:nvSpPr>
          <p:cNvPr id="402" name="Google Shape;402;p29"/>
          <p:cNvSpPr txBox="1"/>
          <p:nvPr/>
        </p:nvSpPr>
        <p:spPr>
          <a:xfrm>
            <a:off x="727833" y="1333708"/>
            <a:ext cx="7176303" cy="367971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AutoNum type="arabicPeriod"/>
            </a:pPr>
            <a:r>
              <a:rPr b="0" i="1" lang="en-US" sz="1400" u="none" cap="none" strike="noStrike">
                <a:solidFill>
                  <a:schemeClr val="dk1"/>
                </a:solidFill>
                <a:latin typeface="Fira Sans"/>
                <a:ea typeface="Fira Sans"/>
                <a:cs typeface="Fira Sans"/>
                <a:sym typeface="Fira Sans"/>
              </a:rPr>
              <a:t>ML based</a:t>
            </a:r>
            <a:endParaRPr/>
          </a:p>
          <a:p>
            <a:pPr indent="0" lvl="3" marL="0" marR="0" rtl="0" algn="l">
              <a:lnSpc>
                <a:spcPct val="100000"/>
              </a:lnSpc>
              <a:spcBef>
                <a:spcPts val="0"/>
              </a:spcBef>
              <a:spcAft>
                <a:spcPts val="0"/>
              </a:spcAft>
              <a:buNone/>
            </a:pPr>
            <a:r>
              <a:rPr b="0" i="1" lang="en-US" sz="1400" u="none" cap="none" strike="noStrike">
                <a:solidFill>
                  <a:schemeClr val="dk1"/>
                </a:solidFill>
                <a:latin typeface="Fira Sans"/>
                <a:ea typeface="Fira Sans"/>
                <a:cs typeface="Fira Sans"/>
                <a:sym typeface="Fira Sans"/>
              </a:rPr>
              <a:t>	a. </a:t>
            </a:r>
            <a:r>
              <a:rPr b="1" i="1" lang="en-US" sz="1400" u="none" cap="none" strike="noStrike">
                <a:solidFill>
                  <a:srgbClr val="083C92"/>
                </a:solidFill>
                <a:latin typeface="Fira Sans"/>
                <a:ea typeface="Fira Sans"/>
                <a:cs typeface="Fira Sans"/>
                <a:sym typeface="Fira Sans"/>
              </a:rPr>
              <a:t>Tf-Idf</a:t>
            </a:r>
            <a:r>
              <a:rPr b="0" i="1" lang="en-US" sz="1400" u="none" cap="none" strike="noStrike">
                <a:solidFill>
                  <a:srgbClr val="083C92"/>
                </a:solidFill>
                <a:latin typeface="Fira Sans"/>
                <a:ea typeface="Fira Sans"/>
                <a:cs typeface="Fira Sans"/>
                <a:sym typeface="Fira Sans"/>
              </a:rPr>
              <a:t> </a:t>
            </a:r>
            <a:r>
              <a:rPr b="0" i="1" lang="en-US" sz="1400" u="none" cap="none" strike="noStrike">
                <a:solidFill>
                  <a:schemeClr val="dk1"/>
                </a:solidFill>
                <a:latin typeface="Fira Sans"/>
                <a:ea typeface="Fira Sans"/>
                <a:cs typeface="Fira Sans"/>
                <a:sym typeface="Fira Sans"/>
              </a:rPr>
              <a:t>vectorizers.</a:t>
            </a:r>
            <a:endParaRPr/>
          </a:p>
          <a:p>
            <a:pPr indent="120650" lvl="0" marL="0" marR="0" rtl="0" algn="l">
              <a:lnSpc>
                <a:spcPct val="100000"/>
              </a:lnSpc>
              <a:spcBef>
                <a:spcPts val="0"/>
              </a:spcBef>
              <a:spcAft>
                <a:spcPts val="0"/>
              </a:spcAft>
              <a:buClr>
                <a:srgbClr val="000000"/>
              </a:buClr>
              <a:buSzPts val="1900"/>
              <a:buFont typeface="Arial"/>
              <a:buNone/>
            </a:pPr>
            <a:r>
              <a:t/>
            </a:r>
            <a:endParaRPr b="0" i="1" sz="1400" u="none" cap="none" strike="noStrike">
              <a:solidFill>
                <a:schemeClr val="dk1"/>
              </a:solidFill>
              <a:latin typeface="Fira Sans"/>
              <a:ea typeface="Fira Sans"/>
              <a:cs typeface="Fira Sans"/>
              <a:sym typeface="Fira Sans"/>
            </a:endParaRPr>
          </a:p>
          <a:p>
            <a:pPr indent="0" lvl="0" marL="0" marR="0" rtl="0" algn="l">
              <a:lnSpc>
                <a:spcPct val="100000"/>
              </a:lnSpc>
              <a:spcBef>
                <a:spcPts val="0"/>
              </a:spcBef>
              <a:spcAft>
                <a:spcPts val="0"/>
              </a:spcAft>
              <a:buClr>
                <a:srgbClr val="000000"/>
              </a:buClr>
              <a:buSzPts val="1900"/>
              <a:buFont typeface="Arial"/>
              <a:buAutoNum type="arabicPeriod"/>
            </a:pPr>
            <a:r>
              <a:rPr b="0" i="1" lang="en-US" sz="1400" u="none" cap="none" strike="noStrike">
                <a:solidFill>
                  <a:schemeClr val="dk1"/>
                </a:solidFill>
                <a:latin typeface="Fira Sans"/>
                <a:ea typeface="Fira Sans"/>
                <a:cs typeface="Fira Sans"/>
                <a:sym typeface="Fira Sans"/>
              </a:rPr>
              <a:t>DL based: Pre-trained word embeddings.</a:t>
            </a:r>
            <a:endParaRPr/>
          </a:p>
          <a:p>
            <a:pPr indent="0" lvl="2" marL="0" marR="0" rtl="0" algn="l">
              <a:lnSpc>
                <a:spcPct val="100000"/>
              </a:lnSpc>
              <a:spcBef>
                <a:spcPts val="0"/>
              </a:spcBef>
              <a:spcAft>
                <a:spcPts val="0"/>
              </a:spcAft>
              <a:buNone/>
            </a:pPr>
            <a:r>
              <a:rPr b="0" i="1" lang="en-US" sz="1400" u="none" cap="none" strike="noStrike">
                <a:solidFill>
                  <a:schemeClr val="dk1"/>
                </a:solidFill>
                <a:latin typeface="Fira Sans"/>
                <a:ea typeface="Fira Sans"/>
                <a:cs typeface="Fira Sans"/>
                <a:sym typeface="Fira Sans"/>
              </a:rPr>
              <a:t>	a. </a:t>
            </a:r>
            <a:r>
              <a:rPr b="1" i="1" lang="en-US" sz="1400" u="none" cap="none" strike="noStrike">
                <a:solidFill>
                  <a:srgbClr val="083C92"/>
                </a:solidFill>
                <a:latin typeface="Fira Sans"/>
                <a:ea typeface="Fira Sans"/>
                <a:cs typeface="Fira Sans"/>
                <a:sym typeface="Fira Sans"/>
              </a:rPr>
              <a:t>FastText </a:t>
            </a:r>
            <a:r>
              <a:rPr b="0" i="1" lang="en-US" sz="1400" u="none" cap="none" strike="noStrike">
                <a:solidFill>
                  <a:schemeClr val="dk1"/>
                </a:solidFill>
                <a:latin typeface="Fira Sans"/>
                <a:ea typeface="Fira Sans"/>
                <a:cs typeface="Fira Sans"/>
                <a:sym typeface="Fira Sans"/>
              </a:rPr>
              <a:t>Urdu embeddings.</a:t>
            </a:r>
            <a:endParaRPr/>
          </a:p>
          <a:p>
            <a:pPr indent="0" lvl="2" marL="0" marR="0" rtl="0" algn="l">
              <a:lnSpc>
                <a:spcPct val="100000"/>
              </a:lnSpc>
              <a:spcBef>
                <a:spcPts val="0"/>
              </a:spcBef>
              <a:spcAft>
                <a:spcPts val="0"/>
              </a:spcAft>
              <a:buNone/>
            </a:pPr>
            <a:r>
              <a:rPr b="0" i="1" lang="en-US" sz="1400" u="none" cap="none" strike="noStrike">
                <a:solidFill>
                  <a:schemeClr val="dk1"/>
                </a:solidFill>
                <a:latin typeface="Fira Sans"/>
                <a:ea typeface="Fira Sans"/>
                <a:cs typeface="Fira Sans"/>
                <a:sym typeface="Fira Sans"/>
              </a:rPr>
              <a:t>	b. </a:t>
            </a:r>
            <a:r>
              <a:rPr b="1" i="1" lang="en-US" sz="1400" u="none" cap="none" strike="noStrike">
                <a:solidFill>
                  <a:srgbClr val="083C92"/>
                </a:solidFill>
                <a:latin typeface="Fira Sans"/>
                <a:ea typeface="Fira Sans"/>
                <a:cs typeface="Fira Sans"/>
                <a:sym typeface="Fira Sans"/>
              </a:rPr>
              <a:t>BERT</a:t>
            </a:r>
            <a:r>
              <a:rPr b="0" i="1" lang="en-US" sz="1400" u="none" cap="none" strike="noStrike">
                <a:solidFill>
                  <a:srgbClr val="083C92"/>
                </a:solidFill>
                <a:latin typeface="Fira Sans"/>
                <a:ea typeface="Fira Sans"/>
                <a:cs typeface="Fira Sans"/>
                <a:sym typeface="Fira Sans"/>
              </a:rPr>
              <a:t> </a:t>
            </a:r>
            <a:r>
              <a:rPr b="0" i="1" lang="en-US" sz="1400" u="none" cap="none" strike="noStrike">
                <a:solidFill>
                  <a:schemeClr val="dk1"/>
                </a:solidFill>
                <a:latin typeface="Fira Sans"/>
                <a:ea typeface="Fira Sans"/>
                <a:cs typeface="Fira Sans"/>
                <a:sym typeface="Fira Sans"/>
              </a:rPr>
              <a:t>Multilingual embeddings.</a:t>
            </a:r>
            <a:endParaRPr/>
          </a:p>
          <a:p>
            <a:pPr indent="120650" lvl="0" marL="0" marR="0" rtl="0" algn="l">
              <a:lnSpc>
                <a:spcPct val="100000"/>
              </a:lnSpc>
              <a:spcBef>
                <a:spcPts val="0"/>
              </a:spcBef>
              <a:spcAft>
                <a:spcPts val="0"/>
              </a:spcAft>
              <a:buClr>
                <a:srgbClr val="000000"/>
              </a:buClr>
              <a:buSzPts val="1900"/>
              <a:buFont typeface="Arial"/>
              <a:buNone/>
            </a:pPr>
            <a:r>
              <a:t/>
            </a:r>
            <a:endParaRPr b="0" i="1" sz="1400" u="none" cap="none" strike="noStrike">
              <a:solidFill>
                <a:schemeClr val="dk1"/>
              </a:solidFill>
              <a:latin typeface="Fira Sans"/>
              <a:ea typeface="Fira Sans"/>
              <a:cs typeface="Fira Sans"/>
              <a:sym typeface="Fira Sans"/>
            </a:endParaRPr>
          </a:p>
          <a:p>
            <a:pPr indent="0" lvl="0" marL="0" marR="0" rtl="0" algn="l">
              <a:lnSpc>
                <a:spcPct val="100000"/>
              </a:lnSpc>
              <a:spcBef>
                <a:spcPts val="0"/>
              </a:spcBef>
              <a:spcAft>
                <a:spcPts val="0"/>
              </a:spcAft>
              <a:buClr>
                <a:srgbClr val="000000"/>
              </a:buClr>
              <a:buSzPts val="1900"/>
              <a:buFont typeface="Arial"/>
              <a:buAutoNum type="arabicPeriod"/>
            </a:pPr>
            <a:r>
              <a:rPr b="0" i="1" lang="en-US" sz="1400" u="none" cap="none" strike="noStrike">
                <a:solidFill>
                  <a:schemeClr val="dk1"/>
                </a:solidFill>
                <a:latin typeface="Fira Sans"/>
                <a:ea typeface="Fira Sans"/>
                <a:cs typeface="Fira Sans"/>
                <a:sym typeface="Fira Sans"/>
              </a:rPr>
              <a:t>DL based: Embeddings learnt during model training.</a:t>
            </a:r>
            <a:endParaRPr/>
          </a:p>
          <a:p>
            <a:pPr indent="120650" lvl="0" marL="0" marR="0" rtl="0" algn="l">
              <a:lnSpc>
                <a:spcPct val="100000"/>
              </a:lnSpc>
              <a:spcBef>
                <a:spcPts val="0"/>
              </a:spcBef>
              <a:spcAft>
                <a:spcPts val="0"/>
              </a:spcAft>
              <a:buClr>
                <a:srgbClr val="000000"/>
              </a:buClr>
              <a:buSzPts val="1900"/>
              <a:buFont typeface="Arial"/>
              <a:buNone/>
            </a:pPr>
            <a:r>
              <a:t/>
            </a:r>
            <a:endParaRPr b="0" i="1" sz="1400" u="none" cap="none" strike="noStrike">
              <a:solidFill>
                <a:schemeClr val="dk1"/>
              </a:solidFill>
              <a:latin typeface="Fira Sans"/>
              <a:ea typeface="Fira Sans"/>
              <a:cs typeface="Fira Sans"/>
              <a:sym typeface="Fira Sans"/>
            </a:endParaRPr>
          </a:p>
          <a:p>
            <a:pPr indent="0" lvl="0" marL="0" marR="0" rtl="0" algn="l">
              <a:lnSpc>
                <a:spcPct val="100000"/>
              </a:lnSpc>
              <a:spcBef>
                <a:spcPts val="0"/>
              </a:spcBef>
              <a:spcAft>
                <a:spcPts val="0"/>
              </a:spcAft>
              <a:buClr>
                <a:srgbClr val="000000"/>
              </a:buClr>
              <a:buSzPts val="1900"/>
              <a:buFont typeface="Arial"/>
              <a:buAutoNum type="arabicPeriod"/>
            </a:pPr>
            <a:r>
              <a:rPr b="0" i="1" lang="en-US" sz="1400" u="none" cap="none" strike="noStrike">
                <a:solidFill>
                  <a:schemeClr val="dk1"/>
                </a:solidFill>
                <a:latin typeface="Fira Sans"/>
                <a:ea typeface="Fira Sans"/>
                <a:cs typeface="Fira Sans"/>
                <a:sym typeface="Fira Sans"/>
              </a:rPr>
              <a:t>DL based: Finetuned word embeddings.</a:t>
            </a:r>
            <a:endParaRPr/>
          </a:p>
          <a:p>
            <a:pPr indent="0" lvl="2" marL="0" marR="0" rtl="0" algn="l">
              <a:lnSpc>
                <a:spcPct val="100000"/>
              </a:lnSpc>
              <a:spcBef>
                <a:spcPts val="0"/>
              </a:spcBef>
              <a:spcAft>
                <a:spcPts val="0"/>
              </a:spcAft>
              <a:buNone/>
            </a:pPr>
            <a:r>
              <a:rPr b="0" i="1" lang="en-US" sz="1400" u="none" cap="none" strike="noStrike">
                <a:solidFill>
                  <a:schemeClr val="dk1"/>
                </a:solidFill>
                <a:latin typeface="Fira Sans"/>
                <a:ea typeface="Fira Sans"/>
                <a:cs typeface="Fira Sans"/>
                <a:sym typeface="Fira Sans"/>
              </a:rPr>
              <a:t>	a. </a:t>
            </a:r>
            <a:r>
              <a:rPr b="1" i="1" lang="en-US" sz="1400" u="none" cap="none" strike="noStrike">
                <a:solidFill>
                  <a:srgbClr val="083C92"/>
                </a:solidFill>
                <a:latin typeface="Fira Sans"/>
                <a:ea typeface="Fira Sans"/>
                <a:cs typeface="Fira Sans"/>
                <a:sym typeface="Fira Sans"/>
              </a:rPr>
              <a:t>FastText</a:t>
            </a:r>
            <a:r>
              <a:rPr b="0" i="1" lang="en-US" sz="1400" u="none" cap="none" strike="noStrike">
                <a:solidFill>
                  <a:srgbClr val="083C92"/>
                </a:solidFill>
                <a:latin typeface="Fira Sans"/>
                <a:ea typeface="Fira Sans"/>
                <a:cs typeface="Fira Sans"/>
                <a:sym typeface="Fira Sans"/>
              </a:rPr>
              <a:t> </a:t>
            </a:r>
            <a:r>
              <a:rPr b="0" i="1" lang="en-US" sz="1400" u="none" cap="none" strike="noStrike">
                <a:solidFill>
                  <a:schemeClr val="dk1"/>
                </a:solidFill>
                <a:latin typeface="Fira Sans"/>
                <a:ea typeface="Fira Sans"/>
                <a:cs typeface="Fira Sans"/>
                <a:sym typeface="Fira Sans"/>
              </a:rPr>
              <a:t>Urdu embeddings.</a:t>
            </a:r>
            <a:endParaRPr/>
          </a:p>
          <a:p>
            <a:pPr indent="0" lvl="2" marL="0" marR="0" rtl="0" algn="l">
              <a:lnSpc>
                <a:spcPct val="100000"/>
              </a:lnSpc>
              <a:spcBef>
                <a:spcPts val="0"/>
              </a:spcBef>
              <a:spcAft>
                <a:spcPts val="0"/>
              </a:spcAft>
              <a:buNone/>
            </a:pPr>
            <a:r>
              <a:rPr b="0" i="1" lang="en-US" sz="1400" u="none" cap="none" strike="noStrike">
                <a:solidFill>
                  <a:schemeClr val="dk1"/>
                </a:solidFill>
                <a:latin typeface="Fira Sans"/>
                <a:ea typeface="Fira Sans"/>
                <a:cs typeface="Fira Sans"/>
                <a:sym typeface="Fira Sans"/>
              </a:rPr>
              <a:t>	b. </a:t>
            </a:r>
            <a:r>
              <a:rPr b="1" i="1" lang="en-US" sz="1400" u="none" cap="none" strike="noStrike">
                <a:solidFill>
                  <a:srgbClr val="083C92"/>
                </a:solidFill>
                <a:latin typeface="Fira Sans"/>
                <a:ea typeface="Fira Sans"/>
                <a:cs typeface="Fira Sans"/>
                <a:sym typeface="Fira Sans"/>
              </a:rPr>
              <a:t>BERT</a:t>
            </a:r>
            <a:r>
              <a:rPr b="0" i="1" lang="en-US" sz="1400" u="none" cap="none" strike="noStrike">
                <a:solidFill>
                  <a:srgbClr val="083C92"/>
                </a:solidFill>
                <a:latin typeface="Fira Sans"/>
                <a:ea typeface="Fira Sans"/>
                <a:cs typeface="Fira Sans"/>
                <a:sym typeface="Fira Sans"/>
              </a:rPr>
              <a:t> </a:t>
            </a:r>
            <a:r>
              <a:rPr b="0" i="1" lang="en-US" sz="1400" u="none" cap="none" strike="noStrike">
                <a:solidFill>
                  <a:schemeClr val="dk1"/>
                </a:solidFill>
                <a:latin typeface="Fira Sans"/>
                <a:ea typeface="Fira Sans"/>
                <a:cs typeface="Fira Sans"/>
                <a:sym typeface="Fira Sans"/>
              </a:rPr>
              <a:t>Multilingual embeddings.</a:t>
            </a:r>
            <a:endParaRPr/>
          </a:p>
          <a:p>
            <a:pPr indent="120650" lvl="0" marL="0" marR="0" rtl="0" algn="l">
              <a:lnSpc>
                <a:spcPct val="100000"/>
              </a:lnSpc>
              <a:spcBef>
                <a:spcPts val="0"/>
              </a:spcBef>
              <a:spcAft>
                <a:spcPts val="0"/>
              </a:spcAft>
              <a:buClr>
                <a:srgbClr val="000000"/>
              </a:buClr>
              <a:buSzPts val="1900"/>
              <a:buFont typeface="Arial"/>
              <a:buNone/>
            </a:pPr>
            <a:r>
              <a:t/>
            </a:r>
            <a:endParaRPr b="0" i="1" sz="1400" u="none" cap="none" strike="noStrike">
              <a:solidFill>
                <a:schemeClr val="dk1"/>
              </a:solidFill>
              <a:latin typeface="Fira Sans"/>
              <a:ea typeface="Fira Sans"/>
              <a:cs typeface="Fira Sans"/>
              <a:sym typeface="Fira Sans"/>
            </a:endParaRPr>
          </a:p>
          <a:p>
            <a:pPr indent="0" lvl="0" marL="0" marR="0" rtl="0" algn="l">
              <a:lnSpc>
                <a:spcPct val="100000"/>
              </a:lnSpc>
              <a:spcBef>
                <a:spcPts val="0"/>
              </a:spcBef>
              <a:spcAft>
                <a:spcPts val="0"/>
              </a:spcAft>
              <a:buClr>
                <a:srgbClr val="000000"/>
              </a:buClr>
              <a:buSzPts val="1900"/>
              <a:buFont typeface="Arial"/>
              <a:buAutoNum type="arabicPeriod"/>
            </a:pPr>
            <a:r>
              <a:rPr b="0" i="1" lang="en-US" sz="1400" u="none" cap="none" strike="noStrike">
                <a:solidFill>
                  <a:schemeClr val="dk1"/>
                </a:solidFill>
                <a:latin typeface="Fira Sans"/>
                <a:ea typeface="Fira Sans"/>
                <a:cs typeface="Fira Sans"/>
                <a:sym typeface="Fira Sans"/>
              </a:rPr>
              <a:t>DL based: Corpus-specific word embeddings.</a:t>
            </a:r>
            <a:endParaRPr/>
          </a:p>
          <a:p>
            <a:pPr indent="0" lvl="2" marL="0" marR="0" rtl="0" algn="l">
              <a:lnSpc>
                <a:spcPct val="100000"/>
              </a:lnSpc>
              <a:spcBef>
                <a:spcPts val="0"/>
              </a:spcBef>
              <a:spcAft>
                <a:spcPts val="0"/>
              </a:spcAft>
              <a:buNone/>
            </a:pPr>
            <a:r>
              <a:rPr b="0" i="1" lang="en-US" sz="1400" u="none" cap="none" strike="noStrike">
                <a:solidFill>
                  <a:schemeClr val="dk1"/>
                </a:solidFill>
                <a:latin typeface="Fira Sans"/>
                <a:ea typeface="Fira Sans"/>
                <a:cs typeface="Fira Sans"/>
                <a:sym typeface="Fira Sans"/>
              </a:rPr>
              <a:t>	a. </a:t>
            </a:r>
            <a:r>
              <a:rPr b="1" i="1" lang="en-US" sz="1400" u="none" cap="none" strike="noStrike">
                <a:solidFill>
                  <a:srgbClr val="083C92"/>
                </a:solidFill>
                <a:latin typeface="Fira Sans"/>
                <a:ea typeface="Fira Sans"/>
                <a:cs typeface="Fira Sans"/>
                <a:sym typeface="Fira Sans"/>
              </a:rPr>
              <a:t>FastText</a:t>
            </a:r>
            <a:r>
              <a:rPr b="0" i="1" lang="en-US" sz="1400" u="none" cap="none" strike="noStrike">
                <a:solidFill>
                  <a:srgbClr val="083C92"/>
                </a:solidFill>
                <a:latin typeface="Fira Sans"/>
                <a:ea typeface="Fira Sans"/>
                <a:cs typeface="Fira Sans"/>
                <a:sym typeface="Fira Sans"/>
              </a:rPr>
              <a:t> </a:t>
            </a:r>
            <a:r>
              <a:rPr b="0" i="1" lang="en-US" sz="1400" u="none" cap="none" strike="noStrike">
                <a:solidFill>
                  <a:schemeClr val="dk1"/>
                </a:solidFill>
                <a:latin typeface="Fira Sans"/>
                <a:ea typeface="Fira Sans"/>
                <a:cs typeface="Fira Sans"/>
                <a:sym typeface="Fira Sans"/>
              </a:rPr>
              <a:t>Urdu embeddings.</a:t>
            </a:r>
            <a:endParaRPr/>
          </a:p>
        </p:txBody>
      </p:sp>
      <p:sp>
        <p:nvSpPr>
          <p:cNvPr id="403" name="Google Shape;403;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b="1" lang="en-US"/>
              <a:t>‹#›</a:t>
            </a:fld>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
          <p:cNvSpPr/>
          <p:nvPr/>
        </p:nvSpPr>
        <p:spPr>
          <a:xfrm>
            <a:off x="50" y="2535"/>
            <a:ext cx="9144000" cy="435000"/>
          </a:xfrm>
          <a:prstGeom prst="rect">
            <a:avLst/>
          </a:prstGeom>
          <a:solidFill>
            <a:srgbClr val="1C4587"/>
          </a:solidFill>
          <a:ln>
            <a:noFill/>
          </a:ln>
        </p:spPr>
        <p:txBody>
          <a:bodyPr anchorCtr="0" anchor="ctr" bIns="91425" lIns="274300"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Fira Sans"/>
              <a:ea typeface="Fira Sans"/>
              <a:cs typeface="Fira Sans"/>
              <a:sym typeface="Fira Sans"/>
            </a:endParaRPr>
          </a:p>
        </p:txBody>
      </p:sp>
      <p:sp>
        <p:nvSpPr>
          <p:cNvPr id="150" name="Google Shape;150;p3"/>
          <p:cNvSpPr txBox="1"/>
          <p:nvPr/>
        </p:nvSpPr>
        <p:spPr>
          <a:xfrm>
            <a:off x="581874" y="1227532"/>
            <a:ext cx="8013900" cy="32739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Clr>
                <a:srgbClr val="000000"/>
              </a:buClr>
              <a:buSzPts val="1400"/>
              <a:buFont typeface="Fira Sans"/>
              <a:buAutoNum type="arabicPeriod"/>
            </a:pPr>
            <a:r>
              <a:rPr b="1" i="0" lang="en-US" sz="2000" u="none" cap="none" strike="noStrike">
                <a:solidFill>
                  <a:srgbClr val="000000"/>
                </a:solidFill>
                <a:latin typeface="Fira Sans"/>
                <a:ea typeface="Fira Sans"/>
                <a:cs typeface="Fira Sans"/>
                <a:sym typeface="Fira Sans"/>
              </a:rPr>
              <a:t>Introduction</a:t>
            </a:r>
            <a:endParaRPr b="1" i="0" sz="2000" u="none" cap="none" strike="noStrike">
              <a:solidFill>
                <a:srgbClr val="000000"/>
              </a:solidFill>
              <a:latin typeface="Fira Sans"/>
              <a:ea typeface="Fira Sans"/>
              <a:cs typeface="Fira Sans"/>
              <a:sym typeface="Fira Sans"/>
            </a:endParaRPr>
          </a:p>
          <a:p>
            <a:pPr indent="-317500" lvl="0" marL="457200" marR="0" rtl="0" algn="l">
              <a:lnSpc>
                <a:spcPct val="150000"/>
              </a:lnSpc>
              <a:spcBef>
                <a:spcPts val="0"/>
              </a:spcBef>
              <a:spcAft>
                <a:spcPts val="0"/>
              </a:spcAft>
              <a:buClr>
                <a:srgbClr val="000000"/>
              </a:buClr>
              <a:buSzPts val="1400"/>
              <a:buFont typeface="Fira Sans"/>
              <a:buAutoNum type="arabicPeriod"/>
            </a:pPr>
            <a:r>
              <a:rPr b="1" i="0" lang="en-US" sz="2000" u="none" cap="none" strike="noStrike">
                <a:solidFill>
                  <a:srgbClr val="000000"/>
                </a:solidFill>
                <a:latin typeface="Fira Sans"/>
                <a:ea typeface="Fira Sans"/>
                <a:cs typeface="Fira Sans"/>
                <a:sym typeface="Fira Sans"/>
              </a:rPr>
              <a:t>Related Work</a:t>
            </a:r>
            <a:endParaRPr/>
          </a:p>
          <a:p>
            <a:pPr indent="-317500" lvl="0" marL="457200" marR="0" rtl="0" algn="l">
              <a:lnSpc>
                <a:spcPct val="150000"/>
              </a:lnSpc>
              <a:spcBef>
                <a:spcPts val="0"/>
              </a:spcBef>
              <a:spcAft>
                <a:spcPts val="0"/>
              </a:spcAft>
              <a:buClr>
                <a:srgbClr val="000000"/>
              </a:buClr>
              <a:buSzPts val="1400"/>
              <a:buFont typeface="Fira Sans"/>
              <a:buAutoNum type="arabicPeriod"/>
            </a:pPr>
            <a:r>
              <a:rPr b="1" i="0" lang="en-US" sz="2000" u="none" cap="none" strike="noStrike">
                <a:solidFill>
                  <a:srgbClr val="000000"/>
                </a:solidFill>
                <a:latin typeface="Fira Sans"/>
                <a:ea typeface="Fira Sans"/>
                <a:cs typeface="Fira Sans"/>
                <a:sym typeface="Fira Sans"/>
              </a:rPr>
              <a:t>Contributions</a:t>
            </a:r>
            <a:endParaRPr b="1" i="0" sz="2000" u="none" cap="none" strike="noStrike">
              <a:solidFill>
                <a:srgbClr val="000000"/>
              </a:solidFill>
              <a:latin typeface="Fira Sans"/>
              <a:ea typeface="Fira Sans"/>
              <a:cs typeface="Fira Sans"/>
              <a:sym typeface="Fira Sans"/>
            </a:endParaRPr>
          </a:p>
          <a:p>
            <a:pPr indent="-317500" lvl="0" marL="457200" marR="0" rtl="0" algn="l">
              <a:lnSpc>
                <a:spcPct val="150000"/>
              </a:lnSpc>
              <a:spcBef>
                <a:spcPts val="0"/>
              </a:spcBef>
              <a:spcAft>
                <a:spcPts val="0"/>
              </a:spcAft>
              <a:buClr>
                <a:srgbClr val="000000"/>
              </a:buClr>
              <a:buSzPts val="1400"/>
              <a:buFont typeface="Fira Sans"/>
              <a:buAutoNum type="arabicPeriod"/>
            </a:pPr>
            <a:r>
              <a:rPr b="1" i="0" lang="en-US" sz="2000" u="none" cap="none" strike="noStrike">
                <a:solidFill>
                  <a:srgbClr val="000000"/>
                </a:solidFill>
                <a:latin typeface="Fira Sans"/>
                <a:ea typeface="Fira Sans"/>
                <a:cs typeface="Fira Sans"/>
                <a:sym typeface="Fira Sans"/>
              </a:rPr>
              <a:t>Dataset</a:t>
            </a:r>
            <a:endParaRPr b="1" i="0" sz="2000" u="none" cap="none" strike="noStrike">
              <a:solidFill>
                <a:srgbClr val="000000"/>
              </a:solidFill>
              <a:latin typeface="Fira Sans"/>
              <a:ea typeface="Fira Sans"/>
              <a:cs typeface="Fira Sans"/>
              <a:sym typeface="Fira Sans"/>
            </a:endParaRPr>
          </a:p>
          <a:p>
            <a:pPr indent="-317500" lvl="0" marL="457200" marR="0" rtl="0" algn="l">
              <a:lnSpc>
                <a:spcPct val="150000"/>
              </a:lnSpc>
              <a:spcBef>
                <a:spcPts val="0"/>
              </a:spcBef>
              <a:spcAft>
                <a:spcPts val="0"/>
              </a:spcAft>
              <a:buClr>
                <a:srgbClr val="000000"/>
              </a:buClr>
              <a:buSzPts val="1400"/>
              <a:buFont typeface="Fira Sans"/>
              <a:buAutoNum type="arabicPeriod"/>
            </a:pPr>
            <a:r>
              <a:rPr b="1" i="0" lang="en-US" sz="2000" u="none" cap="none" strike="noStrike">
                <a:solidFill>
                  <a:srgbClr val="000000"/>
                </a:solidFill>
                <a:latin typeface="Fira Sans"/>
                <a:ea typeface="Fira Sans"/>
                <a:cs typeface="Fira Sans"/>
                <a:sym typeface="Fira Sans"/>
              </a:rPr>
              <a:t>Classification Models</a:t>
            </a:r>
            <a:endParaRPr/>
          </a:p>
          <a:p>
            <a:pPr indent="-317500" lvl="0" marL="457200" marR="0" rtl="0" algn="l">
              <a:lnSpc>
                <a:spcPct val="150000"/>
              </a:lnSpc>
              <a:spcBef>
                <a:spcPts val="0"/>
              </a:spcBef>
              <a:spcAft>
                <a:spcPts val="0"/>
              </a:spcAft>
              <a:buClr>
                <a:srgbClr val="000000"/>
              </a:buClr>
              <a:buSzPts val="1400"/>
              <a:buFont typeface="Fira Sans"/>
              <a:buAutoNum type="arabicPeriod"/>
            </a:pPr>
            <a:r>
              <a:rPr b="1" i="0" lang="en-US" sz="2000" u="none" cap="none" strike="noStrike">
                <a:solidFill>
                  <a:srgbClr val="000000"/>
                </a:solidFill>
                <a:latin typeface="Fira Sans"/>
                <a:ea typeface="Fira Sans"/>
                <a:cs typeface="Fira Sans"/>
                <a:sym typeface="Fira Sans"/>
              </a:rPr>
              <a:t>Experimental Details</a:t>
            </a:r>
            <a:endParaRPr b="1" i="0" sz="2000" u="none" cap="none" strike="noStrike">
              <a:solidFill>
                <a:srgbClr val="000000"/>
              </a:solidFill>
              <a:latin typeface="Fira Sans"/>
              <a:ea typeface="Fira Sans"/>
              <a:cs typeface="Fira Sans"/>
              <a:sym typeface="Fira Sans"/>
            </a:endParaRPr>
          </a:p>
          <a:p>
            <a:pPr indent="-317500" lvl="0" marL="457200" marR="0" rtl="0" algn="l">
              <a:lnSpc>
                <a:spcPct val="150000"/>
              </a:lnSpc>
              <a:spcBef>
                <a:spcPts val="0"/>
              </a:spcBef>
              <a:spcAft>
                <a:spcPts val="0"/>
              </a:spcAft>
              <a:buClr>
                <a:srgbClr val="000000"/>
              </a:buClr>
              <a:buSzPts val="1400"/>
              <a:buFont typeface="Fira Sans"/>
              <a:buAutoNum type="arabicPeriod"/>
            </a:pPr>
            <a:r>
              <a:rPr b="1" i="0" lang="en-US" sz="2000" u="none" cap="none" strike="noStrike">
                <a:solidFill>
                  <a:srgbClr val="000000"/>
                </a:solidFill>
                <a:latin typeface="Fira Sans"/>
                <a:ea typeface="Fira Sans"/>
                <a:cs typeface="Fira Sans"/>
                <a:sym typeface="Fira Sans"/>
              </a:rPr>
              <a:t>Results</a:t>
            </a:r>
            <a:endParaRPr b="1" i="0" sz="2000" u="none" cap="none" strike="noStrike">
              <a:solidFill>
                <a:srgbClr val="000000"/>
              </a:solidFill>
              <a:latin typeface="Fira Sans"/>
              <a:ea typeface="Fira Sans"/>
              <a:cs typeface="Fira Sans"/>
              <a:sym typeface="Fira Sans"/>
            </a:endParaRPr>
          </a:p>
          <a:p>
            <a:pPr indent="-317500" lvl="0" marL="457200" marR="0" rtl="0" algn="l">
              <a:lnSpc>
                <a:spcPct val="150000"/>
              </a:lnSpc>
              <a:spcBef>
                <a:spcPts val="0"/>
              </a:spcBef>
              <a:spcAft>
                <a:spcPts val="0"/>
              </a:spcAft>
              <a:buClr>
                <a:srgbClr val="000000"/>
              </a:buClr>
              <a:buSzPts val="1400"/>
              <a:buFont typeface="Fira Sans"/>
              <a:buAutoNum type="arabicPeriod"/>
            </a:pPr>
            <a:r>
              <a:rPr b="1" i="0" lang="en-US" sz="2000" u="none" cap="none" strike="noStrike">
                <a:solidFill>
                  <a:srgbClr val="000000"/>
                </a:solidFill>
                <a:latin typeface="Fira Sans"/>
                <a:ea typeface="Fira Sans"/>
                <a:cs typeface="Fira Sans"/>
                <a:sym typeface="Fira Sans"/>
              </a:rPr>
              <a:t>Conclusion</a:t>
            </a:r>
            <a:endParaRPr b="0" i="0" sz="2000" u="none" cap="none" strike="noStrike">
              <a:solidFill>
                <a:srgbClr val="000000"/>
              </a:solidFill>
              <a:latin typeface="Fira Sans"/>
              <a:ea typeface="Fira Sans"/>
              <a:cs typeface="Fira Sans"/>
              <a:sym typeface="Fira Sans"/>
            </a:endParaRPr>
          </a:p>
        </p:txBody>
      </p:sp>
      <p:cxnSp>
        <p:nvCxnSpPr>
          <p:cNvPr id="151" name="Google Shape;151;p3"/>
          <p:cNvCxnSpPr/>
          <p:nvPr/>
        </p:nvCxnSpPr>
        <p:spPr>
          <a:xfrm rot="10800000">
            <a:off x="581875" y="1094182"/>
            <a:ext cx="854700" cy="2100"/>
          </a:xfrm>
          <a:prstGeom prst="straightConnector1">
            <a:avLst/>
          </a:prstGeom>
          <a:noFill/>
          <a:ln cap="flat" cmpd="sng" w="76200">
            <a:solidFill>
              <a:srgbClr val="1C4587"/>
            </a:solidFill>
            <a:prstDash val="solid"/>
            <a:round/>
            <a:headEnd len="sm" w="sm" type="none"/>
            <a:tailEnd len="sm" w="sm" type="none"/>
          </a:ln>
        </p:spPr>
      </p:cxnSp>
      <p:sp>
        <p:nvSpPr>
          <p:cNvPr id="152" name="Google Shape;152;p3"/>
          <p:cNvSpPr txBox="1"/>
          <p:nvPr/>
        </p:nvSpPr>
        <p:spPr>
          <a:xfrm>
            <a:off x="454772" y="531182"/>
            <a:ext cx="6680400" cy="52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Fira Sans"/>
                <a:ea typeface="Fira Sans"/>
                <a:cs typeface="Fira Sans"/>
                <a:sym typeface="Fira Sans"/>
              </a:rPr>
              <a:t>Contents</a:t>
            </a:r>
            <a:endParaRPr b="1" i="0" sz="2400" u="none" cap="none" strike="noStrike">
              <a:solidFill>
                <a:srgbClr val="000000"/>
              </a:solidFill>
              <a:latin typeface="Fira Sans"/>
              <a:ea typeface="Fira Sans"/>
              <a:cs typeface="Fira Sans"/>
              <a:sym typeface="Fira Sans"/>
            </a:endParaRPr>
          </a:p>
        </p:txBody>
      </p:sp>
      <p:sp>
        <p:nvSpPr>
          <p:cNvPr id="153" name="Google Shape;153;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b="1" lang="en-US"/>
              <a:t>‹#›</a:t>
            </a:fld>
            <a:endParaRPr b="1"/>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0"/>
          <p:cNvSpPr/>
          <p:nvPr/>
        </p:nvSpPr>
        <p:spPr>
          <a:xfrm>
            <a:off x="50" y="2535"/>
            <a:ext cx="9144000" cy="435000"/>
          </a:xfrm>
          <a:prstGeom prst="rect">
            <a:avLst/>
          </a:prstGeom>
          <a:solidFill>
            <a:srgbClr val="1C4587"/>
          </a:solidFill>
          <a:ln>
            <a:noFill/>
          </a:ln>
        </p:spPr>
        <p:txBody>
          <a:bodyPr anchorCtr="0" anchor="ctr" bIns="91425" lIns="274300"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Fira Sans"/>
              <a:ea typeface="Fira Sans"/>
              <a:cs typeface="Fira Sans"/>
              <a:sym typeface="Fira Sans"/>
            </a:endParaRPr>
          </a:p>
        </p:txBody>
      </p:sp>
      <p:cxnSp>
        <p:nvCxnSpPr>
          <p:cNvPr id="409" name="Google Shape;409;p30"/>
          <p:cNvCxnSpPr/>
          <p:nvPr/>
        </p:nvCxnSpPr>
        <p:spPr>
          <a:xfrm rot="10800000">
            <a:off x="581875" y="1227532"/>
            <a:ext cx="854700" cy="2100"/>
          </a:xfrm>
          <a:prstGeom prst="straightConnector1">
            <a:avLst/>
          </a:prstGeom>
          <a:noFill/>
          <a:ln cap="flat" cmpd="sng" w="76200">
            <a:solidFill>
              <a:srgbClr val="1C4587"/>
            </a:solidFill>
            <a:prstDash val="solid"/>
            <a:round/>
            <a:headEnd len="sm" w="sm" type="none"/>
            <a:tailEnd len="sm" w="sm" type="none"/>
          </a:ln>
        </p:spPr>
      </p:cxnSp>
      <p:sp>
        <p:nvSpPr>
          <p:cNvPr id="410" name="Google Shape;410;p30"/>
          <p:cNvSpPr txBox="1"/>
          <p:nvPr/>
        </p:nvSpPr>
        <p:spPr>
          <a:xfrm>
            <a:off x="502397" y="597857"/>
            <a:ext cx="6680400" cy="52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Fira Sans"/>
                <a:ea typeface="Fira Sans"/>
                <a:cs typeface="Fira Sans"/>
                <a:sym typeface="Fira Sans"/>
              </a:rPr>
              <a:t>Hyper-parameters</a:t>
            </a:r>
            <a:endParaRPr b="1" i="0" sz="2400" u="none" cap="none" strike="noStrike">
              <a:solidFill>
                <a:srgbClr val="000000"/>
              </a:solidFill>
              <a:latin typeface="Fira Sans"/>
              <a:ea typeface="Fira Sans"/>
              <a:cs typeface="Fira Sans"/>
              <a:sym typeface="Fira Sans"/>
            </a:endParaRPr>
          </a:p>
        </p:txBody>
      </p:sp>
      <p:sp>
        <p:nvSpPr>
          <p:cNvPr id="411" name="Google Shape;411;p30"/>
          <p:cNvSpPr txBox="1"/>
          <p:nvPr/>
        </p:nvSpPr>
        <p:spPr>
          <a:xfrm>
            <a:off x="727833" y="1333708"/>
            <a:ext cx="7176303" cy="3679719"/>
          </a:xfrm>
          <a:prstGeom prst="rect">
            <a:avLst/>
          </a:prstGeom>
          <a:noFill/>
          <a:ln>
            <a:noFill/>
          </a:ln>
        </p:spPr>
        <p:txBody>
          <a:bodyPr anchorCtr="0" anchor="t" bIns="91425" lIns="91425" spcFirstLastPara="1" rIns="91425" wrap="square" tIns="91425">
            <a:noAutofit/>
          </a:bodyPr>
          <a:lstStyle/>
          <a:p>
            <a:pPr indent="-238125" lvl="0" marL="342900" marR="0" rtl="0" algn="l">
              <a:lnSpc>
                <a:spcPct val="115000"/>
              </a:lnSpc>
              <a:spcBef>
                <a:spcPts val="0"/>
              </a:spcBef>
              <a:spcAft>
                <a:spcPts val="0"/>
              </a:spcAft>
              <a:buClr>
                <a:schemeClr val="dk1"/>
              </a:buClr>
              <a:buSzPts val="1400"/>
              <a:buFont typeface="Fira Sans"/>
              <a:buChar char="●"/>
            </a:pPr>
            <a:r>
              <a:rPr b="1" i="0" lang="en-US" sz="1400" u="none" cap="none" strike="noStrike">
                <a:solidFill>
                  <a:schemeClr val="dk1"/>
                </a:solidFill>
                <a:latin typeface="Fira Sans"/>
                <a:ea typeface="Fira Sans"/>
                <a:cs typeface="Fira Sans"/>
                <a:sym typeface="Fira Sans"/>
              </a:rPr>
              <a:t>Hyper Parameter Tuning</a:t>
            </a:r>
            <a:endParaRPr/>
          </a:p>
          <a:p>
            <a:pPr indent="-149225" lvl="1" marL="685800" marR="0" rtl="0" algn="l">
              <a:lnSpc>
                <a:spcPct val="115000"/>
              </a:lnSpc>
              <a:spcBef>
                <a:spcPts val="0"/>
              </a:spcBef>
              <a:spcAft>
                <a:spcPts val="0"/>
              </a:spcAft>
              <a:buClr>
                <a:schemeClr val="dk1"/>
              </a:buClr>
              <a:buSzPts val="1400"/>
              <a:buFont typeface="Fira Sans"/>
              <a:buNone/>
            </a:pPr>
            <a:r>
              <a:t/>
            </a:r>
            <a:endParaRPr b="1" i="0" sz="1400" u="none" cap="none" strike="noStrike">
              <a:solidFill>
                <a:schemeClr val="dk1"/>
              </a:solidFill>
              <a:latin typeface="Fira Sans"/>
              <a:ea typeface="Fira Sans"/>
              <a:cs typeface="Fira Sans"/>
              <a:sym typeface="Fira Sans"/>
            </a:endParaRPr>
          </a:p>
          <a:p>
            <a:pPr indent="-238125" lvl="1" marL="685800" marR="0" rtl="0" algn="l">
              <a:lnSpc>
                <a:spcPct val="115000"/>
              </a:lnSpc>
              <a:spcBef>
                <a:spcPts val="0"/>
              </a:spcBef>
              <a:spcAft>
                <a:spcPts val="0"/>
              </a:spcAft>
              <a:buClr>
                <a:schemeClr val="dk1"/>
              </a:buClr>
              <a:buSzPts val="1400"/>
              <a:buFont typeface="Fira Sans"/>
              <a:buChar char="○"/>
            </a:pPr>
            <a:r>
              <a:rPr b="1" i="0" lang="en-US" sz="1400" u="none" cap="none" strike="noStrike">
                <a:solidFill>
                  <a:schemeClr val="dk1"/>
                </a:solidFill>
                <a:latin typeface="Fira Sans"/>
                <a:ea typeface="Fira Sans"/>
                <a:cs typeface="Fira Sans"/>
                <a:sym typeface="Fira Sans"/>
              </a:rPr>
              <a:t>Embedding Size</a:t>
            </a:r>
            <a:endParaRPr/>
          </a:p>
          <a:p>
            <a:pPr indent="-238125" lvl="2" marL="1028700" marR="0" rtl="0" algn="l">
              <a:lnSpc>
                <a:spcPct val="150000"/>
              </a:lnSpc>
              <a:spcBef>
                <a:spcPts val="0"/>
              </a:spcBef>
              <a:spcAft>
                <a:spcPts val="0"/>
              </a:spcAft>
              <a:buClr>
                <a:schemeClr val="dk1"/>
              </a:buClr>
              <a:buSzPts val="1400"/>
              <a:buFont typeface="Fira Sans"/>
              <a:buChar char="■"/>
            </a:pPr>
            <a:r>
              <a:rPr b="0" i="0" lang="en-US" sz="1400" u="none" cap="none" strike="noStrike">
                <a:solidFill>
                  <a:schemeClr val="dk1"/>
                </a:solidFill>
                <a:latin typeface="Fira Sans"/>
                <a:ea typeface="Fira Sans"/>
                <a:cs typeface="Fira Sans"/>
                <a:sym typeface="Fira Sans"/>
              </a:rPr>
              <a:t>[200, 300, 768]</a:t>
            </a:r>
            <a:endParaRPr b="1" i="0" sz="1400" u="none" cap="none" strike="noStrike">
              <a:solidFill>
                <a:schemeClr val="dk1"/>
              </a:solidFill>
              <a:latin typeface="Fira Sans"/>
              <a:ea typeface="Fira Sans"/>
              <a:cs typeface="Fira Sans"/>
              <a:sym typeface="Fira Sans"/>
            </a:endParaRPr>
          </a:p>
          <a:p>
            <a:pPr indent="-238125" lvl="1" marL="685800" marR="0" rtl="0" algn="l">
              <a:lnSpc>
                <a:spcPct val="115000"/>
              </a:lnSpc>
              <a:spcBef>
                <a:spcPts val="0"/>
              </a:spcBef>
              <a:spcAft>
                <a:spcPts val="0"/>
              </a:spcAft>
              <a:buClr>
                <a:schemeClr val="dk1"/>
              </a:buClr>
              <a:buSzPts val="1400"/>
              <a:buFont typeface="Fira Sans"/>
              <a:buChar char="○"/>
            </a:pPr>
            <a:r>
              <a:rPr b="1" i="0" lang="en-US" sz="1400" u="none" cap="none" strike="noStrike">
                <a:solidFill>
                  <a:schemeClr val="dk1"/>
                </a:solidFill>
                <a:latin typeface="Fira Sans"/>
                <a:ea typeface="Fira Sans"/>
                <a:cs typeface="Fira Sans"/>
                <a:sym typeface="Fira Sans"/>
              </a:rPr>
              <a:t>Embedding Weights Initialization</a:t>
            </a:r>
            <a:endParaRPr/>
          </a:p>
          <a:p>
            <a:pPr indent="-238125" lvl="2" marL="1028700" marR="0" rtl="0" algn="l">
              <a:lnSpc>
                <a:spcPct val="150000"/>
              </a:lnSpc>
              <a:spcBef>
                <a:spcPts val="0"/>
              </a:spcBef>
              <a:spcAft>
                <a:spcPts val="0"/>
              </a:spcAft>
              <a:buClr>
                <a:schemeClr val="dk1"/>
              </a:buClr>
              <a:buSzPts val="1400"/>
              <a:buFont typeface="Fira Sans"/>
              <a:buChar char="■"/>
            </a:pPr>
            <a:r>
              <a:rPr b="0" i="0" lang="en-US" sz="1400" u="none" cap="none" strike="noStrike">
                <a:solidFill>
                  <a:schemeClr val="dk1"/>
                </a:solidFill>
                <a:latin typeface="Fira Sans"/>
                <a:ea typeface="Fira Sans"/>
                <a:cs typeface="Fira Sans"/>
                <a:sym typeface="Fira Sans"/>
              </a:rPr>
              <a:t>['glorot_normal', 'glorot_uniform’, ‘He-Norm’, ‘He-uniform’]</a:t>
            </a:r>
            <a:endParaRPr b="1" i="0" sz="1400" u="none" cap="none" strike="noStrike">
              <a:solidFill>
                <a:schemeClr val="dk1"/>
              </a:solidFill>
              <a:latin typeface="Fira Sans"/>
              <a:ea typeface="Fira Sans"/>
              <a:cs typeface="Fira Sans"/>
              <a:sym typeface="Fira Sans"/>
            </a:endParaRPr>
          </a:p>
          <a:p>
            <a:pPr indent="-238125" lvl="1" marL="685800" marR="0" rtl="0" algn="l">
              <a:lnSpc>
                <a:spcPct val="115000"/>
              </a:lnSpc>
              <a:spcBef>
                <a:spcPts val="0"/>
              </a:spcBef>
              <a:spcAft>
                <a:spcPts val="0"/>
              </a:spcAft>
              <a:buClr>
                <a:schemeClr val="dk1"/>
              </a:buClr>
              <a:buSzPts val="1400"/>
              <a:buFont typeface="Fira Sans"/>
              <a:buChar char="○"/>
            </a:pPr>
            <a:r>
              <a:rPr b="1" i="0" lang="en-US" sz="1400" u="none" cap="none" strike="noStrike">
                <a:solidFill>
                  <a:schemeClr val="dk1"/>
                </a:solidFill>
                <a:latin typeface="Fira Sans"/>
                <a:ea typeface="Fira Sans"/>
                <a:cs typeface="Fira Sans"/>
                <a:sym typeface="Fira Sans"/>
              </a:rPr>
              <a:t>Optimizer</a:t>
            </a:r>
            <a:endParaRPr/>
          </a:p>
          <a:p>
            <a:pPr indent="-238125" lvl="2" marL="1028700" marR="0" rtl="0" algn="l">
              <a:lnSpc>
                <a:spcPct val="150000"/>
              </a:lnSpc>
              <a:spcBef>
                <a:spcPts val="0"/>
              </a:spcBef>
              <a:spcAft>
                <a:spcPts val="0"/>
              </a:spcAft>
              <a:buClr>
                <a:schemeClr val="dk1"/>
              </a:buClr>
              <a:buSzPts val="1400"/>
              <a:buFont typeface="Fira Sans"/>
              <a:buChar char="■"/>
            </a:pPr>
            <a:r>
              <a:rPr b="0" i="0" lang="en-US" sz="1400" u="none" cap="none" strike="noStrike">
                <a:solidFill>
                  <a:schemeClr val="dk1"/>
                </a:solidFill>
                <a:latin typeface="Fira Sans"/>
                <a:ea typeface="Fira Sans"/>
                <a:cs typeface="Fira Sans"/>
                <a:sym typeface="Fira Sans"/>
              </a:rPr>
              <a:t>['Adam', ‘Sgd’, ‘Rms Prop’]</a:t>
            </a:r>
            <a:endParaRPr/>
          </a:p>
          <a:p>
            <a:pPr indent="-238125" lvl="1" marL="685800" marR="0" rtl="0" algn="l">
              <a:lnSpc>
                <a:spcPct val="115000"/>
              </a:lnSpc>
              <a:spcBef>
                <a:spcPts val="0"/>
              </a:spcBef>
              <a:spcAft>
                <a:spcPts val="0"/>
              </a:spcAft>
              <a:buClr>
                <a:schemeClr val="dk1"/>
              </a:buClr>
              <a:buSzPts val="1400"/>
              <a:buFont typeface="Fira Sans"/>
              <a:buChar char="○"/>
            </a:pPr>
            <a:r>
              <a:rPr b="1" i="0" lang="en-US" sz="1400" u="none" cap="none" strike="noStrike">
                <a:solidFill>
                  <a:schemeClr val="dk1"/>
                </a:solidFill>
                <a:latin typeface="Fira Sans"/>
                <a:ea typeface="Fira Sans"/>
                <a:cs typeface="Fira Sans"/>
                <a:sym typeface="Fira Sans"/>
              </a:rPr>
              <a:t>Batch Size</a:t>
            </a:r>
            <a:endParaRPr b="0" i="0" sz="1400" u="none" cap="none" strike="noStrike">
              <a:solidFill>
                <a:schemeClr val="dk1"/>
              </a:solidFill>
              <a:latin typeface="Fira Sans"/>
              <a:ea typeface="Fira Sans"/>
              <a:cs typeface="Fira Sans"/>
              <a:sym typeface="Fira Sans"/>
            </a:endParaRPr>
          </a:p>
          <a:p>
            <a:pPr indent="-238125" lvl="2" marL="1028700" marR="0" rtl="0" algn="l">
              <a:lnSpc>
                <a:spcPct val="150000"/>
              </a:lnSpc>
              <a:spcBef>
                <a:spcPts val="0"/>
              </a:spcBef>
              <a:spcAft>
                <a:spcPts val="0"/>
              </a:spcAft>
              <a:buClr>
                <a:srgbClr val="37474F"/>
              </a:buClr>
              <a:buSzPts val="1400"/>
              <a:buFont typeface="Roboto Mono"/>
              <a:buChar char="■"/>
            </a:pPr>
            <a:r>
              <a:rPr b="0" i="0" lang="en-US" sz="1400" u="none" cap="none" strike="noStrike">
                <a:solidFill>
                  <a:schemeClr val="dk1"/>
                </a:solidFill>
                <a:latin typeface="Fira Sans"/>
                <a:ea typeface="Fira Sans"/>
                <a:cs typeface="Fira Sans"/>
                <a:sym typeface="Fira Sans"/>
              </a:rPr>
              <a:t>[32, 64, 96, 128]</a:t>
            </a:r>
            <a:endParaRPr/>
          </a:p>
          <a:p>
            <a:pPr indent="-238125" lvl="1" marL="685800" marR="0" rtl="0" algn="l">
              <a:lnSpc>
                <a:spcPct val="115000"/>
              </a:lnSpc>
              <a:spcBef>
                <a:spcPts val="0"/>
              </a:spcBef>
              <a:spcAft>
                <a:spcPts val="0"/>
              </a:spcAft>
              <a:buClr>
                <a:schemeClr val="dk1"/>
              </a:buClr>
              <a:buSzPts val="1400"/>
              <a:buFont typeface="Fira Sans"/>
              <a:buChar char="○"/>
            </a:pPr>
            <a:r>
              <a:rPr b="1" i="0" lang="en-US" sz="1400" u="none" cap="none" strike="noStrike">
                <a:solidFill>
                  <a:schemeClr val="dk1"/>
                </a:solidFill>
                <a:latin typeface="Fira Sans"/>
                <a:ea typeface="Fira Sans"/>
                <a:cs typeface="Fira Sans"/>
                <a:sym typeface="Fira Sans"/>
              </a:rPr>
              <a:t>Initial Learning Rate</a:t>
            </a:r>
            <a:endParaRPr/>
          </a:p>
          <a:p>
            <a:pPr indent="-238125" lvl="2" marL="1028700" marR="0" rtl="0" algn="l">
              <a:lnSpc>
                <a:spcPct val="150000"/>
              </a:lnSpc>
              <a:spcBef>
                <a:spcPts val="0"/>
              </a:spcBef>
              <a:spcAft>
                <a:spcPts val="0"/>
              </a:spcAft>
              <a:buClr>
                <a:schemeClr val="dk1"/>
              </a:buClr>
              <a:buSzPts val="1400"/>
              <a:buFont typeface="Fira Sans"/>
              <a:buChar char="■"/>
            </a:pPr>
            <a:r>
              <a:rPr b="0" i="0" lang="en-US" sz="1400" u="none" cap="none" strike="noStrike">
                <a:solidFill>
                  <a:schemeClr val="dk1"/>
                </a:solidFill>
                <a:latin typeface="Fira Sans"/>
                <a:ea typeface="Fira Sans"/>
                <a:cs typeface="Fira Sans"/>
                <a:sym typeface="Fira Sans"/>
              </a:rPr>
              <a:t>[1e-3, 1e-4, 1e-5]</a:t>
            </a:r>
            <a:endParaRPr b="1" i="0" sz="1400" u="none" cap="none" strike="noStrike">
              <a:solidFill>
                <a:schemeClr val="dk1"/>
              </a:solidFill>
              <a:latin typeface="Fira Sans"/>
              <a:ea typeface="Fira Sans"/>
              <a:cs typeface="Fira Sans"/>
              <a:sym typeface="Fira Sans"/>
            </a:endParaRPr>
          </a:p>
          <a:p>
            <a:pPr indent="0" lvl="0" marL="0" marR="0" rtl="0" algn="l">
              <a:lnSpc>
                <a:spcPct val="115000"/>
              </a:lnSpc>
              <a:spcBef>
                <a:spcPts val="0"/>
              </a:spcBef>
              <a:spcAft>
                <a:spcPts val="1200"/>
              </a:spcAft>
              <a:buNone/>
            </a:pPr>
            <a:r>
              <a:t/>
            </a:r>
            <a:endParaRPr b="0" i="0" sz="1400" u="none" cap="none" strike="noStrike">
              <a:solidFill>
                <a:schemeClr val="dk1"/>
              </a:solidFill>
              <a:latin typeface="Fira Sans"/>
              <a:ea typeface="Fira Sans"/>
              <a:cs typeface="Fira Sans"/>
              <a:sym typeface="Fira Sans"/>
            </a:endParaRPr>
          </a:p>
        </p:txBody>
      </p:sp>
      <p:sp>
        <p:nvSpPr>
          <p:cNvPr id="412" name="Google Shape;412;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b="1" lang="en-US"/>
              <a:t>‹#›</a:t>
            </a:fld>
            <a:endParaRPr b="1"/>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31"/>
          <p:cNvSpPr/>
          <p:nvPr/>
        </p:nvSpPr>
        <p:spPr>
          <a:xfrm>
            <a:off x="50" y="2535"/>
            <a:ext cx="9144000" cy="435000"/>
          </a:xfrm>
          <a:prstGeom prst="rect">
            <a:avLst/>
          </a:prstGeom>
          <a:solidFill>
            <a:srgbClr val="1C4587"/>
          </a:solidFill>
          <a:ln>
            <a:noFill/>
          </a:ln>
        </p:spPr>
        <p:txBody>
          <a:bodyPr anchorCtr="0" anchor="ctr" bIns="91425" lIns="274300"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Fira Sans"/>
              <a:ea typeface="Fira Sans"/>
              <a:cs typeface="Fira Sans"/>
              <a:sym typeface="Fira Sans"/>
            </a:endParaRPr>
          </a:p>
        </p:txBody>
      </p:sp>
      <p:sp>
        <p:nvSpPr>
          <p:cNvPr id="418" name="Google Shape;418;p31"/>
          <p:cNvSpPr txBox="1"/>
          <p:nvPr/>
        </p:nvSpPr>
        <p:spPr>
          <a:xfrm>
            <a:off x="410117" y="483942"/>
            <a:ext cx="7176303" cy="4657023"/>
          </a:xfrm>
          <a:prstGeom prst="rect">
            <a:avLst/>
          </a:prstGeom>
          <a:noFill/>
          <a:ln>
            <a:noFill/>
          </a:ln>
        </p:spPr>
        <p:txBody>
          <a:bodyPr anchorCtr="0" anchor="t" bIns="91425" lIns="91425" spcFirstLastPara="1" rIns="91425" wrap="square" tIns="91425">
            <a:noAutofit/>
          </a:bodyPr>
          <a:lstStyle/>
          <a:p>
            <a:pPr indent="-238125" lvl="1" marL="685800" marR="0" rtl="0" algn="l">
              <a:lnSpc>
                <a:spcPct val="115000"/>
              </a:lnSpc>
              <a:spcBef>
                <a:spcPts val="0"/>
              </a:spcBef>
              <a:spcAft>
                <a:spcPts val="0"/>
              </a:spcAft>
              <a:buClr>
                <a:schemeClr val="dk1"/>
              </a:buClr>
              <a:buSzPts val="1400"/>
              <a:buFont typeface="Fira Sans"/>
              <a:buChar char="○"/>
            </a:pPr>
            <a:r>
              <a:rPr b="1" i="0" lang="en-US" sz="1400" u="none" cap="none" strike="noStrike">
                <a:solidFill>
                  <a:schemeClr val="dk1"/>
                </a:solidFill>
                <a:latin typeface="Fira Sans"/>
                <a:ea typeface="Fira Sans"/>
                <a:cs typeface="Fira Sans"/>
                <a:sym typeface="Fira Sans"/>
              </a:rPr>
              <a:t>Spacial Dropout Rate</a:t>
            </a:r>
            <a:endParaRPr/>
          </a:p>
          <a:p>
            <a:pPr indent="-238125" lvl="2" marL="1028700" marR="0" rtl="0" algn="l">
              <a:lnSpc>
                <a:spcPct val="150000"/>
              </a:lnSpc>
              <a:spcBef>
                <a:spcPts val="0"/>
              </a:spcBef>
              <a:spcAft>
                <a:spcPts val="0"/>
              </a:spcAft>
              <a:buClr>
                <a:schemeClr val="dk1"/>
              </a:buClr>
              <a:buSzPts val="1400"/>
              <a:buFont typeface="Fira Sans"/>
              <a:buChar char="■"/>
            </a:pPr>
            <a:r>
              <a:rPr b="0" i="0" lang="en-US" sz="1400" u="none" cap="none" strike="noStrike">
                <a:solidFill>
                  <a:schemeClr val="dk1"/>
                </a:solidFill>
                <a:latin typeface="Fira Sans"/>
                <a:ea typeface="Fira Sans"/>
                <a:cs typeface="Fira Sans"/>
                <a:sym typeface="Fira Sans"/>
              </a:rPr>
              <a:t>[0.3, 0.4, 0.6, 0.65]</a:t>
            </a:r>
            <a:endParaRPr/>
          </a:p>
          <a:p>
            <a:pPr indent="-238125" lvl="1" marL="685800" marR="0" rtl="0" algn="l">
              <a:lnSpc>
                <a:spcPct val="115000"/>
              </a:lnSpc>
              <a:spcBef>
                <a:spcPts val="0"/>
              </a:spcBef>
              <a:spcAft>
                <a:spcPts val="0"/>
              </a:spcAft>
              <a:buClr>
                <a:schemeClr val="dk1"/>
              </a:buClr>
              <a:buSzPts val="1400"/>
              <a:buFont typeface="Fira Sans"/>
              <a:buChar char="○"/>
            </a:pPr>
            <a:r>
              <a:rPr b="1" i="0" lang="en-US" sz="1400" u="none" cap="none" strike="noStrike">
                <a:solidFill>
                  <a:schemeClr val="dk1"/>
                </a:solidFill>
                <a:latin typeface="Fira Sans"/>
                <a:ea typeface="Fira Sans"/>
                <a:cs typeface="Fira Sans"/>
                <a:sym typeface="Fira Sans"/>
              </a:rPr>
              <a:t>Decay Rate</a:t>
            </a:r>
            <a:endParaRPr/>
          </a:p>
          <a:p>
            <a:pPr indent="-238125" lvl="2" marL="1028700" marR="0" rtl="0" algn="l">
              <a:lnSpc>
                <a:spcPct val="150000"/>
              </a:lnSpc>
              <a:spcBef>
                <a:spcPts val="0"/>
              </a:spcBef>
              <a:spcAft>
                <a:spcPts val="0"/>
              </a:spcAft>
              <a:buClr>
                <a:schemeClr val="dk1"/>
              </a:buClr>
              <a:buSzPts val="1400"/>
              <a:buFont typeface="Fira Sans"/>
              <a:buChar char="■"/>
            </a:pPr>
            <a:r>
              <a:rPr b="0" i="0" lang="en-US" sz="1400" u="none" cap="none" strike="noStrike">
                <a:solidFill>
                  <a:schemeClr val="dk1"/>
                </a:solidFill>
                <a:latin typeface="Fira Sans"/>
                <a:ea typeface="Fira Sans"/>
                <a:cs typeface="Fira Sans"/>
                <a:sym typeface="Fira Sans"/>
              </a:rPr>
              <a:t>[0.3, 0.4, 0.5]</a:t>
            </a:r>
            <a:endParaRPr b="1" i="0" sz="1400" u="none" cap="none" strike="noStrike">
              <a:solidFill>
                <a:schemeClr val="dk1"/>
              </a:solidFill>
              <a:latin typeface="Fira Sans"/>
              <a:ea typeface="Fira Sans"/>
              <a:cs typeface="Fira Sans"/>
              <a:sym typeface="Fira Sans"/>
            </a:endParaRPr>
          </a:p>
          <a:p>
            <a:pPr indent="-238125" lvl="1" marL="685800" marR="0" rtl="0" algn="l">
              <a:lnSpc>
                <a:spcPct val="115000"/>
              </a:lnSpc>
              <a:spcBef>
                <a:spcPts val="0"/>
              </a:spcBef>
              <a:spcAft>
                <a:spcPts val="0"/>
              </a:spcAft>
              <a:buClr>
                <a:schemeClr val="dk1"/>
              </a:buClr>
              <a:buSzPts val="1400"/>
              <a:buFont typeface="Fira Sans"/>
              <a:buChar char="○"/>
            </a:pPr>
            <a:r>
              <a:rPr b="1" i="0" lang="en-US" sz="1400" u="none" cap="none" strike="noStrike">
                <a:solidFill>
                  <a:schemeClr val="dk1"/>
                </a:solidFill>
                <a:latin typeface="Fira Sans"/>
                <a:ea typeface="Fira Sans"/>
                <a:cs typeface="Fira Sans"/>
                <a:sym typeface="Fira Sans"/>
              </a:rPr>
              <a:t>Decay After</a:t>
            </a:r>
            <a:endParaRPr/>
          </a:p>
          <a:p>
            <a:pPr indent="-238125" lvl="2" marL="1028700" marR="0" rtl="0" algn="l">
              <a:lnSpc>
                <a:spcPct val="150000"/>
              </a:lnSpc>
              <a:spcBef>
                <a:spcPts val="0"/>
              </a:spcBef>
              <a:spcAft>
                <a:spcPts val="0"/>
              </a:spcAft>
              <a:buClr>
                <a:schemeClr val="dk1"/>
              </a:buClr>
              <a:buSzPts val="1400"/>
              <a:buFont typeface="Fira Sans"/>
              <a:buChar char="■"/>
            </a:pPr>
            <a:r>
              <a:rPr b="0" i="0" lang="en-US" sz="1400" u="none" cap="none" strike="noStrike">
                <a:solidFill>
                  <a:schemeClr val="dk1"/>
                </a:solidFill>
                <a:latin typeface="Fira Sans"/>
                <a:ea typeface="Fira Sans"/>
                <a:cs typeface="Fira Sans"/>
                <a:sym typeface="Fira Sans"/>
              </a:rPr>
              <a:t>[3, 4, 5]</a:t>
            </a:r>
            <a:endParaRPr/>
          </a:p>
          <a:p>
            <a:pPr indent="-238125" lvl="1" marL="685800" marR="0" rtl="0" algn="l">
              <a:lnSpc>
                <a:spcPct val="115000"/>
              </a:lnSpc>
              <a:spcBef>
                <a:spcPts val="0"/>
              </a:spcBef>
              <a:spcAft>
                <a:spcPts val="0"/>
              </a:spcAft>
              <a:buClr>
                <a:schemeClr val="dk1"/>
              </a:buClr>
              <a:buSzPts val="1400"/>
              <a:buFont typeface="Fira Sans"/>
              <a:buChar char="○"/>
            </a:pPr>
            <a:r>
              <a:rPr b="1" i="0" lang="en-US" sz="1400" u="none" cap="none" strike="noStrike">
                <a:solidFill>
                  <a:schemeClr val="dk1"/>
                </a:solidFill>
                <a:latin typeface="Fira Sans"/>
                <a:ea typeface="Fira Sans"/>
                <a:cs typeface="Fira Sans"/>
                <a:sym typeface="Fira Sans"/>
              </a:rPr>
              <a:t>Lstm units </a:t>
            </a:r>
            <a:r>
              <a:rPr b="0" i="0" lang="en-US" sz="1400" u="none" cap="none" strike="noStrike">
                <a:solidFill>
                  <a:schemeClr val="dk1"/>
                </a:solidFill>
                <a:latin typeface="Fira Sans"/>
                <a:ea typeface="Fira Sans"/>
                <a:cs typeface="Fira Sans"/>
                <a:sym typeface="Fira Sans"/>
              </a:rPr>
              <a:t>(for blstm)</a:t>
            </a:r>
            <a:endParaRPr/>
          </a:p>
          <a:p>
            <a:pPr indent="-238125" lvl="2" marL="1028700" marR="0" rtl="0" algn="l">
              <a:lnSpc>
                <a:spcPct val="150000"/>
              </a:lnSpc>
              <a:spcBef>
                <a:spcPts val="0"/>
              </a:spcBef>
              <a:spcAft>
                <a:spcPts val="0"/>
              </a:spcAft>
              <a:buClr>
                <a:schemeClr val="dk1"/>
              </a:buClr>
              <a:buSzPts val="1400"/>
              <a:buFont typeface="Fira Sans"/>
              <a:buChar char="■"/>
            </a:pPr>
            <a:r>
              <a:rPr b="0" i="0" lang="en-US" sz="1400" u="none" cap="none" strike="noStrike">
                <a:solidFill>
                  <a:schemeClr val="dk1"/>
                </a:solidFill>
                <a:latin typeface="Fira Sans"/>
                <a:ea typeface="Fira Sans"/>
                <a:cs typeface="Fira Sans"/>
                <a:sym typeface="Fira Sans"/>
              </a:rPr>
              <a:t>[100, 130, 150]</a:t>
            </a:r>
            <a:endParaRPr/>
          </a:p>
          <a:p>
            <a:pPr indent="-238125" lvl="1" marL="685800" marR="0" rtl="0" algn="l">
              <a:lnSpc>
                <a:spcPct val="115000"/>
              </a:lnSpc>
              <a:spcBef>
                <a:spcPts val="0"/>
              </a:spcBef>
              <a:spcAft>
                <a:spcPts val="0"/>
              </a:spcAft>
              <a:buClr>
                <a:schemeClr val="dk1"/>
              </a:buClr>
              <a:buSzPts val="1400"/>
              <a:buFont typeface="Fira Sans"/>
              <a:buChar char="○"/>
            </a:pPr>
            <a:r>
              <a:rPr b="1" i="0" lang="en-US" sz="1400" u="none" cap="none" strike="noStrike">
                <a:solidFill>
                  <a:schemeClr val="dk1"/>
                </a:solidFill>
                <a:latin typeface="Fira Sans"/>
                <a:ea typeface="Fira Sans"/>
                <a:cs typeface="Fira Sans"/>
                <a:sym typeface="Fira Sans"/>
              </a:rPr>
              <a:t>GRU units </a:t>
            </a:r>
            <a:r>
              <a:rPr b="0" i="0" lang="en-US" sz="1400" u="none" cap="none" strike="noStrike">
                <a:solidFill>
                  <a:schemeClr val="dk1"/>
                </a:solidFill>
                <a:latin typeface="Fira Sans"/>
                <a:ea typeface="Fira Sans"/>
                <a:cs typeface="Fira Sans"/>
                <a:sym typeface="Fira Sans"/>
              </a:rPr>
              <a:t>(for bgru)</a:t>
            </a:r>
            <a:endParaRPr/>
          </a:p>
          <a:p>
            <a:pPr indent="-238125" lvl="2" marL="1028700" marR="0" rtl="0" algn="l">
              <a:lnSpc>
                <a:spcPct val="150000"/>
              </a:lnSpc>
              <a:spcBef>
                <a:spcPts val="0"/>
              </a:spcBef>
              <a:spcAft>
                <a:spcPts val="0"/>
              </a:spcAft>
              <a:buClr>
                <a:schemeClr val="dk1"/>
              </a:buClr>
              <a:buSzPts val="1400"/>
              <a:buFont typeface="Fira Sans"/>
              <a:buChar char="■"/>
            </a:pPr>
            <a:r>
              <a:rPr b="0" i="0" lang="en-US" sz="1400" u="none" cap="none" strike="noStrike">
                <a:solidFill>
                  <a:schemeClr val="dk1"/>
                </a:solidFill>
                <a:latin typeface="Fira Sans"/>
                <a:ea typeface="Fira Sans"/>
                <a:cs typeface="Fira Sans"/>
                <a:sym typeface="Fira Sans"/>
              </a:rPr>
              <a:t>[100, 130, 150]</a:t>
            </a:r>
            <a:endParaRPr/>
          </a:p>
          <a:p>
            <a:pPr indent="-238125" lvl="1" marL="685800" marR="0" rtl="0" algn="l">
              <a:lnSpc>
                <a:spcPct val="115000"/>
              </a:lnSpc>
              <a:spcBef>
                <a:spcPts val="0"/>
              </a:spcBef>
              <a:spcAft>
                <a:spcPts val="0"/>
              </a:spcAft>
              <a:buClr>
                <a:schemeClr val="dk1"/>
              </a:buClr>
              <a:buSzPts val="1400"/>
              <a:buFont typeface="Fira Sans"/>
              <a:buChar char="○"/>
            </a:pPr>
            <a:r>
              <a:rPr b="1" i="0" lang="en-US" sz="1400" u="none" cap="none" strike="noStrike">
                <a:solidFill>
                  <a:schemeClr val="dk1"/>
                </a:solidFill>
                <a:latin typeface="Fira Sans"/>
                <a:ea typeface="Fira Sans"/>
                <a:cs typeface="Fira Sans"/>
                <a:sym typeface="Fira Sans"/>
              </a:rPr>
              <a:t>No of layers </a:t>
            </a:r>
            <a:r>
              <a:rPr b="0" i="0" lang="en-US" sz="1400" u="none" cap="none" strike="noStrike">
                <a:solidFill>
                  <a:schemeClr val="dk1"/>
                </a:solidFill>
                <a:latin typeface="Fira Sans"/>
                <a:ea typeface="Fira Sans"/>
                <a:cs typeface="Fira Sans"/>
                <a:sym typeface="Fira Sans"/>
              </a:rPr>
              <a:t>(for rcnn)</a:t>
            </a:r>
            <a:endParaRPr/>
          </a:p>
          <a:p>
            <a:pPr indent="-238125" lvl="2" marL="1028700" marR="0" rtl="0" algn="l">
              <a:lnSpc>
                <a:spcPct val="150000"/>
              </a:lnSpc>
              <a:spcBef>
                <a:spcPts val="0"/>
              </a:spcBef>
              <a:spcAft>
                <a:spcPts val="0"/>
              </a:spcAft>
              <a:buClr>
                <a:schemeClr val="dk1"/>
              </a:buClr>
              <a:buSzPts val="1400"/>
              <a:buFont typeface="Fira Sans"/>
              <a:buChar char="■"/>
            </a:pPr>
            <a:r>
              <a:rPr b="0" i="0" lang="en-US" sz="1400" u="none" cap="none" strike="noStrike">
                <a:solidFill>
                  <a:schemeClr val="dk1"/>
                </a:solidFill>
                <a:latin typeface="Fira Sans"/>
                <a:ea typeface="Fira Sans"/>
                <a:cs typeface="Fira Sans"/>
                <a:sym typeface="Fira Sans"/>
              </a:rPr>
              <a:t>[2]</a:t>
            </a:r>
            <a:endParaRPr/>
          </a:p>
          <a:p>
            <a:pPr indent="-238125" lvl="1" marL="685800" marR="0" rtl="0" algn="l">
              <a:lnSpc>
                <a:spcPct val="115000"/>
              </a:lnSpc>
              <a:spcBef>
                <a:spcPts val="0"/>
              </a:spcBef>
              <a:spcAft>
                <a:spcPts val="0"/>
              </a:spcAft>
              <a:buClr>
                <a:schemeClr val="dk1"/>
              </a:buClr>
              <a:buSzPts val="1400"/>
              <a:buFont typeface="Fira Sans"/>
              <a:buChar char="○"/>
            </a:pPr>
            <a:r>
              <a:rPr b="1" i="0" lang="en-US" sz="1400" u="none" cap="none" strike="noStrike">
                <a:solidFill>
                  <a:schemeClr val="dk1"/>
                </a:solidFill>
                <a:latin typeface="Fira Sans"/>
                <a:ea typeface="Fira Sans"/>
                <a:cs typeface="Fira Sans"/>
                <a:sym typeface="Fira Sans"/>
              </a:rPr>
              <a:t>Hidden size </a:t>
            </a:r>
            <a:r>
              <a:rPr b="0" i="0" lang="en-US" sz="1400" u="none" cap="none" strike="noStrike">
                <a:solidFill>
                  <a:schemeClr val="dk1"/>
                </a:solidFill>
                <a:latin typeface="Fira Sans"/>
                <a:ea typeface="Fira Sans"/>
                <a:cs typeface="Fira Sans"/>
                <a:sym typeface="Fira Sans"/>
              </a:rPr>
              <a:t>(for rcnn)</a:t>
            </a:r>
            <a:endParaRPr/>
          </a:p>
          <a:p>
            <a:pPr indent="-238125" lvl="2" marL="1028700" marR="0" rtl="0" algn="l">
              <a:lnSpc>
                <a:spcPct val="150000"/>
              </a:lnSpc>
              <a:spcBef>
                <a:spcPts val="0"/>
              </a:spcBef>
              <a:spcAft>
                <a:spcPts val="0"/>
              </a:spcAft>
              <a:buClr>
                <a:schemeClr val="dk1"/>
              </a:buClr>
              <a:buSzPts val="1400"/>
              <a:buFont typeface="Fira Sans"/>
              <a:buChar char="■"/>
            </a:pPr>
            <a:r>
              <a:rPr b="0" i="0" lang="en-US" sz="1400" u="none" cap="none" strike="noStrike">
                <a:solidFill>
                  <a:schemeClr val="dk1"/>
                </a:solidFill>
                <a:latin typeface="Fira Sans"/>
                <a:ea typeface="Fira Sans"/>
                <a:cs typeface="Fira Sans"/>
                <a:sym typeface="Fira Sans"/>
              </a:rPr>
              <a:t>[32, 64]</a:t>
            </a:r>
            <a:endParaRPr/>
          </a:p>
          <a:p>
            <a:pPr indent="0" lvl="0" marL="0" marR="0" rtl="0" algn="l">
              <a:lnSpc>
                <a:spcPct val="115000"/>
              </a:lnSpc>
              <a:spcBef>
                <a:spcPts val="0"/>
              </a:spcBef>
              <a:spcAft>
                <a:spcPts val="1200"/>
              </a:spcAft>
              <a:buNone/>
            </a:pPr>
            <a:r>
              <a:t/>
            </a:r>
            <a:endParaRPr b="0" i="0" sz="1400" u="none" cap="none" strike="noStrike">
              <a:solidFill>
                <a:schemeClr val="dk1"/>
              </a:solidFill>
              <a:latin typeface="Fira Sans"/>
              <a:ea typeface="Fira Sans"/>
              <a:cs typeface="Fira Sans"/>
              <a:sym typeface="Fira Sans"/>
            </a:endParaRPr>
          </a:p>
        </p:txBody>
      </p:sp>
      <p:sp>
        <p:nvSpPr>
          <p:cNvPr id="419" name="Google Shape;419;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b="1" lang="en-US"/>
              <a:t>‹#›</a:t>
            </a:fld>
            <a:endParaRPr b="1"/>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32"/>
          <p:cNvSpPr/>
          <p:nvPr/>
        </p:nvSpPr>
        <p:spPr>
          <a:xfrm>
            <a:off x="50" y="2535"/>
            <a:ext cx="9144000" cy="435000"/>
          </a:xfrm>
          <a:prstGeom prst="rect">
            <a:avLst/>
          </a:prstGeom>
          <a:solidFill>
            <a:srgbClr val="1C4587"/>
          </a:solidFill>
          <a:ln>
            <a:noFill/>
          </a:ln>
        </p:spPr>
        <p:txBody>
          <a:bodyPr anchorCtr="0" anchor="ctr" bIns="91425" lIns="274300"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Fira Sans"/>
              <a:ea typeface="Fira Sans"/>
              <a:cs typeface="Fira Sans"/>
              <a:sym typeface="Fira Sans"/>
            </a:endParaRPr>
          </a:p>
        </p:txBody>
      </p:sp>
      <p:cxnSp>
        <p:nvCxnSpPr>
          <p:cNvPr id="425" name="Google Shape;425;p32"/>
          <p:cNvCxnSpPr/>
          <p:nvPr/>
        </p:nvCxnSpPr>
        <p:spPr>
          <a:xfrm rot="10800000">
            <a:off x="581875" y="1227532"/>
            <a:ext cx="854700" cy="2100"/>
          </a:xfrm>
          <a:prstGeom prst="straightConnector1">
            <a:avLst/>
          </a:prstGeom>
          <a:noFill/>
          <a:ln cap="flat" cmpd="sng" w="76200">
            <a:solidFill>
              <a:srgbClr val="1C4587"/>
            </a:solidFill>
            <a:prstDash val="solid"/>
            <a:round/>
            <a:headEnd len="sm" w="sm" type="none"/>
            <a:tailEnd len="sm" w="sm" type="none"/>
          </a:ln>
        </p:spPr>
      </p:cxnSp>
      <p:sp>
        <p:nvSpPr>
          <p:cNvPr id="426" name="Google Shape;426;p32"/>
          <p:cNvSpPr txBox="1"/>
          <p:nvPr/>
        </p:nvSpPr>
        <p:spPr>
          <a:xfrm>
            <a:off x="502397" y="597850"/>
            <a:ext cx="1447200" cy="52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Fira Sans"/>
                <a:ea typeface="Fira Sans"/>
                <a:cs typeface="Fira Sans"/>
                <a:sym typeface="Fira Sans"/>
              </a:rPr>
              <a:t>Results</a:t>
            </a:r>
            <a:endParaRPr b="1" i="0" sz="2400" u="none" cap="none" strike="noStrike">
              <a:solidFill>
                <a:srgbClr val="000000"/>
              </a:solidFill>
              <a:latin typeface="Fira Sans"/>
              <a:ea typeface="Fira Sans"/>
              <a:cs typeface="Fira Sans"/>
              <a:sym typeface="Fira Sans"/>
            </a:endParaRPr>
          </a:p>
        </p:txBody>
      </p:sp>
      <p:graphicFrame>
        <p:nvGraphicFramePr>
          <p:cNvPr id="427" name="Google Shape;427;p32"/>
          <p:cNvGraphicFramePr/>
          <p:nvPr/>
        </p:nvGraphicFramePr>
        <p:xfrm>
          <a:off x="1673133" y="1248915"/>
          <a:ext cx="3000000" cy="3000000"/>
        </p:xfrm>
        <a:graphic>
          <a:graphicData uri="http://schemas.openxmlformats.org/drawingml/2006/table">
            <a:tbl>
              <a:tblPr>
                <a:noFill/>
                <a:tableStyleId>{3A9EC5D9-C0C4-4F77-A2E8-36D504C8EB00}</a:tableStyleId>
              </a:tblPr>
              <a:tblGrid>
                <a:gridCol w="1408675"/>
                <a:gridCol w="1173225"/>
                <a:gridCol w="1204150"/>
                <a:gridCol w="1058525"/>
                <a:gridCol w="1137325"/>
              </a:tblGrid>
              <a:tr h="534950">
                <a:tc>
                  <a:txBody>
                    <a:bodyPr/>
                    <a:lstStyle/>
                    <a:p>
                      <a:pPr indent="0" lvl="0" marL="0" marR="0" rtl="0" algn="ctr">
                        <a:lnSpc>
                          <a:spcPct val="100000"/>
                        </a:lnSpc>
                        <a:spcBef>
                          <a:spcPts val="0"/>
                        </a:spcBef>
                        <a:spcAft>
                          <a:spcPts val="0"/>
                        </a:spcAft>
                        <a:buNone/>
                      </a:pPr>
                      <a:r>
                        <a:rPr b="1" lang="en-US" sz="1100" u="none" cap="none" strike="noStrike">
                          <a:latin typeface="Georgia"/>
                          <a:ea typeface="Georgia"/>
                          <a:cs typeface="Georgia"/>
                          <a:sym typeface="Georgia"/>
                        </a:rPr>
                        <a:t>Models</a:t>
                      </a:r>
                      <a:endParaRPr/>
                    </a:p>
                  </a:txBody>
                  <a:tcPr marT="12200" marB="12200" marR="24600" marL="24600" anchor="b">
                    <a:lnL cap="flat" cmpd="sng" w="12700">
                      <a:solidFill>
                        <a:schemeClr val="dk1"/>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C9DAF8"/>
                    </a:solidFill>
                  </a:tcPr>
                </a:tc>
                <a:tc>
                  <a:txBody>
                    <a:bodyPr/>
                    <a:lstStyle/>
                    <a:p>
                      <a:pPr indent="0" lvl="0" marL="0" marR="0" rtl="0" algn="ctr">
                        <a:lnSpc>
                          <a:spcPct val="100000"/>
                        </a:lnSpc>
                        <a:spcBef>
                          <a:spcPts val="0"/>
                        </a:spcBef>
                        <a:spcAft>
                          <a:spcPts val="0"/>
                        </a:spcAft>
                        <a:buNone/>
                      </a:pPr>
                      <a:r>
                        <a:rPr b="1" lang="en-US" sz="1100" u="none" cap="none" strike="noStrike">
                          <a:latin typeface="Georgia"/>
                          <a:ea typeface="Georgia"/>
                          <a:cs typeface="Georgia"/>
                          <a:sym typeface="Georgia"/>
                        </a:rPr>
                        <a:t>Accuracy</a:t>
                      </a:r>
                      <a:endParaRPr/>
                    </a:p>
                  </a:txBody>
                  <a:tcPr marT="12200" marB="12200" marR="24600" marL="246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C9DAF8"/>
                    </a:solidFill>
                  </a:tcPr>
                </a:tc>
                <a:tc>
                  <a:txBody>
                    <a:bodyPr/>
                    <a:lstStyle/>
                    <a:p>
                      <a:pPr indent="0" lvl="0" marL="0" marR="0" rtl="0" algn="ctr">
                        <a:lnSpc>
                          <a:spcPct val="100000"/>
                        </a:lnSpc>
                        <a:spcBef>
                          <a:spcPts val="0"/>
                        </a:spcBef>
                        <a:spcAft>
                          <a:spcPts val="0"/>
                        </a:spcAft>
                        <a:buNone/>
                      </a:pPr>
                      <a:r>
                        <a:rPr b="1" lang="en-US" sz="1100" u="none" cap="none" strike="noStrike">
                          <a:latin typeface="Georgia"/>
                          <a:ea typeface="Georgia"/>
                          <a:cs typeface="Georgia"/>
                          <a:sym typeface="Georgia"/>
                        </a:rPr>
                        <a:t>Precision</a:t>
                      </a:r>
                      <a:endParaRPr/>
                    </a:p>
                  </a:txBody>
                  <a:tcPr marT="12200" marB="12200" marR="24600" marL="246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C9DAF8"/>
                    </a:solidFill>
                  </a:tcPr>
                </a:tc>
                <a:tc>
                  <a:txBody>
                    <a:bodyPr/>
                    <a:lstStyle/>
                    <a:p>
                      <a:pPr indent="0" lvl="0" marL="0" marR="0" rtl="0" algn="ctr">
                        <a:lnSpc>
                          <a:spcPct val="100000"/>
                        </a:lnSpc>
                        <a:spcBef>
                          <a:spcPts val="0"/>
                        </a:spcBef>
                        <a:spcAft>
                          <a:spcPts val="0"/>
                        </a:spcAft>
                        <a:buNone/>
                      </a:pPr>
                      <a:r>
                        <a:rPr b="1" lang="en-US" sz="1100" u="none" cap="none" strike="noStrike">
                          <a:latin typeface="Georgia"/>
                          <a:ea typeface="Georgia"/>
                          <a:cs typeface="Georgia"/>
                          <a:sym typeface="Georgia"/>
                        </a:rPr>
                        <a:t>Recall</a:t>
                      </a:r>
                      <a:endParaRPr/>
                    </a:p>
                  </a:txBody>
                  <a:tcPr marT="12200" marB="12200" marR="24600" marL="246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C9DAF8"/>
                    </a:solidFill>
                  </a:tcPr>
                </a:tc>
                <a:tc>
                  <a:txBody>
                    <a:bodyPr/>
                    <a:lstStyle/>
                    <a:p>
                      <a:pPr indent="0" lvl="0" marL="0" marR="0" rtl="0" algn="ctr">
                        <a:lnSpc>
                          <a:spcPct val="100000"/>
                        </a:lnSpc>
                        <a:spcBef>
                          <a:spcPts val="0"/>
                        </a:spcBef>
                        <a:spcAft>
                          <a:spcPts val="0"/>
                        </a:spcAft>
                        <a:buNone/>
                      </a:pPr>
                      <a:r>
                        <a:rPr b="1" lang="en-US" sz="1100" u="none" cap="none" strike="noStrike">
                          <a:latin typeface="Georgia"/>
                          <a:ea typeface="Georgia"/>
                          <a:cs typeface="Georgia"/>
                          <a:sym typeface="Georgia"/>
                        </a:rPr>
                        <a:t>F1 Score</a:t>
                      </a:r>
                      <a:endParaRPr/>
                    </a:p>
                  </a:txBody>
                  <a:tcPr marT="12200" marB="12200" marR="24600" marL="246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C9DAF8"/>
                    </a:solidFill>
                  </a:tcPr>
                </a:tc>
              </a:tr>
              <a:tr h="285300">
                <a:tc>
                  <a:txBody>
                    <a:bodyPr/>
                    <a:lstStyle/>
                    <a:p>
                      <a:pPr indent="0" lvl="0" marL="0" marR="0" rtl="0" algn="ctr">
                        <a:lnSpc>
                          <a:spcPct val="100000"/>
                        </a:lnSpc>
                        <a:spcBef>
                          <a:spcPts val="0"/>
                        </a:spcBef>
                        <a:spcAft>
                          <a:spcPts val="0"/>
                        </a:spcAft>
                        <a:buNone/>
                      </a:pPr>
                      <a:r>
                        <a:rPr b="0" lang="en-US" sz="1100" u="none" cap="none" strike="noStrike">
                          <a:latin typeface="Georgia"/>
                          <a:ea typeface="Georgia"/>
                          <a:cs typeface="Georgia"/>
                          <a:sym typeface="Georgia"/>
                        </a:rPr>
                        <a:t>Tf-Idf+NB</a:t>
                      </a:r>
                      <a:endParaRPr b="0" sz="1100" u="none" cap="none" strike="noStrike">
                        <a:latin typeface="Georgia"/>
                        <a:ea typeface="Georgia"/>
                        <a:cs typeface="Georgia"/>
                        <a:sym typeface="Georgia"/>
                      </a:endParaRPr>
                    </a:p>
                  </a:txBody>
                  <a:tcPr marT="12200" marB="12200" marR="24600" marL="24600" anchor="b">
                    <a:lnL cap="flat" cmpd="sng" w="12700">
                      <a:solidFill>
                        <a:schemeClr val="dk1"/>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100" u="none" cap="none" strike="noStrike">
                          <a:latin typeface="Georgia"/>
                          <a:ea typeface="Georgia"/>
                          <a:cs typeface="Georgia"/>
                          <a:sym typeface="Georgia"/>
                        </a:rPr>
                        <a:t>0.94186</a:t>
                      </a:r>
                      <a:endParaRPr/>
                    </a:p>
                  </a:txBody>
                  <a:tcPr marT="12200" marB="12200" marR="24600" marL="246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100" u="none" cap="none" strike="noStrike">
                          <a:latin typeface="Georgia"/>
                          <a:ea typeface="Georgia"/>
                          <a:cs typeface="Georgia"/>
                          <a:sym typeface="Georgia"/>
                        </a:rPr>
                        <a:t>0.85767</a:t>
                      </a:r>
                      <a:endParaRPr/>
                    </a:p>
                  </a:txBody>
                  <a:tcPr marT="12200" marB="12200" marR="24600" marL="246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100" u="none" cap="none" strike="noStrike">
                          <a:latin typeface="Georgia"/>
                          <a:ea typeface="Georgia"/>
                          <a:cs typeface="Georgia"/>
                          <a:sym typeface="Georgia"/>
                        </a:rPr>
                        <a:t>0.81349</a:t>
                      </a:r>
                      <a:endParaRPr/>
                    </a:p>
                  </a:txBody>
                  <a:tcPr marT="12200" marB="12200" marR="24600" marL="246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100" u="none" cap="none" strike="noStrike">
                          <a:latin typeface="Georgia"/>
                          <a:ea typeface="Georgia"/>
                          <a:cs typeface="Georgia"/>
                          <a:sym typeface="Georgia"/>
                        </a:rPr>
                        <a:t>0.835</a:t>
                      </a:r>
                      <a:endParaRPr/>
                    </a:p>
                  </a:txBody>
                  <a:tcPr marT="12200" marB="12200" marR="24600" marL="246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85300">
                <a:tc>
                  <a:txBody>
                    <a:bodyPr/>
                    <a:lstStyle/>
                    <a:p>
                      <a:pPr indent="0" lvl="0" marL="0" marR="0" rtl="0" algn="ctr">
                        <a:lnSpc>
                          <a:spcPct val="100000"/>
                        </a:lnSpc>
                        <a:spcBef>
                          <a:spcPts val="0"/>
                        </a:spcBef>
                        <a:spcAft>
                          <a:spcPts val="0"/>
                        </a:spcAft>
                        <a:buNone/>
                      </a:pPr>
                      <a:r>
                        <a:rPr b="0" lang="en-US" sz="1100" u="none" cap="none" strike="noStrike">
                          <a:latin typeface="Georgia"/>
                          <a:ea typeface="Georgia"/>
                          <a:cs typeface="Georgia"/>
                          <a:sym typeface="Georgia"/>
                        </a:rPr>
                        <a:t>Tf-Idf+RF</a:t>
                      </a:r>
                      <a:endParaRPr b="0" sz="1100" u="none" cap="none" strike="noStrike">
                        <a:latin typeface="Georgia"/>
                        <a:ea typeface="Georgia"/>
                        <a:cs typeface="Georgia"/>
                        <a:sym typeface="Georgia"/>
                      </a:endParaRPr>
                    </a:p>
                  </a:txBody>
                  <a:tcPr marT="12200" marB="12200" marR="24600" marL="24600" anchor="b">
                    <a:lnL cap="flat" cmpd="sng" w="12700">
                      <a:solidFill>
                        <a:schemeClr val="dk1"/>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100" u="none" cap="none" strike="noStrike">
                          <a:latin typeface="Georgia"/>
                          <a:ea typeface="Georgia"/>
                          <a:cs typeface="Georgia"/>
                          <a:sym typeface="Georgia"/>
                        </a:rPr>
                        <a:t>0.93579</a:t>
                      </a:r>
                      <a:endParaRPr/>
                    </a:p>
                  </a:txBody>
                  <a:tcPr marT="12200" marB="12200" marR="24600" marL="246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100" u="none" cap="none" strike="noStrike">
                          <a:latin typeface="Georgia"/>
                          <a:ea typeface="Georgia"/>
                          <a:cs typeface="Georgia"/>
                          <a:sym typeface="Georgia"/>
                        </a:rPr>
                        <a:t>0.81874</a:t>
                      </a:r>
                      <a:endParaRPr/>
                    </a:p>
                  </a:txBody>
                  <a:tcPr marT="12200" marB="12200" marR="24600" marL="246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100" u="none" cap="none" strike="noStrike">
                          <a:latin typeface="Georgia"/>
                          <a:ea typeface="Georgia"/>
                          <a:cs typeface="Georgia"/>
                          <a:sym typeface="Georgia"/>
                        </a:rPr>
                        <a:t>0.82832</a:t>
                      </a:r>
                      <a:endParaRPr/>
                    </a:p>
                  </a:txBody>
                  <a:tcPr marT="12200" marB="12200" marR="24600" marL="246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100" u="none" cap="none" strike="noStrike">
                          <a:latin typeface="Georgia"/>
                          <a:ea typeface="Georgia"/>
                          <a:cs typeface="Georgia"/>
                          <a:sym typeface="Georgia"/>
                        </a:rPr>
                        <a:t>0.8235</a:t>
                      </a:r>
                      <a:endParaRPr/>
                    </a:p>
                  </a:txBody>
                  <a:tcPr marT="12200" marB="12200" marR="24600" marL="246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85300">
                <a:tc>
                  <a:txBody>
                    <a:bodyPr/>
                    <a:lstStyle/>
                    <a:p>
                      <a:pPr indent="0" lvl="0" marL="0" marR="0" rtl="0" algn="ctr">
                        <a:lnSpc>
                          <a:spcPct val="100000"/>
                        </a:lnSpc>
                        <a:spcBef>
                          <a:spcPts val="0"/>
                        </a:spcBef>
                        <a:spcAft>
                          <a:spcPts val="0"/>
                        </a:spcAft>
                        <a:buNone/>
                      </a:pPr>
                      <a:r>
                        <a:rPr b="0" lang="en-US" sz="1100" u="none" cap="none" strike="noStrike">
                          <a:latin typeface="Georgia"/>
                          <a:ea typeface="Georgia"/>
                          <a:cs typeface="Georgia"/>
                          <a:sym typeface="Georgia"/>
                        </a:rPr>
                        <a:t>Tf-Idf+LR</a:t>
                      </a:r>
                      <a:endParaRPr b="0" sz="1100" u="none" cap="none" strike="noStrike">
                        <a:latin typeface="Georgia"/>
                        <a:ea typeface="Georgia"/>
                        <a:cs typeface="Georgia"/>
                        <a:sym typeface="Georgia"/>
                      </a:endParaRPr>
                    </a:p>
                  </a:txBody>
                  <a:tcPr marT="12200" marB="12200" marR="24600" marL="24600" anchor="b">
                    <a:lnL cap="flat" cmpd="sng" w="12700">
                      <a:solidFill>
                        <a:schemeClr val="dk1"/>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100" u="none" cap="none" strike="noStrike">
                          <a:latin typeface="Georgia"/>
                          <a:ea typeface="Georgia"/>
                          <a:cs typeface="Georgia"/>
                          <a:sym typeface="Georgia"/>
                        </a:rPr>
                        <a:t>0.95562</a:t>
                      </a:r>
                      <a:endParaRPr/>
                    </a:p>
                  </a:txBody>
                  <a:tcPr marT="12200" marB="12200" marR="24600" marL="246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100" u="none" cap="none" strike="noStrike">
                          <a:latin typeface="Georgia"/>
                          <a:ea typeface="Georgia"/>
                          <a:cs typeface="Georgia"/>
                          <a:sym typeface="Georgia"/>
                        </a:rPr>
                        <a:t>0.90974</a:t>
                      </a:r>
                      <a:endParaRPr/>
                    </a:p>
                  </a:txBody>
                  <a:tcPr marT="12200" marB="12200" marR="24600" marL="246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100" u="none" cap="none" strike="noStrike">
                          <a:latin typeface="Georgia"/>
                          <a:ea typeface="Georgia"/>
                          <a:cs typeface="Georgia"/>
                          <a:sym typeface="Georgia"/>
                        </a:rPr>
                        <a:t>0.83769</a:t>
                      </a:r>
                      <a:endParaRPr/>
                    </a:p>
                  </a:txBody>
                  <a:tcPr marT="12200" marB="12200" marR="24600" marL="246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100" u="none" cap="none" strike="noStrike">
                          <a:latin typeface="Georgia"/>
                          <a:ea typeface="Georgia"/>
                          <a:cs typeface="Georgia"/>
                          <a:sym typeface="Georgia"/>
                        </a:rPr>
                        <a:t>0.87223</a:t>
                      </a:r>
                      <a:endParaRPr/>
                    </a:p>
                  </a:txBody>
                  <a:tcPr marT="12200" marB="12200" marR="24600" marL="246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85300">
                <a:tc>
                  <a:txBody>
                    <a:bodyPr/>
                    <a:lstStyle/>
                    <a:p>
                      <a:pPr indent="0" lvl="0" marL="0" marR="0" rtl="0" algn="ctr">
                        <a:lnSpc>
                          <a:spcPct val="100000"/>
                        </a:lnSpc>
                        <a:spcBef>
                          <a:spcPts val="0"/>
                        </a:spcBef>
                        <a:spcAft>
                          <a:spcPts val="0"/>
                        </a:spcAft>
                        <a:buNone/>
                      </a:pPr>
                      <a:r>
                        <a:rPr b="0" lang="en-US" sz="1100" u="none" cap="none" strike="noStrike">
                          <a:latin typeface="Georgia"/>
                          <a:ea typeface="Georgia"/>
                          <a:cs typeface="Georgia"/>
                          <a:sym typeface="Georgia"/>
                        </a:rPr>
                        <a:t>Tf-Idf+SVM</a:t>
                      </a:r>
                      <a:endParaRPr b="0" sz="1100" u="none" cap="none" strike="noStrike">
                        <a:latin typeface="Georgia"/>
                        <a:ea typeface="Georgia"/>
                        <a:cs typeface="Georgia"/>
                        <a:sym typeface="Georgia"/>
                      </a:endParaRPr>
                    </a:p>
                  </a:txBody>
                  <a:tcPr marT="12200" marB="12200" marR="24600" marL="24600" anchor="b">
                    <a:lnL cap="flat" cmpd="sng" w="12700">
                      <a:solidFill>
                        <a:schemeClr val="dk1"/>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100" u="none" cap="none" strike="noStrike">
                          <a:latin typeface="Georgia"/>
                          <a:ea typeface="Georgia"/>
                          <a:cs typeface="Georgia"/>
                          <a:sym typeface="Georgia"/>
                        </a:rPr>
                        <a:t>0.95886</a:t>
                      </a:r>
                      <a:endParaRPr/>
                    </a:p>
                  </a:txBody>
                  <a:tcPr marT="12200" marB="12200" marR="24600" marL="246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100" u="none" cap="none" strike="noStrike">
                          <a:latin typeface="Georgia"/>
                          <a:ea typeface="Georgia"/>
                          <a:cs typeface="Georgia"/>
                          <a:sym typeface="Georgia"/>
                        </a:rPr>
                        <a:t>0.91842</a:t>
                      </a:r>
                      <a:endParaRPr/>
                    </a:p>
                  </a:txBody>
                  <a:tcPr marT="12200" marB="12200" marR="24600" marL="246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100" u="none" cap="none" strike="noStrike">
                          <a:latin typeface="Georgia"/>
                          <a:ea typeface="Georgia"/>
                          <a:cs typeface="Georgia"/>
                          <a:sym typeface="Georgia"/>
                        </a:rPr>
                        <a:t>0.84783</a:t>
                      </a:r>
                      <a:endParaRPr/>
                    </a:p>
                  </a:txBody>
                  <a:tcPr marT="12200" marB="12200" marR="24600" marL="246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100" u="none" cap="none" strike="noStrike">
                          <a:latin typeface="Georgia"/>
                          <a:ea typeface="Georgia"/>
                          <a:cs typeface="Georgia"/>
                          <a:sym typeface="Georgia"/>
                        </a:rPr>
                        <a:t>0.87972</a:t>
                      </a:r>
                      <a:endParaRPr/>
                    </a:p>
                  </a:txBody>
                  <a:tcPr marT="12200" marB="12200" marR="24600" marL="246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428" name="Google Shape;428;p32"/>
          <p:cNvSpPr txBox="1"/>
          <p:nvPr/>
        </p:nvSpPr>
        <p:spPr>
          <a:xfrm>
            <a:off x="2855819" y="891956"/>
            <a:ext cx="3432362"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400" u="none" cap="none" strike="noStrike">
                <a:solidFill>
                  <a:srgbClr val="000000"/>
                </a:solidFill>
                <a:latin typeface="Georgia"/>
                <a:ea typeface="Georgia"/>
                <a:cs typeface="Georgia"/>
                <a:sym typeface="Georgia"/>
              </a:rPr>
              <a:t>1: ML Models: Tf-Idf vectors</a:t>
            </a:r>
            <a:endParaRPr/>
          </a:p>
        </p:txBody>
      </p:sp>
      <p:graphicFrame>
        <p:nvGraphicFramePr>
          <p:cNvPr id="429" name="Google Shape;429;p32"/>
          <p:cNvGraphicFramePr/>
          <p:nvPr/>
        </p:nvGraphicFramePr>
        <p:xfrm>
          <a:off x="658014" y="3041365"/>
          <a:ext cx="8012100" cy="2178600"/>
        </p:xfrm>
        <a:graphic>
          <a:graphicData uri="http://schemas.openxmlformats.org/drawingml/2006/chart">
            <c:chart r:id="rId3"/>
          </a:graphicData>
        </a:graphic>
      </p:graphicFrame>
      <p:sp>
        <p:nvSpPr>
          <p:cNvPr id="430" name="Google Shape;430;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b="1" lang="en-US"/>
              <a:t>‹#›</a:t>
            </a:fld>
            <a:endParaRPr b="1"/>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33"/>
          <p:cNvSpPr/>
          <p:nvPr/>
        </p:nvSpPr>
        <p:spPr>
          <a:xfrm>
            <a:off x="50" y="2535"/>
            <a:ext cx="9144000" cy="435000"/>
          </a:xfrm>
          <a:prstGeom prst="rect">
            <a:avLst/>
          </a:prstGeom>
          <a:solidFill>
            <a:srgbClr val="1C4587"/>
          </a:solidFill>
          <a:ln>
            <a:noFill/>
          </a:ln>
        </p:spPr>
        <p:txBody>
          <a:bodyPr anchorCtr="0" anchor="ctr" bIns="91425" lIns="274300"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Fira Sans"/>
              <a:ea typeface="Fira Sans"/>
              <a:cs typeface="Fira Sans"/>
              <a:sym typeface="Fira Sans"/>
            </a:endParaRPr>
          </a:p>
        </p:txBody>
      </p:sp>
      <p:cxnSp>
        <p:nvCxnSpPr>
          <p:cNvPr id="436" name="Google Shape;436;p33"/>
          <p:cNvCxnSpPr/>
          <p:nvPr/>
        </p:nvCxnSpPr>
        <p:spPr>
          <a:xfrm rot="10800000">
            <a:off x="581875" y="1227532"/>
            <a:ext cx="854700" cy="2100"/>
          </a:xfrm>
          <a:prstGeom prst="straightConnector1">
            <a:avLst/>
          </a:prstGeom>
          <a:noFill/>
          <a:ln cap="flat" cmpd="sng" w="76200">
            <a:solidFill>
              <a:srgbClr val="1C4587"/>
            </a:solidFill>
            <a:prstDash val="solid"/>
            <a:round/>
            <a:headEnd len="sm" w="sm" type="none"/>
            <a:tailEnd len="sm" w="sm" type="none"/>
          </a:ln>
        </p:spPr>
      </p:cxnSp>
      <p:sp>
        <p:nvSpPr>
          <p:cNvPr id="437" name="Google Shape;437;p33"/>
          <p:cNvSpPr txBox="1"/>
          <p:nvPr/>
        </p:nvSpPr>
        <p:spPr>
          <a:xfrm>
            <a:off x="502397" y="597850"/>
            <a:ext cx="1447200" cy="52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Fira Sans"/>
                <a:ea typeface="Fira Sans"/>
                <a:cs typeface="Fira Sans"/>
                <a:sym typeface="Fira Sans"/>
              </a:rPr>
              <a:t>Results</a:t>
            </a:r>
            <a:endParaRPr b="1" i="0" sz="2400" u="none" cap="none" strike="noStrike">
              <a:solidFill>
                <a:srgbClr val="000000"/>
              </a:solidFill>
              <a:latin typeface="Fira Sans"/>
              <a:ea typeface="Fira Sans"/>
              <a:cs typeface="Fira Sans"/>
              <a:sym typeface="Fira Sans"/>
            </a:endParaRPr>
          </a:p>
        </p:txBody>
      </p:sp>
      <p:graphicFrame>
        <p:nvGraphicFramePr>
          <p:cNvPr id="438" name="Google Shape;438;p33"/>
          <p:cNvGraphicFramePr/>
          <p:nvPr/>
        </p:nvGraphicFramePr>
        <p:xfrm>
          <a:off x="1208869" y="1352710"/>
          <a:ext cx="3000000" cy="3000000"/>
        </p:xfrm>
        <a:graphic>
          <a:graphicData uri="http://schemas.openxmlformats.org/drawingml/2006/table">
            <a:tbl>
              <a:tblPr>
                <a:noFill/>
                <a:tableStyleId>{3A9EC5D9-C0C4-4F77-A2E8-36D504C8EB00}</a:tableStyleId>
              </a:tblPr>
              <a:tblGrid>
                <a:gridCol w="1791100"/>
                <a:gridCol w="1933000"/>
                <a:gridCol w="806725"/>
                <a:gridCol w="806725"/>
                <a:gridCol w="806725"/>
                <a:gridCol w="806725"/>
              </a:tblGrid>
              <a:tr h="271500">
                <a:tc>
                  <a:txBody>
                    <a:bodyPr/>
                    <a:lstStyle/>
                    <a:p>
                      <a:pPr indent="0" lvl="0" marL="0" marR="0" rtl="0" algn="ctr">
                        <a:lnSpc>
                          <a:spcPct val="100000"/>
                        </a:lnSpc>
                        <a:spcBef>
                          <a:spcPts val="0"/>
                        </a:spcBef>
                        <a:spcAft>
                          <a:spcPts val="0"/>
                        </a:spcAft>
                        <a:buNone/>
                      </a:pPr>
                      <a:r>
                        <a:rPr b="1" lang="en-US" sz="1000" u="none" cap="none" strike="noStrike">
                          <a:latin typeface="Georgia"/>
                          <a:ea typeface="Georgia"/>
                          <a:cs typeface="Georgia"/>
                          <a:sym typeface="Georgia"/>
                        </a:rPr>
                        <a:t>Experiment Set</a:t>
                      </a:r>
                      <a:endParaRPr/>
                    </a:p>
                  </a:txBody>
                  <a:tcPr marT="9425" marB="9425" marR="25075" marL="250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C9DAF8"/>
                    </a:solidFill>
                  </a:tcPr>
                </a:tc>
                <a:tc>
                  <a:txBody>
                    <a:bodyPr/>
                    <a:lstStyle/>
                    <a:p>
                      <a:pPr indent="0" lvl="0" marL="0" marR="0" rtl="0" algn="ctr">
                        <a:lnSpc>
                          <a:spcPct val="100000"/>
                        </a:lnSpc>
                        <a:spcBef>
                          <a:spcPts val="0"/>
                        </a:spcBef>
                        <a:spcAft>
                          <a:spcPts val="0"/>
                        </a:spcAft>
                        <a:buNone/>
                      </a:pPr>
                      <a:r>
                        <a:rPr b="1" lang="en-US" sz="1000" u="none" cap="none" strike="noStrike">
                          <a:latin typeface="Georgia"/>
                          <a:ea typeface="Georgia"/>
                          <a:cs typeface="Georgia"/>
                          <a:sym typeface="Georgia"/>
                        </a:rPr>
                        <a:t>Models</a:t>
                      </a:r>
                      <a:endParaRPr/>
                    </a:p>
                  </a:txBody>
                  <a:tcPr marT="9425" marB="9425" marR="25075" marL="250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C9DAF8"/>
                    </a:solidFill>
                  </a:tcPr>
                </a:tc>
                <a:tc>
                  <a:txBody>
                    <a:bodyPr/>
                    <a:lstStyle/>
                    <a:p>
                      <a:pPr indent="0" lvl="0" marL="0" marR="0" rtl="0" algn="ctr">
                        <a:lnSpc>
                          <a:spcPct val="100000"/>
                        </a:lnSpc>
                        <a:spcBef>
                          <a:spcPts val="0"/>
                        </a:spcBef>
                        <a:spcAft>
                          <a:spcPts val="0"/>
                        </a:spcAft>
                        <a:buNone/>
                      </a:pPr>
                      <a:r>
                        <a:rPr b="1" lang="en-US" sz="1000" u="none" cap="none" strike="noStrike">
                          <a:latin typeface="Georgia"/>
                          <a:ea typeface="Georgia"/>
                          <a:cs typeface="Georgia"/>
                          <a:sym typeface="Georgia"/>
                        </a:rPr>
                        <a:t>Accuracy</a:t>
                      </a:r>
                      <a:endParaRPr/>
                    </a:p>
                  </a:txBody>
                  <a:tcPr marT="9425" marB="9425" marR="25075" marL="250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C9DAF8"/>
                    </a:solidFill>
                  </a:tcPr>
                </a:tc>
                <a:tc>
                  <a:txBody>
                    <a:bodyPr/>
                    <a:lstStyle/>
                    <a:p>
                      <a:pPr indent="0" lvl="0" marL="0" marR="0" rtl="0" algn="ctr">
                        <a:lnSpc>
                          <a:spcPct val="100000"/>
                        </a:lnSpc>
                        <a:spcBef>
                          <a:spcPts val="0"/>
                        </a:spcBef>
                        <a:spcAft>
                          <a:spcPts val="0"/>
                        </a:spcAft>
                        <a:buNone/>
                      </a:pPr>
                      <a:r>
                        <a:rPr b="1" lang="en-US" sz="1000" u="none" cap="none" strike="noStrike">
                          <a:latin typeface="Georgia"/>
                          <a:ea typeface="Georgia"/>
                          <a:cs typeface="Georgia"/>
                          <a:sym typeface="Georgia"/>
                        </a:rPr>
                        <a:t>Precision</a:t>
                      </a:r>
                      <a:endParaRPr/>
                    </a:p>
                  </a:txBody>
                  <a:tcPr marT="9425" marB="9425" marR="25075" marL="250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C9DAF8"/>
                    </a:solidFill>
                  </a:tcPr>
                </a:tc>
                <a:tc>
                  <a:txBody>
                    <a:bodyPr/>
                    <a:lstStyle/>
                    <a:p>
                      <a:pPr indent="0" lvl="0" marL="0" marR="0" rtl="0" algn="ctr">
                        <a:lnSpc>
                          <a:spcPct val="100000"/>
                        </a:lnSpc>
                        <a:spcBef>
                          <a:spcPts val="0"/>
                        </a:spcBef>
                        <a:spcAft>
                          <a:spcPts val="0"/>
                        </a:spcAft>
                        <a:buNone/>
                      </a:pPr>
                      <a:r>
                        <a:rPr b="1" lang="en-US" sz="1000" u="none" cap="none" strike="noStrike">
                          <a:latin typeface="Georgia"/>
                          <a:ea typeface="Georgia"/>
                          <a:cs typeface="Georgia"/>
                          <a:sym typeface="Georgia"/>
                        </a:rPr>
                        <a:t>Recall</a:t>
                      </a:r>
                      <a:endParaRPr/>
                    </a:p>
                  </a:txBody>
                  <a:tcPr marT="9425" marB="9425" marR="25075" marL="250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C9DAF8"/>
                    </a:solidFill>
                  </a:tcPr>
                </a:tc>
                <a:tc>
                  <a:txBody>
                    <a:bodyPr/>
                    <a:lstStyle/>
                    <a:p>
                      <a:pPr indent="0" lvl="0" marL="0" marR="0" rtl="0" algn="ctr">
                        <a:lnSpc>
                          <a:spcPct val="100000"/>
                        </a:lnSpc>
                        <a:spcBef>
                          <a:spcPts val="0"/>
                        </a:spcBef>
                        <a:spcAft>
                          <a:spcPts val="0"/>
                        </a:spcAft>
                        <a:buNone/>
                      </a:pPr>
                      <a:r>
                        <a:rPr b="1" lang="en-US" sz="1000" u="none" cap="none" strike="noStrike">
                          <a:latin typeface="Georgia"/>
                          <a:ea typeface="Georgia"/>
                          <a:cs typeface="Georgia"/>
                          <a:sym typeface="Georgia"/>
                        </a:rPr>
                        <a:t>F1 Score</a:t>
                      </a:r>
                      <a:endParaRPr/>
                    </a:p>
                  </a:txBody>
                  <a:tcPr marT="9425" marB="9425" marR="25075" marL="250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C9DAF8"/>
                    </a:solidFill>
                  </a:tcPr>
                </a:tc>
              </a:tr>
              <a:tr h="310550">
                <a:tc rowSpan="7">
                  <a:txBody>
                    <a:bodyPr/>
                    <a:lstStyle/>
                    <a:p>
                      <a:pPr indent="0" lvl="0" marL="0" marR="0" rtl="0" algn="l">
                        <a:lnSpc>
                          <a:spcPct val="100000"/>
                        </a:lnSpc>
                        <a:spcBef>
                          <a:spcPts val="0"/>
                        </a:spcBef>
                        <a:spcAft>
                          <a:spcPts val="0"/>
                        </a:spcAft>
                        <a:buNone/>
                      </a:pPr>
                      <a:r>
                        <a:rPr b="1" lang="en-US" sz="1000" u="none" cap="none" strike="noStrike">
                          <a:latin typeface="Georgia"/>
                          <a:ea typeface="Georgia"/>
                          <a:cs typeface="Georgia"/>
                          <a:sym typeface="Georgia"/>
                        </a:rPr>
                        <a:t>DL Model: FastText Pretrained</a:t>
                      </a:r>
                      <a:endParaRPr/>
                    </a:p>
                  </a:txBody>
                  <a:tcPr marT="41575" marB="41575" marR="100575" marL="100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FastText+CNN_George</a:t>
                      </a:r>
                      <a:endParaRPr/>
                    </a:p>
                  </a:txBody>
                  <a:tcPr marT="9425" marB="9425" marR="25075" marL="250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0.94045</a:t>
                      </a:r>
                      <a:endParaRPr/>
                    </a:p>
                  </a:txBody>
                  <a:tcPr marT="9425" marB="9425" marR="25075" marL="250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0.87288</a:t>
                      </a:r>
                      <a:endParaRPr/>
                    </a:p>
                  </a:txBody>
                  <a:tcPr marT="9425" marB="9425" marR="25075" marL="250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0.78501</a:t>
                      </a:r>
                      <a:endParaRPr/>
                    </a:p>
                  </a:txBody>
                  <a:tcPr marT="9425" marB="9425" marR="25075" marL="250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0.82662</a:t>
                      </a:r>
                      <a:endParaRPr/>
                    </a:p>
                  </a:txBody>
                  <a:tcPr marT="9425" marB="9425" marR="25075" marL="250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1500">
                <a:tc vMerge="1"/>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FastText+BGRU_P</a:t>
                      </a:r>
                      <a:endParaRPr/>
                    </a:p>
                  </a:txBody>
                  <a:tcPr marT="9425" marB="9425" marR="25075" marL="250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0.94355</a:t>
                      </a:r>
                      <a:endParaRPr/>
                    </a:p>
                  </a:txBody>
                  <a:tcPr marT="9425" marB="9425" marR="25075" marL="250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0.84994</a:t>
                      </a:r>
                      <a:endParaRPr/>
                    </a:p>
                  </a:txBody>
                  <a:tcPr marT="9425" marB="9425" marR="25075" marL="250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0.83534</a:t>
                      </a:r>
                      <a:endParaRPr/>
                    </a:p>
                  </a:txBody>
                  <a:tcPr marT="9425" marB="9425" marR="25075" marL="250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0.84258</a:t>
                      </a:r>
                      <a:endParaRPr/>
                    </a:p>
                  </a:txBody>
                  <a:tcPr marT="9425" marB="9425" marR="25075" marL="250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1500">
                <a:tc vMerge="1"/>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FastText+CNN_GRU</a:t>
                      </a:r>
                      <a:endParaRPr/>
                    </a:p>
                  </a:txBody>
                  <a:tcPr marT="9425" marB="9425" marR="25075" marL="250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0.94299</a:t>
                      </a:r>
                      <a:endParaRPr/>
                    </a:p>
                  </a:txBody>
                  <a:tcPr marT="9425" marB="9425" marR="25075" marL="250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0.86245</a:t>
                      </a:r>
                      <a:endParaRPr/>
                    </a:p>
                  </a:txBody>
                  <a:tcPr marT="9425" marB="9425" marR="25075" marL="250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0.81467</a:t>
                      </a:r>
                      <a:endParaRPr/>
                    </a:p>
                  </a:txBody>
                  <a:tcPr marT="9425" marB="9425" marR="25075" marL="250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0.83788</a:t>
                      </a:r>
                      <a:endParaRPr/>
                    </a:p>
                  </a:txBody>
                  <a:tcPr marT="9425" marB="9425" marR="25075" marL="250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67525">
                <a:tc vMerge="1"/>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FastText+BLSTM</a:t>
                      </a:r>
                      <a:endParaRPr/>
                    </a:p>
                  </a:txBody>
                  <a:tcPr marT="9425" marB="9425" marR="25075" marL="250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0.9468</a:t>
                      </a:r>
                      <a:endParaRPr/>
                    </a:p>
                  </a:txBody>
                  <a:tcPr marT="9425" marB="9425" marR="25075" marL="250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0.89549</a:t>
                      </a:r>
                      <a:endParaRPr/>
                    </a:p>
                  </a:txBody>
                  <a:tcPr marT="9425" marB="9425" marR="25075" marL="250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0.79906</a:t>
                      </a:r>
                      <a:endParaRPr/>
                    </a:p>
                  </a:txBody>
                  <a:tcPr marT="9425" marB="9425" marR="25075" marL="250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0.84453</a:t>
                      </a:r>
                      <a:endParaRPr/>
                    </a:p>
                  </a:txBody>
                  <a:tcPr marT="9425" marB="9425" marR="25075" marL="250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67525">
                <a:tc vMerge="1"/>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FastText+BGRU</a:t>
                      </a:r>
                      <a:endParaRPr/>
                    </a:p>
                  </a:txBody>
                  <a:tcPr marT="9425" marB="9425" marR="25075" marL="250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0.94292</a:t>
                      </a:r>
                      <a:endParaRPr/>
                    </a:p>
                  </a:txBody>
                  <a:tcPr marT="9425" marB="9425" marR="25075" marL="250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0.91563</a:t>
                      </a:r>
                      <a:endParaRPr/>
                    </a:p>
                  </a:txBody>
                  <a:tcPr marT="9425" marB="9425" marR="25075" marL="250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0.7538</a:t>
                      </a:r>
                      <a:endParaRPr/>
                    </a:p>
                  </a:txBody>
                  <a:tcPr marT="9425" marB="9425" marR="25075" marL="250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0.82687</a:t>
                      </a:r>
                      <a:endParaRPr/>
                    </a:p>
                  </a:txBody>
                  <a:tcPr marT="9425" marB="9425" marR="25075" marL="250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10550">
                <a:tc vMerge="1"/>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FastText+CNN_Tweaked</a:t>
                      </a:r>
                      <a:endParaRPr b="0" sz="1000" u="none" cap="none" strike="noStrike">
                        <a:latin typeface="Georgia"/>
                        <a:ea typeface="Georgia"/>
                        <a:cs typeface="Georgia"/>
                        <a:sym typeface="Georgia"/>
                      </a:endParaRPr>
                    </a:p>
                  </a:txBody>
                  <a:tcPr marT="9425" marB="9425" marR="25075" marL="250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0.94017</a:t>
                      </a:r>
                      <a:endParaRPr/>
                    </a:p>
                  </a:txBody>
                  <a:tcPr marT="9425" marB="9425" marR="25075" marL="250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0.86288</a:t>
                      </a:r>
                      <a:endParaRPr/>
                    </a:p>
                  </a:txBody>
                  <a:tcPr marT="9425" marB="9425" marR="25075" marL="250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0.79555</a:t>
                      </a:r>
                      <a:endParaRPr/>
                    </a:p>
                  </a:txBody>
                  <a:tcPr marT="9425" marB="9425" marR="25075" marL="250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0.82785</a:t>
                      </a:r>
                      <a:endParaRPr/>
                    </a:p>
                  </a:txBody>
                  <a:tcPr marT="9425" marB="9425" marR="25075" marL="250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1500">
                <a:tc vMerge="1"/>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FastText+RCNN</a:t>
                      </a:r>
                      <a:endParaRPr b="0" sz="1000" u="none" cap="none" strike="noStrike">
                        <a:latin typeface="Georgia"/>
                        <a:ea typeface="Georgia"/>
                        <a:cs typeface="Georgia"/>
                        <a:sym typeface="Georgia"/>
                      </a:endParaRPr>
                    </a:p>
                  </a:txBody>
                  <a:tcPr marT="9425" marB="9425" marR="25075" marL="250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0.93862</a:t>
                      </a:r>
                      <a:endParaRPr/>
                    </a:p>
                  </a:txBody>
                  <a:tcPr marT="9425" marB="9425" marR="25075" marL="250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0.823957</a:t>
                      </a:r>
                      <a:endParaRPr/>
                    </a:p>
                  </a:txBody>
                  <a:tcPr marT="9425" marB="9425" marR="25075" marL="250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0.840031</a:t>
                      </a:r>
                      <a:endParaRPr/>
                    </a:p>
                  </a:txBody>
                  <a:tcPr marT="9425" marB="9425" marR="25075" marL="250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0.83191</a:t>
                      </a:r>
                      <a:endParaRPr/>
                    </a:p>
                  </a:txBody>
                  <a:tcPr marT="9425" marB="9425" marR="25075" marL="250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12700">
                      <a:solidFill>
                        <a:schemeClr val="dk1"/>
                      </a:solidFill>
                      <a:prstDash val="solid"/>
                      <a:round/>
                      <a:headEnd len="sm" w="sm" type="none"/>
                      <a:tailEnd len="sm" w="sm" type="none"/>
                    </a:lnB>
                  </a:tcPr>
                </a:tc>
              </a:tr>
              <a:tr h="271500">
                <a:tc rowSpan="7">
                  <a:txBody>
                    <a:bodyPr/>
                    <a:lstStyle/>
                    <a:p>
                      <a:pPr indent="0" lvl="0" marL="0" marR="0" rtl="0" algn="l">
                        <a:lnSpc>
                          <a:spcPct val="100000"/>
                        </a:lnSpc>
                        <a:spcBef>
                          <a:spcPts val="0"/>
                        </a:spcBef>
                        <a:spcAft>
                          <a:spcPts val="0"/>
                        </a:spcAft>
                        <a:buNone/>
                      </a:pPr>
                      <a:r>
                        <a:rPr b="1" lang="en-US" sz="1000" u="none" cap="none" strike="noStrike">
                          <a:latin typeface="Georgia"/>
                          <a:ea typeface="Georgia"/>
                          <a:cs typeface="Georgia"/>
                          <a:sym typeface="Georgia"/>
                        </a:rPr>
                        <a:t>DL Model: BERT Pretrained</a:t>
                      </a:r>
                      <a:endParaRPr/>
                    </a:p>
                  </a:txBody>
                  <a:tcPr marT="41575" marB="41575" marR="100575" marL="100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BERT+CNN_George</a:t>
                      </a:r>
                      <a:endParaRPr b="0" sz="1000" u="none" cap="none" strike="noStrike">
                        <a:latin typeface="Georgia"/>
                        <a:ea typeface="Georgia"/>
                        <a:cs typeface="Georgia"/>
                        <a:sym typeface="Georgia"/>
                      </a:endParaRPr>
                    </a:p>
                  </a:txBody>
                  <a:tcPr marT="9425" marB="9425" marR="25075" marL="250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0.93191</a:t>
                      </a:r>
                      <a:endParaRPr/>
                    </a:p>
                  </a:txBody>
                  <a:tcPr marT="9425" marB="9425" marR="25075" marL="250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0.83515</a:t>
                      </a:r>
                      <a:endParaRPr/>
                    </a:p>
                  </a:txBody>
                  <a:tcPr marT="9425" marB="9425" marR="25075" marL="250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0.77682</a:t>
                      </a:r>
                      <a:endParaRPr/>
                    </a:p>
                  </a:txBody>
                  <a:tcPr marT="9425" marB="9425" marR="25075" marL="250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0.81493</a:t>
                      </a:r>
                      <a:endParaRPr/>
                    </a:p>
                  </a:txBody>
                  <a:tcPr marT="9425" marB="9425" marR="25075" marL="250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CCCCCC"/>
                      </a:solidFill>
                      <a:prstDash val="solid"/>
                      <a:round/>
                      <a:headEnd len="sm" w="sm" type="none"/>
                      <a:tailEnd len="sm" w="sm" type="none"/>
                    </a:lnB>
                  </a:tcPr>
                </a:tc>
              </a:tr>
              <a:tr h="271500">
                <a:tc vMerge="1"/>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BERT+CNN_GRU</a:t>
                      </a:r>
                      <a:endParaRPr/>
                    </a:p>
                  </a:txBody>
                  <a:tcPr marT="9425" marB="9425" marR="25075" marL="250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0.93466</a:t>
                      </a:r>
                      <a:endParaRPr/>
                    </a:p>
                  </a:txBody>
                  <a:tcPr marT="9425" marB="9425" marR="25075" marL="250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0.8554</a:t>
                      </a:r>
                      <a:endParaRPr/>
                    </a:p>
                  </a:txBody>
                  <a:tcPr marT="9425" marB="9425" marR="25075" marL="250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0.76863</a:t>
                      </a:r>
                      <a:endParaRPr/>
                    </a:p>
                  </a:txBody>
                  <a:tcPr marT="9425" marB="9425" marR="25075" marL="250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0.81969</a:t>
                      </a:r>
                      <a:endParaRPr/>
                    </a:p>
                  </a:txBody>
                  <a:tcPr marT="9425" marB="9425" marR="25075" marL="250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67525">
                <a:tc vMerge="1"/>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BERT+BLSTM</a:t>
                      </a:r>
                      <a:endParaRPr/>
                    </a:p>
                  </a:txBody>
                  <a:tcPr marT="9425" marB="9425" marR="25075" marL="250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0.93064</a:t>
                      </a:r>
                      <a:endParaRPr/>
                    </a:p>
                  </a:txBody>
                  <a:tcPr marT="9425" marB="9425" marR="25075" marL="250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0.82456</a:t>
                      </a:r>
                      <a:endParaRPr/>
                    </a:p>
                  </a:txBody>
                  <a:tcPr marT="9425" marB="9425" marR="25075" marL="250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0.78306</a:t>
                      </a:r>
                      <a:endParaRPr/>
                    </a:p>
                  </a:txBody>
                  <a:tcPr marT="9425" marB="9425" marR="25075" marL="250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0.81328</a:t>
                      </a:r>
                      <a:endParaRPr/>
                    </a:p>
                  </a:txBody>
                  <a:tcPr marT="9425" marB="9425" marR="25075" marL="250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67525">
                <a:tc vMerge="1"/>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BERT+BGRU</a:t>
                      </a:r>
                      <a:endParaRPr/>
                    </a:p>
                  </a:txBody>
                  <a:tcPr marT="9425" marB="9425" marR="25075" marL="250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0.92789</a:t>
                      </a:r>
                      <a:endParaRPr/>
                    </a:p>
                  </a:txBody>
                  <a:tcPr marT="9425" marB="9425" marR="25075" marL="250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0.84474</a:t>
                      </a:r>
                      <a:endParaRPr/>
                    </a:p>
                  </a:txBody>
                  <a:tcPr marT="9425" marB="9425" marR="25075" marL="250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0.73663</a:t>
                      </a:r>
                      <a:endParaRPr/>
                    </a:p>
                  </a:txBody>
                  <a:tcPr marT="9425" marB="9425" marR="25075" marL="250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0.79699</a:t>
                      </a:r>
                      <a:endParaRPr/>
                    </a:p>
                  </a:txBody>
                  <a:tcPr marT="9425" marB="9425" marR="25075" marL="250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1500">
                <a:tc vMerge="1"/>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BERT+CNN_Tweaked</a:t>
                      </a:r>
                      <a:endParaRPr/>
                    </a:p>
                  </a:txBody>
                  <a:tcPr marT="9425" marB="9425" marR="25075" marL="250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0.93149</a:t>
                      </a:r>
                      <a:endParaRPr/>
                    </a:p>
                  </a:txBody>
                  <a:tcPr marT="9425" marB="9425" marR="25075" marL="250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0.83959</a:t>
                      </a:r>
                      <a:endParaRPr/>
                    </a:p>
                  </a:txBody>
                  <a:tcPr marT="9425" marB="9425" marR="25075" marL="250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0.76785</a:t>
                      </a:r>
                      <a:endParaRPr/>
                    </a:p>
                  </a:txBody>
                  <a:tcPr marT="9425" marB="9425" marR="25075" marL="250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0.83211</a:t>
                      </a:r>
                      <a:endParaRPr/>
                    </a:p>
                  </a:txBody>
                  <a:tcPr marT="9425" marB="9425" marR="25075" marL="250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67525">
                <a:tc vMerge="1"/>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BERT+BGRU_P</a:t>
                      </a:r>
                      <a:endParaRPr/>
                    </a:p>
                  </a:txBody>
                  <a:tcPr marT="9425" marB="9425" marR="25075" marL="250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0.9396</a:t>
                      </a:r>
                      <a:endParaRPr/>
                    </a:p>
                  </a:txBody>
                  <a:tcPr marT="9425" marB="9425" marR="25075" marL="250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0.85876</a:t>
                      </a:r>
                      <a:endParaRPr/>
                    </a:p>
                  </a:txBody>
                  <a:tcPr marT="9425" marB="9425" marR="25075" marL="250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0.79711</a:t>
                      </a:r>
                      <a:endParaRPr/>
                    </a:p>
                  </a:txBody>
                  <a:tcPr marT="9425" marB="9425" marR="25075" marL="250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0.82679</a:t>
                      </a:r>
                      <a:endParaRPr/>
                    </a:p>
                  </a:txBody>
                  <a:tcPr marT="9425" marB="9425" marR="25075" marL="250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1500">
                <a:tc vMerge="1"/>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BERT+RCNN</a:t>
                      </a:r>
                      <a:endParaRPr/>
                    </a:p>
                  </a:txBody>
                  <a:tcPr marT="9425" marB="9425" marR="25075" marL="250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0.929659</a:t>
                      </a:r>
                      <a:endParaRPr/>
                    </a:p>
                  </a:txBody>
                  <a:tcPr marT="9425" marB="9425" marR="25075" marL="250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0.81471</a:t>
                      </a:r>
                      <a:endParaRPr/>
                    </a:p>
                  </a:txBody>
                  <a:tcPr marT="9425" marB="9425" marR="25075" marL="250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0.79087</a:t>
                      </a:r>
                      <a:endParaRPr/>
                    </a:p>
                  </a:txBody>
                  <a:tcPr marT="9425" marB="9425" marR="25075" marL="250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0.812613</a:t>
                      </a:r>
                      <a:endParaRPr/>
                    </a:p>
                  </a:txBody>
                  <a:tcPr marT="9425" marB="9425" marR="25075" marL="250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439" name="Google Shape;439;p33"/>
          <p:cNvSpPr txBox="1"/>
          <p:nvPr/>
        </p:nvSpPr>
        <p:spPr>
          <a:xfrm>
            <a:off x="2596613" y="969561"/>
            <a:ext cx="422429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400" u="none" cap="none" strike="noStrike">
                <a:solidFill>
                  <a:srgbClr val="000000"/>
                </a:solidFill>
                <a:latin typeface="Georgia"/>
                <a:ea typeface="Georgia"/>
                <a:cs typeface="Georgia"/>
                <a:sym typeface="Georgia"/>
              </a:rPr>
              <a:t>2: DL Models: Pre-trained Embeddings</a:t>
            </a:r>
            <a:endParaRPr/>
          </a:p>
        </p:txBody>
      </p:sp>
      <p:sp>
        <p:nvSpPr>
          <p:cNvPr id="440" name="Google Shape;440;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b="1" lang="en-US"/>
              <a:t>‹#›</a:t>
            </a:fld>
            <a:endParaRPr b="1"/>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graphicFrame>
        <p:nvGraphicFramePr>
          <p:cNvPr id="445" name="Google Shape;445;p34"/>
          <p:cNvGraphicFramePr/>
          <p:nvPr/>
        </p:nvGraphicFramePr>
        <p:xfrm>
          <a:off x="170481" y="705173"/>
          <a:ext cx="8748794" cy="4345051"/>
        </p:xfrm>
        <a:graphic>
          <a:graphicData uri="http://schemas.openxmlformats.org/drawingml/2006/chart">
            <c:chart r:id="rId3"/>
          </a:graphicData>
        </a:graphic>
      </p:graphicFrame>
      <p:sp>
        <p:nvSpPr>
          <p:cNvPr id="446" name="Google Shape;446;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b="1" lang="en-US"/>
              <a:t>‹#›</a:t>
            </a:fld>
            <a:endParaRPr b="1"/>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35"/>
          <p:cNvSpPr/>
          <p:nvPr/>
        </p:nvSpPr>
        <p:spPr>
          <a:xfrm>
            <a:off x="50" y="2535"/>
            <a:ext cx="9144000" cy="435000"/>
          </a:xfrm>
          <a:prstGeom prst="rect">
            <a:avLst/>
          </a:prstGeom>
          <a:solidFill>
            <a:srgbClr val="1C4587"/>
          </a:solidFill>
          <a:ln>
            <a:noFill/>
          </a:ln>
        </p:spPr>
        <p:txBody>
          <a:bodyPr anchorCtr="0" anchor="ctr" bIns="91425" lIns="274300"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Fira Sans"/>
              <a:ea typeface="Fira Sans"/>
              <a:cs typeface="Fira Sans"/>
              <a:sym typeface="Fira Sans"/>
            </a:endParaRPr>
          </a:p>
        </p:txBody>
      </p:sp>
      <p:cxnSp>
        <p:nvCxnSpPr>
          <p:cNvPr id="452" name="Google Shape;452;p35"/>
          <p:cNvCxnSpPr/>
          <p:nvPr/>
        </p:nvCxnSpPr>
        <p:spPr>
          <a:xfrm rot="10800000">
            <a:off x="581875" y="1227532"/>
            <a:ext cx="854700" cy="2100"/>
          </a:xfrm>
          <a:prstGeom prst="straightConnector1">
            <a:avLst/>
          </a:prstGeom>
          <a:noFill/>
          <a:ln cap="flat" cmpd="sng" w="76200">
            <a:solidFill>
              <a:srgbClr val="1C4587"/>
            </a:solidFill>
            <a:prstDash val="solid"/>
            <a:round/>
            <a:headEnd len="sm" w="sm" type="none"/>
            <a:tailEnd len="sm" w="sm" type="none"/>
          </a:ln>
        </p:spPr>
      </p:cxnSp>
      <p:sp>
        <p:nvSpPr>
          <p:cNvPr id="453" name="Google Shape;453;p35"/>
          <p:cNvSpPr txBox="1"/>
          <p:nvPr/>
        </p:nvSpPr>
        <p:spPr>
          <a:xfrm>
            <a:off x="502397" y="597850"/>
            <a:ext cx="1447200" cy="52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Fira Sans"/>
                <a:ea typeface="Fira Sans"/>
                <a:cs typeface="Fira Sans"/>
                <a:sym typeface="Fira Sans"/>
              </a:rPr>
              <a:t>Results</a:t>
            </a:r>
            <a:endParaRPr b="1" i="0" sz="2400" u="none" cap="none" strike="noStrike">
              <a:solidFill>
                <a:srgbClr val="000000"/>
              </a:solidFill>
              <a:latin typeface="Fira Sans"/>
              <a:ea typeface="Fira Sans"/>
              <a:cs typeface="Fira Sans"/>
              <a:sym typeface="Fira Sans"/>
            </a:endParaRPr>
          </a:p>
        </p:txBody>
      </p:sp>
      <p:sp>
        <p:nvSpPr>
          <p:cNvPr id="454" name="Google Shape;454;p35"/>
          <p:cNvSpPr txBox="1"/>
          <p:nvPr/>
        </p:nvSpPr>
        <p:spPr>
          <a:xfrm>
            <a:off x="2591018" y="818839"/>
            <a:ext cx="422429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400" u="none" cap="none" strike="noStrike">
                <a:solidFill>
                  <a:srgbClr val="000000"/>
                </a:solidFill>
                <a:latin typeface="Georgia"/>
                <a:ea typeface="Georgia"/>
                <a:cs typeface="Georgia"/>
                <a:sym typeface="Georgia"/>
              </a:rPr>
              <a:t>3: DL Models: Trained with model</a:t>
            </a:r>
            <a:endParaRPr/>
          </a:p>
        </p:txBody>
      </p:sp>
      <p:graphicFrame>
        <p:nvGraphicFramePr>
          <p:cNvPr id="455" name="Google Shape;455;p35"/>
          <p:cNvGraphicFramePr/>
          <p:nvPr/>
        </p:nvGraphicFramePr>
        <p:xfrm>
          <a:off x="1868491" y="1227532"/>
          <a:ext cx="3000000" cy="3000000"/>
        </p:xfrm>
        <a:graphic>
          <a:graphicData uri="http://schemas.openxmlformats.org/drawingml/2006/table">
            <a:tbl>
              <a:tblPr>
                <a:noFill/>
                <a:tableStyleId>{3A9EC5D9-C0C4-4F77-A2E8-36D504C8EB00}</a:tableStyleId>
              </a:tblPr>
              <a:tblGrid>
                <a:gridCol w="1858025"/>
                <a:gridCol w="952825"/>
                <a:gridCol w="952825"/>
                <a:gridCol w="952825"/>
                <a:gridCol w="952825"/>
              </a:tblGrid>
              <a:tr h="226725">
                <a:tc>
                  <a:txBody>
                    <a:bodyPr/>
                    <a:lstStyle/>
                    <a:p>
                      <a:pPr indent="0" lvl="0" marL="0" marR="0" rtl="0" algn="ctr">
                        <a:lnSpc>
                          <a:spcPct val="100000"/>
                        </a:lnSpc>
                        <a:spcBef>
                          <a:spcPts val="0"/>
                        </a:spcBef>
                        <a:spcAft>
                          <a:spcPts val="0"/>
                        </a:spcAft>
                        <a:buNone/>
                      </a:pPr>
                      <a:r>
                        <a:rPr b="1" lang="en-US" sz="1000" u="none" cap="none" strike="noStrike">
                          <a:latin typeface="Georgia"/>
                          <a:ea typeface="Georgia"/>
                          <a:cs typeface="Georgia"/>
                          <a:sym typeface="Georgia"/>
                        </a:rPr>
                        <a:t>Models</a:t>
                      </a:r>
                      <a:endParaRPr/>
                    </a:p>
                  </a:txBody>
                  <a:tcPr marT="6675" marB="6675" marR="28600" marL="28600" anchor="b">
                    <a:lnL cap="flat" cmpd="sng" w="12700">
                      <a:solidFill>
                        <a:schemeClr val="dk1"/>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C9DAF8"/>
                    </a:solidFill>
                  </a:tcPr>
                </a:tc>
                <a:tc>
                  <a:txBody>
                    <a:bodyPr/>
                    <a:lstStyle/>
                    <a:p>
                      <a:pPr indent="0" lvl="0" marL="0" marR="0" rtl="0" algn="ctr">
                        <a:lnSpc>
                          <a:spcPct val="100000"/>
                        </a:lnSpc>
                        <a:spcBef>
                          <a:spcPts val="0"/>
                        </a:spcBef>
                        <a:spcAft>
                          <a:spcPts val="0"/>
                        </a:spcAft>
                        <a:buNone/>
                      </a:pPr>
                      <a:r>
                        <a:rPr b="1" lang="en-US" sz="1000" u="none" cap="none" strike="noStrike">
                          <a:latin typeface="Georgia"/>
                          <a:ea typeface="Georgia"/>
                          <a:cs typeface="Georgia"/>
                          <a:sym typeface="Georgia"/>
                        </a:rPr>
                        <a:t>Accuracy</a:t>
                      </a:r>
                      <a:endParaRPr/>
                    </a:p>
                  </a:txBody>
                  <a:tcPr marT="6675" marB="6675" marR="28600" marL="286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C9DAF8"/>
                    </a:solidFill>
                  </a:tcPr>
                </a:tc>
                <a:tc>
                  <a:txBody>
                    <a:bodyPr/>
                    <a:lstStyle/>
                    <a:p>
                      <a:pPr indent="0" lvl="0" marL="0" marR="0" rtl="0" algn="ctr">
                        <a:lnSpc>
                          <a:spcPct val="100000"/>
                        </a:lnSpc>
                        <a:spcBef>
                          <a:spcPts val="0"/>
                        </a:spcBef>
                        <a:spcAft>
                          <a:spcPts val="0"/>
                        </a:spcAft>
                        <a:buNone/>
                      </a:pPr>
                      <a:r>
                        <a:rPr b="1" lang="en-US" sz="1000" u="none" cap="none" strike="noStrike">
                          <a:latin typeface="Georgia"/>
                          <a:ea typeface="Georgia"/>
                          <a:cs typeface="Georgia"/>
                          <a:sym typeface="Georgia"/>
                        </a:rPr>
                        <a:t>Precision</a:t>
                      </a:r>
                      <a:endParaRPr/>
                    </a:p>
                  </a:txBody>
                  <a:tcPr marT="6675" marB="6675" marR="28600" marL="286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C9DAF8"/>
                    </a:solidFill>
                  </a:tcPr>
                </a:tc>
                <a:tc>
                  <a:txBody>
                    <a:bodyPr/>
                    <a:lstStyle/>
                    <a:p>
                      <a:pPr indent="0" lvl="0" marL="0" marR="0" rtl="0" algn="ctr">
                        <a:lnSpc>
                          <a:spcPct val="100000"/>
                        </a:lnSpc>
                        <a:spcBef>
                          <a:spcPts val="0"/>
                        </a:spcBef>
                        <a:spcAft>
                          <a:spcPts val="0"/>
                        </a:spcAft>
                        <a:buNone/>
                      </a:pPr>
                      <a:r>
                        <a:rPr b="1" lang="en-US" sz="1000" u="none" cap="none" strike="noStrike">
                          <a:latin typeface="Georgia"/>
                          <a:ea typeface="Georgia"/>
                          <a:cs typeface="Georgia"/>
                          <a:sym typeface="Georgia"/>
                        </a:rPr>
                        <a:t>Recall</a:t>
                      </a:r>
                      <a:endParaRPr/>
                    </a:p>
                  </a:txBody>
                  <a:tcPr marT="6675" marB="6675" marR="28600" marL="286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C9DAF8"/>
                    </a:solidFill>
                  </a:tcPr>
                </a:tc>
                <a:tc>
                  <a:txBody>
                    <a:bodyPr/>
                    <a:lstStyle/>
                    <a:p>
                      <a:pPr indent="0" lvl="0" marL="0" marR="0" rtl="0" algn="ctr">
                        <a:lnSpc>
                          <a:spcPct val="100000"/>
                        </a:lnSpc>
                        <a:spcBef>
                          <a:spcPts val="0"/>
                        </a:spcBef>
                        <a:spcAft>
                          <a:spcPts val="0"/>
                        </a:spcAft>
                        <a:buNone/>
                      </a:pPr>
                      <a:r>
                        <a:rPr b="1" lang="en-US" sz="1000" u="none" cap="none" strike="noStrike">
                          <a:latin typeface="Georgia"/>
                          <a:ea typeface="Georgia"/>
                          <a:cs typeface="Georgia"/>
                          <a:sym typeface="Georgia"/>
                        </a:rPr>
                        <a:t>F1 Score</a:t>
                      </a:r>
                      <a:endParaRPr/>
                    </a:p>
                  </a:txBody>
                  <a:tcPr marT="6675" marB="6675" marR="28600" marL="286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C9DAF8"/>
                    </a:solidFill>
                  </a:tcPr>
                </a:tc>
              </a:tr>
              <a:tr h="226725">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CNN_George</a:t>
                      </a:r>
                      <a:endParaRPr b="0" sz="1000" u="none" cap="none" strike="noStrike">
                        <a:latin typeface="Georgia"/>
                        <a:ea typeface="Georgia"/>
                        <a:cs typeface="Georgia"/>
                        <a:sym typeface="Georgia"/>
                      </a:endParaRPr>
                    </a:p>
                  </a:txBody>
                  <a:tcPr marT="6675" marB="6675" marR="28600" marL="28600" anchor="b">
                    <a:lnL cap="flat" cmpd="sng" w="12700">
                      <a:solidFill>
                        <a:schemeClr val="dk1"/>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0.95527</a:t>
                      </a:r>
                      <a:endParaRPr/>
                    </a:p>
                  </a:txBody>
                  <a:tcPr marT="6675" marB="6675" marR="28600" marL="286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0.89351</a:t>
                      </a:r>
                      <a:endParaRPr/>
                    </a:p>
                  </a:txBody>
                  <a:tcPr marT="6675" marB="6675" marR="28600" marL="286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0.85446</a:t>
                      </a:r>
                      <a:endParaRPr/>
                    </a:p>
                  </a:txBody>
                  <a:tcPr marT="6675" marB="6675" marR="28600" marL="286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0.87355</a:t>
                      </a:r>
                      <a:endParaRPr/>
                    </a:p>
                  </a:txBody>
                  <a:tcPr marT="6675" marB="6675" marR="28600" marL="286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26725">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BGRU_P</a:t>
                      </a:r>
                      <a:endParaRPr/>
                    </a:p>
                  </a:txBody>
                  <a:tcPr marT="6675" marB="6675" marR="28600" marL="28600" anchor="b">
                    <a:lnL cap="flat" cmpd="sng" w="12700">
                      <a:solidFill>
                        <a:schemeClr val="dk1"/>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0.96013</a:t>
                      </a:r>
                      <a:endParaRPr/>
                    </a:p>
                  </a:txBody>
                  <a:tcPr marT="6675" marB="6675" marR="28600" marL="286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0.9159</a:t>
                      </a:r>
                      <a:endParaRPr/>
                    </a:p>
                  </a:txBody>
                  <a:tcPr marT="6675" marB="6675" marR="28600" marL="286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0.85836</a:t>
                      </a:r>
                      <a:endParaRPr/>
                    </a:p>
                  </a:txBody>
                  <a:tcPr marT="6675" marB="6675" marR="28600" marL="286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0.8862</a:t>
                      </a:r>
                      <a:endParaRPr/>
                    </a:p>
                  </a:txBody>
                  <a:tcPr marT="6675" marB="6675" marR="28600" marL="286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26725">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CNN_GRU</a:t>
                      </a:r>
                      <a:endParaRPr/>
                    </a:p>
                  </a:txBody>
                  <a:tcPr marT="6675" marB="6675" marR="28600" marL="28600" anchor="b">
                    <a:lnL cap="flat" cmpd="sng" w="12700">
                      <a:solidFill>
                        <a:schemeClr val="dk1"/>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0.95999</a:t>
                      </a:r>
                      <a:endParaRPr/>
                    </a:p>
                  </a:txBody>
                  <a:tcPr marT="6675" marB="6675" marR="28600" marL="286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0.91583</a:t>
                      </a:r>
                      <a:endParaRPr/>
                    </a:p>
                  </a:txBody>
                  <a:tcPr marT="6675" marB="6675" marR="28600" marL="286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0.85758</a:t>
                      </a:r>
                      <a:endParaRPr/>
                    </a:p>
                  </a:txBody>
                  <a:tcPr marT="6675" marB="6675" marR="28600" marL="286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0.88575</a:t>
                      </a:r>
                      <a:endParaRPr/>
                    </a:p>
                  </a:txBody>
                  <a:tcPr marT="6675" marB="6675" marR="28600" marL="286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26725">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BLSTM</a:t>
                      </a:r>
                      <a:endParaRPr/>
                    </a:p>
                  </a:txBody>
                  <a:tcPr marT="6675" marB="6675" marR="28600" marL="28600" anchor="b">
                    <a:lnL cap="flat" cmpd="sng" w="12700">
                      <a:solidFill>
                        <a:schemeClr val="dk1"/>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0.9595</a:t>
                      </a:r>
                      <a:endParaRPr/>
                    </a:p>
                  </a:txBody>
                  <a:tcPr marT="6675" marB="6675" marR="28600" marL="286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0.93333</a:t>
                      </a:r>
                      <a:endParaRPr/>
                    </a:p>
                  </a:txBody>
                  <a:tcPr marT="6675" marB="6675" marR="28600" marL="286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0.83573</a:t>
                      </a:r>
                      <a:endParaRPr/>
                    </a:p>
                  </a:txBody>
                  <a:tcPr marT="6675" marB="6675" marR="28600" marL="286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0.88184</a:t>
                      </a:r>
                      <a:endParaRPr/>
                    </a:p>
                  </a:txBody>
                  <a:tcPr marT="6675" marB="6675" marR="28600" marL="286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26725">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BGRU</a:t>
                      </a:r>
                      <a:endParaRPr/>
                    </a:p>
                  </a:txBody>
                  <a:tcPr marT="6675" marB="6675" marR="28600" marL="28600" anchor="b">
                    <a:lnL cap="flat" cmpd="sng" w="12700">
                      <a:solidFill>
                        <a:schemeClr val="dk1"/>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0.95505</a:t>
                      </a:r>
                      <a:endParaRPr/>
                    </a:p>
                  </a:txBody>
                  <a:tcPr marT="6675" marB="6675" marR="28600" marL="286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0.86727</a:t>
                      </a:r>
                      <a:endParaRPr/>
                    </a:p>
                  </a:txBody>
                  <a:tcPr marT="6675" marB="6675" marR="28600" marL="286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0.88724</a:t>
                      </a:r>
                      <a:endParaRPr/>
                    </a:p>
                  </a:txBody>
                  <a:tcPr marT="6675" marB="6675" marR="28600" marL="286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0.87714</a:t>
                      </a:r>
                      <a:endParaRPr/>
                    </a:p>
                  </a:txBody>
                  <a:tcPr marT="6675" marB="6675" marR="28600" marL="286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26725">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CNN_Tweaked</a:t>
                      </a:r>
                      <a:endParaRPr b="0" sz="1000" u="none" cap="none" strike="noStrike">
                        <a:latin typeface="Georgia"/>
                        <a:ea typeface="Georgia"/>
                        <a:cs typeface="Georgia"/>
                        <a:sym typeface="Georgia"/>
                      </a:endParaRPr>
                    </a:p>
                  </a:txBody>
                  <a:tcPr marT="6675" marB="6675" marR="28600" marL="28600" anchor="b">
                    <a:lnL cap="flat" cmpd="sng" w="12700">
                      <a:solidFill>
                        <a:schemeClr val="dk1"/>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0.95788</a:t>
                      </a:r>
                      <a:endParaRPr/>
                    </a:p>
                  </a:txBody>
                  <a:tcPr marT="6675" marB="6675" marR="28600" marL="286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0.92664</a:t>
                      </a:r>
                      <a:endParaRPr/>
                    </a:p>
                  </a:txBody>
                  <a:tcPr marT="6675" marB="6675" marR="28600" marL="286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0.833</a:t>
                      </a:r>
                      <a:endParaRPr/>
                    </a:p>
                  </a:txBody>
                  <a:tcPr marT="6675" marB="6675" marR="28600" marL="286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0.88733</a:t>
                      </a:r>
                      <a:endParaRPr/>
                    </a:p>
                  </a:txBody>
                  <a:tcPr marT="6675" marB="6675" marR="28600" marL="286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26725">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RCNN</a:t>
                      </a:r>
                      <a:endParaRPr/>
                    </a:p>
                  </a:txBody>
                  <a:tcPr marT="6675" marB="6675" marR="28600" marL="28600" anchor="b">
                    <a:lnL cap="flat" cmpd="sng" w="12700">
                      <a:solidFill>
                        <a:schemeClr val="dk1"/>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0.949978</a:t>
                      </a:r>
                      <a:endParaRPr/>
                    </a:p>
                  </a:txBody>
                  <a:tcPr marT="6675" marB="6675" marR="28600" marL="286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0.86844</a:t>
                      </a:r>
                      <a:endParaRPr/>
                    </a:p>
                  </a:txBody>
                  <a:tcPr marT="6675" marB="6675" marR="28600" marL="286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0.852516</a:t>
                      </a:r>
                      <a:endParaRPr/>
                    </a:p>
                  </a:txBody>
                  <a:tcPr marT="6675" marB="6675" marR="28600" marL="286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0.8604</a:t>
                      </a:r>
                      <a:endParaRPr/>
                    </a:p>
                  </a:txBody>
                  <a:tcPr marT="6675" marB="6675" marR="28600" marL="286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456" name="Google Shape;456;p35"/>
          <p:cNvGraphicFramePr/>
          <p:nvPr/>
        </p:nvGraphicFramePr>
        <p:xfrm>
          <a:off x="548285" y="2749980"/>
          <a:ext cx="8300492" cy="3037067"/>
        </p:xfrm>
        <a:graphic>
          <a:graphicData uri="http://schemas.openxmlformats.org/drawingml/2006/chart">
            <c:chart r:id="rId3"/>
          </a:graphicData>
        </a:graphic>
      </p:graphicFrame>
      <p:sp>
        <p:nvSpPr>
          <p:cNvPr id="457" name="Google Shape;457;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b="1" lang="en-US"/>
              <a:t>‹#›</a:t>
            </a:fld>
            <a:endParaRPr b="1"/>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36"/>
          <p:cNvSpPr/>
          <p:nvPr/>
        </p:nvSpPr>
        <p:spPr>
          <a:xfrm>
            <a:off x="50" y="2535"/>
            <a:ext cx="9144000" cy="435000"/>
          </a:xfrm>
          <a:prstGeom prst="rect">
            <a:avLst/>
          </a:prstGeom>
          <a:solidFill>
            <a:srgbClr val="1C4587"/>
          </a:solidFill>
          <a:ln>
            <a:noFill/>
          </a:ln>
        </p:spPr>
        <p:txBody>
          <a:bodyPr anchorCtr="0" anchor="ctr" bIns="91425" lIns="274300"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Fira Sans"/>
              <a:ea typeface="Fira Sans"/>
              <a:cs typeface="Fira Sans"/>
              <a:sym typeface="Fira Sans"/>
            </a:endParaRPr>
          </a:p>
        </p:txBody>
      </p:sp>
      <p:cxnSp>
        <p:nvCxnSpPr>
          <p:cNvPr id="463" name="Google Shape;463;p36"/>
          <p:cNvCxnSpPr/>
          <p:nvPr/>
        </p:nvCxnSpPr>
        <p:spPr>
          <a:xfrm rot="10800000">
            <a:off x="581875" y="1227532"/>
            <a:ext cx="854700" cy="2100"/>
          </a:xfrm>
          <a:prstGeom prst="straightConnector1">
            <a:avLst/>
          </a:prstGeom>
          <a:noFill/>
          <a:ln cap="flat" cmpd="sng" w="76200">
            <a:solidFill>
              <a:srgbClr val="1C4587"/>
            </a:solidFill>
            <a:prstDash val="solid"/>
            <a:round/>
            <a:headEnd len="sm" w="sm" type="none"/>
            <a:tailEnd len="sm" w="sm" type="none"/>
          </a:ln>
        </p:spPr>
      </p:cxnSp>
      <p:sp>
        <p:nvSpPr>
          <p:cNvPr id="464" name="Google Shape;464;p36"/>
          <p:cNvSpPr txBox="1"/>
          <p:nvPr/>
        </p:nvSpPr>
        <p:spPr>
          <a:xfrm>
            <a:off x="502397" y="597850"/>
            <a:ext cx="1447200" cy="52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Fira Sans"/>
                <a:ea typeface="Fira Sans"/>
                <a:cs typeface="Fira Sans"/>
                <a:sym typeface="Fira Sans"/>
              </a:rPr>
              <a:t>Results</a:t>
            </a:r>
            <a:endParaRPr b="1" i="0" sz="2400" u="none" cap="none" strike="noStrike">
              <a:solidFill>
                <a:srgbClr val="000000"/>
              </a:solidFill>
              <a:latin typeface="Fira Sans"/>
              <a:ea typeface="Fira Sans"/>
              <a:cs typeface="Fira Sans"/>
              <a:sym typeface="Fira Sans"/>
            </a:endParaRPr>
          </a:p>
        </p:txBody>
      </p:sp>
      <p:graphicFrame>
        <p:nvGraphicFramePr>
          <p:cNvPr id="465" name="Google Shape;465;p36"/>
          <p:cNvGraphicFramePr/>
          <p:nvPr/>
        </p:nvGraphicFramePr>
        <p:xfrm>
          <a:off x="999699" y="1422201"/>
          <a:ext cx="3000000" cy="3000000"/>
        </p:xfrm>
        <a:graphic>
          <a:graphicData uri="http://schemas.openxmlformats.org/drawingml/2006/table">
            <a:tbl>
              <a:tblPr>
                <a:noFill/>
                <a:tableStyleId>{3A9EC5D9-C0C4-4F77-A2E8-36D504C8EB00}</a:tableStyleId>
              </a:tblPr>
              <a:tblGrid>
                <a:gridCol w="2053775"/>
                <a:gridCol w="1711475"/>
                <a:gridCol w="877675"/>
                <a:gridCol w="877675"/>
                <a:gridCol w="877675"/>
                <a:gridCol w="877675"/>
              </a:tblGrid>
              <a:tr h="317425">
                <a:tc>
                  <a:txBody>
                    <a:bodyPr/>
                    <a:lstStyle/>
                    <a:p>
                      <a:pPr indent="0" lvl="0" marL="0" marR="0" rtl="0" algn="ctr">
                        <a:lnSpc>
                          <a:spcPct val="100000"/>
                        </a:lnSpc>
                        <a:spcBef>
                          <a:spcPts val="0"/>
                        </a:spcBef>
                        <a:spcAft>
                          <a:spcPts val="0"/>
                        </a:spcAft>
                        <a:buNone/>
                      </a:pPr>
                      <a:r>
                        <a:rPr b="1" lang="en-US" sz="1000" u="none" cap="none" strike="noStrike">
                          <a:latin typeface="Georgia"/>
                          <a:ea typeface="Georgia"/>
                          <a:cs typeface="Georgia"/>
                          <a:sym typeface="Georgia"/>
                        </a:rPr>
                        <a:t>Experiment Set</a:t>
                      </a:r>
                      <a:endParaRPr/>
                    </a:p>
                  </a:txBody>
                  <a:tcPr marT="7450" marB="7450" marR="26325" marL="2632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C9DAF8"/>
                    </a:solidFill>
                  </a:tcPr>
                </a:tc>
                <a:tc>
                  <a:txBody>
                    <a:bodyPr/>
                    <a:lstStyle/>
                    <a:p>
                      <a:pPr indent="0" lvl="0" marL="0" marR="0" rtl="0" algn="ctr">
                        <a:lnSpc>
                          <a:spcPct val="100000"/>
                        </a:lnSpc>
                        <a:spcBef>
                          <a:spcPts val="0"/>
                        </a:spcBef>
                        <a:spcAft>
                          <a:spcPts val="0"/>
                        </a:spcAft>
                        <a:buNone/>
                      </a:pPr>
                      <a:r>
                        <a:rPr b="1" lang="en-US" sz="1000" u="none" cap="none" strike="noStrike">
                          <a:latin typeface="Georgia"/>
                          <a:ea typeface="Georgia"/>
                          <a:cs typeface="Georgia"/>
                          <a:sym typeface="Georgia"/>
                        </a:rPr>
                        <a:t>Models</a:t>
                      </a:r>
                      <a:endParaRPr/>
                    </a:p>
                  </a:txBody>
                  <a:tcPr marT="7450" marB="7450" marR="26325" marL="263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C9DAF8"/>
                    </a:solidFill>
                  </a:tcPr>
                </a:tc>
                <a:tc>
                  <a:txBody>
                    <a:bodyPr/>
                    <a:lstStyle/>
                    <a:p>
                      <a:pPr indent="0" lvl="0" marL="0" marR="0" rtl="0" algn="ctr">
                        <a:lnSpc>
                          <a:spcPct val="100000"/>
                        </a:lnSpc>
                        <a:spcBef>
                          <a:spcPts val="0"/>
                        </a:spcBef>
                        <a:spcAft>
                          <a:spcPts val="0"/>
                        </a:spcAft>
                        <a:buNone/>
                      </a:pPr>
                      <a:r>
                        <a:rPr b="1" lang="en-US" sz="1000" u="none" cap="none" strike="noStrike">
                          <a:latin typeface="Georgia"/>
                          <a:ea typeface="Georgia"/>
                          <a:cs typeface="Georgia"/>
                          <a:sym typeface="Georgia"/>
                        </a:rPr>
                        <a:t>Accuracy</a:t>
                      </a:r>
                      <a:endParaRPr/>
                    </a:p>
                  </a:txBody>
                  <a:tcPr marT="7450" marB="7450" marR="26325" marL="263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C9DAF8"/>
                    </a:solidFill>
                  </a:tcPr>
                </a:tc>
                <a:tc>
                  <a:txBody>
                    <a:bodyPr/>
                    <a:lstStyle/>
                    <a:p>
                      <a:pPr indent="0" lvl="0" marL="0" marR="0" rtl="0" algn="ctr">
                        <a:lnSpc>
                          <a:spcPct val="100000"/>
                        </a:lnSpc>
                        <a:spcBef>
                          <a:spcPts val="0"/>
                        </a:spcBef>
                        <a:spcAft>
                          <a:spcPts val="0"/>
                        </a:spcAft>
                        <a:buNone/>
                      </a:pPr>
                      <a:r>
                        <a:rPr b="1" lang="en-US" sz="1000" u="none" cap="none" strike="noStrike">
                          <a:latin typeface="Georgia"/>
                          <a:ea typeface="Georgia"/>
                          <a:cs typeface="Georgia"/>
                          <a:sym typeface="Georgia"/>
                        </a:rPr>
                        <a:t>Precision</a:t>
                      </a:r>
                      <a:endParaRPr/>
                    </a:p>
                  </a:txBody>
                  <a:tcPr marT="7450" marB="7450" marR="26325" marL="263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C9DAF8"/>
                    </a:solidFill>
                  </a:tcPr>
                </a:tc>
                <a:tc>
                  <a:txBody>
                    <a:bodyPr/>
                    <a:lstStyle/>
                    <a:p>
                      <a:pPr indent="0" lvl="0" marL="0" marR="0" rtl="0" algn="ctr">
                        <a:lnSpc>
                          <a:spcPct val="100000"/>
                        </a:lnSpc>
                        <a:spcBef>
                          <a:spcPts val="0"/>
                        </a:spcBef>
                        <a:spcAft>
                          <a:spcPts val="0"/>
                        </a:spcAft>
                        <a:buNone/>
                      </a:pPr>
                      <a:r>
                        <a:rPr b="1" lang="en-US" sz="1000" u="none" cap="none" strike="noStrike">
                          <a:latin typeface="Georgia"/>
                          <a:ea typeface="Georgia"/>
                          <a:cs typeface="Georgia"/>
                          <a:sym typeface="Georgia"/>
                        </a:rPr>
                        <a:t>Recall</a:t>
                      </a:r>
                      <a:endParaRPr/>
                    </a:p>
                  </a:txBody>
                  <a:tcPr marT="7450" marB="7450" marR="26325" marL="263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C9DAF8"/>
                    </a:solidFill>
                  </a:tcPr>
                </a:tc>
                <a:tc>
                  <a:txBody>
                    <a:bodyPr/>
                    <a:lstStyle/>
                    <a:p>
                      <a:pPr indent="0" lvl="0" marL="0" marR="0" rtl="0" algn="ctr">
                        <a:lnSpc>
                          <a:spcPct val="100000"/>
                        </a:lnSpc>
                        <a:spcBef>
                          <a:spcPts val="0"/>
                        </a:spcBef>
                        <a:spcAft>
                          <a:spcPts val="0"/>
                        </a:spcAft>
                        <a:buNone/>
                      </a:pPr>
                      <a:r>
                        <a:rPr b="1" lang="en-US" sz="1000" u="none" cap="none" strike="noStrike">
                          <a:latin typeface="Georgia"/>
                          <a:ea typeface="Georgia"/>
                          <a:cs typeface="Georgia"/>
                          <a:sym typeface="Georgia"/>
                        </a:rPr>
                        <a:t>F1 Score</a:t>
                      </a:r>
                      <a:endParaRPr/>
                    </a:p>
                  </a:txBody>
                  <a:tcPr marT="7450" marB="7450" marR="26325" marL="2632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C9DAF8"/>
                    </a:solidFill>
                  </a:tcPr>
                </a:tc>
              </a:tr>
              <a:tr h="383700">
                <a:tc rowSpan="7">
                  <a:txBody>
                    <a:bodyPr/>
                    <a:lstStyle/>
                    <a:p>
                      <a:pPr indent="0" lvl="0" marL="0" marR="0" rtl="0" algn="l">
                        <a:lnSpc>
                          <a:spcPct val="100000"/>
                        </a:lnSpc>
                        <a:spcBef>
                          <a:spcPts val="0"/>
                        </a:spcBef>
                        <a:spcAft>
                          <a:spcPts val="0"/>
                        </a:spcAft>
                        <a:buNone/>
                      </a:pPr>
                      <a:r>
                        <a:rPr b="1" lang="en-US" sz="1000" u="none" cap="none" strike="noStrike">
                          <a:latin typeface="Georgia"/>
                          <a:ea typeface="Georgia"/>
                          <a:cs typeface="Georgia"/>
                          <a:sym typeface="Georgia"/>
                        </a:rPr>
                        <a:t>DL Model: FastText Finetuned</a:t>
                      </a:r>
                      <a:endParaRPr/>
                    </a:p>
                  </a:txBody>
                  <a:tcPr marT="50300" marB="50300" marR="100575" marL="100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FastText+CNN_Tweaked</a:t>
                      </a:r>
                      <a:endParaRPr b="0" sz="1000" u="none" cap="none" strike="noStrike">
                        <a:latin typeface="Georgia"/>
                        <a:ea typeface="Georgia"/>
                        <a:cs typeface="Georgia"/>
                        <a:sym typeface="Georgia"/>
                      </a:endParaRPr>
                    </a:p>
                  </a:txBody>
                  <a:tcPr marT="7450" marB="7450" marR="26325" marL="263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0.96126</a:t>
                      </a:r>
                      <a:endParaRPr/>
                    </a:p>
                  </a:txBody>
                  <a:tcPr marT="7450" marB="7450" marR="26325" marL="263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0.93517</a:t>
                      </a:r>
                      <a:endParaRPr/>
                    </a:p>
                  </a:txBody>
                  <a:tcPr marT="7450" marB="7450" marR="26325" marL="263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0.84432</a:t>
                      </a:r>
                      <a:endParaRPr/>
                    </a:p>
                  </a:txBody>
                  <a:tcPr marT="7450" marB="7450" marR="26325" marL="263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0.88743</a:t>
                      </a:r>
                      <a:endParaRPr/>
                    </a:p>
                  </a:txBody>
                  <a:tcPr marT="7450" marB="7450" marR="26325" marL="2632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23325">
                <a:tc vMerge="1"/>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FastText+CNN_George</a:t>
                      </a:r>
                      <a:endParaRPr/>
                    </a:p>
                  </a:txBody>
                  <a:tcPr marT="7450" marB="7450" marR="26325" marL="263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0.9583</a:t>
                      </a:r>
                      <a:endParaRPr/>
                    </a:p>
                  </a:txBody>
                  <a:tcPr marT="7450" marB="7450" marR="26325" marL="263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0.921</a:t>
                      </a:r>
                      <a:endParaRPr/>
                    </a:p>
                  </a:txBody>
                  <a:tcPr marT="7450" marB="7450" marR="26325" marL="263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0.84159</a:t>
                      </a:r>
                      <a:endParaRPr/>
                    </a:p>
                  </a:txBody>
                  <a:tcPr marT="7450" marB="7450" marR="26325" marL="263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0.87951</a:t>
                      </a:r>
                      <a:endParaRPr/>
                    </a:p>
                  </a:txBody>
                  <a:tcPr marT="7450" marB="7450" marR="26325" marL="2632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23325">
                <a:tc vMerge="1"/>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FastText+BGRU_P</a:t>
                      </a:r>
                      <a:endParaRPr/>
                    </a:p>
                  </a:txBody>
                  <a:tcPr marT="7450" marB="7450" marR="26325" marL="263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0.95943</a:t>
                      </a:r>
                      <a:endParaRPr/>
                    </a:p>
                  </a:txBody>
                  <a:tcPr marT="7450" marB="7450" marR="26325" marL="263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0.90048</a:t>
                      </a:r>
                      <a:endParaRPr/>
                    </a:p>
                  </a:txBody>
                  <a:tcPr marT="7450" marB="7450" marR="26325" marL="263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0.87202</a:t>
                      </a:r>
                      <a:endParaRPr/>
                    </a:p>
                  </a:txBody>
                  <a:tcPr marT="7450" marB="7450" marR="26325" marL="263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0.88602</a:t>
                      </a:r>
                      <a:endParaRPr/>
                    </a:p>
                  </a:txBody>
                  <a:tcPr marT="7450" marB="7450" marR="26325" marL="2632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23325">
                <a:tc vMerge="1"/>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FastText+CNN_GRU</a:t>
                      </a:r>
                      <a:endParaRPr/>
                    </a:p>
                  </a:txBody>
                  <a:tcPr marT="7450" marB="7450" marR="26325" marL="263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0.96112</a:t>
                      </a:r>
                      <a:endParaRPr/>
                    </a:p>
                  </a:txBody>
                  <a:tcPr marT="7450" marB="7450" marR="26325" marL="263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0.92772</a:t>
                      </a:r>
                      <a:endParaRPr/>
                    </a:p>
                  </a:txBody>
                  <a:tcPr marT="7450" marB="7450" marR="26325" marL="263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0.85134</a:t>
                      </a:r>
                      <a:endParaRPr/>
                    </a:p>
                  </a:txBody>
                  <a:tcPr marT="7450" marB="7450" marR="26325" marL="263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0.88719</a:t>
                      </a:r>
                      <a:endParaRPr/>
                    </a:p>
                  </a:txBody>
                  <a:tcPr marT="7450" marB="7450" marR="26325" marL="2632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9300">
                <a:tc vMerge="1"/>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FastText+BLSTM</a:t>
                      </a:r>
                      <a:endParaRPr b="0" sz="1000" u="none" cap="none" strike="noStrike">
                        <a:latin typeface="Georgia"/>
                        <a:ea typeface="Georgia"/>
                        <a:cs typeface="Georgia"/>
                        <a:sym typeface="Georgia"/>
                      </a:endParaRPr>
                    </a:p>
                  </a:txBody>
                  <a:tcPr marT="7450" marB="7450" marR="26325" marL="263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0.95823</a:t>
                      </a:r>
                      <a:endParaRPr/>
                    </a:p>
                  </a:txBody>
                  <a:tcPr marT="7450" marB="7450" marR="26325" marL="263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0.9132</a:t>
                      </a:r>
                      <a:endParaRPr/>
                    </a:p>
                  </a:txBody>
                  <a:tcPr marT="7450" marB="7450" marR="26325" marL="263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0.84978</a:t>
                      </a:r>
                      <a:endParaRPr/>
                    </a:p>
                  </a:txBody>
                  <a:tcPr marT="7450" marB="7450" marR="26325" marL="263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0.88035</a:t>
                      </a:r>
                      <a:endParaRPr/>
                    </a:p>
                  </a:txBody>
                  <a:tcPr marT="7450" marB="7450" marR="26325" marL="2632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9300">
                <a:tc vMerge="1"/>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FastText+BGRU</a:t>
                      </a:r>
                      <a:endParaRPr/>
                    </a:p>
                  </a:txBody>
                  <a:tcPr marT="7450" marB="7450" marR="26325" marL="263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0.95971</a:t>
                      </a:r>
                      <a:endParaRPr/>
                    </a:p>
                  </a:txBody>
                  <a:tcPr marT="7450" marB="7450" marR="26325" marL="263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0.9231</a:t>
                      </a:r>
                      <a:endParaRPr/>
                    </a:p>
                  </a:txBody>
                  <a:tcPr marT="7450" marB="7450" marR="26325" marL="263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0.84783</a:t>
                      </a:r>
                      <a:endParaRPr/>
                    </a:p>
                  </a:txBody>
                  <a:tcPr marT="7450" marB="7450" marR="26325" marL="263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0.88387</a:t>
                      </a:r>
                      <a:endParaRPr/>
                    </a:p>
                  </a:txBody>
                  <a:tcPr marT="7450" marB="7450" marR="26325" marL="2632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9300">
                <a:tc vMerge="1"/>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FastText+RCNN</a:t>
                      </a:r>
                      <a:endParaRPr b="0" sz="1000" u="none" cap="none" strike="noStrike">
                        <a:latin typeface="Georgia"/>
                        <a:ea typeface="Georgia"/>
                        <a:cs typeface="Georgia"/>
                        <a:sym typeface="Georgia"/>
                      </a:endParaRPr>
                    </a:p>
                  </a:txBody>
                  <a:tcPr marT="7450" marB="7450" marR="26325" marL="263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0.95731</a:t>
                      </a:r>
                      <a:endParaRPr/>
                    </a:p>
                  </a:txBody>
                  <a:tcPr marT="7450" marB="7450" marR="26325" marL="263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0.9072</a:t>
                      </a:r>
                      <a:endParaRPr/>
                    </a:p>
                  </a:txBody>
                  <a:tcPr marT="7450" marB="7450" marR="26325" marL="263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0.85095</a:t>
                      </a:r>
                      <a:endParaRPr/>
                    </a:p>
                  </a:txBody>
                  <a:tcPr marT="7450" marB="7450" marR="26325" marL="263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0.87819</a:t>
                      </a:r>
                      <a:endParaRPr/>
                    </a:p>
                  </a:txBody>
                  <a:tcPr marT="7450" marB="7450" marR="26325" marL="2632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223325">
                <a:tc rowSpan="7">
                  <a:txBody>
                    <a:bodyPr/>
                    <a:lstStyle/>
                    <a:p>
                      <a:pPr indent="0" lvl="0" marL="0" marR="0" rtl="0" algn="l">
                        <a:lnSpc>
                          <a:spcPct val="100000"/>
                        </a:lnSpc>
                        <a:spcBef>
                          <a:spcPts val="0"/>
                        </a:spcBef>
                        <a:spcAft>
                          <a:spcPts val="0"/>
                        </a:spcAft>
                        <a:buNone/>
                      </a:pPr>
                      <a:r>
                        <a:rPr b="1" lang="en-US" sz="1000" u="none" cap="none" strike="noStrike">
                          <a:latin typeface="Georgia"/>
                          <a:ea typeface="Georgia"/>
                          <a:cs typeface="Georgia"/>
                          <a:sym typeface="Georgia"/>
                        </a:rPr>
                        <a:t>DL Model: BERT Finetuned</a:t>
                      </a:r>
                      <a:endParaRPr/>
                    </a:p>
                  </a:txBody>
                  <a:tcPr marT="50300" marB="50300" marR="100575" marL="100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BERT+CNN_George</a:t>
                      </a:r>
                      <a:endParaRPr/>
                    </a:p>
                  </a:txBody>
                  <a:tcPr marT="7450" marB="7450" marR="26325" marL="263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0.95823</a:t>
                      </a:r>
                      <a:endParaRPr/>
                    </a:p>
                  </a:txBody>
                  <a:tcPr marT="7450" marB="7450" marR="26325" marL="263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0.91459</a:t>
                      </a:r>
                      <a:endParaRPr/>
                    </a:p>
                  </a:txBody>
                  <a:tcPr marT="7450" marB="7450" marR="26325" marL="263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0.84822</a:t>
                      </a:r>
                      <a:endParaRPr/>
                    </a:p>
                  </a:txBody>
                  <a:tcPr marT="7450" marB="7450" marR="26325" marL="263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0.88016</a:t>
                      </a:r>
                      <a:endParaRPr/>
                    </a:p>
                  </a:txBody>
                  <a:tcPr marT="7450" marB="7450" marR="26325" marL="2632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CCCCCC"/>
                      </a:solidFill>
                      <a:prstDash val="solid"/>
                      <a:round/>
                      <a:headEnd len="sm" w="sm" type="none"/>
                      <a:tailEnd len="sm" w="sm" type="none"/>
                    </a:lnB>
                  </a:tcPr>
                </a:tc>
              </a:tr>
              <a:tr h="199300">
                <a:tc vMerge="1"/>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BERT+BGRU_P</a:t>
                      </a:r>
                      <a:endParaRPr/>
                    </a:p>
                  </a:txBody>
                  <a:tcPr marT="7450" marB="7450" marR="26325" marL="263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0.95886</a:t>
                      </a:r>
                      <a:endParaRPr/>
                    </a:p>
                  </a:txBody>
                  <a:tcPr marT="7450" marB="7450" marR="26325" marL="263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0.9308</a:t>
                      </a:r>
                      <a:endParaRPr/>
                    </a:p>
                  </a:txBody>
                  <a:tcPr marT="7450" marB="7450" marR="26325" marL="263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0.83456</a:t>
                      </a:r>
                      <a:endParaRPr/>
                    </a:p>
                  </a:txBody>
                  <a:tcPr marT="7450" marB="7450" marR="26325" marL="263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0.88306</a:t>
                      </a:r>
                      <a:endParaRPr/>
                    </a:p>
                  </a:txBody>
                  <a:tcPr marT="7450" marB="7450" marR="26325" marL="2632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23325">
                <a:tc vMerge="1"/>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BERT+CNN_GRU</a:t>
                      </a:r>
                      <a:endParaRPr/>
                    </a:p>
                  </a:txBody>
                  <a:tcPr marT="7450" marB="7450" marR="26325" marL="263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0.95823</a:t>
                      </a:r>
                      <a:endParaRPr/>
                    </a:p>
                  </a:txBody>
                  <a:tcPr marT="7450" marB="7450" marR="26325" marL="263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0.91182</a:t>
                      </a:r>
                      <a:endParaRPr/>
                    </a:p>
                  </a:txBody>
                  <a:tcPr marT="7450" marB="7450" marR="26325" marL="263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0.85134</a:t>
                      </a:r>
                      <a:endParaRPr/>
                    </a:p>
                  </a:txBody>
                  <a:tcPr marT="7450" marB="7450" marR="26325" marL="263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0.88054</a:t>
                      </a:r>
                      <a:endParaRPr/>
                    </a:p>
                  </a:txBody>
                  <a:tcPr marT="7450" marB="7450" marR="26325" marL="2632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9300">
                <a:tc vMerge="1"/>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BERT+BLSTM</a:t>
                      </a:r>
                      <a:endParaRPr/>
                    </a:p>
                  </a:txBody>
                  <a:tcPr marT="7450" marB="7450" marR="26325" marL="263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0.95597</a:t>
                      </a:r>
                      <a:endParaRPr/>
                    </a:p>
                  </a:txBody>
                  <a:tcPr marT="7450" marB="7450" marR="26325" marL="263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0.91063</a:t>
                      </a:r>
                      <a:endParaRPr/>
                    </a:p>
                  </a:txBody>
                  <a:tcPr marT="7450" marB="7450" marR="26325" marL="263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0.83886</a:t>
                      </a:r>
                      <a:endParaRPr/>
                    </a:p>
                  </a:txBody>
                  <a:tcPr marT="7450" marB="7450" marR="26325" marL="263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0.87327</a:t>
                      </a:r>
                      <a:endParaRPr/>
                    </a:p>
                  </a:txBody>
                  <a:tcPr marT="7450" marB="7450" marR="26325" marL="2632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9300">
                <a:tc vMerge="1"/>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BERT+BGRU</a:t>
                      </a:r>
                      <a:endParaRPr/>
                    </a:p>
                  </a:txBody>
                  <a:tcPr marT="7450" marB="7450" marR="26325" marL="263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0.95766</a:t>
                      </a:r>
                      <a:endParaRPr/>
                    </a:p>
                  </a:txBody>
                  <a:tcPr marT="7450" marB="7450" marR="26325" marL="263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0.91501</a:t>
                      </a:r>
                      <a:endParaRPr/>
                    </a:p>
                  </a:txBody>
                  <a:tcPr marT="7450" marB="7450" marR="26325" marL="263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0.84432</a:t>
                      </a:r>
                      <a:endParaRPr/>
                    </a:p>
                  </a:txBody>
                  <a:tcPr marT="7450" marB="7450" marR="26325" marL="263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0.87824</a:t>
                      </a:r>
                      <a:endParaRPr/>
                    </a:p>
                  </a:txBody>
                  <a:tcPr marT="7450" marB="7450" marR="26325" marL="2632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23325">
                <a:tc vMerge="1"/>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BERT+CNN_Tweaked</a:t>
                      </a:r>
                      <a:endParaRPr b="0" sz="1000" u="none" cap="none" strike="noStrike">
                        <a:latin typeface="Georgia"/>
                        <a:ea typeface="Georgia"/>
                        <a:cs typeface="Georgia"/>
                        <a:sym typeface="Georgia"/>
                      </a:endParaRPr>
                    </a:p>
                  </a:txBody>
                  <a:tcPr marT="7450" marB="7450" marR="26325" marL="263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0.95872</a:t>
                      </a:r>
                      <a:endParaRPr/>
                    </a:p>
                  </a:txBody>
                  <a:tcPr marT="7450" marB="7450" marR="26325" marL="263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0.9423</a:t>
                      </a:r>
                      <a:endParaRPr/>
                    </a:p>
                  </a:txBody>
                  <a:tcPr marT="7450" marB="7450" marR="26325" marL="263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0.82208</a:t>
                      </a:r>
                      <a:endParaRPr/>
                    </a:p>
                  </a:txBody>
                  <a:tcPr marT="7450" marB="7450" marR="26325" marL="263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0.88809</a:t>
                      </a:r>
                      <a:endParaRPr/>
                    </a:p>
                  </a:txBody>
                  <a:tcPr marT="7450" marB="7450" marR="26325" marL="2632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23325">
                <a:tc vMerge="1"/>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BERT+RCNN</a:t>
                      </a:r>
                      <a:endParaRPr/>
                    </a:p>
                  </a:txBody>
                  <a:tcPr marT="7450" marB="7450" marR="26325" marL="263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0.956116</a:t>
                      </a:r>
                      <a:endParaRPr/>
                    </a:p>
                  </a:txBody>
                  <a:tcPr marT="7450" marB="7450" marR="26325" marL="263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0.91527</a:t>
                      </a:r>
                      <a:endParaRPr/>
                    </a:p>
                  </a:txBody>
                  <a:tcPr marT="7450" marB="7450" marR="26325" marL="263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0.834568</a:t>
                      </a:r>
                      <a:endParaRPr/>
                    </a:p>
                  </a:txBody>
                  <a:tcPr marT="7450" marB="7450" marR="26325" marL="263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000" u="none" cap="none" strike="noStrike">
                          <a:latin typeface="Georgia"/>
                          <a:ea typeface="Georgia"/>
                          <a:cs typeface="Georgia"/>
                          <a:sym typeface="Georgia"/>
                        </a:rPr>
                        <a:t>0.873061</a:t>
                      </a:r>
                      <a:endParaRPr/>
                    </a:p>
                  </a:txBody>
                  <a:tcPr marT="7450" marB="7450" marR="26325" marL="2632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466" name="Google Shape;466;p36"/>
          <p:cNvSpPr txBox="1"/>
          <p:nvPr/>
        </p:nvSpPr>
        <p:spPr>
          <a:xfrm>
            <a:off x="2535049" y="1018140"/>
            <a:ext cx="422429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400" u="none" cap="none" strike="noStrike">
                <a:solidFill>
                  <a:srgbClr val="000000"/>
                </a:solidFill>
                <a:latin typeface="Georgia"/>
                <a:ea typeface="Georgia"/>
                <a:cs typeface="Georgia"/>
                <a:sym typeface="Georgia"/>
              </a:rPr>
              <a:t>4: DL Models: Finetuned Embeddings</a:t>
            </a:r>
            <a:endParaRPr/>
          </a:p>
        </p:txBody>
      </p:sp>
      <p:sp>
        <p:nvSpPr>
          <p:cNvPr id="467" name="Google Shape;467;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b="1" lang="en-US"/>
              <a:t>‹#›</a:t>
            </a:fld>
            <a:endParaRPr b="1"/>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graphicFrame>
        <p:nvGraphicFramePr>
          <p:cNvPr id="472" name="Google Shape;472;p37"/>
          <p:cNvGraphicFramePr/>
          <p:nvPr/>
        </p:nvGraphicFramePr>
        <p:xfrm>
          <a:off x="77493" y="85240"/>
          <a:ext cx="8958020" cy="5123445"/>
        </p:xfrm>
        <a:graphic>
          <a:graphicData uri="http://schemas.openxmlformats.org/drawingml/2006/chart">
            <c:chart r:id="rId3"/>
          </a:graphicData>
        </a:graphic>
      </p:graphicFrame>
      <p:sp>
        <p:nvSpPr>
          <p:cNvPr id="473" name="Google Shape;473;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b="1" lang="en-US"/>
              <a:t>‹#›</a:t>
            </a:fld>
            <a:endParaRPr b="1"/>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38"/>
          <p:cNvSpPr/>
          <p:nvPr/>
        </p:nvSpPr>
        <p:spPr>
          <a:xfrm>
            <a:off x="50" y="2535"/>
            <a:ext cx="9144000" cy="435000"/>
          </a:xfrm>
          <a:prstGeom prst="rect">
            <a:avLst/>
          </a:prstGeom>
          <a:solidFill>
            <a:srgbClr val="1C4587"/>
          </a:solidFill>
          <a:ln>
            <a:noFill/>
          </a:ln>
        </p:spPr>
        <p:txBody>
          <a:bodyPr anchorCtr="0" anchor="ctr" bIns="91425" lIns="274300"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Fira Sans"/>
              <a:ea typeface="Fira Sans"/>
              <a:cs typeface="Fira Sans"/>
              <a:sym typeface="Fira Sans"/>
            </a:endParaRPr>
          </a:p>
        </p:txBody>
      </p:sp>
      <p:cxnSp>
        <p:nvCxnSpPr>
          <p:cNvPr id="479" name="Google Shape;479;p38"/>
          <p:cNvCxnSpPr/>
          <p:nvPr/>
        </p:nvCxnSpPr>
        <p:spPr>
          <a:xfrm rot="10800000">
            <a:off x="581875" y="1227532"/>
            <a:ext cx="854700" cy="2100"/>
          </a:xfrm>
          <a:prstGeom prst="straightConnector1">
            <a:avLst/>
          </a:prstGeom>
          <a:noFill/>
          <a:ln cap="flat" cmpd="sng" w="76200">
            <a:solidFill>
              <a:srgbClr val="1C4587"/>
            </a:solidFill>
            <a:prstDash val="solid"/>
            <a:round/>
            <a:headEnd len="sm" w="sm" type="none"/>
            <a:tailEnd len="sm" w="sm" type="none"/>
          </a:ln>
        </p:spPr>
      </p:cxnSp>
      <p:sp>
        <p:nvSpPr>
          <p:cNvPr id="480" name="Google Shape;480;p38"/>
          <p:cNvSpPr txBox="1"/>
          <p:nvPr/>
        </p:nvSpPr>
        <p:spPr>
          <a:xfrm>
            <a:off x="502397" y="597850"/>
            <a:ext cx="1447200" cy="52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Fira Sans"/>
                <a:ea typeface="Fira Sans"/>
                <a:cs typeface="Fira Sans"/>
                <a:sym typeface="Fira Sans"/>
              </a:rPr>
              <a:t>Results</a:t>
            </a:r>
            <a:endParaRPr b="1" i="0" sz="2400" u="none" cap="none" strike="noStrike">
              <a:solidFill>
                <a:srgbClr val="000000"/>
              </a:solidFill>
              <a:latin typeface="Fira Sans"/>
              <a:ea typeface="Fira Sans"/>
              <a:cs typeface="Fira Sans"/>
              <a:sym typeface="Fira Sans"/>
            </a:endParaRPr>
          </a:p>
        </p:txBody>
      </p:sp>
      <p:sp>
        <p:nvSpPr>
          <p:cNvPr id="481" name="Google Shape;481;p38"/>
          <p:cNvSpPr txBox="1"/>
          <p:nvPr/>
        </p:nvSpPr>
        <p:spPr>
          <a:xfrm>
            <a:off x="2591018" y="818839"/>
            <a:ext cx="422429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400" u="none" cap="none" strike="noStrike">
                <a:solidFill>
                  <a:srgbClr val="000000"/>
                </a:solidFill>
                <a:latin typeface="Georgia"/>
                <a:ea typeface="Georgia"/>
                <a:cs typeface="Georgia"/>
                <a:sym typeface="Georgia"/>
              </a:rPr>
              <a:t>5: DL Models: Corpus-specific Embeddings</a:t>
            </a:r>
            <a:endParaRPr/>
          </a:p>
        </p:txBody>
      </p:sp>
      <p:graphicFrame>
        <p:nvGraphicFramePr>
          <p:cNvPr id="482" name="Google Shape;482;p38"/>
          <p:cNvGraphicFramePr/>
          <p:nvPr/>
        </p:nvGraphicFramePr>
        <p:xfrm>
          <a:off x="1895921" y="1227532"/>
          <a:ext cx="3000000" cy="3000000"/>
        </p:xfrm>
        <a:graphic>
          <a:graphicData uri="http://schemas.openxmlformats.org/drawingml/2006/table">
            <a:tbl>
              <a:tblPr>
                <a:noFill/>
                <a:tableStyleId>{3A9EC5D9-C0C4-4F77-A2E8-36D504C8EB00}</a:tableStyleId>
              </a:tblPr>
              <a:tblGrid>
                <a:gridCol w="2046750"/>
                <a:gridCol w="1049625"/>
                <a:gridCol w="1049625"/>
                <a:gridCol w="1049625"/>
                <a:gridCol w="1049625"/>
              </a:tblGrid>
              <a:tr h="174650">
                <a:tc>
                  <a:txBody>
                    <a:bodyPr/>
                    <a:lstStyle/>
                    <a:p>
                      <a:pPr indent="0" lvl="0" marL="0" marR="0" rtl="0" algn="ctr">
                        <a:lnSpc>
                          <a:spcPct val="100000"/>
                        </a:lnSpc>
                        <a:spcBef>
                          <a:spcPts val="0"/>
                        </a:spcBef>
                        <a:spcAft>
                          <a:spcPts val="0"/>
                        </a:spcAft>
                        <a:buNone/>
                      </a:pPr>
                      <a:r>
                        <a:rPr b="1" lang="en-US" sz="1100" u="none" cap="none" strike="noStrike">
                          <a:latin typeface="Georgia"/>
                          <a:ea typeface="Georgia"/>
                          <a:cs typeface="Georgia"/>
                          <a:sym typeface="Georgia"/>
                        </a:rPr>
                        <a:t>Models</a:t>
                      </a:r>
                      <a:endParaRPr/>
                    </a:p>
                  </a:txBody>
                  <a:tcPr marT="3500" marB="3500" marR="16475" marL="16475" anchor="b">
                    <a:lnL cap="flat" cmpd="sng" w="12700">
                      <a:solidFill>
                        <a:schemeClr val="dk1"/>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C9DAF8"/>
                    </a:solidFill>
                  </a:tcPr>
                </a:tc>
                <a:tc>
                  <a:txBody>
                    <a:bodyPr/>
                    <a:lstStyle/>
                    <a:p>
                      <a:pPr indent="0" lvl="0" marL="0" marR="0" rtl="0" algn="ctr">
                        <a:lnSpc>
                          <a:spcPct val="100000"/>
                        </a:lnSpc>
                        <a:spcBef>
                          <a:spcPts val="0"/>
                        </a:spcBef>
                        <a:spcAft>
                          <a:spcPts val="0"/>
                        </a:spcAft>
                        <a:buNone/>
                      </a:pPr>
                      <a:r>
                        <a:rPr b="1" lang="en-US" sz="1100" u="none" cap="none" strike="noStrike">
                          <a:latin typeface="Georgia"/>
                          <a:ea typeface="Georgia"/>
                          <a:cs typeface="Georgia"/>
                          <a:sym typeface="Georgia"/>
                        </a:rPr>
                        <a:t>Accuracy</a:t>
                      </a:r>
                      <a:endParaRPr/>
                    </a:p>
                  </a:txBody>
                  <a:tcPr marT="3500" marB="3500" marR="16475" marL="164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C9DAF8"/>
                    </a:solidFill>
                  </a:tcPr>
                </a:tc>
                <a:tc>
                  <a:txBody>
                    <a:bodyPr/>
                    <a:lstStyle/>
                    <a:p>
                      <a:pPr indent="0" lvl="0" marL="0" marR="0" rtl="0" algn="ctr">
                        <a:lnSpc>
                          <a:spcPct val="100000"/>
                        </a:lnSpc>
                        <a:spcBef>
                          <a:spcPts val="0"/>
                        </a:spcBef>
                        <a:spcAft>
                          <a:spcPts val="0"/>
                        </a:spcAft>
                        <a:buNone/>
                      </a:pPr>
                      <a:r>
                        <a:rPr b="1" lang="en-US" sz="1100" u="none" cap="none" strike="noStrike">
                          <a:latin typeface="Georgia"/>
                          <a:ea typeface="Georgia"/>
                          <a:cs typeface="Georgia"/>
                          <a:sym typeface="Georgia"/>
                        </a:rPr>
                        <a:t>Precision</a:t>
                      </a:r>
                      <a:endParaRPr/>
                    </a:p>
                  </a:txBody>
                  <a:tcPr marT="3500" marB="3500" marR="16475" marL="164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C9DAF8"/>
                    </a:solidFill>
                  </a:tcPr>
                </a:tc>
                <a:tc>
                  <a:txBody>
                    <a:bodyPr/>
                    <a:lstStyle/>
                    <a:p>
                      <a:pPr indent="0" lvl="0" marL="0" marR="0" rtl="0" algn="ctr">
                        <a:lnSpc>
                          <a:spcPct val="100000"/>
                        </a:lnSpc>
                        <a:spcBef>
                          <a:spcPts val="0"/>
                        </a:spcBef>
                        <a:spcAft>
                          <a:spcPts val="0"/>
                        </a:spcAft>
                        <a:buNone/>
                      </a:pPr>
                      <a:r>
                        <a:rPr b="1" lang="en-US" sz="1100" u="none" cap="none" strike="noStrike">
                          <a:latin typeface="Georgia"/>
                          <a:ea typeface="Georgia"/>
                          <a:cs typeface="Georgia"/>
                          <a:sym typeface="Georgia"/>
                        </a:rPr>
                        <a:t>Recall</a:t>
                      </a:r>
                      <a:endParaRPr/>
                    </a:p>
                  </a:txBody>
                  <a:tcPr marT="3500" marB="3500" marR="16475" marL="164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C9DAF8"/>
                    </a:solidFill>
                  </a:tcPr>
                </a:tc>
                <a:tc>
                  <a:txBody>
                    <a:bodyPr/>
                    <a:lstStyle/>
                    <a:p>
                      <a:pPr indent="0" lvl="0" marL="0" marR="0" rtl="0" algn="ctr">
                        <a:lnSpc>
                          <a:spcPct val="100000"/>
                        </a:lnSpc>
                        <a:spcBef>
                          <a:spcPts val="0"/>
                        </a:spcBef>
                        <a:spcAft>
                          <a:spcPts val="0"/>
                        </a:spcAft>
                        <a:buNone/>
                      </a:pPr>
                      <a:r>
                        <a:rPr b="1" lang="en-US" sz="1100" u="none" cap="none" strike="noStrike">
                          <a:latin typeface="Georgia"/>
                          <a:ea typeface="Georgia"/>
                          <a:cs typeface="Georgia"/>
                          <a:sym typeface="Georgia"/>
                        </a:rPr>
                        <a:t>F1 Score</a:t>
                      </a:r>
                      <a:endParaRPr/>
                    </a:p>
                  </a:txBody>
                  <a:tcPr marT="3500" marB="3500" marR="16475" marL="164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C9DAF8"/>
                    </a:solidFill>
                  </a:tcPr>
                </a:tc>
              </a:tr>
              <a:tr h="191400">
                <a:tc>
                  <a:txBody>
                    <a:bodyPr/>
                    <a:lstStyle/>
                    <a:p>
                      <a:pPr indent="0" lvl="0" marL="0" marR="0" rtl="0" algn="ctr">
                        <a:lnSpc>
                          <a:spcPct val="100000"/>
                        </a:lnSpc>
                        <a:spcBef>
                          <a:spcPts val="0"/>
                        </a:spcBef>
                        <a:spcAft>
                          <a:spcPts val="0"/>
                        </a:spcAft>
                        <a:buNone/>
                      </a:pPr>
                      <a:r>
                        <a:rPr b="0" lang="en-US" sz="1100" u="none" cap="none" strike="noStrike">
                          <a:latin typeface="Georgia"/>
                          <a:ea typeface="Georgia"/>
                          <a:cs typeface="Georgia"/>
                          <a:sym typeface="Georgia"/>
                        </a:rPr>
                        <a:t>FastText+CNN_George</a:t>
                      </a:r>
                      <a:endParaRPr b="0" sz="1100" u="none" cap="none" strike="noStrike">
                        <a:latin typeface="Georgia"/>
                        <a:ea typeface="Georgia"/>
                        <a:cs typeface="Georgia"/>
                        <a:sym typeface="Georgia"/>
                      </a:endParaRPr>
                    </a:p>
                  </a:txBody>
                  <a:tcPr marT="3500" marB="3500" marR="16475" marL="16475" anchor="b">
                    <a:lnL cap="flat" cmpd="sng" w="12700">
                      <a:solidFill>
                        <a:schemeClr val="dk1"/>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100" u="none" cap="none" strike="noStrike">
                          <a:latin typeface="Georgia"/>
                          <a:ea typeface="Georgia"/>
                          <a:cs typeface="Georgia"/>
                          <a:sym typeface="Georgia"/>
                        </a:rPr>
                        <a:t>0.96056</a:t>
                      </a:r>
                      <a:endParaRPr/>
                    </a:p>
                  </a:txBody>
                  <a:tcPr marT="3500" marB="3500" marR="16475" marL="164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100" u="none" cap="none" strike="noStrike">
                          <a:latin typeface="Georgia"/>
                          <a:ea typeface="Georgia"/>
                          <a:cs typeface="Georgia"/>
                          <a:sym typeface="Georgia"/>
                        </a:rPr>
                        <a:t>0.9175</a:t>
                      </a:r>
                      <a:endParaRPr/>
                    </a:p>
                  </a:txBody>
                  <a:tcPr marT="3500" marB="3500" marR="16475" marL="164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100" u="none" cap="none" strike="noStrike">
                          <a:latin typeface="Georgia"/>
                          <a:ea typeface="Georgia"/>
                          <a:cs typeface="Georgia"/>
                          <a:sym typeface="Georgia"/>
                        </a:rPr>
                        <a:t>0.85914</a:t>
                      </a:r>
                      <a:endParaRPr/>
                    </a:p>
                  </a:txBody>
                  <a:tcPr marT="3500" marB="3500" marR="16475" marL="164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100" u="none" cap="none" strike="noStrike">
                          <a:latin typeface="Georgia"/>
                          <a:ea typeface="Georgia"/>
                          <a:cs typeface="Georgia"/>
                          <a:sym typeface="Georgia"/>
                        </a:rPr>
                        <a:t>0.88736</a:t>
                      </a:r>
                      <a:endParaRPr/>
                    </a:p>
                  </a:txBody>
                  <a:tcPr marT="3500" marB="3500" marR="16475" marL="164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1400">
                <a:tc>
                  <a:txBody>
                    <a:bodyPr/>
                    <a:lstStyle/>
                    <a:p>
                      <a:pPr indent="0" lvl="0" marL="0" marR="0" rtl="0" algn="ctr">
                        <a:lnSpc>
                          <a:spcPct val="100000"/>
                        </a:lnSpc>
                        <a:spcBef>
                          <a:spcPts val="0"/>
                        </a:spcBef>
                        <a:spcAft>
                          <a:spcPts val="0"/>
                        </a:spcAft>
                        <a:buNone/>
                      </a:pPr>
                      <a:r>
                        <a:rPr b="0" lang="en-US" sz="1100" u="none" cap="none" strike="noStrike">
                          <a:latin typeface="Georgia"/>
                          <a:ea typeface="Georgia"/>
                          <a:cs typeface="Georgia"/>
                          <a:sym typeface="Georgia"/>
                        </a:rPr>
                        <a:t>FastText+CNN_GRU</a:t>
                      </a:r>
                      <a:endParaRPr b="0" sz="1100" u="none" cap="none" strike="noStrike">
                        <a:latin typeface="Georgia"/>
                        <a:ea typeface="Georgia"/>
                        <a:cs typeface="Georgia"/>
                        <a:sym typeface="Georgia"/>
                      </a:endParaRPr>
                    </a:p>
                  </a:txBody>
                  <a:tcPr marT="3500" marB="3500" marR="16475" marL="16475" anchor="b">
                    <a:lnL cap="flat" cmpd="sng" w="12700">
                      <a:solidFill>
                        <a:schemeClr val="dk1"/>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100" u="none" cap="none" strike="noStrike">
                          <a:latin typeface="Georgia"/>
                          <a:ea typeface="Georgia"/>
                          <a:cs typeface="Georgia"/>
                          <a:sym typeface="Georgia"/>
                        </a:rPr>
                        <a:t>0.95886</a:t>
                      </a:r>
                      <a:endParaRPr/>
                    </a:p>
                  </a:txBody>
                  <a:tcPr marT="3500" marB="3500" marR="16475" marL="164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100" u="none" cap="none" strike="noStrike">
                          <a:latin typeface="Georgia"/>
                          <a:ea typeface="Georgia"/>
                          <a:cs typeface="Georgia"/>
                          <a:sym typeface="Georgia"/>
                        </a:rPr>
                        <a:t>0.9125</a:t>
                      </a:r>
                      <a:endParaRPr/>
                    </a:p>
                  </a:txBody>
                  <a:tcPr marT="3500" marB="3500" marR="16475" marL="164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100" u="none" cap="none" strike="noStrike">
                          <a:latin typeface="Georgia"/>
                          <a:ea typeface="Georgia"/>
                          <a:cs typeface="Georgia"/>
                          <a:sym typeface="Georgia"/>
                        </a:rPr>
                        <a:t>0.85446</a:t>
                      </a:r>
                      <a:endParaRPr/>
                    </a:p>
                  </a:txBody>
                  <a:tcPr marT="3500" marB="3500" marR="16475" marL="164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100" u="none" cap="none" strike="noStrike">
                          <a:latin typeface="Georgia"/>
                          <a:ea typeface="Georgia"/>
                          <a:cs typeface="Georgia"/>
                          <a:sym typeface="Georgia"/>
                        </a:rPr>
                        <a:t>0.88253</a:t>
                      </a:r>
                      <a:endParaRPr/>
                    </a:p>
                  </a:txBody>
                  <a:tcPr marT="3500" marB="3500" marR="16475" marL="164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1400">
                <a:tc>
                  <a:txBody>
                    <a:bodyPr/>
                    <a:lstStyle/>
                    <a:p>
                      <a:pPr indent="0" lvl="0" marL="0" marR="0" rtl="0" algn="ctr">
                        <a:lnSpc>
                          <a:spcPct val="100000"/>
                        </a:lnSpc>
                        <a:spcBef>
                          <a:spcPts val="0"/>
                        </a:spcBef>
                        <a:spcAft>
                          <a:spcPts val="0"/>
                        </a:spcAft>
                        <a:buNone/>
                      </a:pPr>
                      <a:r>
                        <a:rPr b="0" lang="en-US" sz="1100" u="none" cap="none" strike="noStrike">
                          <a:latin typeface="Georgia"/>
                          <a:ea typeface="Georgia"/>
                          <a:cs typeface="Georgia"/>
                          <a:sym typeface="Georgia"/>
                        </a:rPr>
                        <a:t>FastText+BLSTM</a:t>
                      </a:r>
                      <a:endParaRPr b="0" sz="1100" u="none" cap="none" strike="noStrike">
                        <a:latin typeface="Georgia"/>
                        <a:ea typeface="Georgia"/>
                        <a:cs typeface="Georgia"/>
                        <a:sym typeface="Georgia"/>
                      </a:endParaRPr>
                    </a:p>
                  </a:txBody>
                  <a:tcPr marT="3500" marB="3500" marR="16475" marL="16475" anchor="b">
                    <a:lnL cap="flat" cmpd="sng" w="12700">
                      <a:solidFill>
                        <a:schemeClr val="dk1"/>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100" u="none" cap="none" strike="noStrike">
                          <a:latin typeface="Georgia"/>
                          <a:ea typeface="Georgia"/>
                          <a:cs typeface="Georgia"/>
                          <a:sym typeface="Georgia"/>
                        </a:rPr>
                        <a:t>0.95999</a:t>
                      </a:r>
                      <a:endParaRPr/>
                    </a:p>
                  </a:txBody>
                  <a:tcPr marT="3500" marB="3500" marR="16475" marL="164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100" u="none" cap="none" strike="noStrike">
                          <a:latin typeface="Georgia"/>
                          <a:ea typeface="Georgia"/>
                          <a:cs typeface="Georgia"/>
                          <a:sym typeface="Georgia"/>
                        </a:rPr>
                        <a:t>0.89291</a:t>
                      </a:r>
                      <a:endParaRPr/>
                    </a:p>
                  </a:txBody>
                  <a:tcPr marT="3500" marB="3500" marR="16475" marL="164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100" u="none" cap="none" strike="noStrike">
                          <a:latin typeface="Georgia"/>
                          <a:ea typeface="Georgia"/>
                          <a:cs typeface="Georgia"/>
                          <a:sym typeface="Georgia"/>
                        </a:rPr>
                        <a:t>0.8849</a:t>
                      </a:r>
                      <a:endParaRPr/>
                    </a:p>
                  </a:txBody>
                  <a:tcPr marT="3500" marB="3500" marR="16475" marL="164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100" u="none" cap="none" strike="noStrike">
                          <a:latin typeface="Georgia"/>
                          <a:ea typeface="Georgia"/>
                          <a:cs typeface="Georgia"/>
                          <a:sym typeface="Georgia"/>
                        </a:rPr>
                        <a:t>0.88888</a:t>
                      </a:r>
                      <a:endParaRPr/>
                    </a:p>
                  </a:txBody>
                  <a:tcPr marT="3500" marB="3500" marR="16475" marL="164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1400">
                <a:tc>
                  <a:txBody>
                    <a:bodyPr/>
                    <a:lstStyle/>
                    <a:p>
                      <a:pPr indent="0" lvl="0" marL="0" marR="0" rtl="0" algn="ctr">
                        <a:lnSpc>
                          <a:spcPct val="100000"/>
                        </a:lnSpc>
                        <a:spcBef>
                          <a:spcPts val="0"/>
                        </a:spcBef>
                        <a:spcAft>
                          <a:spcPts val="0"/>
                        </a:spcAft>
                        <a:buNone/>
                      </a:pPr>
                      <a:r>
                        <a:rPr b="0" lang="en-US" sz="1100" u="none" cap="none" strike="noStrike">
                          <a:latin typeface="Georgia"/>
                          <a:ea typeface="Georgia"/>
                          <a:cs typeface="Georgia"/>
                          <a:sym typeface="Georgia"/>
                        </a:rPr>
                        <a:t>FastText+BGRU</a:t>
                      </a:r>
                      <a:endParaRPr b="0" sz="1100" u="none" cap="none" strike="noStrike">
                        <a:latin typeface="Georgia"/>
                        <a:ea typeface="Georgia"/>
                        <a:cs typeface="Georgia"/>
                        <a:sym typeface="Georgia"/>
                      </a:endParaRPr>
                    </a:p>
                  </a:txBody>
                  <a:tcPr marT="3500" marB="3500" marR="16475" marL="16475" anchor="b">
                    <a:lnL cap="flat" cmpd="sng" w="12700">
                      <a:solidFill>
                        <a:schemeClr val="dk1"/>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100" u="none" cap="none" strike="noStrike">
                          <a:latin typeface="Georgia"/>
                          <a:ea typeface="Georgia"/>
                          <a:cs typeface="Georgia"/>
                          <a:sym typeface="Georgia"/>
                        </a:rPr>
                        <a:t>0.96084</a:t>
                      </a:r>
                      <a:endParaRPr/>
                    </a:p>
                  </a:txBody>
                  <a:tcPr marT="3500" marB="3500" marR="16475" marL="164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100" u="none" cap="none" strike="noStrike">
                          <a:latin typeface="Georgia"/>
                          <a:ea typeface="Georgia"/>
                          <a:cs typeface="Georgia"/>
                          <a:sym typeface="Georgia"/>
                        </a:rPr>
                        <a:t>0.92184</a:t>
                      </a:r>
                      <a:endParaRPr/>
                    </a:p>
                  </a:txBody>
                  <a:tcPr marT="3500" marB="3500" marR="16475" marL="164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100" u="none" cap="none" strike="noStrike">
                          <a:latin typeface="Georgia"/>
                          <a:ea typeface="Georgia"/>
                          <a:cs typeface="Georgia"/>
                          <a:sym typeface="Georgia"/>
                        </a:rPr>
                        <a:t>0.85602</a:t>
                      </a:r>
                      <a:endParaRPr/>
                    </a:p>
                  </a:txBody>
                  <a:tcPr marT="3500" marB="3500" marR="16475" marL="164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100" u="none" cap="none" strike="noStrike">
                          <a:latin typeface="Georgia"/>
                          <a:ea typeface="Georgia"/>
                          <a:cs typeface="Georgia"/>
                          <a:sym typeface="Georgia"/>
                        </a:rPr>
                        <a:t>0.88772</a:t>
                      </a:r>
                      <a:endParaRPr/>
                    </a:p>
                  </a:txBody>
                  <a:tcPr marT="3500" marB="3500" marR="16475" marL="164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17375">
                <a:tc>
                  <a:txBody>
                    <a:bodyPr/>
                    <a:lstStyle/>
                    <a:p>
                      <a:pPr indent="0" lvl="0" marL="0" marR="0" rtl="0" algn="ctr">
                        <a:lnSpc>
                          <a:spcPct val="100000"/>
                        </a:lnSpc>
                        <a:spcBef>
                          <a:spcPts val="0"/>
                        </a:spcBef>
                        <a:spcAft>
                          <a:spcPts val="0"/>
                        </a:spcAft>
                        <a:buNone/>
                      </a:pPr>
                      <a:r>
                        <a:rPr b="1" lang="en-US" sz="1100" u="none" cap="none" strike="noStrike">
                          <a:latin typeface="Georgia"/>
                          <a:ea typeface="Georgia"/>
                          <a:cs typeface="Georgia"/>
                          <a:sym typeface="Georgia"/>
                        </a:rPr>
                        <a:t>FastText+CNN_Tweaked</a:t>
                      </a:r>
                      <a:endParaRPr b="1" sz="1100" u="none" cap="none" strike="noStrike">
                        <a:latin typeface="Georgia"/>
                        <a:ea typeface="Georgia"/>
                        <a:cs typeface="Georgia"/>
                        <a:sym typeface="Georgia"/>
                      </a:endParaRPr>
                    </a:p>
                  </a:txBody>
                  <a:tcPr marT="3500" marB="3500" marR="16475" marL="16475" anchor="b">
                    <a:lnL cap="flat" cmpd="sng" w="12700">
                      <a:solidFill>
                        <a:schemeClr val="dk1"/>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100" u="none" cap="none" strike="noStrike">
                          <a:latin typeface="Georgia"/>
                          <a:ea typeface="Georgia"/>
                          <a:cs typeface="Georgia"/>
                          <a:sym typeface="Georgia"/>
                        </a:rPr>
                        <a:t>0.9643</a:t>
                      </a:r>
                      <a:endParaRPr/>
                    </a:p>
                  </a:txBody>
                  <a:tcPr marT="3500" marB="3500" marR="16475" marL="164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100" u="none" cap="none" strike="noStrike">
                          <a:latin typeface="Georgia"/>
                          <a:ea typeface="Georgia"/>
                          <a:cs typeface="Georgia"/>
                          <a:sym typeface="Georgia"/>
                        </a:rPr>
                        <a:t>0.91791</a:t>
                      </a:r>
                      <a:endParaRPr/>
                    </a:p>
                  </a:txBody>
                  <a:tcPr marT="3500" marB="3500" marR="16475" marL="164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100" u="none" cap="none" strike="noStrike">
                          <a:latin typeface="Georgia"/>
                          <a:ea typeface="Georgia"/>
                          <a:cs typeface="Georgia"/>
                          <a:sym typeface="Georgia"/>
                        </a:rPr>
                        <a:t>0.88138</a:t>
                      </a:r>
                      <a:endParaRPr/>
                    </a:p>
                  </a:txBody>
                  <a:tcPr marT="3500" marB="3500" marR="16475" marL="164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100" u="none" cap="none" strike="noStrike">
                          <a:latin typeface="Georgia"/>
                          <a:ea typeface="Georgia"/>
                          <a:cs typeface="Georgia"/>
                          <a:sym typeface="Georgia"/>
                        </a:rPr>
                        <a:t>0.89928</a:t>
                      </a:r>
                      <a:endParaRPr/>
                    </a:p>
                  </a:txBody>
                  <a:tcPr marT="3500" marB="3500" marR="16475" marL="164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1400">
                <a:tc>
                  <a:txBody>
                    <a:bodyPr/>
                    <a:lstStyle/>
                    <a:p>
                      <a:pPr indent="0" lvl="0" marL="0" marR="0" rtl="0" algn="ctr">
                        <a:lnSpc>
                          <a:spcPct val="100000"/>
                        </a:lnSpc>
                        <a:spcBef>
                          <a:spcPts val="0"/>
                        </a:spcBef>
                        <a:spcAft>
                          <a:spcPts val="0"/>
                        </a:spcAft>
                        <a:buNone/>
                      </a:pPr>
                      <a:r>
                        <a:rPr b="0" lang="en-US" sz="1100" u="none" cap="none" strike="noStrike">
                          <a:latin typeface="Georgia"/>
                          <a:ea typeface="Georgia"/>
                          <a:cs typeface="Georgia"/>
                          <a:sym typeface="Georgia"/>
                        </a:rPr>
                        <a:t>FastText+BGRU_P</a:t>
                      </a:r>
                      <a:endParaRPr b="0" sz="1100" u="none" cap="none" strike="noStrike">
                        <a:latin typeface="Georgia"/>
                        <a:ea typeface="Georgia"/>
                        <a:cs typeface="Georgia"/>
                        <a:sym typeface="Georgia"/>
                      </a:endParaRPr>
                    </a:p>
                  </a:txBody>
                  <a:tcPr marT="3500" marB="3500" marR="16475" marL="16475" anchor="b">
                    <a:lnL cap="flat" cmpd="sng" w="12700">
                      <a:solidFill>
                        <a:schemeClr val="dk1"/>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100" u="none" cap="none" strike="noStrike">
                          <a:latin typeface="Georgia"/>
                          <a:ea typeface="Georgia"/>
                          <a:cs typeface="Georgia"/>
                          <a:sym typeface="Georgia"/>
                        </a:rPr>
                        <a:t>0.96211</a:t>
                      </a:r>
                      <a:endParaRPr/>
                    </a:p>
                  </a:txBody>
                  <a:tcPr marT="3500" marB="3500" marR="16475" marL="164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100" u="none" cap="none" strike="noStrike">
                          <a:latin typeface="Georgia"/>
                          <a:ea typeface="Georgia"/>
                          <a:cs typeface="Georgia"/>
                          <a:sym typeface="Georgia"/>
                        </a:rPr>
                        <a:t>0.92243</a:t>
                      </a:r>
                      <a:endParaRPr/>
                    </a:p>
                  </a:txBody>
                  <a:tcPr marT="3500" marB="3500" marR="16475" marL="164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100" u="none" cap="none" strike="noStrike">
                          <a:latin typeface="Georgia"/>
                          <a:ea typeface="Georgia"/>
                          <a:cs typeface="Georgia"/>
                          <a:sym typeface="Georgia"/>
                        </a:rPr>
                        <a:t>0.86305</a:t>
                      </a:r>
                      <a:endParaRPr/>
                    </a:p>
                  </a:txBody>
                  <a:tcPr marT="3500" marB="3500" marR="16475" marL="164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100" u="none" cap="none" strike="noStrike">
                          <a:latin typeface="Georgia"/>
                          <a:ea typeface="Georgia"/>
                          <a:cs typeface="Georgia"/>
                          <a:sym typeface="Georgia"/>
                        </a:rPr>
                        <a:t>0.89175</a:t>
                      </a:r>
                      <a:endParaRPr/>
                    </a:p>
                  </a:txBody>
                  <a:tcPr marT="3500" marB="3500" marR="16475" marL="164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1400">
                <a:tc>
                  <a:txBody>
                    <a:bodyPr/>
                    <a:lstStyle/>
                    <a:p>
                      <a:pPr indent="0" lvl="0" marL="0" marR="0" rtl="0" algn="ctr">
                        <a:lnSpc>
                          <a:spcPct val="100000"/>
                        </a:lnSpc>
                        <a:spcBef>
                          <a:spcPts val="0"/>
                        </a:spcBef>
                        <a:spcAft>
                          <a:spcPts val="0"/>
                        </a:spcAft>
                        <a:buNone/>
                      </a:pPr>
                      <a:r>
                        <a:rPr b="0" lang="en-US" sz="1100" u="none" cap="none" strike="noStrike">
                          <a:latin typeface="Georgia"/>
                          <a:ea typeface="Georgia"/>
                          <a:cs typeface="Georgia"/>
                          <a:sym typeface="Georgia"/>
                        </a:rPr>
                        <a:t>FastText+RCNN</a:t>
                      </a:r>
                      <a:endParaRPr b="0" sz="1100" u="none" cap="none" strike="noStrike">
                        <a:latin typeface="Georgia"/>
                        <a:ea typeface="Georgia"/>
                        <a:cs typeface="Georgia"/>
                        <a:sym typeface="Georgia"/>
                      </a:endParaRPr>
                    </a:p>
                  </a:txBody>
                  <a:tcPr marT="3500" marB="3500" marR="16475" marL="16475" anchor="b">
                    <a:lnL cap="flat" cmpd="sng" w="12700">
                      <a:solidFill>
                        <a:schemeClr val="dk1"/>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100" u="none" cap="none" strike="noStrike">
                          <a:latin typeface="Georgia"/>
                          <a:ea typeface="Georgia"/>
                          <a:cs typeface="Georgia"/>
                          <a:sym typeface="Georgia"/>
                        </a:rPr>
                        <a:t>0.960349</a:t>
                      </a:r>
                      <a:endParaRPr/>
                    </a:p>
                  </a:txBody>
                  <a:tcPr marT="3500" marB="3500" marR="16475" marL="164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0" lang="en-US" sz="1100" u="none" cap="none" strike="noStrike">
                          <a:latin typeface="Georgia"/>
                          <a:ea typeface="Georgia"/>
                          <a:cs typeface="Georgia"/>
                          <a:sym typeface="Georgia"/>
                        </a:rPr>
                        <a:t>0.9102</a:t>
                      </a:r>
                      <a:endParaRPr/>
                    </a:p>
                  </a:txBody>
                  <a:tcPr marT="3500" marB="3500" marR="16475" marL="164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0" lang="en-US" sz="1100" u="none" cap="none" strike="noStrike">
                          <a:latin typeface="Georgia"/>
                          <a:ea typeface="Georgia"/>
                          <a:cs typeface="Georgia"/>
                          <a:sym typeface="Georgia"/>
                        </a:rPr>
                        <a:t>0.866172</a:t>
                      </a:r>
                      <a:endParaRPr/>
                    </a:p>
                  </a:txBody>
                  <a:tcPr marT="3500" marB="3500" marR="16475" marL="164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0" lang="en-US" sz="1100" u="none" cap="none" strike="noStrike">
                          <a:latin typeface="Georgia"/>
                          <a:ea typeface="Georgia"/>
                          <a:cs typeface="Georgia"/>
                          <a:sym typeface="Georgia"/>
                        </a:rPr>
                        <a:t>0.887644</a:t>
                      </a:r>
                      <a:endParaRPr/>
                    </a:p>
                  </a:txBody>
                  <a:tcPr marT="3500" marB="3500" marR="16475" marL="164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graphicFrame>
        <p:nvGraphicFramePr>
          <p:cNvPr id="483" name="Google Shape;483;p38"/>
          <p:cNvGraphicFramePr/>
          <p:nvPr/>
        </p:nvGraphicFramePr>
        <p:xfrm>
          <a:off x="150346" y="2868864"/>
          <a:ext cx="8993654" cy="3462938"/>
        </p:xfrm>
        <a:graphic>
          <a:graphicData uri="http://schemas.openxmlformats.org/drawingml/2006/chart">
            <c:chart r:id="rId3"/>
          </a:graphicData>
        </a:graphic>
      </p:graphicFrame>
      <p:sp>
        <p:nvSpPr>
          <p:cNvPr id="484" name="Google Shape;484;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b="1" lang="en-US"/>
              <a:t>‹#›</a:t>
            </a:fld>
            <a:endParaRPr b="1"/>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39"/>
          <p:cNvSpPr/>
          <p:nvPr/>
        </p:nvSpPr>
        <p:spPr>
          <a:xfrm>
            <a:off x="50" y="2535"/>
            <a:ext cx="9144000" cy="435000"/>
          </a:xfrm>
          <a:prstGeom prst="rect">
            <a:avLst/>
          </a:prstGeom>
          <a:solidFill>
            <a:srgbClr val="1C4587"/>
          </a:solidFill>
          <a:ln>
            <a:noFill/>
          </a:ln>
        </p:spPr>
        <p:txBody>
          <a:bodyPr anchorCtr="0" anchor="ctr" bIns="91425" lIns="274300"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Fira Sans"/>
              <a:ea typeface="Fira Sans"/>
              <a:cs typeface="Fira Sans"/>
              <a:sym typeface="Fira Sans"/>
            </a:endParaRPr>
          </a:p>
        </p:txBody>
      </p:sp>
      <p:cxnSp>
        <p:nvCxnSpPr>
          <p:cNvPr id="490" name="Google Shape;490;p39"/>
          <p:cNvCxnSpPr/>
          <p:nvPr/>
        </p:nvCxnSpPr>
        <p:spPr>
          <a:xfrm rot="10800000">
            <a:off x="482428" y="1461298"/>
            <a:ext cx="854700" cy="2100"/>
          </a:xfrm>
          <a:prstGeom prst="straightConnector1">
            <a:avLst/>
          </a:prstGeom>
          <a:noFill/>
          <a:ln cap="flat" cmpd="sng" w="76200">
            <a:solidFill>
              <a:srgbClr val="1C4587"/>
            </a:solidFill>
            <a:prstDash val="solid"/>
            <a:round/>
            <a:headEnd len="sm" w="sm" type="none"/>
            <a:tailEnd len="sm" w="sm" type="none"/>
          </a:ln>
        </p:spPr>
      </p:cxnSp>
      <p:sp>
        <p:nvSpPr>
          <p:cNvPr id="491" name="Google Shape;491;p39"/>
          <p:cNvSpPr txBox="1"/>
          <p:nvPr/>
        </p:nvSpPr>
        <p:spPr>
          <a:xfrm>
            <a:off x="364204" y="498402"/>
            <a:ext cx="5339172" cy="52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Georgia"/>
                <a:ea typeface="Georgia"/>
                <a:cs typeface="Georgia"/>
                <a:sym typeface="Georgia"/>
              </a:rPr>
              <a:t>F1-Score Performance across all Experiment sets</a:t>
            </a:r>
            <a:endParaRPr b="1" i="0" sz="2400" u="none" cap="none" strike="noStrike">
              <a:solidFill>
                <a:srgbClr val="000000"/>
              </a:solidFill>
              <a:latin typeface="Georgia"/>
              <a:ea typeface="Georgia"/>
              <a:cs typeface="Georgia"/>
              <a:sym typeface="Georgia"/>
            </a:endParaRPr>
          </a:p>
        </p:txBody>
      </p:sp>
      <p:graphicFrame>
        <p:nvGraphicFramePr>
          <p:cNvPr id="492" name="Google Shape;492;p39"/>
          <p:cNvGraphicFramePr/>
          <p:nvPr/>
        </p:nvGraphicFramePr>
        <p:xfrm>
          <a:off x="561995" y="1628938"/>
          <a:ext cx="8099577" cy="3352800"/>
        </p:xfrm>
        <a:graphic>
          <a:graphicData uri="http://schemas.openxmlformats.org/drawingml/2006/chart">
            <c:chart r:id="rId3"/>
          </a:graphicData>
        </a:graphic>
      </p:graphicFrame>
      <p:sp>
        <p:nvSpPr>
          <p:cNvPr id="493" name="Google Shape;493;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b="1" lang="en-US"/>
              <a:t>‹#›</a:t>
            </a:fld>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4"/>
          <p:cNvSpPr/>
          <p:nvPr/>
        </p:nvSpPr>
        <p:spPr>
          <a:xfrm>
            <a:off x="50" y="2535"/>
            <a:ext cx="9144000" cy="435000"/>
          </a:xfrm>
          <a:prstGeom prst="rect">
            <a:avLst/>
          </a:prstGeom>
          <a:solidFill>
            <a:srgbClr val="1C4587"/>
          </a:solidFill>
          <a:ln>
            <a:noFill/>
          </a:ln>
        </p:spPr>
        <p:txBody>
          <a:bodyPr anchorCtr="0" anchor="ctr" bIns="91425" lIns="274300"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Fira Sans"/>
              <a:ea typeface="Fira Sans"/>
              <a:cs typeface="Fira Sans"/>
              <a:sym typeface="Fira Sans"/>
            </a:endParaRPr>
          </a:p>
        </p:txBody>
      </p:sp>
      <p:cxnSp>
        <p:nvCxnSpPr>
          <p:cNvPr id="159" name="Google Shape;159;p4"/>
          <p:cNvCxnSpPr/>
          <p:nvPr/>
        </p:nvCxnSpPr>
        <p:spPr>
          <a:xfrm rot="10800000">
            <a:off x="581875" y="1227532"/>
            <a:ext cx="854700" cy="2100"/>
          </a:xfrm>
          <a:prstGeom prst="straightConnector1">
            <a:avLst/>
          </a:prstGeom>
          <a:noFill/>
          <a:ln cap="flat" cmpd="sng" w="76200">
            <a:solidFill>
              <a:srgbClr val="1C4587"/>
            </a:solidFill>
            <a:prstDash val="solid"/>
            <a:round/>
            <a:headEnd len="sm" w="sm" type="none"/>
            <a:tailEnd len="sm" w="sm" type="none"/>
          </a:ln>
        </p:spPr>
      </p:cxnSp>
      <p:sp>
        <p:nvSpPr>
          <p:cNvPr id="160" name="Google Shape;160;p4"/>
          <p:cNvSpPr txBox="1"/>
          <p:nvPr/>
        </p:nvSpPr>
        <p:spPr>
          <a:xfrm>
            <a:off x="502397" y="597857"/>
            <a:ext cx="6680400" cy="52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Fira Sans"/>
                <a:ea typeface="Fira Sans"/>
                <a:cs typeface="Fira Sans"/>
                <a:sym typeface="Fira Sans"/>
              </a:rPr>
              <a:t>Introduction</a:t>
            </a:r>
            <a:endParaRPr b="1" i="0" sz="2400" u="none" cap="none" strike="noStrike">
              <a:solidFill>
                <a:srgbClr val="000000"/>
              </a:solidFill>
              <a:latin typeface="Fira Sans"/>
              <a:ea typeface="Fira Sans"/>
              <a:cs typeface="Fira Sans"/>
              <a:sym typeface="Fira Sans"/>
            </a:endParaRPr>
          </a:p>
        </p:txBody>
      </p:sp>
      <p:sp>
        <p:nvSpPr>
          <p:cNvPr id="161" name="Google Shape;161;p4"/>
          <p:cNvSpPr/>
          <p:nvPr/>
        </p:nvSpPr>
        <p:spPr>
          <a:xfrm>
            <a:off x="2390118" y="4052281"/>
            <a:ext cx="5437800" cy="412800"/>
          </a:xfrm>
          <a:prstGeom prst="rect">
            <a:avLst/>
          </a:prstGeom>
          <a:solidFill>
            <a:srgbClr val="CFE2F3"/>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Calibri"/>
                <a:ea typeface="Calibri"/>
                <a:cs typeface="Calibri"/>
                <a:sym typeface="Calibri"/>
              </a:rPr>
              <a:t>بچو کو بھوکا مار دو خود بھی مر جاؤ</a:t>
            </a:r>
            <a:endParaRPr b="1" i="0" sz="2500" u="none" cap="none" strike="noStrike">
              <a:solidFill>
                <a:srgbClr val="000000"/>
              </a:solidFill>
              <a:latin typeface="Fira Sans"/>
              <a:ea typeface="Fira Sans"/>
              <a:cs typeface="Fira Sans"/>
              <a:sym typeface="Fira Sans"/>
            </a:endParaRPr>
          </a:p>
        </p:txBody>
      </p:sp>
      <p:sp>
        <p:nvSpPr>
          <p:cNvPr id="162" name="Google Shape;162;p4"/>
          <p:cNvSpPr/>
          <p:nvPr/>
        </p:nvSpPr>
        <p:spPr>
          <a:xfrm>
            <a:off x="2390118" y="4545643"/>
            <a:ext cx="5437800" cy="412800"/>
          </a:xfrm>
          <a:prstGeom prst="rect">
            <a:avLst/>
          </a:prstGeom>
          <a:solidFill>
            <a:srgbClr val="D9EAD3"/>
          </a:solidFill>
          <a:ln cap="flat" cmpd="sng" w="1905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Fira Sans"/>
                <a:ea typeface="Fira Sans"/>
                <a:cs typeface="Fira Sans"/>
                <a:sym typeface="Fira Sans"/>
              </a:rPr>
              <a:t>Toxic/Non-toxic</a:t>
            </a:r>
            <a:endParaRPr b="1" i="0" sz="1400" u="none" cap="none" strike="noStrike">
              <a:solidFill>
                <a:srgbClr val="000000"/>
              </a:solidFill>
              <a:latin typeface="Fira Sans"/>
              <a:ea typeface="Fira Sans"/>
              <a:cs typeface="Fira Sans"/>
              <a:sym typeface="Fira Sans"/>
            </a:endParaRPr>
          </a:p>
        </p:txBody>
      </p:sp>
      <p:sp>
        <p:nvSpPr>
          <p:cNvPr id="163" name="Google Shape;163;p4"/>
          <p:cNvSpPr/>
          <p:nvPr/>
        </p:nvSpPr>
        <p:spPr>
          <a:xfrm>
            <a:off x="1444324" y="4052281"/>
            <a:ext cx="854700" cy="412800"/>
          </a:xfrm>
          <a:prstGeom prst="rect">
            <a:avLst/>
          </a:prstGeom>
          <a:solidFill>
            <a:schemeClr val="lt2"/>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Fira Sans"/>
                <a:ea typeface="Fira Sans"/>
                <a:cs typeface="Fira Sans"/>
                <a:sym typeface="Fira Sans"/>
              </a:rPr>
              <a:t>Input</a:t>
            </a:r>
            <a:endParaRPr b="1" i="0" sz="1400" u="none" cap="none" strike="noStrike">
              <a:solidFill>
                <a:srgbClr val="000000"/>
              </a:solidFill>
              <a:latin typeface="Fira Sans"/>
              <a:ea typeface="Fira Sans"/>
              <a:cs typeface="Fira Sans"/>
              <a:sym typeface="Fira Sans"/>
            </a:endParaRPr>
          </a:p>
        </p:txBody>
      </p:sp>
      <p:sp>
        <p:nvSpPr>
          <p:cNvPr id="164" name="Google Shape;164;p4"/>
          <p:cNvSpPr/>
          <p:nvPr/>
        </p:nvSpPr>
        <p:spPr>
          <a:xfrm>
            <a:off x="1436575" y="4545643"/>
            <a:ext cx="854700" cy="412800"/>
          </a:xfrm>
          <a:prstGeom prst="rect">
            <a:avLst/>
          </a:prstGeom>
          <a:solidFill>
            <a:schemeClr val="lt2"/>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Fira Sans"/>
                <a:ea typeface="Fira Sans"/>
                <a:cs typeface="Fira Sans"/>
                <a:sym typeface="Fira Sans"/>
              </a:rPr>
              <a:t>Output</a:t>
            </a:r>
            <a:endParaRPr b="1" i="0" sz="1400" u="none" cap="none" strike="noStrike">
              <a:solidFill>
                <a:srgbClr val="000000"/>
              </a:solidFill>
              <a:latin typeface="Fira Sans"/>
              <a:ea typeface="Fira Sans"/>
              <a:cs typeface="Fira Sans"/>
              <a:sym typeface="Fira Sans"/>
            </a:endParaRPr>
          </a:p>
        </p:txBody>
      </p:sp>
      <p:sp>
        <p:nvSpPr>
          <p:cNvPr id="165" name="Google Shape;165;p4"/>
          <p:cNvSpPr txBox="1"/>
          <p:nvPr/>
        </p:nvSpPr>
        <p:spPr>
          <a:xfrm>
            <a:off x="645885" y="1341551"/>
            <a:ext cx="7994293" cy="1169551"/>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Courier New"/>
              <a:buChar char="o"/>
            </a:pPr>
            <a:r>
              <a:rPr b="1" i="1" lang="en-US" sz="1400" u="none" cap="none" strike="noStrike">
                <a:solidFill>
                  <a:srgbClr val="083C92"/>
                </a:solidFill>
                <a:latin typeface="Arial"/>
                <a:ea typeface="Arial"/>
                <a:cs typeface="Arial"/>
                <a:sym typeface="Arial"/>
              </a:rPr>
              <a:t>Toxicity </a:t>
            </a:r>
            <a:r>
              <a:rPr b="0" i="0" lang="en-US" sz="1400" u="none" cap="none" strike="noStrike">
                <a:solidFill>
                  <a:srgbClr val="000000"/>
                </a:solidFill>
                <a:latin typeface="Arial"/>
                <a:ea typeface="Arial"/>
                <a:cs typeface="Arial"/>
                <a:sym typeface="Arial"/>
              </a:rPr>
              <a:t>is communication in </a:t>
            </a:r>
            <a:r>
              <a:rPr b="1" i="1" lang="en-US" sz="1400" u="none" cap="none" strike="noStrike">
                <a:solidFill>
                  <a:srgbClr val="000000"/>
                </a:solidFill>
                <a:latin typeface="Arial"/>
                <a:ea typeface="Arial"/>
                <a:cs typeface="Arial"/>
                <a:sym typeface="Arial"/>
              </a:rPr>
              <a:t>speech</a:t>
            </a:r>
            <a:r>
              <a:rPr b="0" i="1" lang="en-US" sz="1400" u="none" cap="none" strike="noStrike">
                <a:solidFill>
                  <a:srgbClr val="000000"/>
                </a:solidFill>
                <a:latin typeface="Arial"/>
                <a:ea typeface="Arial"/>
                <a:cs typeface="Arial"/>
                <a:sym typeface="Arial"/>
              </a:rPr>
              <a:t> </a:t>
            </a:r>
            <a:r>
              <a:rPr b="0" i="0" lang="en-US" sz="1400" u="none" cap="none" strike="noStrike">
                <a:solidFill>
                  <a:srgbClr val="000000"/>
                </a:solidFill>
                <a:latin typeface="Arial"/>
                <a:ea typeface="Arial"/>
                <a:cs typeface="Arial"/>
                <a:sym typeface="Arial"/>
              </a:rPr>
              <a:t>or </a:t>
            </a:r>
            <a:r>
              <a:rPr b="1" i="1" lang="en-US" sz="1400" u="none" cap="none" strike="noStrike">
                <a:solidFill>
                  <a:srgbClr val="000000"/>
                </a:solidFill>
                <a:latin typeface="Arial"/>
                <a:ea typeface="Arial"/>
                <a:cs typeface="Arial"/>
                <a:sym typeface="Arial"/>
              </a:rPr>
              <a:t>text</a:t>
            </a:r>
            <a:r>
              <a:rPr b="0" i="0" lang="en-US" sz="1400" u="none" cap="none" strike="noStrike">
                <a:solidFill>
                  <a:srgbClr val="000000"/>
                </a:solidFill>
                <a:latin typeface="Arial"/>
                <a:ea typeface="Arial"/>
                <a:cs typeface="Arial"/>
                <a:sym typeface="Arial"/>
              </a:rPr>
              <a:t>, that attacks or uses abusive or discriminatory language.</a:t>
            </a:r>
            <a:endParaRPr/>
          </a:p>
          <a:p>
            <a:pPr indent="-196850" lvl="0" marL="285750" marR="0" rtl="0" algn="l">
              <a:lnSpc>
                <a:spcPct val="100000"/>
              </a:lnSpc>
              <a:spcBef>
                <a:spcPts val="0"/>
              </a:spcBef>
              <a:spcAft>
                <a:spcPts val="0"/>
              </a:spcAft>
              <a:buClr>
                <a:srgbClr val="000000"/>
              </a:buClr>
              <a:buSzPts val="1400"/>
              <a:buFont typeface="Courier New"/>
              <a:buNone/>
            </a:pPr>
            <a:r>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Courier New"/>
              <a:buChar char="o"/>
            </a:pPr>
            <a:r>
              <a:rPr b="0" i="0" lang="en-US" sz="1400" u="none" cap="none" strike="noStrike">
                <a:solidFill>
                  <a:srgbClr val="000000"/>
                </a:solidFill>
                <a:latin typeface="Arial"/>
                <a:ea typeface="Arial"/>
                <a:cs typeface="Arial"/>
                <a:sym typeface="Arial"/>
              </a:rPr>
              <a:t>Targeted to a </a:t>
            </a:r>
            <a:r>
              <a:rPr b="1" i="1" lang="en-US" sz="1400" u="none" cap="none" strike="noStrike">
                <a:solidFill>
                  <a:srgbClr val="083C92"/>
                </a:solidFill>
                <a:latin typeface="Arial"/>
                <a:ea typeface="Arial"/>
                <a:cs typeface="Arial"/>
                <a:sym typeface="Arial"/>
              </a:rPr>
              <a:t>person</a:t>
            </a:r>
            <a:r>
              <a:rPr b="0" i="1" lang="en-US" sz="1400" u="none" cap="none" strike="noStrike">
                <a:solidFill>
                  <a:srgbClr val="000000"/>
                </a:solidFill>
                <a:latin typeface="Arial"/>
                <a:ea typeface="Arial"/>
                <a:cs typeface="Arial"/>
                <a:sym typeface="Arial"/>
              </a:rPr>
              <a:t> </a:t>
            </a:r>
            <a:r>
              <a:rPr b="0" i="0" lang="en-US" sz="1400" u="none" cap="none" strike="noStrike">
                <a:solidFill>
                  <a:srgbClr val="000000"/>
                </a:solidFill>
                <a:latin typeface="Arial"/>
                <a:ea typeface="Arial"/>
                <a:cs typeface="Arial"/>
                <a:sym typeface="Arial"/>
              </a:rPr>
              <a:t>or a </a:t>
            </a:r>
            <a:r>
              <a:rPr b="1" i="1" lang="en-US" sz="1400" u="none" cap="none" strike="noStrike">
                <a:solidFill>
                  <a:srgbClr val="083C92"/>
                </a:solidFill>
                <a:latin typeface="Arial"/>
                <a:ea typeface="Arial"/>
                <a:cs typeface="Arial"/>
                <a:sym typeface="Arial"/>
              </a:rPr>
              <a:t>group </a:t>
            </a:r>
            <a:r>
              <a:rPr b="0" i="0" lang="en-US" sz="1400" u="none" cap="none" strike="noStrike">
                <a:solidFill>
                  <a:srgbClr val="000000"/>
                </a:solidFill>
                <a:latin typeface="Arial"/>
                <a:ea typeface="Arial"/>
                <a:cs typeface="Arial"/>
                <a:sym typeface="Arial"/>
              </a:rPr>
              <a:t>based on: </a:t>
            </a:r>
            <a:endParaRPr/>
          </a:p>
          <a:p>
            <a:pPr indent="-311150" lvl="5" marL="4000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4"/>
          <p:cNvSpPr txBox="1"/>
          <p:nvPr/>
        </p:nvSpPr>
        <p:spPr>
          <a:xfrm>
            <a:off x="1436575" y="2307773"/>
            <a:ext cx="6858339" cy="1600438"/>
          </a:xfrm>
          <a:prstGeom prst="rect">
            <a:avLst/>
          </a:prstGeom>
          <a:noFill/>
          <a:ln>
            <a:noFill/>
          </a:ln>
        </p:spPr>
        <p:txBody>
          <a:bodyPr anchorCtr="0" anchor="t" bIns="45700" lIns="91425" spcFirstLastPara="1" rIns="91425" wrap="square" tIns="45700">
            <a:spAutoFit/>
          </a:bodyPr>
          <a:lstStyle/>
          <a:p>
            <a:pPr indent="-285750" lvl="7" marL="285750" marR="0" rtl="0" algn="l">
              <a:lnSpc>
                <a:spcPct val="10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Arial"/>
                <a:ea typeface="Arial"/>
                <a:cs typeface="Arial"/>
                <a:sym typeface="Arial"/>
              </a:rPr>
              <a:t>Religion</a:t>
            </a:r>
            <a:endParaRPr/>
          </a:p>
          <a:p>
            <a:pPr indent="-285750" lvl="8" marL="285750" marR="0" rtl="0" algn="l">
              <a:lnSpc>
                <a:spcPct val="10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Arial"/>
                <a:ea typeface="Arial"/>
                <a:cs typeface="Arial"/>
                <a:sym typeface="Arial"/>
              </a:rPr>
              <a:t>Ethnicity</a:t>
            </a:r>
            <a:endParaRPr/>
          </a:p>
          <a:p>
            <a:pPr indent="-285750" lvl="7" marL="285750" marR="0" rtl="0" algn="l">
              <a:lnSpc>
                <a:spcPct val="10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Arial"/>
                <a:ea typeface="Arial"/>
                <a:cs typeface="Arial"/>
                <a:sym typeface="Arial"/>
              </a:rPr>
              <a:t>Nationality </a:t>
            </a:r>
            <a:endParaRPr/>
          </a:p>
          <a:p>
            <a:pPr indent="-285750" lvl="7" marL="285750" marR="0" rtl="0" algn="l">
              <a:lnSpc>
                <a:spcPct val="10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Arial"/>
                <a:ea typeface="Arial"/>
                <a:cs typeface="Arial"/>
                <a:sym typeface="Arial"/>
              </a:rPr>
              <a:t>Race </a:t>
            </a:r>
            <a:endParaRPr/>
          </a:p>
          <a:p>
            <a:pPr indent="-285750" lvl="7" marL="285750" marR="0" rtl="0" algn="l">
              <a:lnSpc>
                <a:spcPct val="10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Arial"/>
                <a:ea typeface="Arial"/>
                <a:cs typeface="Arial"/>
                <a:sym typeface="Arial"/>
              </a:rPr>
              <a:t>Color</a:t>
            </a:r>
            <a:endParaRPr/>
          </a:p>
          <a:p>
            <a:pPr indent="-285750" lvl="7" marL="285750" marR="0" rtl="0" algn="l">
              <a:lnSpc>
                <a:spcPct val="10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Arial"/>
                <a:ea typeface="Arial"/>
                <a:cs typeface="Arial"/>
                <a:sym typeface="Arial"/>
              </a:rPr>
              <a:t>Gender </a:t>
            </a:r>
            <a:endParaRPr/>
          </a:p>
          <a:p>
            <a:pPr indent="-285750" lvl="7" marL="285750" marR="0" rtl="0" algn="l">
              <a:lnSpc>
                <a:spcPct val="10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Arial"/>
                <a:ea typeface="Arial"/>
                <a:cs typeface="Arial"/>
                <a:sym typeface="Arial"/>
              </a:rPr>
              <a:t>Other discriminatory factors.</a:t>
            </a:r>
            <a:endParaRPr/>
          </a:p>
        </p:txBody>
      </p:sp>
      <p:sp>
        <p:nvSpPr>
          <p:cNvPr id="167" name="Google Shape;167;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b="1" lang="en-US"/>
              <a:t>‹#›</a:t>
            </a:fld>
            <a:endParaRPr b="1"/>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40"/>
          <p:cNvSpPr/>
          <p:nvPr/>
        </p:nvSpPr>
        <p:spPr>
          <a:xfrm>
            <a:off x="50" y="2535"/>
            <a:ext cx="9144000" cy="435000"/>
          </a:xfrm>
          <a:prstGeom prst="rect">
            <a:avLst/>
          </a:prstGeom>
          <a:solidFill>
            <a:srgbClr val="1C4587"/>
          </a:solidFill>
          <a:ln>
            <a:noFill/>
          </a:ln>
        </p:spPr>
        <p:txBody>
          <a:bodyPr anchorCtr="0" anchor="ctr" bIns="91425" lIns="274300"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Fira Sans"/>
              <a:ea typeface="Fira Sans"/>
              <a:cs typeface="Fira Sans"/>
              <a:sym typeface="Fira Sans"/>
            </a:endParaRPr>
          </a:p>
        </p:txBody>
      </p:sp>
      <p:cxnSp>
        <p:nvCxnSpPr>
          <p:cNvPr id="499" name="Google Shape;499;p40"/>
          <p:cNvCxnSpPr/>
          <p:nvPr/>
        </p:nvCxnSpPr>
        <p:spPr>
          <a:xfrm rot="10800000">
            <a:off x="482428" y="1151331"/>
            <a:ext cx="854700" cy="2100"/>
          </a:xfrm>
          <a:prstGeom prst="straightConnector1">
            <a:avLst/>
          </a:prstGeom>
          <a:noFill/>
          <a:ln cap="flat" cmpd="sng" w="76200">
            <a:solidFill>
              <a:srgbClr val="1C4587"/>
            </a:solidFill>
            <a:prstDash val="solid"/>
            <a:round/>
            <a:headEnd len="sm" w="sm" type="none"/>
            <a:tailEnd len="sm" w="sm" type="none"/>
          </a:ln>
        </p:spPr>
      </p:cxnSp>
      <p:sp>
        <p:nvSpPr>
          <p:cNvPr id="500" name="Google Shape;500;p40"/>
          <p:cNvSpPr txBox="1"/>
          <p:nvPr/>
        </p:nvSpPr>
        <p:spPr>
          <a:xfrm>
            <a:off x="379702" y="584205"/>
            <a:ext cx="5339172" cy="43289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Georgia"/>
                <a:ea typeface="Georgia"/>
                <a:cs typeface="Georgia"/>
                <a:sym typeface="Georgia"/>
              </a:rPr>
              <a:t>Demo</a:t>
            </a:r>
            <a:endParaRPr b="1" i="0" sz="2400" u="none" cap="none" strike="noStrike">
              <a:solidFill>
                <a:srgbClr val="000000"/>
              </a:solidFill>
              <a:latin typeface="Georgia"/>
              <a:ea typeface="Georgia"/>
              <a:cs typeface="Georgia"/>
              <a:sym typeface="Georgia"/>
            </a:endParaRPr>
          </a:p>
        </p:txBody>
      </p:sp>
      <p:sp>
        <p:nvSpPr>
          <p:cNvPr id="501" name="Google Shape;501;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b="1" lang="en-US"/>
              <a:t>‹#›</a:t>
            </a:fld>
            <a:endParaRPr b="1"/>
          </a:p>
        </p:txBody>
      </p:sp>
      <p:graphicFrame>
        <p:nvGraphicFramePr>
          <p:cNvPr id="502" name="Google Shape;502;p40"/>
          <p:cNvGraphicFramePr/>
          <p:nvPr/>
        </p:nvGraphicFramePr>
        <p:xfrm>
          <a:off x="1319172" y="1511295"/>
          <a:ext cx="3000000" cy="3000000"/>
        </p:xfrm>
        <a:graphic>
          <a:graphicData uri="http://schemas.openxmlformats.org/drawingml/2006/table">
            <a:tbl>
              <a:tblPr bandRow="1" firstRow="1">
                <a:noFill/>
                <a:tableStyleId>{D14C2264-4AF3-40F8-B663-714752C640C7}</a:tableStyleId>
              </a:tblPr>
              <a:tblGrid>
                <a:gridCol w="780300"/>
                <a:gridCol w="991350"/>
                <a:gridCol w="4734000"/>
              </a:tblGrid>
              <a:tr h="297150">
                <a:tc>
                  <a:txBody>
                    <a:bodyPr/>
                    <a:lstStyle/>
                    <a:p>
                      <a:pPr indent="0" lvl="0" marL="0" marR="0" rtl="0" algn="ctr">
                        <a:lnSpc>
                          <a:spcPct val="100000"/>
                        </a:lnSpc>
                        <a:spcBef>
                          <a:spcPts val="0"/>
                        </a:spcBef>
                        <a:spcAft>
                          <a:spcPts val="0"/>
                        </a:spcAft>
                        <a:buNone/>
                      </a:pPr>
                      <a:r>
                        <a:rPr b="1" lang="en-US" sz="1400" u="none" cap="none" strike="noStrike">
                          <a:solidFill>
                            <a:srgbClr val="595959"/>
                          </a:solidFill>
                          <a:latin typeface="Fira Sans"/>
                          <a:ea typeface="Fira Sans"/>
                          <a:cs typeface="Fira Sans"/>
                          <a:sym typeface="Fira Sans"/>
                        </a:rPr>
                        <a:t>True</a:t>
                      </a:r>
                      <a:endParaRPr/>
                    </a:p>
                  </a:txBody>
                  <a:tcPr marT="45725" marB="45725" marR="91450" marL="91450">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solidFill>
                      <a:srgbClr val="B1CDFB"/>
                    </a:solidFill>
                  </a:tcPr>
                </a:tc>
                <a:tc>
                  <a:txBody>
                    <a:bodyPr/>
                    <a:lstStyle/>
                    <a:p>
                      <a:pPr indent="0" lvl="0" marL="0" marR="0" rtl="0" algn="ctr">
                        <a:lnSpc>
                          <a:spcPct val="100000"/>
                        </a:lnSpc>
                        <a:spcBef>
                          <a:spcPts val="0"/>
                        </a:spcBef>
                        <a:spcAft>
                          <a:spcPts val="0"/>
                        </a:spcAft>
                        <a:buNone/>
                      </a:pPr>
                      <a:r>
                        <a:rPr b="1" lang="en-US" sz="1400" u="none" cap="none" strike="noStrike">
                          <a:solidFill>
                            <a:srgbClr val="595959"/>
                          </a:solidFill>
                          <a:latin typeface="Fira Sans"/>
                          <a:ea typeface="Fira Sans"/>
                          <a:cs typeface="Fira Sans"/>
                          <a:sym typeface="Fira Sans"/>
                        </a:rPr>
                        <a:t>Predicted</a:t>
                      </a:r>
                      <a:endParaRPr/>
                    </a:p>
                  </a:txBody>
                  <a:tcPr marT="45725" marB="45725" marR="91450" marL="91450">
                    <a:lnT cap="flat" cmpd="sng" w="12700">
                      <a:solidFill>
                        <a:schemeClr val="dk1"/>
                      </a:solidFill>
                      <a:prstDash val="solid"/>
                      <a:round/>
                      <a:headEnd len="sm" w="sm" type="none"/>
                      <a:tailEnd len="sm" w="sm" type="none"/>
                    </a:lnT>
                    <a:solidFill>
                      <a:srgbClr val="B1CDFB"/>
                    </a:solidFill>
                  </a:tcPr>
                </a:tc>
                <a:tc>
                  <a:txBody>
                    <a:bodyPr/>
                    <a:lstStyle/>
                    <a:p>
                      <a:pPr indent="0" lvl="0" marL="0" marR="0" rtl="0" algn="ctr">
                        <a:lnSpc>
                          <a:spcPct val="100000"/>
                        </a:lnSpc>
                        <a:spcBef>
                          <a:spcPts val="0"/>
                        </a:spcBef>
                        <a:spcAft>
                          <a:spcPts val="0"/>
                        </a:spcAft>
                        <a:buNone/>
                      </a:pPr>
                      <a:r>
                        <a:rPr b="1" lang="en-US" sz="1400" u="none" cap="none" strike="noStrike">
                          <a:solidFill>
                            <a:srgbClr val="595959"/>
                          </a:solidFill>
                          <a:latin typeface="Fira Sans"/>
                          <a:ea typeface="Fira Sans"/>
                          <a:cs typeface="Fira Sans"/>
                          <a:sym typeface="Fira Sans"/>
                        </a:rPr>
                        <a:t>Comment</a:t>
                      </a:r>
                      <a:endParaRPr/>
                    </a:p>
                  </a:txBody>
                  <a:tcPr marT="45725" marB="45725" marR="91450" marL="91450">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solidFill>
                      <a:srgbClr val="B1CDFB"/>
                    </a:solidFill>
                  </a:tcPr>
                </a:tc>
              </a:tr>
              <a:tr h="370850">
                <a:tc>
                  <a:txBody>
                    <a:bodyPr/>
                    <a:lstStyle/>
                    <a:p>
                      <a:pPr indent="0" lvl="0" marL="0" marR="0" rtl="0" algn="ctr">
                        <a:lnSpc>
                          <a:spcPct val="100000"/>
                        </a:lnSpc>
                        <a:spcBef>
                          <a:spcPts val="0"/>
                        </a:spcBef>
                        <a:spcAft>
                          <a:spcPts val="0"/>
                        </a:spcAft>
                        <a:buNone/>
                      </a:pPr>
                      <a:r>
                        <a:rPr b="1" lang="en-US" sz="1400" u="none" cap="none" strike="noStrike">
                          <a:solidFill>
                            <a:srgbClr val="00B050"/>
                          </a:solidFill>
                          <a:latin typeface="Fira Sans"/>
                          <a:ea typeface="Fira Sans"/>
                          <a:cs typeface="Fira Sans"/>
                          <a:sym typeface="Fira Sans"/>
                        </a:rPr>
                        <a:t>1</a:t>
                      </a:r>
                      <a:endParaRPr/>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ctr">
                        <a:lnSpc>
                          <a:spcPct val="100000"/>
                        </a:lnSpc>
                        <a:spcBef>
                          <a:spcPts val="0"/>
                        </a:spcBef>
                        <a:spcAft>
                          <a:spcPts val="0"/>
                        </a:spcAft>
                        <a:buNone/>
                      </a:pPr>
                      <a:r>
                        <a:rPr b="1" lang="en-US" sz="1400" u="none" cap="none" strike="noStrike">
                          <a:solidFill>
                            <a:srgbClr val="00B050"/>
                          </a:solidFill>
                          <a:latin typeface="Fira Sans"/>
                          <a:ea typeface="Fira Sans"/>
                          <a:cs typeface="Fira Sans"/>
                          <a:sym typeface="Fira Sans"/>
                        </a:rPr>
                        <a:t>1</a:t>
                      </a:r>
                      <a:endParaRPr/>
                    </a:p>
                  </a:txBody>
                  <a:tcPr marT="45725" marB="45725" marR="91450" marL="91450"/>
                </a:tc>
                <a:tc>
                  <a:txBody>
                    <a:bodyPr/>
                    <a:lstStyle/>
                    <a:p>
                      <a:pPr indent="0" lvl="0" marL="0" marR="0" rtl="0" algn="r">
                        <a:lnSpc>
                          <a:spcPct val="100000"/>
                        </a:lnSpc>
                        <a:spcBef>
                          <a:spcPts val="0"/>
                        </a:spcBef>
                        <a:spcAft>
                          <a:spcPts val="0"/>
                        </a:spcAft>
                        <a:buNone/>
                      </a:pPr>
                      <a:r>
                        <a:rPr b="1" i="0" lang="en-US" sz="1400" u="none" cap="none" strike="noStrike">
                          <a:solidFill>
                            <a:srgbClr val="00B050"/>
                          </a:solidFill>
                          <a:latin typeface="Fira Sans"/>
                          <a:ea typeface="Fira Sans"/>
                          <a:cs typeface="Fira Sans"/>
                          <a:sym typeface="Fira Sans"/>
                        </a:rPr>
                        <a:t>ہاہاہا ہاہاہا ہاہاہا پاگل کا بچہ</a:t>
                      </a:r>
                      <a:endParaRPr b="1" sz="1400" u="none" cap="none" strike="noStrike">
                        <a:solidFill>
                          <a:srgbClr val="00B050"/>
                        </a:solidFill>
                        <a:latin typeface="Fira Sans"/>
                        <a:ea typeface="Fira Sans"/>
                        <a:cs typeface="Fira Sans"/>
                        <a:sym typeface="Fira Sans"/>
                      </a:endParaRPr>
                    </a:p>
                  </a:txBody>
                  <a:tcPr marT="45725" marB="45725" marR="91450" marL="91450">
                    <a:lnR cap="flat" cmpd="sng" w="12700">
                      <a:solidFill>
                        <a:schemeClr val="dk1"/>
                      </a:solidFill>
                      <a:prstDash val="solid"/>
                      <a:round/>
                      <a:headEnd len="sm" w="sm" type="none"/>
                      <a:tailEnd len="sm" w="sm" type="none"/>
                    </a:lnR>
                  </a:tcPr>
                </a:tc>
              </a:tr>
              <a:tr h="370850">
                <a:tc>
                  <a:txBody>
                    <a:bodyPr/>
                    <a:lstStyle/>
                    <a:p>
                      <a:pPr indent="0" lvl="0" marL="0" marR="0" rtl="0" algn="ctr">
                        <a:lnSpc>
                          <a:spcPct val="100000"/>
                        </a:lnSpc>
                        <a:spcBef>
                          <a:spcPts val="0"/>
                        </a:spcBef>
                        <a:spcAft>
                          <a:spcPts val="0"/>
                        </a:spcAft>
                        <a:buNone/>
                      </a:pPr>
                      <a:r>
                        <a:rPr b="1" lang="en-US" sz="1400" u="none" cap="none" strike="noStrike">
                          <a:solidFill>
                            <a:srgbClr val="00B050"/>
                          </a:solidFill>
                          <a:latin typeface="Fira Sans"/>
                          <a:ea typeface="Fira Sans"/>
                          <a:cs typeface="Fira Sans"/>
                          <a:sym typeface="Fira Sans"/>
                        </a:rPr>
                        <a:t>1</a:t>
                      </a:r>
                      <a:endParaRPr/>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ctr">
                        <a:lnSpc>
                          <a:spcPct val="100000"/>
                        </a:lnSpc>
                        <a:spcBef>
                          <a:spcPts val="0"/>
                        </a:spcBef>
                        <a:spcAft>
                          <a:spcPts val="0"/>
                        </a:spcAft>
                        <a:buNone/>
                      </a:pPr>
                      <a:r>
                        <a:rPr b="1" lang="en-US" sz="1400" u="none" cap="none" strike="noStrike">
                          <a:solidFill>
                            <a:srgbClr val="00B050"/>
                          </a:solidFill>
                          <a:latin typeface="Fira Sans"/>
                          <a:ea typeface="Fira Sans"/>
                          <a:cs typeface="Fira Sans"/>
                          <a:sym typeface="Fira Sans"/>
                        </a:rPr>
                        <a:t>1</a:t>
                      </a:r>
                      <a:endParaRPr/>
                    </a:p>
                  </a:txBody>
                  <a:tcPr marT="45725" marB="45725" marR="91450" marL="91450"/>
                </a:tc>
                <a:tc>
                  <a:txBody>
                    <a:bodyPr/>
                    <a:lstStyle/>
                    <a:p>
                      <a:pPr indent="0" lvl="0" marL="0" marR="0" rtl="0" algn="r">
                        <a:lnSpc>
                          <a:spcPct val="100000"/>
                        </a:lnSpc>
                        <a:spcBef>
                          <a:spcPts val="0"/>
                        </a:spcBef>
                        <a:spcAft>
                          <a:spcPts val="0"/>
                        </a:spcAft>
                        <a:buNone/>
                      </a:pPr>
                      <a:r>
                        <a:rPr b="1" i="0" lang="en-US" sz="1400" u="none" cap="none" strike="noStrike">
                          <a:solidFill>
                            <a:srgbClr val="00B050"/>
                          </a:solidFill>
                          <a:latin typeface="Fira Sans"/>
                          <a:ea typeface="Fira Sans"/>
                          <a:cs typeface="Fira Sans"/>
                          <a:sym typeface="Fira Sans"/>
                        </a:rPr>
                        <a:t>لعنت ہے اس ملک کے حکمرانوں پر</a:t>
                      </a:r>
                      <a:endParaRPr b="1" sz="1400" u="none" cap="none" strike="noStrike">
                        <a:solidFill>
                          <a:srgbClr val="00B050"/>
                        </a:solidFill>
                        <a:latin typeface="Fira Sans"/>
                        <a:ea typeface="Fira Sans"/>
                        <a:cs typeface="Fira Sans"/>
                        <a:sym typeface="Fira Sans"/>
                      </a:endParaRPr>
                    </a:p>
                  </a:txBody>
                  <a:tcPr marT="45725" marB="45725" marR="91450" marL="91450">
                    <a:lnR cap="flat" cmpd="sng" w="12700">
                      <a:solidFill>
                        <a:schemeClr val="dk1"/>
                      </a:solidFill>
                      <a:prstDash val="solid"/>
                      <a:round/>
                      <a:headEnd len="sm" w="sm" type="none"/>
                      <a:tailEnd len="sm" w="sm" type="none"/>
                    </a:lnR>
                  </a:tcPr>
                </a:tc>
              </a:tr>
              <a:tr h="370850">
                <a:tc>
                  <a:txBody>
                    <a:bodyPr/>
                    <a:lstStyle/>
                    <a:p>
                      <a:pPr indent="0" lvl="0" marL="0" marR="0" rtl="0" algn="ctr">
                        <a:lnSpc>
                          <a:spcPct val="100000"/>
                        </a:lnSpc>
                        <a:spcBef>
                          <a:spcPts val="0"/>
                        </a:spcBef>
                        <a:spcAft>
                          <a:spcPts val="0"/>
                        </a:spcAft>
                        <a:buNone/>
                      </a:pPr>
                      <a:r>
                        <a:rPr b="1" lang="en-US" sz="1400" u="none" cap="none" strike="noStrike">
                          <a:solidFill>
                            <a:srgbClr val="00B050"/>
                          </a:solidFill>
                          <a:latin typeface="Fira Sans"/>
                          <a:ea typeface="Fira Sans"/>
                          <a:cs typeface="Fira Sans"/>
                          <a:sym typeface="Fira Sans"/>
                        </a:rPr>
                        <a:t>0</a:t>
                      </a:r>
                      <a:endParaRPr/>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ctr">
                        <a:lnSpc>
                          <a:spcPct val="100000"/>
                        </a:lnSpc>
                        <a:spcBef>
                          <a:spcPts val="0"/>
                        </a:spcBef>
                        <a:spcAft>
                          <a:spcPts val="0"/>
                        </a:spcAft>
                        <a:buNone/>
                      </a:pPr>
                      <a:r>
                        <a:rPr b="1" lang="en-US" sz="1400" u="none" cap="none" strike="noStrike">
                          <a:solidFill>
                            <a:srgbClr val="00B050"/>
                          </a:solidFill>
                          <a:latin typeface="Fira Sans"/>
                          <a:ea typeface="Fira Sans"/>
                          <a:cs typeface="Fira Sans"/>
                          <a:sym typeface="Fira Sans"/>
                        </a:rPr>
                        <a:t>0</a:t>
                      </a:r>
                      <a:endParaRPr/>
                    </a:p>
                  </a:txBody>
                  <a:tcPr marT="45725" marB="45725" marR="91450" marL="91450"/>
                </a:tc>
                <a:tc>
                  <a:txBody>
                    <a:bodyPr/>
                    <a:lstStyle/>
                    <a:p>
                      <a:pPr indent="0" lvl="0" marL="0" marR="0" rtl="0" algn="r">
                        <a:lnSpc>
                          <a:spcPct val="100000"/>
                        </a:lnSpc>
                        <a:spcBef>
                          <a:spcPts val="0"/>
                        </a:spcBef>
                        <a:spcAft>
                          <a:spcPts val="0"/>
                        </a:spcAft>
                        <a:buNone/>
                      </a:pPr>
                      <a:r>
                        <a:rPr b="1" i="0" lang="en-US" sz="1400" u="none" cap="none" strike="noStrike">
                          <a:solidFill>
                            <a:srgbClr val="00B050"/>
                          </a:solidFill>
                          <a:latin typeface="Fira Sans"/>
                          <a:ea typeface="Fira Sans"/>
                          <a:cs typeface="Fira Sans"/>
                          <a:sym typeface="Fira Sans"/>
                        </a:rPr>
                        <a:t>بد قسمتی سے پاکستان ٹیم کے لیے ان کا انتخاب نا ہو سکا</a:t>
                      </a:r>
                      <a:endParaRPr b="1" sz="1400" u="none" cap="none" strike="noStrike">
                        <a:solidFill>
                          <a:srgbClr val="00B050"/>
                        </a:solidFill>
                        <a:latin typeface="Fira Sans"/>
                        <a:ea typeface="Fira Sans"/>
                        <a:cs typeface="Fira Sans"/>
                        <a:sym typeface="Fira Sans"/>
                      </a:endParaRPr>
                    </a:p>
                  </a:txBody>
                  <a:tcPr marT="45725" marB="45725" marR="91450" marL="91450">
                    <a:lnR cap="flat" cmpd="sng" w="12700">
                      <a:solidFill>
                        <a:schemeClr val="dk1"/>
                      </a:solidFill>
                      <a:prstDash val="solid"/>
                      <a:round/>
                      <a:headEnd len="sm" w="sm" type="none"/>
                      <a:tailEnd len="sm" w="sm" type="none"/>
                    </a:lnR>
                  </a:tcPr>
                </a:tc>
              </a:tr>
              <a:tr h="370850">
                <a:tc>
                  <a:txBody>
                    <a:bodyPr/>
                    <a:lstStyle/>
                    <a:p>
                      <a:pPr indent="0" lvl="0" marL="0" marR="0" rtl="0" algn="ctr">
                        <a:lnSpc>
                          <a:spcPct val="100000"/>
                        </a:lnSpc>
                        <a:spcBef>
                          <a:spcPts val="0"/>
                        </a:spcBef>
                        <a:spcAft>
                          <a:spcPts val="0"/>
                        </a:spcAft>
                        <a:buNone/>
                      </a:pPr>
                      <a:r>
                        <a:rPr b="1" lang="en-US" sz="1400" u="none" cap="none" strike="noStrike">
                          <a:solidFill>
                            <a:srgbClr val="00B050"/>
                          </a:solidFill>
                          <a:latin typeface="Fira Sans"/>
                          <a:ea typeface="Fira Sans"/>
                          <a:cs typeface="Fira Sans"/>
                          <a:sym typeface="Fira Sans"/>
                        </a:rPr>
                        <a:t>1</a:t>
                      </a:r>
                      <a:endParaRPr/>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ctr">
                        <a:lnSpc>
                          <a:spcPct val="100000"/>
                        </a:lnSpc>
                        <a:spcBef>
                          <a:spcPts val="0"/>
                        </a:spcBef>
                        <a:spcAft>
                          <a:spcPts val="0"/>
                        </a:spcAft>
                        <a:buNone/>
                      </a:pPr>
                      <a:r>
                        <a:rPr b="1" lang="en-US" sz="1400" u="none" cap="none" strike="noStrike">
                          <a:solidFill>
                            <a:srgbClr val="00B050"/>
                          </a:solidFill>
                          <a:latin typeface="Fira Sans"/>
                          <a:ea typeface="Fira Sans"/>
                          <a:cs typeface="Fira Sans"/>
                          <a:sym typeface="Fira Sans"/>
                        </a:rPr>
                        <a:t>1</a:t>
                      </a:r>
                      <a:endParaRPr/>
                    </a:p>
                  </a:txBody>
                  <a:tcPr marT="45725" marB="45725" marR="91450" marL="91450"/>
                </a:tc>
                <a:tc>
                  <a:txBody>
                    <a:bodyPr/>
                    <a:lstStyle/>
                    <a:p>
                      <a:pPr indent="0" lvl="0" marL="0" marR="0" rtl="0" algn="r">
                        <a:lnSpc>
                          <a:spcPct val="100000"/>
                        </a:lnSpc>
                        <a:spcBef>
                          <a:spcPts val="0"/>
                        </a:spcBef>
                        <a:spcAft>
                          <a:spcPts val="0"/>
                        </a:spcAft>
                        <a:buNone/>
                      </a:pPr>
                      <a:r>
                        <a:rPr b="1" i="0" lang="en-US" sz="1400" u="none" cap="none" strike="noStrike">
                          <a:solidFill>
                            <a:srgbClr val="00B050"/>
                          </a:solidFill>
                          <a:latin typeface="Arial"/>
                          <a:ea typeface="Arial"/>
                          <a:cs typeface="Arial"/>
                          <a:sym typeface="Arial"/>
                        </a:rPr>
                        <a:t>یہ بھونکنے والا ہے سعودی کے ریال کمانے کے لیے</a:t>
                      </a:r>
                      <a:endParaRPr b="1" sz="1400" u="none" cap="none" strike="noStrike">
                        <a:solidFill>
                          <a:srgbClr val="00B050"/>
                        </a:solidFill>
                        <a:latin typeface="Fira Sans"/>
                        <a:ea typeface="Fira Sans"/>
                        <a:cs typeface="Fira Sans"/>
                        <a:sym typeface="Fira Sans"/>
                      </a:endParaRPr>
                    </a:p>
                  </a:txBody>
                  <a:tcPr marT="45725" marB="45725" marR="91450" marL="91450">
                    <a:lnR cap="flat" cmpd="sng" w="12700">
                      <a:solidFill>
                        <a:schemeClr val="dk1"/>
                      </a:solidFill>
                      <a:prstDash val="solid"/>
                      <a:round/>
                      <a:headEnd len="sm" w="sm" type="none"/>
                      <a:tailEnd len="sm" w="sm" type="none"/>
                    </a:lnR>
                  </a:tcPr>
                </a:tc>
              </a:tr>
              <a:tr h="370850">
                <a:tc>
                  <a:txBody>
                    <a:bodyPr/>
                    <a:lstStyle/>
                    <a:p>
                      <a:pPr indent="0" lvl="0" marL="0" marR="0" rtl="0" algn="ctr">
                        <a:lnSpc>
                          <a:spcPct val="100000"/>
                        </a:lnSpc>
                        <a:spcBef>
                          <a:spcPts val="0"/>
                        </a:spcBef>
                        <a:spcAft>
                          <a:spcPts val="0"/>
                        </a:spcAft>
                        <a:buNone/>
                      </a:pPr>
                      <a:r>
                        <a:rPr b="1" i="0" lang="en-US" sz="1400" u="none" cap="none" strike="noStrike">
                          <a:solidFill>
                            <a:srgbClr val="FF0000"/>
                          </a:solidFill>
                          <a:latin typeface="Arial"/>
                          <a:ea typeface="Arial"/>
                          <a:cs typeface="Arial"/>
                          <a:sym typeface="Arial"/>
                        </a:rPr>
                        <a:t>0</a:t>
                      </a:r>
                      <a:endParaRPr b="1" sz="1400" u="none" cap="none" strike="noStrike">
                        <a:solidFill>
                          <a:srgbClr val="FF0000"/>
                        </a:solidFill>
                        <a:latin typeface="Fira Sans"/>
                        <a:ea typeface="Fira Sans"/>
                        <a:cs typeface="Fira Sans"/>
                        <a:sym typeface="Fira Sans"/>
                      </a:endParaRPr>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ctr">
                        <a:lnSpc>
                          <a:spcPct val="100000"/>
                        </a:lnSpc>
                        <a:spcBef>
                          <a:spcPts val="0"/>
                        </a:spcBef>
                        <a:spcAft>
                          <a:spcPts val="0"/>
                        </a:spcAft>
                        <a:buNone/>
                      </a:pPr>
                      <a:r>
                        <a:rPr b="1" lang="en-US" sz="1400" u="none" cap="none" strike="noStrike">
                          <a:solidFill>
                            <a:srgbClr val="FF0000"/>
                          </a:solidFill>
                          <a:latin typeface="Fira Sans"/>
                          <a:ea typeface="Fira Sans"/>
                          <a:cs typeface="Fira Sans"/>
                          <a:sym typeface="Fira Sans"/>
                        </a:rPr>
                        <a:t>1</a:t>
                      </a:r>
                      <a:endParaRPr/>
                    </a:p>
                  </a:txBody>
                  <a:tcPr marT="45725" marB="45725" marR="91450" marL="91450"/>
                </a:tc>
                <a:tc>
                  <a:txBody>
                    <a:bodyPr/>
                    <a:lstStyle/>
                    <a:p>
                      <a:pPr indent="0" lvl="0" marL="0" marR="0" rtl="0" algn="r">
                        <a:lnSpc>
                          <a:spcPct val="100000"/>
                        </a:lnSpc>
                        <a:spcBef>
                          <a:spcPts val="0"/>
                        </a:spcBef>
                        <a:spcAft>
                          <a:spcPts val="0"/>
                        </a:spcAft>
                        <a:buNone/>
                      </a:pPr>
                      <a:r>
                        <a:rPr b="1" i="0" lang="en-US" sz="1400" u="none" cap="none" strike="noStrike">
                          <a:solidFill>
                            <a:srgbClr val="FF0000"/>
                          </a:solidFill>
                          <a:latin typeface="Arial"/>
                          <a:ea typeface="Arial"/>
                          <a:cs typeface="Arial"/>
                          <a:sym typeface="Arial"/>
                        </a:rPr>
                        <a:t>ذلیل کر دیا اس بچی کو سب نے</a:t>
                      </a:r>
                      <a:endParaRPr b="1" sz="1400" u="none" cap="none" strike="noStrike">
                        <a:solidFill>
                          <a:srgbClr val="FF0000"/>
                        </a:solidFill>
                        <a:latin typeface="Fira Sans"/>
                        <a:ea typeface="Fira Sans"/>
                        <a:cs typeface="Fira Sans"/>
                        <a:sym typeface="Fira Sans"/>
                      </a:endParaRPr>
                    </a:p>
                  </a:txBody>
                  <a:tcPr marT="45725" marB="45725" marR="91450" marL="91450">
                    <a:lnR cap="flat" cmpd="sng" w="12700">
                      <a:solidFill>
                        <a:schemeClr val="dk1"/>
                      </a:solidFill>
                      <a:prstDash val="solid"/>
                      <a:round/>
                      <a:headEnd len="sm" w="sm" type="none"/>
                      <a:tailEnd len="sm" w="sm" type="none"/>
                    </a:lnR>
                  </a:tcPr>
                </a:tc>
              </a:tr>
              <a:tr h="370850">
                <a:tc>
                  <a:txBody>
                    <a:bodyPr/>
                    <a:lstStyle/>
                    <a:p>
                      <a:pPr indent="0" lvl="0" marL="0" marR="0" rtl="0" algn="ctr">
                        <a:lnSpc>
                          <a:spcPct val="100000"/>
                        </a:lnSpc>
                        <a:spcBef>
                          <a:spcPts val="0"/>
                        </a:spcBef>
                        <a:spcAft>
                          <a:spcPts val="0"/>
                        </a:spcAft>
                        <a:buNone/>
                      </a:pPr>
                      <a:r>
                        <a:rPr b="1" lang="en-US" sz="1400" u="none" cap="none" strike="noStrike">
                          <a:solidFill>
                            <a:srgbClr val="FF0000"/>
                          </a:solidFill>
                          <a:latin typeface="Fira Sans"/>
                          <a:ea typeface="Fira Sans"/>
                          <a:cs typeface="Fira Sans"/>
                          <a:sym typeface="Fira Sans"/>
                        </a:rPr>
                        <a:t>1</a:t>
                      </a:r>
                      <a:endParaRPr/>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ctr">
                        <a:lnSpc>
                          <a:spcPct val="100000"/>
                        </a:lnSpc>
                        <a:spcBef>
                          <a:spcPts val="0"/>
                        </a:spcBef>
                        <a:spcAft>
                          <a:spcPts val="0"/>
                        </a:spcAft>
                        <a:buNone/>
                      </a:pPr>
                      <a:r>
                        <a:rPr b="1" lang="en-US" sz="1400" u="none" cap="none" strike="noStrike">
                          <a:solidFill>
                            <a:srgbClr val="FF0000"/>
                          </a:solidFill>
                          <a:latin typeface="Fira Sans"/>
                          <a:ea typeface="Fira Sans"/>
                          <a:cs typeface="Fira Sans"/>
                          <a:sym typeface="Fira Sans"/>
                        </a:rPr>
                        <a:t>0</a:t>
                      </a:r>
                      <a:endParaRPr/>
                    </a:p>
                  </a:txBody>
                  <a:tcPr marT="45725" marB="45725" marR="91450" marL="91450"/>
                </a:tc>
                <a:tc>
                  <a:txBody>
                    <a:bodyPr/>
                    <a:lstStyle/>
                    <a:p>
                      <a:pPr indent="0" lvl="0" marL="0" marR="0" rtl="0" algn="r">
                        <a:lnSpc>
                          <a:spcPct val="100000"/>
                        </a:lnSpc>
                        <a:spcBef>
                          <a:spcPts val="0"/>
                        </a:spcBef>
                        <a:spcAft>
                          <a:spcPts val="0"/>
                        </a:spcAft>
                        <a:buNone/>
                      </a:pPr>
                      <a:r>
                        <a:rPr b="1" i="0" lang="en-US" sz="1400" u="none" cap="none" strike="noStrike">
                          <a:solidFill>
                            <a:srgbClr val="FF0000"/>
                          </a:solidFill>
                          <a:latin typeface="Arial"/>
                          <a:ea typeface="Arial"/>
                          <a:cs typeface="Arial"/>
                          <a:sym typeface="Arial"/>
                        </a:rPr>
                        <a:t>آنٹی آپ سے ریکویسٹ ہے آپ جسٹ پوگو ہو ہی دیکھو کیوں کہ اس میں نواز گنجا کچھ زیادہ ہی آتا ہے</a:t>
                      </a:r>
                      <a:endParaRPr b="1" sz="1400" u="none" cap="none" strike="noStrike">
                        <a:solidFill>
                          <a:srgbClr val="FF0000"/>
                        </a:solidFill>
                        <a:latin typeface="Fira Sans"/>
                        <a:ea typeface="Fira Sans"/>
                        <a:cs typeface="Fira Sans"/>
                        <a:sym typeface="Fira Sans"/>
                      </a:endParaRPr>
                    </a:p>
                  </a:txBody>
                  <a:tcPr marT="45725" marB="45725" marR="91450" marL="91450">
                    <a:lnR cap="flat" cmpd="sng" w="12700">
                      <a:solidFill>
                        <a:schemeClr val="dk1"/>
                      </a:solidFill>
                      <a:prstDash val="solid"/>
                      <a:round/>
                      <a:headEnd len="sm" w="sm" type="none"/>
                      <a:tailEnd len="sm" w="sm" type="none"/>
                    </a:lnR>
                  </a:tcPr>
                </a:tc>
              </a:tr>
              <a:tr h="370850">
                <a:tc>
                  <a:txBody>
                    <a:bodyPr/>
                    <a:lstStyle/>
                    <a:p>
                      <a:pPr indent="0" lvl="0" marL="0" marR="0" rtl="0" algn="ctr">
                        <a:lnSpc>
                          <a:spcPct val="100000"/>
                        </a:lnSpc>
                        <a:spcBef>
                          <a:spcPts val="0"/>
                        </a:spcBef>
                        <a:spcAft>
                          <a:spcPts val="0"/>
                        </a:spcAft>
                        <a:buNone/>
                      </a:pPr>
                      <a:r>
                        <a:rPr b="1" lang="en-US" sz="1400" u="none" cap="none" strike="noStrike">
                          <a:solidFill>
                            <a:srgbClr val="FF0000"/>
                          </a:solidFill>
                          <a:latin typeface="Fira Sans"/>
                          <a:ea typeface="Fira Sans"/>
                          <a:cs typeface="Fira Sans"/>
                          <a:sym typeface="Fira Sans"/>
                        </a:rPr>
                        <a:t>1</a:t>
                      </a:r>
                      <a:endParaRPr/>
                    </a:p>
                  </a:txBody>
                  <a:tcPr marT="45725" marB="45725" marR="91450" marL="91450">
                    <a:lnL cap="flat" cmpd="sng" w="12700">
                      <a:solidFill>
                        <a:schemeClr val="dk1"/>
                      </a:solidFill>
                      <a:prstDash val="solid"/>
                      <a:round/>
                      <a:headEnd len="sm" w="sm" type="none"/>
                      <a:tailEnd len="sm" w="sm" type="none"/>
                    </a:lnL>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400" u="none" cap="none" strike="noStrike">
                          <a:solidFill>
                            <a:srgbClr val="FF0000"/>
                          </a:solidFill>
                          <a:latin typeface="Fira Sans"/>
                          <a:ea typeface="Fira Sans"/>
                          <a:cs typeface="Fira Sans"/>
                          <a:sym typeface="Fira Sans"/>
                        </a:rPr>
                        <a:t>0</a:t>
                      </a:r>
                      <a:endParaRPr/>
                    </a:p>
                  </a:txBody>
                  <a:tcPr marT="45725" marB="45725" marR="91450" marL="91450">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1" i="0" lang="en-US" sz="1400" u="none" cap="none" strike="noStrike">
                          <a:solidFill>
                            <a:srgbClr val="FF0000"/>
                          </a:solidFill>
                          <a:latin typeface="Arial"/>
                          <a:ea typeface="Arial"/>
                          <a:cs typeface="Arial"/>
                          <a:sym typeface="Arial"/>
                        </a:rPr>
                        <a:t>دھاندلی کی پیداوار</a:t>
                      </a:r>
                      <a:endParaRPr b="1" sz="1400" u="none" cap="none" strike="noStrike">
                        <a:solidFill>
                          <a:srgbClr val="FF0000"/>
                        </a:solidFill>
                        <a:latin typeface="Fira Sans"/>
                        <a:ea typeface="Fira Sans"/>
                        <a:cs typeface="Fira Sans"/>
                        <a:sym typeface="Fira Sans"/>
                      </a:endParaRPr>
                    </a:p>
                  </a:txBody>
                  <a:tcPr marT="45725" marB="45725" marR="91450" marL="91450">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41"/>
          <p:cNvSpPr/>
          <p:nvPr/>
        </p:nvSpPr>
        <p:spPr>
          <a:xfrm>
            <a:off x="50" y="2535"/>
            <a:ext cx="9144000" cy="435000"/>
          </a:xfrm>
          <a:prstGeom prst="rect">
            <a:avLst/>
          </a:prstGeom>
          <a:solidFill>
            <a:srgbClr val="1C4587"/>
          </a:solidFill>
          <a:ln>
            <a:noFill/>
          </a:ln>
        </p:spPr>
        <p:txBody>
          <a:bodyPr anchorCtr="0" anchor="ctr" bIns="91425" lIns="274300"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Fira Sans"/>
              <a:ea typeface="Fira Sans"/>
              <a:cs typeface="Fira Sans"/>
              <a:sym typeface="Fira Sans"/>
            </a:endParaRPr>
          </a:p>
        </p:txBody>
      </p:sp>
      <p:cxnSp>
        <p:nvCxnSpPr>
          <p:cNvPr id="508" name="Google Shape;508;p41"/>
          <p:cNvCxnSpPr/>
          <p:nvPr/>
        </p:nvCxnSpPr>
        <p:spPr>
          <a:xfrm rot="10800000">
            <a:off x="581875" y="1227532"/>
            <a:ext cx="854700" cy="2100"/>
          </a:xfrm>
          <a:prstGeom prst="straightConnector1">
            <a:avLst/>
          </a:prstGeom>
          <a:noFill/>
          <a:ln cap="flat" cmpd="sng" w="76200">
            <a:solidFill>
              <a:srgbClr val="1C4587"/>
            </a:solidFill>
            <a:prstDash val="solid"/>
            <a:round/>
            <a:headEnd len="sm" w="sm" type="none"/>
            <a:tailEnd len="sm" w="sm" type="none"/>
          </a:ln>
        </p:spPr>
      </p:cxnSp>
      <p:sp>
        <p:nvSpPr>
          <p:cNvPr id="509" name="Google Shape;509;p41"/>
          <p:cNvSpPr txBox="1"/>
          <p:nvPr/>
        </p:nvSpPr>
        <p:spPr>
          <a:xfrm>
            <a:off x="502402" y="597850"/>
            <a:ext cx="2541600" cy="52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Fira Sans"/>
                <a:ea typeface="Fira Sans"/>
                <a:cs typeface="Fira Sans"/>
                <a:sym typeface="Fira Sans"/>
              </a:rPr>
              <a:t>Conclusion</a:t>
            </a:r>
            <a:endParaRPr b="1" i="0" sz="2400" u="none" cap="none" strike="noStrike">
              <a:solidFill>
                <a:srgbClr val="000000"/>
              </a:solidFill>
              <a:latin typeface="Fira Sans"/>
              <a:ea typeface="Fira Sans"/>
              <a:cs typeface="Fira Sans"/>
              <a:sym typeface="Fira Sans"/>
            </a:endParaRPr>
          </a:p>
        </p:txBody>
      </p:sp>
      <p:sp>
        <p:nvSpPr>
          <p:cNvPr id="510" name="Google Shape;510;p41"/>
          <p:cNvSpPr txBox="1"/>
          <p:nvPr/>
        </p:nvSpPr>
        <p:spPr>
          <a:xfrm>
            <a:off x="581874" y="1637048"/>
            <a:ext cx="7525015" cy="3387000"/>
          </a:xfrm>
          <a:prstGeom prst="rect">
            <a:avLst/>
          </a:prstGeom>
          <a:noFill/>
          <a:ln>
            <a:noFill/>
          </a:ln>
        </p:spPr>
        <p:txBody>
          <a:bodyPr anchorCtr="0" anchor="t" bIns="91425" lIns="91425" spcFirstLastPara="1" rIns="91425" wrap="square" tIns="91425">
            <a:noAutofit/>
          </a:bodyPr>
          <a:lstStyle/>
          <a:p>
            <a:pPr indent="-317500" lvl="0" marL="457200" marR="0" rtl="0" algn="just">
              <a:lnSpc>
                <a:spcPct val="115000"/>
              </a:lnSpc>
              <a:spcBef>
                <a:spcPts val="0"/>
              </a:spcBef>
              <a:spcAft>
                <a:spcPts val="0"/>
              </a:spcAft>
              <a:buClr>
                <a:schemeClr val="dk1"/>
              </a:buClr>
              <a:buSzPts val="1400"/>
              <a:buFont typeface="Courier New"/>
              <a:buChar char="o"/>
            </a:pPr>
            <a:r>
              <a:rPr b="1" i="0" lang="en-US" sz="1400" u="none" cap="none" strike="noStrike">
                <a:solidFill>
                  <a:srgbClr val="083C92"/>
                </a:solidFill>
                <a:latin typeface="Fira Sans"/>
                <a:ea typeface="Fira Sans"/>
                <a:cs typeface="Fira Sans"/>
                <a:sym typeface="Fira Sans"/>
              </a:rPr>
              <a:t>T</a:t>
            </a:r>
            <a:r>
              <a:rPr b="1" i="1" lang="en-US" sz="1400" u="none" cap="none" strike="noStrike">
                <a:solidFill>
                  <a:srgbClr val="083C92"/>
                </a:solidFill>
                <a:latin typeface="Fira Sans"/>
                <a:ea typeface="Fira Sans"/>
                <a:cs typeface="Fira Sans"/>
                <a:sym typeface="Fira Sans"/>
              </a:rPr>
              <a:t>oxic comment classification Urdu</a:t>
            </a:r>
            <a:r>
              <a:rPr b="1" i="1" lang="en-US" sz="1400" u="none" cap="none" strike="noStrike">
                <a:solidFill>
                  <a:srgbClr val="000000"/>
                </a:solidFill>
                <a:latin typeface="Fira Sans"/>
                <a:ea typeface="Fira Sans"/>
                <a:cs typeface="Fira Sans"/>
                <a:sym typeface="Fira Sans"/>
              </a:rPr>
              <a:t> </a:t>
            </a:r>
            <a:r>
              <a:rPr b="0" i="0" lang="en-US" sz="1400" u="none" cap="none" strike="noStrike">
                <a:solidFill>
                  <a:srgbClr val="000000"/>
                </a:solidFill>
                <a:latin typeface="Fira Sans"/>
                <a:ea typeface="Fira Sans"/>
                <a:cs typeface="Fira Sans"/>
                <a:sym typeface="Fira Sans"/>
              </a:rPr>
              <a:t>which is an</a:t>
            </a:r>
            <a:r>
              <a:rPr b="1" i="0" lang="en-US" sz="1400" u="none" cap="none" strike="noStrike">
                <a:solidFill>
                  <a:srgbClr val="000000"/>
                </a:solidFill>
                <a:latin typeface="Fira Sans"/>
                <a:ea typeface="Fira Sans"/>
                <a:cs typeface="Fira Sans"/>
                <a:sym typeface="Fira Sans"/>
              </a:rPr>
              <a:t> </a:t>
            </a:r>
            <a:r>
              <a:rPr b="1" i="1" lang="en-US" sz="1400" u="none" cap="none" strike="noStrike">
                <a:solidFill>
                  <a:srgbClr val="000000"/>
                </a:solidFill>
                <a:latin typeface="Fira Sans"/>
                <a:ea typeface="Fira Sans"/>
                <a:cs typeface="Fira Sans"/>
                <a:sym typeface="Fira Sans"/>
              </a:rPr>
              <a:t>under-resourced</a:t>
            </a:r>
            <a:r>
              <a:rPr b="0" i="0" lang="en-US" sz="1400" u="none" cap="none" strike="noStrike">
                <a:solidFill>
                  <a:srgbClr val="000000"/>
                </a:solidFill>
                <a:latin typeface="Fira Sans"/>
                <a:ea typeface="Fira Sans"/>
                <a:cs typeface="Fira Sans"/>
                <a:sym typeface="Fira Sans"/>
              </a:rPr>
              <a:t> language</a:t>
            </a:r>
            <a:endParaRPr b="1" i="0" sz="1400" u="none" cap="none" strike="noStrike">
              <a:solidFill>
                <a:schemeClr val="dk1"/>
              </a:solidFill>
              <a:latin typeface="Fira Sans"/>
              <a:ea typeface="Fira Sans"/>
              <a:cs typeface="Fira Sans"/>
              <a:sym typeface="Fira Sans"/>
            </a:endParaRPr>
          </a:p>
          <a:p>
            <a:pPr indent="-228600" lvl="0" marL="457200" marR="0" rtl="0" algn="just">
              <a:lnSpc>
                <a:spcPct val="115000"/>
              </a:lnSpc>
              <a:spcBef>
                <a:spcPts val="0"/>
              </a:spcBef>
              <a:spcAft>
                <a:spcPts val="0"/>
              </a:spcAft>
              <a:buClr>
                <a:schemeClr val="dk1"/>
              </a:buClr>
              <a:buSzPts val="1400"/>
              <a:buFont typeface="Courier New"/>
              <a:buNone/>
            </a:pPr>
            <a:r>
              <a:t/>
            </a:r>
            <a:endParaRPr b="1" i="0" sz="800" u="none" cap="none" strike="noStrike">
              <a:solidFill>
                <a:schemeClr val="dk1"/>
              </a:solidFill>
              <a:latin typeface="Fira Sans"/>
              <a:ea typeface="Fira Sans"/>
              <a:cs typeface="Fira Sans"/>
              <a:sym typeface="Fira Sans"/>
            </a:endParaRPr>
          </a:p>
          <a:p>
            <a:pPr indent="-317500" lvl="0" marL="457200" marR="0" rtl="0" algn="just">
              <a:lnSpc>
                <a:spcPct val="115000"/>
              </a:lnSpc>
              <a:spcBef>
                <a:spcPts val="0"/>
              </a:spcBef>
              <a:spcAft>
                <a:spcPts val="0"/>
              </a:spcAft>
              <a:buClr>
                <a:schemeClr val="dk1"/>
              </a:buClr>
              <a:buSzPts val="1400"/>
              <a:buFont typeface="Courier New"/>
              <a:buChar char="o"/>
            </a:pPr>
            <a:r>
              <a:rPr b="1" i="0" lang="en-US" sz="1400" u="none" cap="none" strike="noStrike">
                <a:solidFill>
                  <a:srgbClr val="083C92"/>
                </a:solidFill>
                <a:latin typeface="Fira Sans"/>
                <a:ea typeface="Fira Sans"/>
                <a:cs typeface="Fira Sans"/>
                <a:sym typeface="Fira Sans"/>
              </a:rPr>
              <a:t>Resource Generation</a:t>
            </a:r>
            <a:endParaRPr b="1" i="0" sz="1400" u="none" cap="none" strike="noStrike">
              <a:solidFill>
                <a:srgbClr val="083C92"/>
              </a:solidFill>
              <a:latin typeface="Fira Sans"/>
              <a:ea typeface="Fira Sans"/>
              <a:cs typeface="Fira Sans"/>
              <a:sym typeface="Fira Sans"/>
            </a:endParaRPr>
          </a:p>
          <a:p>
            <a:pPr indent="-317500" lvl="1" marL="914400" marR="0" rtl="0" algn="just">
              <a:lnSpc>
                <a:spcPct val="115000"/>
              </a:lnSpc>
              <a:spcBef>
                <a:spcPts val="0"/>
              </a:spcBef>
              <a:spcAft>
                <a:spcPts val="0"/>
              </a:spcAft>
              <a:buClr>
                <a:schemeClr val="dk1"/>
              </a:buClr>
              <a:buSzPts val="1400"/>
              <a:buFont typeface="Courier New"/>
              <a:buChar char="o"/>
            </a:pPr>
            <a:r>
              <a:rPr b="0" i="0" lang="en-US" sz="1400" u="none" cap="none" strike="noStrike">
                <a:solidFill>
                  <a:schemeClr val="dk1"/>
                </a:solidFill>
                <a:latin typeface="Fira Sans"/>
                <a:ea typeface="Fira Sans"/>
                <a:cs typeface="Fira Sans"/>
                <a:sym typeface="Fira Sans"/>
              </a:rPr>
              <a:t>We have prepared a larger and much richer manually annotated corpus for urdu </a:t>
            </a:r>
            <a:r>
              <a:rPr lang="en-US">
                <a:solidFill>
                  <a:schemeClr val="dk1"/>
                </a:solidFill>
                <a:latin typeface="Fira Sans"/>
                <a:ea typeface="Fira Sans"/>
                <a:cs typeface="Fira Sans"/>
                <a:sym typeface="Fira Sans"/>
              </a:rPr>
              <a:t>toxicity detection</a:t>
            </a:r>
            <a:endParaRPr/>
          </a:p>
          <a:p>
            <a:pPr indent="-228600" lvl="1" marL="914400" marR="0" rtl="0" algn="just">
              <a:lnSpc>
                <a:spcPct val="115000"/>
              </a:lnSpc>
              <a:spcBef>
                <a:spcPts val="0"/>
              </a:spcBef>
              <a:spcAft>
                <a:spcPts val="0"/>
              </a:spcAft>
              <a:buClr>
                <a:schemeClr val="dk1"/>
              </a:buClr>
              <a:buSzPts val="1400"/>
              <a:buFont typeface="Courier New"/>
              <a:buNone/>
            </a:pPr>
            <a:r>
              <a:t/>
            </a:r>
            <a:endParaRPr b="0" i="0" sz="800" u="none" cap="none" strike="noStrike">
              <a:solidFill>
                <a:schemeClr val="dk1"/>
              </a:solidFill>
              <a:latin typeface="Fira Sans"/>
              <a:ea typeface="Fira Sans"/>
              <a:cs typeface="Fira Sans"/>
              <a:sym typeface="Fira Sans"/>
            </a:endParaRPr>
          </a:p>
          <a:p>
            <a:pPr indent="-317500" lvl="0" marL="457200" marR="0" rtl="0" algn="just">
              <a:lnSpc>
                <a:spcPct val="115000"/>
              </a:lnSpc>
              <a:spcBef>
                <a:spcPts val="0"/>
              </a:spcBef>
              <a:spcAft>
                <a:spcPts val="0"/>
              </a:spcAft>
              <a:buClr>
                <a:schemeClr val="dk1"/>
              </a:buClr>
              <a:buSzPts val="1400"/>
              <a:buFont typeface="Courier New"/>
              <a:buChar char="o"/>
            </a:pPr>
            <a:r>
              <a:rPr b="1" i="0" lang="en-US" sz="1400" u="none" cap="none" strike="noStrike">
                <a:solidFill>
                  <a:srgbClr val="083C92"/>
                </a:solidFill>
                <a:latin typeface="Fira Sans"/>
                <a:ea typeface="Fira Sans"/>
                <a:cs typeface="Fira Sans"/>
                <a:sym typeface="Fira Sans"/>
              </a:rPr>
              <a:t>Empirical Analysis</a:t>
            </a:r>
            <a:endParaRPr/>
          </a:p>
          <a:p>
            <a:pPr indent="-317500" lvl="1" marL="914400" marR="0" rtl="0" algn="just">
              <a:lnSpc>
                <a:spcPct val="115000"/>
              </a:lnSpc>
              <a:spcBef>
                <a:spcPts val="0"/>
              </a:spcBef>
              <a:spcAft>
                <a:spcPts val="0"/>
              </a:spcAft>
              <a:buClr>
                <a:schemeClr val="dk1"/>
              </a:buClr>
              <a:buSzPts val="1400"/>
              <a:buFont typeface="Courier New"/>
              <a:buChar char="o"/>
            </a:pPr>
            <a:r>
              <a:rPr b="0" i="0" lang="en-US" sz="1400" u="none" cap="none" strike="noStrike">
                <a:solidFill>
                  <a:schemeClr val="dk1"/>
                </a:solidFill>
                <a:latin typeface="Fira Sans"/>
                <a:ea typeface="Fira Sans"/>
                <a:cs typeface="Fira Sans"/>
                <a:sym typeface="Fira Sans"/>
              </a:rPr>
              <a:t>Compared different Deep Learning architectures along with pre-trained and corpus-specific embeddings.</a:t>
            </a:r>
            <a:endParaRPr/>
          </a:p>
          <a:p>
            <a:pPr indent="-228600" lvl="1" marL="914400" marR="0" rtl="0" algn="just">
              <a:lnSpc>
                <a:spcPct val="115000"/>
              </a:lnSpc>
              <a:spcBef>
                <a:spcPts val="0"/>
              </a:spcBef>
              <a:spcAft>
                <a:spcPts val="0"/>
              </a:spcAft>
              <a:buClr>
                <a:schemeClr val="dk1"/>
              </a:buClr>
              <a:buSzPts val="1400"/>
              <a:buFont typeface="Courier New"/>
              <a:buNone/>
            </a:pPr>
            <a:r>
              <a:t/>
            </a:r>
            <a:endParaRPr b="1" i="0" sz="800" u="none" cap="none" strike="noStrike">
              <a:solidFill>
                <a:schemeClr val="dk1"/>
              </a:solidFill>
              <a:latin typeface="Fira Sans"/>
              <a:ea typeface="Fira Sans"/>
              <a:cs typeface="Fira Sans"/>
              <a:sym typeface="Fira Sans"/>
            </a:endParaRPr>
          </a:p>
          <a:p>
            <a:pPr indent="-317500" lvl="0" marL="457200" marR="0" rtl="0" algn="just">
              <a:lnSpc>
                <a:spcPct val="115000"/>
              </a:lnSpc>
              <a:spcBef>
                <a:spcPts val="0"/>
              </a:spcBef>
              <a:spcAft>
                <a:spcPts val="0"/>
              </a:spcAft>
              <a:buClr>
                <a:schemeClr val="dk1"/>
              </a:buClr>
              <a:buSzPts val="1400"/>
              <a:buFont typeface="Courier New"/>
              <a:buChar char="o"/>
            </a:pPr>
            <a:r>
              <a:rPr b="1" i="1" lang="en-US" sz="1400" u="none" cap="none" strike="noStrike">
                <a:solidFill>
                  <a:srgbClr val="083C92"/>
                </a:solidFill>
                <a:latin typeface="Fira Sans"/>
                <a:ea typeface="Fira Sans"/>
                <a:cs typeface="Fira Sans"/>
                <a:sym typeface="Fira Sans"/>
              </a:rPr>
              <a:t>FastText Corpus-specific embeddings</a:t>
            </a:r>
            <a:r>
              <a:rPr b="0" i="0" lang="en-US" sz="1400" u="none" cap="none" strike="noStrike">
                <a:solidFill>
                  <a:schemeClr val="dk1"/>
                </a:solidFill>
                <a:latin typeface="Fira Sans"/>
                <a:ea typeface="Fira Sans"/>
                <a:cs typeface="Fira Sans"/>
                <a:sym typeface="Fira Sans"/>
              </a:rPr>
              <a:t> gave </a:t>
            </a:r>
            <a:r>
              <a:rPr b="1" i="1" lang="en-US" sz="1400" u="none" cap="none" strike="noStrike">
                <a:solidFill>
                  <a:schemeClr val="dk1"/>
                </a:solidFill>
                <a:latin typeface="Fira Sans"/>
                <a:ea typeface="Fira Sans"/>
                <a:cs typeface="Fira Sans"/>
                <a:sym typeface="Fira Sans"/>
              </a:rPr>
              <a:t>highest </a:t>
            </a:r>
            <a:r>
              <a:rPr b="0" i="0" lang="en-US" sz="1400" u="none" cap="none" strike="noStrike">
                <a:solidFill>
                  <a:schemeClr val="dk1"/>
                </a:solidFill>
                <a:latin typeface="Fira Sans"/>
                <a:ea typeface="Fira Sans"/>
                <a:cs typeface="Fira Sans"/>
                <a:sym typeface="Fira Sans"/>
              </a:rPr>
              <a:t>F1 – score that is </a:t>
            </a:r>
            <a:r>
              <a:rPr b="1" i="0" lang="en-US" sz="1400" u="none" cap="none" strike="noStrike">
                <a:solidFill>
                  <a:schemeClr val="dk1"/>
                </a:solidFill>
                <a:latin typeface="Fira Sans"/>
                <a:ea typeface="Fira Sans"/>
                <a:cs typeface="Fira Sans"/>
                <a:sym typeface="Fira Sans"/>
              </a:rPr>
              <a:t>89.92%</a:t>
            </a:r>
            <a:r>
              <a:rPr b="0" i="0" lang="en-US" sz="1400" u="none" cap="none" strike="noStrike">
                <a:solidFill>
                  <a:schemeClr val="dk1"/>
                </a:solidFill>
                <a:latin typeface="Fira Sans"/>
                <a:ea typeface="Fira Sans"/>
                <a:cs typeface="Fira Sans"/>
                <a:sym typeface="Fira Sans"/>
              </a:rPr>
              <a:t>							</a:t>
            </a:r>
            <a:endParaRPr/>
          </a:p>
          <a:p>
            <a:pPr indent="-196850" lvl="1" marL="882650" marR="0" rtl="0" algn="just">
              <a:lnSpc>
                <a:spcPct val="115000"/>
              </a:lnSpc>
              <a:spcBef>
                <a:spcPts val="0"/>
              </a:spcBef>
              <a:spcAft>
                <a:spcPts val="0"/>
              </a:spcAft>
              <a:buClr>
                <a:schemeClr val="dk1"/>
              </a:buClr>
              <a:buSzPts val="1400"/>
              <a:buFont typeface="Courier New"/>
              <a:buNone/>
            </a:pPr>
            <a:r>
              <a:t/>
            </a:r>
            <a:endParaRPr b="0" i="0" sz="1400" u="none" cap="none" strike="noStrike">
              <a:solidFill>
                <a:schemeClr val="dk1"/>
              </a:solidFill>
              <a:latin typeface="Fira Sans"/>
              <a:ea typeface="Fira Sans"/>
              <a:cs typeface="Fira Sans"/>
              <a:sym typeface="Fira Sans"/>
            </a:endParaRPr>
          </a:p>
        </p:txBody>
      </p:sp>
      <p:sp>
        <p:nvSpPr>
          <p:cNvPr id="511" name="Google Shape;511;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b="1" lang="en-US"/>
              <a:t>‹#›</a:t>
            </a:fld>
            <a:endParaRPr b="1"/>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42"/>
          <p:cNvSpPr/>
          <p:nvPr/>
        </p:nvSpPr>
        <p:spPr>
          <a:xfrm>
            <a:off x="50" y="2535"/>
            <a:ext cx="9144000" cy="435000"/>
          </a:xfrm>
          <a:prstGeom prst="rect">
            <a:avLst/>
          </a:prstGeom>
          <a:solidFill>
            <a:srgbClr val="1C4587"/>
          </a:solidFill>
          <a:ln>
            <a:noFill/>
          </a:ln>
        </p:spPr>
        <p:txBody>
          <a:bodyPr anchorCtr="0" anchor="ctr" bIns="91425" lIns="274300"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Fira Sans"/>
              <a:ea typeface="Fira Sans"/>
              <a:cs typeface="Fira Sans"/>
              <a:sym typeface="Fira Sans"/>
            </a:endParaRPr>
          </a:p>
        </p:txBody>
      </p:sp>
      <p:cxnSp>
        <p:nvCxnSpPr>
          <p:cNvPr id="517" name="Google Shape;517;p42"/>
          <p:cNvCxnSpPr/>
          <p:nvPr/>
        </p:nvCxnSpPr>
        <p:spPr>
          <a:xfrm rot="10800000">
            <a:off x="565100" y="1032452"/>
            <a:ext cx="854700" cy="2100"/>
          </a:xfrm>
          <a:prstGeom prst="straightConnector1">
            <a:avLst/>
          </a:prstGeom>
          <a:noFill/>
          <a:ln cap="flat" cmpd="sng" w="76200">
            <a:solidFill>
              <a:srgbClr val="1C4587"/>
            </a:solidFill>
            <a:prstDash val="solid"/>
            <a:round/>
            <a:headEnd len="sm" w="sm" type="none"/>
            <a:tailEnd len="sm" w="sm" type="none"/>
          </a:ln>
        </p:spPr>
      </p:cxnSp>
      <p:sp>
        <p:nvSpPr>
          <p:cNvPr id="518" name="Google Shape;518;p42"/>
          <p:cNvSpPr txBox="1"/>
          <p:nvPr/>
        </p:nvSpPr>
        <p:spPr>
          <a:xfrm>
            <a:off x="455907" y="494100"/>
            <a:ext cx="2541600" cy="52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Fira Sans"/>
                <a:ea typeface="Fira Sans"/>
                <a:cs typeface="Fira Sans"/>
                <a:sym typeface="Fira Sans"/>
              </a:rPr>
              <a:t>References</a:t>
            </a:r>
            <a:endParaRPr b="1" i="0" sz="2400" u="none" cap="none" strike="noStrike">
              <a:solidFill>
                <a:srgbClr val="000000"/>
              </a:solidFill>
              <a:latin typeface="Fira Sans"/>
              <a:ea typeface="Fira Sans"/>
              <a:cs typeface="Fira Sans"/>
              <a:sym typeface="Fira Sans"/>
            </a:endParaRPr>
          </a:p>
        </p:txBody>
      </p:sp>
      <p:sp>
        <p:nvSpPr>
          <p:cNvPr id="519" name="Google Shape;519;p42"/>
          <p:cNvSpPr txBox="1"/>
          <p:nvPr/>
        </p:nvSpPr>
        <p:spPr>
          <a:xfrm>
            <a:off x="211700" y="1131821"/>
            <a:ext cx="8260758" cy="4715711"/>
          </a:xfrm>
          <a:prstGeom prst="rect">
            <a:avLst/>
          </a:prstGeom>
          <a:noFill/>
          <a:ln>
            <a:noFill/>
          </a:ln>
        </p:spPr>
        <p:txBody>
          <a:bodyPr anchorCtr="0" anchor="t" bIns="91425" lIns="91425" spcFirstLastPara="1" rIns="91425" wrap="square" tIns="91425">
            <a:noAutofit/>
          </a:bodyPr>
          <a:lstStyle/>
          <a:p>
            <a:pPr indent="-342900" lvl="1" marL="939800" marR="0" rtl="0" algn="just">
              <a:lnSpc>
                <a:spcPct val="115000"/>
              </a:lnSpc>
              <a:spcBef>
                <a:spcPts val="0"/>
              </a:spcBef>
              <a:spcAft>
                <a:spcPts val="0"/>
              </a:spcAft>
              <a:buClr>
                <a:schemeClr val="dk1"/>
              </a:buClr>
              <a:buSzPts val="1400"/>
              <a:buFont typeface="Arial"/>
              <a:buAutoNum type="arabicPeriod"/>
            </a:pPr>
            <a:r>
              <a:rPr b="0" i="0" lang="en-US" sz="1400" u="none" cap="none" strike="noStrike">
                <a:solidFill>
                  <a:schemeClr val="dk1"/>
                </a:solidFill>
                <a:latin typeface="Fira Sans"/>
                <a:ea typeface="Fira Sans"/>
                <a:cs typeface="Fira Sans"/>
                <a:sym typeface="Fira Sans"/>
              </a:rPr>
              <a:t>Basile, V., Bosco, C., Fersini, E., Nozza, D., Patti, V., Pardo, F.M.R., Rosso, P., &amp; Sanguinetti, M.(2019). Semeval-2019 task 5: Multilingual detection of hate speech against immigrants and women in twitter.</a:t>
            </a:r>
            <a:endParaRPr b="0" i="0" sz="1400" u="none" cap="none" strike="noStrike">
              <a:solidFill>
                <a:schemeClr val="dk1"/>
              </a:solidFill>
              <a:latin typeface="Fira Sans"/>
              <a:ea typeface="Fira Sans"/>
              <a:cs typeface="Fira Sans"/>
              <a:sym typeface="Fira Sans"/>
            </a:endParaRPr>
          </a:p>
          <a:p>
            <a:pPr indent="-342900" lvl="1" marL="939800" marR="0" rtl="0" algn="just">
              <a:lnSpc>
                <a:spcPct val="115000"/>
              </a:lnSpc>
              <a:spcBef>
                <a:spcPts val="0"/>
              </a:spcBef>
              <a:spcAft>
                <a:spcPts val="0"/>
              </a:spcAft>
              <a:buClr>
                <a:schemeClr val="dk1"/>
              </a:buClr>
              <a:buSzPts val="1400"/>
              <a:buFont typeface="Arial"/>
              <a:buAutoNum type="arabicPeriod"/>
            </a:pPr>
            <a:r>
              <a:rPr b="0" i="0" lang="en-US" sz="1400" u="none" cap="none" strike="noStrike">
                <a:solidFill>
                  <a:schemeClr val="dk1"/>
                </a:solidFill>
                <a:latin typeface="Fira Sans"/>
                <a:ea typeface="Fira Sans"/>
                <a:cs typeface="Fira Sans"/>
                <a:sym typeface="Fira Sans"/>
              </a:rPr>
              <a:t>Chung, Y., Kuzmenko, E., Tekiroglu, S. S., &amp; Guerini, M. (2019). CONAN - counter narratives through niche sourcing: a multilingual dataset of responses to fight online hate speech. In A. Korhonen, D.R.Traum, L. Ma`rquez (Eds.)</a:t>
            </a:r>
            <a:endParaRPr b="0" i="0" sz="1400" u="none" cap="none" strike="noStrike">
              <a:solidFill>
                <a:schemeClr val="dk1"/>
              </a:solidFill>
              <a:latin typeface="Fira Sans"/>
              <a:ea typeface="Fira Sans"/>
              <a:cs typeface="Fira Sans"/>
              <a:sym typeface="Fira Sans"/>
            </a:endParaRPr>
          </a:p>
          <a:p>
            <a:pPr indent="-342900" lvl="1" marL="939800" marR="0" rtl="0" algn="just">
              <a:lnSpc>
                <a:spcPct val="115000"/>
              </a:lnSpc>
              <a:spcBef>
                <a:spcPts val="0"/>
              </a:spcBef>
              <a:spcAft>
                <a:spcPts val="0"/>
              </a:spcAft>
              <a:buClr>
                <a:schemeClr val="dk1"/>
              </a:buClr>
              <a:buSzPts val="1400"/>
              <a:buFont typeface="Arial"/>
              <a:buAutoNum type="arabicPeriod"/>
            </a:pPr>
            <a:r>
              <a:rPr b="0" i="0" lang="en-US" sz="1400" u="none" cap="none" strike="noStrike">
                <a:solidFill>
                  <a:schemeClr val="dk1"/>
                </a:solidFill>
                <a:latin typeface="Fira Sans"/>
                <a:ea typeface="Fira Sans"/>
                <a:cs typeface="Fira Sans"/>
                <a:sym typeface="Fira Sans"/>
              </a:rPr>
              <a:t>Muhammad Moin Khan, Khurram Shahzad, and Muhammad Kamran Malik. 2021. Hate Speech Detection in Roman Urdu. </a:t>
            </a:r>
            <a:r>
              <a:rPr b="0" i="1" lang="en-US" sz="1400" u="none" cap="none" strike="noStrike">
                <a:solidFill>
                  <a:schemeClr val="dk1"/>
                </a:solidFill>
                <a:latin typeface="Fira Sans"/>
                <a:ea typeface="Fira Sans"/>
                <a:cs typeface="Fira Sans"/>
                <a:sym typeface="Fira Sans"/>
              </a:rPr>
              <a:t>ACM Trans. Asian Low-Resour. Lang. Inf. Process</a:t>
            </a:r>
            <a:r>
              <a:rPr b="0" i="0" lang="en-US" sz="1400" u="none" cap="none" strike="noStrike">
                <a:solidFill>
                  <a:schemeClr val="dk1"/>
                </a:solidFill>
                <a:latin typeface="Fira Sans"/>
                <a:ea typeface="Fira Sans"/>
                <a:cs typeface="Fira Sans"/>
                <a:sym typeface="Fira Sans"/>
              </a:rPr>
              <a:t>. (January 2021).</a:t>
            </a:r>
            <a:endParaRPr b="0" i="0" sz="1400" u="none" cap="none" strike="noStrike">
              <a:solidFill>
                <a:schemeClr val="dk1"/>
              </a:solidFill>
              <a:latin typeface="Fira Sans"/>
              <a:ea typeface="Fira Sans"/>
              <a:cs typeface="Fira Sans"/>
              <a:sym typeface="Fira Sans"/>
            </a:endParaRPr>
          </a:p>
          <a:p>
            <a:pPr indent="-342900" lvl="1" marL="939800" marR="0" rtl="0" algn="just">
              <a:lnSpc>
                <a:spcPct val="115000"/>
              </a:lnSpc>
              <a:spcBef>
                <a:spcPts val="0"/>
              </a:spcBef>
              <a:spcAft>
                <a:spcPts val="0"/>
              </a:spcAft>
              <a:buClr>
                <a:schemeClr val="dk1"/>
              </a:buClr>
              <a:buSzPts val="1400"/>
              <a:buFont typeface="Arial"/>
              <a:buAutoNum type="arabicPeriod"/>
            </a:pPr>
            <a:r>
              <a:rPr b="0" i="0" lang="en-US" sz="1400" u="none" cap="none" strike="noStrike">
                <a:solidFill>
                  <a:schemeClr val="dk1"/>
                </a:solidFill>
                <a:latin typeface="Fira Sans"/>
                <a:ea typeface="Fira Sans"/>
                <a:cs typeface="Fira Sans"/>
                <a:sym typeface="Fira Sans"/>
              </a:rPr>
              <a:t>Ameer, I., Siddiqui, M. H.F ., Sidorov, G., &amp; Gelbukh, A. F. (2019). CIC at semeval-2019 task 5: Simple yet very efficient approach to hate speech detection, aggressive behavior detection, and target classification in twitter. In J. May, E. Shutova, A. Herbelot, X. Zhu, M. Apidianaki, S. M. Mohammad (Eds.) Proceedings of the 13th International Workshop on Semantic Evaluation, SemEval@NAACL-HLT 2019. Minneapolis, MN, USA, June 6–7, 2019, pp. 382–386. Association for Computational Linguistics (2019).</a:t>
            </a:r>
            <a:endParaRPr b="0" i="0" sz="1400" u="none" cap="none" strike="noStrike">
              <a:solidFill>
                <a:schemeClr val="dk1"/>
              </a:solidFill>
              <a:latin typeface="Fira Sans"/>
              <a:ea typeface="Fira Sans"/>
              <a:cs typeface="Fira Sans"/>
              <a:sym typeface="Fira Sans"/>
            </a:endParaRPr>
          </a:p>
        </p:txBody>
      </p:sp>
      <p:sp>
        <p:nvSpPr>
          <p:cNvPr id="520" name="Google Shape;520;p42"/>
          <p:cNvSpPr txBox="1"/>
          <p:nvPr>
            <p:ph idx="12" type="sldNum"/>
          </p:nvPr>
        </p:nvSpPr>
        <p:spPr>
          <a:xfrm>
            <a:off x="8472458" y="4663217"/>
            <a:ext cx="547556"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b="1" lang="en-US"/>
              <a:t>‹#›</a:t>
            </a:fld>
            <a:endParaRPr b="1"/>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43"/>
          <p:cNvSpPr/>
          <p:nvPr/>
        </p:nvSpPr>
        <p:spPr>
          <a:xfrm>
            <a:off x="50" y="2535"/>
            <a:ext cx="9144000" cy="435000"/>
          </a:xfrm>
          <a:prstGeom prst="rect">
            <a:avLst/>
          </a:prstGeom>
          <a:solidFill>
            <a:srgbClr val="1C4587"/>
          </a:solidFill>
          <a:ln>
            <a:noFill/>
          </a:ln>
        </p:spPr>
        <p:txBody>
          <a:bodyPr anchorCtr="0" anchor="ctr" bIns="91425" lIns="274300"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Fira Sans"/>
              <a:ea typeface="Fira Sans"/>
              <a:cs typeface="Fira Sans"/>
              <a:sym typeface="Fira Sans"/>
            </a:endParaRPr>
          </a:p>
        </p:txBody>
      </p:sp>
      <p:sp>
        <p:nvSpPr>
          <p:cNvPr id="526" name="Google Shape;526;p43"/>
          <p:cNvSpPr txBox="1"/>
          <p:nvPr/>
        </p:nvSpPr>
        <p:spPr>
          <a:xfrm>
            <a:off x="148900" y="437535"/>
            <a:ext cx="8323558" cy="4715711"/>
          </a:xfrm>
          <a:prstGeom prst="rect">
            <a:avLst/>
          </a:prstGeom>
          <a:noFill/>
          <a:ln>
            <a:noFill/>
          </a:ln>
        </p:spPr>
        <p:txBody>
          <a:bodyPr anchorCtr="0" anchor="t" bIns="91425" lIns="91425" spcFirstLastPara="1" rIns="91425" wrap="square" tIns="91425">
            <a:noAutofit/>
          </a:bodyPr>
          <a:lstStyle/>
          <a:p>
            <a:pPr indent="-342900" lvl="1" marL="939800" marR="0" rtl="0" algn="just">
              <a:lnSpc>
                <a:spcPct val="115000"/>
              </a:lnSpc>
              <a:spcBef>
                <a:spcPts val="0"/>
              </a:spcBef>
              <a:spcAft>
                <a:spcPts val="0"/>
              </a:spcAft>
              <a:buClr>
                <a:schemeClr val="dk1"/>
              </a:buClr>
              <a:buSzPts val="1400"/>
              <a:buFont typeface="Arial"/>
              <a:buAutoNum type="arabicPeriod" startAt="5"/>
            </a:pPr>
            <a:r>
              <a:rPr b="0" i="0" lang="en-US" sz="1400" u="none" cap="none" strike="noStrike">
                <a:solidFill>
                  <a:schemeClr val="dk1"/>
                </a:solidFill>
                <a:latin typeface="Fira Sans"/>
                <a:ea typeface="Fira Sans"/>
                <a:cs typeface="Fira Sans"/>
                <a:sym typeface="Fira Sans"/>
              </a:rPr>
              <a:t>Michele Corazza, Stefano Menini, Elena Cabrio, Sara Tonelli, and Serena Villata. 2020. A Multilingual Evaluation for Online Hate Speech Detection. </a:t>
            </a:r>
            <a:r>
              <a:rPr b="0" i="1" lang="en-US" sz="1400" u="none" cap="none" strike="noStrike">
                <a:solidFill>
                  <a:schemeClr val="dk1"/>
                </a:solidFill>
                <a:latin typeface="Fira Sans"/>
                <a:ea typeface="Fira Sans"/>
                <a:cs typeface="Fira Sans"/>
                <a:sym typeface="Fira Sans"/>
              </a:rPr>
              <a:t>ACM Trans. Internet Technol.</a:t>
            </a:r>
            <a:r>
              <a:rPr b="0" i="0" lang="en-US" sz="1400" u="none" cap="none" strike="noStrike">
                <a:solidFill>
                  <a:schemeClr val="dk1"/>
                </a:solidFill>
                <a:latin typeface="Fira Sans"/>
                <a:ea typeface="Fira Sans"/>
                <a:cs typeface="Fira Sans"/>
                <a:sym typeface="Fira Sans"/>
              </a:rPr>
              <a:t> 20, 2, Article 10 (2020).</a:t>
            </a:r>
            <a:endParaRPr/>
          </a:p>
          <a:p>
            <a:pPr indent="-342900" lvl="1" marL="939800" marR="0" rtl="0" algn="just">
              <a:lnSpc>
                <a:spcPct val="115000"/>
              </a:lnSpc>
              <a:spcBef>
                <a:spcPts val="0"/>
              </a:spcBef>
              <a:spcAft>
                <a:spcPts val="0"/>
              </a:spcAft>
              <a:buClr>
                <a:schemeClr val="dk1"/>
              </a:buClr>
              <a:buSzPts val="1400"/>
              <a:buFont typeface="Arial"/>
              <a:buAutoNum type="arabicPeriod" startAt="5"/>
            </a:pPr>
            <a:r>
              <a:rPr b="0" i="0" lang="en-US" sz="1400" u="none" cap="none" strike="noStrike">
                <a:solidFill>
                  <a:schemeClr val="dk1"/>
                </a:solidFill>
                <a:latin typeface="Fira Sans"/>
                <a:ea typeface="Fira Sans"/>
                <a:cs typeface="Fira Sans"/>
                <a:sym typeface="Fira Sans"/>
              </a:rPr>
              <a:t>Raza Ali, Umar Farooq, Umair Arshad, Waseem Shahzad, Mirza Omer Beg, Hate speech detection on Twitter using transfer learning, Computer Speech &amp; Language. (2022).</a:t>
            </a:r>
            <a:endParaRPr/>
          </a:p>
          <a:p>
            <a:pPr indent="-342900" lvl="1" marL="939800" marR="0" rtl="0" algn="just">
              <a:lnSpc>
                <a:spcPct val="115000"/>
              </a:lnSpc>
              <a:spcBef>
                <a:spcPts val="0"/>
              </a:spcBef>
              <a:spcAft>
                <a:spcPts val="0"/>
              </a:spcAft>
              <a:buClr>
                <a:schemeClr val="dk1"/>
              </a:buClr>
              <a:buSzPts val="1400"/>
              <a:buFont typeface="Arial"/>
              <a:buAutoNum type="arabicPeriod" startAt="5"/>
            </a:pPr>
            <a:r>
              <a:rPr b="0" i="0" lang="en-US" sz="1400" u="none" cap="none" strike="noStrike">
                <a:solidFill>
                  <a:schemeClr val="dk1"/>
                </a:solidFill>
                <a:latin typeface="Fira Sans"/>
                <a:ea typeface="Fira Sans"/>
                <a:cs typeface="Fira Sans"/>
                <a:sym typeface="Fira Sans"/>
              </a:rPr>
              <a:t>M. Z. Ali, Ehsan-Ul-Haq, S. Rauf, K. Javed and S. Hussain, "Improving Hate Speech Detection of Urdu Tweets Using Sentiment Analysis," in IEEE Access, vol. 9, pp. 84296-84305, 2021, doi: 10.1109/ACCESS.2021.3087827.</a:t>
            </a:r>
            <a:endParaRPr/>
          </a:p>
          <a:p>
            <a:pPr indent="-342900" lvl="1" marL="939800" marR="0" rtl="0" algn="just">
              <a:lnSpc>
                <a:spcPct val="115000"/>
              </a:lnSpc>
              <a:spcBef>
                <a:spcPts val="0"/>
              </a:spcBef>
              <a:spcAft>
                <a:spcPts val="0"/>
              </a:spcAft>
              <a:buClr>
                <a:schemeClr val="dk1"/>
              </a:buClr>
              <a:buSzPts val="1400"/>
              <a:buFont typeface="Arial"/>
              <a:buAutoNum type="arabicPeriod" startAt="5"/>
            </a:pPr>
            <a:r>
              <a:rPr b="0" i="0" lang="en-US" sz="1400" u="none" cap="none" strike="noStrike">
                <a:solidFill>
                  <a:schemeClr val="dk1"/>
                </a:solidFill>
                <a:latin typeface="Fira Sans"/>
                <a:ea typeface="Fira Sans"/>
                <a:cs typeface="Fira Sans"/>
                <a:sym typeface="Fira Sans"/>
              </a:rPr>
              <a:t>Fatemah Husain and Ozlem Uzuner. 2022. Investigating the Effect of Preprocessing Arabic Text on Offensive Language and Hate Speech Detection. ACM Trans. Asian Low-Resour. Lang. Inf. Process. 21, 4, Article 73 (2022).</a:t>
            </a:r>
            <a:endParaRPr/>
          </a:p>
          <a:p>
            <a:pPr indent="-342900" lvl="1" marL="939800" marR="0" rtl="0" algn="just">
              <a:lnSpc>
                <a:spcPct val="115000"/>
              </a:lnSpc>
              <a:spcBef>
                <a:spcPts val="0"/>
              </a:spcBef>
              <a:spcAft>
                <a:spcPts val="0"/>
              </a:spcAft>
              <a:buClr>
                <a:schemeClr val="dk1"/>
              </a:buClr>
              <a:buSzPts val="1400"/>
              <a:buFont typeface="Arial"/>
              <a:buAutoNum type="arabicPeriod" startAt="5"/>
            </a:pPr>
            <a:r>
              <a:rPr b="0" i="0" lang="en-US" sz="1400" u="none" cap="none" strike="noStrike">
                <a:solidFill>
                  <a:schemeClr val="dk1"/>
                </a:solidFill>
                <a:latin typeface="Fira Sans"/>
                <a:ea typeface="Fira Sans"/>
                <a:cs typeface="Fira Sans"/>
                <a:sym typeface="Fira Sans"/>
              </a:rPr>
              <a:t>Xianbing Zhou, Yang Yong, Xiaochao Fan, Ge Ren, Yunfeng Song, Yufeng Diao, Liang Yang, and Hongfei Lin. 2021. Hate Speech Detection Based on Sentiment Knowledge Sharing. In Proceedings of the 59th Annual Meeting of the Association for Computational Linguistics and the 11th International Joint Conference on Natural Language Processing. (2021).</a:t>
            </a:r>
            <a:endParaRPr/>
          </a:p>
          <a:p>
            <a:pPr indent="-342900" lvl="1" marL="939800" marR="0" rtl="0" algn="just">
              <a:lnSpc>
                <a:spcPct val="115000"/>
              </a:lnSpc>
              <a:spcBef>
                <a:spcPts val="0"/>
              </a:spcBef>
              <a:spcAft>
                <a:spcPts val="0"/>
              </a:spcAft>
              <a:buClr>
                <a:schemeClr val="dk1"/>
              </a:buClr>
              <a:buSzPts val="1400"/>
              <a:buFont typeface="Arial"/>
              <a:buAutoNum type="arabicPeriod" startAt="5"/>
            </a:pPr>
            <a:r>
              <a:rPr b="0" i="0" lang="en-US" sz="1400" u="none" cap="none" strike="noStrike">
                <a:solidFill>
                  <a:schemeClr val="dk1"/>
                </a:solidFill>
                <a:latin typeface="Fira Sans"/>
                <a:ea typeface="Fira Sans"/>
                <a:cs typeface="Fira Sans"/>
                <a:sym typeface="Fira Sans"/>
              </a:rPr>
              <a:t>Saeed, H.H., Ashraf, M.H., Kamiran, F. et al. Roman Urdu toxic comment classification. Lang Resources &amp; Evaluation 55, 971–996. (2021).</a:t>
            </a:r>
            <a:endParaRPr/>
          </a:p>
          <a:p>
            <a:pPr indent="-342900" lvl="1" marL="939800" marR="0" rtl="0" algn="just">
              <a:lnSpc>
                <a:spcPct val="115000"/>
              </a:lnSpc>
              <a:spcBef>
                <a:spcPts val="0"/>
              </a:spcBef>
              <a:spcAft>
                <a:spcPts val="0"/>
              </a:spcAft>
              <a:buClr>
                <a:schemeClr val="dk1"/>
              </a:buClr>
              <a:buSzPts val="1400"/>
              <a:buFont typeface="Arial"/>
              <a:buAutoNum type="arabicPeriod" startAt="5"/>
            </a:pPr>
            <a:r>
              <a:rPr b="0" i="0" lang="en-US" sz="1400" u="sng" cap="none" strike="noStrike">
                <a:solidFill>
                  <a:schemeClr val="dk1"/>
                </a:solidFill>
                <a:latin typeface="Fira Sans"/>
                <a:ea typeface="Fira Sans"/>
                <a:cs typeface="Fira Sans"/>
                <a:sym typeface="Fira Sans"/>
                <a:hlinkClick r:id="rId3">
                  <a:extLst>
                    <a:ext uri="{A12FA001-AC4F-418D-AE19-62706E023703}">
                      <ahyp:hlinkClr val="tx"/>
                    </a:ext>
                  </a:extLst>
                </a:hlinkClick>
              </a:rPr>
              <a:t>Britanica Stats</a:t>
            </a:r>
            <a:endParaRPr b="0" i="0" sz="1400" u="none" cap="none" strike="noStrike">
              <a:solidFill>
                <a:schemeClr val="dk1"/>
              </a:solidFill>
              <a:latin typeface="Fira Sans"/>
              <a:ea typeface="Fira Sans"/>
              <a:cs typeface="Fira Sans"/>
              <a:sym typeface="Fira Sans"/>
            </a:endParaRPr>
          </a:p>
          <a:p>
            <a:pPr indent="-254000" lvl="1" marL="939800" marR="0" rtl="0" algn="just">
              <a:lnSpc>
                <a:spcPct val="115000"/>
              </a:lnSpc>
              <a:spcBef>
                <a:spcPts val="0"/>
              </a:spcBef>
              <a:spcAft>
                <a:spcPts val="0"/>
              </a:spcAft>
              <a:buClr>
                <a:schemeClr val="dk1"/>
              </a:buClr>
              <a:buSzPts val="1400"/>
              <a:buFont typeface="Arial"/>
              <a:buNone/>
            </a:pPr>
            <a:r>
              <a:t/>
            </a:r>
            <a:endParaRPr b="0" i="0" sz="1400" u="none" cap="none" strike="noStrike">
              <a:solidFill>
                <a:schemeClr val="dk1"/>
              </a:solidFill>
              <a:latin typeface="Fira Sans"/>
              <a:ea typeface="Fira Sans"/>
              <a:cs typeface="Fira Sans"/>
              <a:sym typeface="Fira Sans"/>
            </a:endParaRPr>
          </a:p>
          <a:p>
            <a:pPr indent="-254000" lvl="1" marL="939800" marR="0" rtl="0" algn="just">
              <a:lnSpc>
                <a:spcPct val="115000"/>
              </a:lnSpc>
              <a:spcBef>
                <a:spcPts val="0"/>
              </a:spcBef>
              <a:spcAft>
                <a:spcPts val="0"/>
              </a:spcAft>
              <a:buClr>
                <a:schemeClr val="dk1"/>
              </a:buClr>
              <a:buSzPts val="1400"/>
              <a:buFont typeface="Arial"/>
              <a:buNone/>
            </a:pPr>
            <a:r>
              <a:t/>
            </a:r>
            <a:endParaRPr b="0" i="0" sz="1400" u="none" cap="none" strike="noStrike">
              <a:solidFill>
                <a:schemeClr val="dk1"/>
              </a:solidFill>
              <a:latin typeface="Fira Sans"/>
              <a:ea typeface="Fira Sans"/>
              <a:cs typeface="Fira Sans"/>
              <a:sym typeface="Fira Sans"/>
            </a:endParaRPr>
          </a:p>
        </p:txBody>
      </p:sp>
      <p:sp>
        <p:nvSpPr>
          <p:cNvPr id="527" name="Google Shape;527;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b="1" lang="en-US"/>
              <a:t>‹#›</a:t>
            </a:fld>
            <a:endParaRPr b="1"/>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44"/>
          <p:cNvSpPr txBox="1"/>
          <p:nvPr/>
        </p:nvSpPr>
        <p:spPr>
          <a:xfrm>
            <a:off x="2098675" y="1602626"/>
            <a:ext cx="4946650" cy="649288"/>
          </a:xfrm>
          <a:prstGeom prst="rect">
            <a:avLst/>
          </a:prstGeom>
          <a:noFill/>
          <a:ln>
            <a:noFill/>
          </a:ln>
        </p:spPr>
        <p:txBody>
          <a:bodyPr anchorCtr="0" anchor="ctr" bIns="68550" lIns="68550" spcFirstLastPara="1" rIns="68550" wrap="square" tIns="68550">
            <a:noAutofit/>
          </a:bodyPr>
          <a:lstStyle/>
          <a:p>
            <a:pPr indent="0" lvl="0" marL="0" marR="0" rtl="0" algn="ctr">
              <a:lnSpc>
                <a:spcPct val="100000"/>
              </a:lnSpc>
              <a:spcBef>
                <a:spcPts val="0"/>
              </a:spcBef>
              <a:spcAft>
                <a:spcPts val="0"/>
              </a:spcAft>
              <a:buClr>
                <a:srgbClr val="FFFFFF"/>
              </a:buClr>
              <a:buSzPts val="4500"/>
              <a:buFont typeface="Roboto Condensed"/>
              <a:buNone/>
            </a:pPr>
            <a:r>
              <a:rPr b="1" i="0" lang="en-US" sz="4500" u="none" cap="none" strike="noStrike">
                <a:solidFill>
                  <a:srgbClr val="FF9800"/>
                </a:solidFill>
                <a:latin typeface="Roboto Condensed"/>
                <a:ea typeface="Roboto Condensed"/>
                <a:cs typeface="Roboto Condensed"/>
                <a:sym typeface="Roboto Condensed"/>
              </a:rPr>
              <a:t>THANKS!</a:t>
            </a:r>
            <a:br>
              <a:rPr b="1" i="0" lang="en-US" sz="4500" u="none" cap="none" strike="noStrike">
                <a:solidFill>
                  <a:srgbClr val="FF9800"/>
                </a:solidFill>
                <a:latin typeface="Roboto Condensed"/>
                <a:ea typeface="Roboto Condensed"/>
                <a:cs typeface="Roboto Condensed"/>
                <a:sym typeface="Roboto Condensed"/>
              </a:rPr>
            </a:br>
            <a:endParaRPr b="1" i="0" sz="4500" u="none" cap="none" strike="noStrike">
              <a:solidFill>
                <a:srgbClr val="FF9800"/>
              </a:solidFill>
              <a:latin typeface="Roboto Condensed"/>
              <a:ea typeface="Roboto Condensed"/>
              <a:cs typeface="Roboto Condensed"/>
              <a:sym typeface="Roboto Condensed"/>
            </a:endParaRPr>
          </a:p>
        </p:txBody>
      </p:sp>
      <p:sp>
        <p:nvSpPr>
          <p:cNvPr id="533" name="Google Shape;533;p44"/>
          <p:cNvSpPr txBox="1"/>
          <p:nvPr/>
        </p:nvSpPr>
        <p:spPr>
          <a:xfrm>
            <a:off x="2098675" y="2423426"/>
            <a:ext cx="4946650" cy="848420"/>
          </a:xfrm>
          <a:prstGeom prst="rect">
            <a:avLst/>
          </a:prstGeom>
          <a:noFill/>
          <a:ln>
            <a:noFill/>
          </a:ln>
        </p:spPr>
        <p:txBody>
          <a:bodyPr anchorCtr="0" anchor="ctr" bIns="68550" lIns="68550" spcFirstLastPara="1" rIns="68550" wrap="square" tIns="68550">
            <a:noAutofit/>
          </a:bodyPr>
          <a:lstStyle/>
          <a:p>
            <a:pPr indent="0" lvl="0" marL="0" marR="0" rtl="0" algn="ctr">
              <a:lnSpc>
                <a:spcPct val="100000"/>
              </a:lnSpc>
              <a:spcBef>
                <a:spcPts val="0"/>
              </a:spcBef>
              <a:spcAft>
                <a:spcPts val="0"/>
              </a:spcAft>
              <a:buClr>
                <a:srgbClr val="C7D3E6"/>
              </a:buClr>
              <a:buSzPts val="2500"/>
              <a:buFont typeface="Roboto Condensed Light"/>
              <a:buNone/>
            </a:pPr>
            <a:r>
              <a:rPr b="1" i="0" lang="en-US" sz="2500" u="none" cap="none" strike="noStrike">
                <a:solidFill>
                  <a:srgbClr val="263248"/>
                </a:solidFill>
                <a:latin typeface="Roboto Condensed Light"/>
                <a:ea typeface="Roboto Condensed Light"/>
                <a:cs typeface="Roboto Condensed Light"/>
                <a:sym typeface="Roboto Condensed Light"/>
              </a:rPr>
              <a:t>Any questions?</a:t>
            </a:r>
            <a:endParaRPr b="0" i="0" sz="1800" u="none" cap="none" strike="noStrike">
              <a:solidFill>
                <a:schemeClr val="dk2"/>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825"/>
              <a:buFont typeface="Roboto Condensed Light"/>
              <a:buNone/>
            </a:pPr>
            <a:r>
              <a:rPr b="0" i="0" lang="en-US" sz="1500" u="none" cap="none" strike="noStrike">
                <a:solidFill>
                  <a:srgbClr val="263248"/>
                </a:solidFill>
                <a:latin typeface="Roboto Condensed Light"/>
                <a:ea typeface="Roboto Condensed Light"/>
                <a:cs typeface="Roboto Condensed Light"/>
                <a:sym typeface="Roboto Condensed Light"/>
              </a:rPr>
              <a:t>You can find me at</a:t>
            </a:r>
            <a:endParaRPr b="0" i="0" sz="1800" u="none" cap="none" strike="noStrike">
              <a:solidFill>
                <a:schemeClr val="dk2"/>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825"/>
              <a:buFont typeface="Roboto Condensed Light"/>
              <a:buNone/>
            </a:pPr>
            <a:r>
              <a:rPr lang="en-US" sz="1500">
                <a:solidFill>
                  <a:srgbClr val="263248"/>
                </a:solidFill>
                <a:latin typeface="Roboto Condensed Light"/>
                <a:ea typeface="Roboto Condensed Light"/>
                <a:cs typeface="Roboto Condensed Light"/>
                <a:sym typeface="Roboto Condensed Light"/>
              </a:rPr>
              <a:t>imusamairfan147</a:t>
            </a:r>
            <a:r>
              <a:rPr b="0" i="0" lang="en-US" sz="1500" u="none" cap="none" strike="noStrike">
                <a:solidFill>
                  <a:srgbClr val="263248"/>
                </a:solidFill>
                <a:latin typeface="Roboto Condensed Light"/>
                <a:ea typeface="Roboto Condensed Light"/>
                <a:cs typeface="Roboto Condensed Light"/>
                <a:sym typeface="Roboto Condensed Light"/>
              </a:rPr>
              <a:t>@</a:t>
            </a:r>
            <a:r>
              <a:rPr lang="en-US" sz="1500">
                <a:solidFill>
                  <a:srgbClr val="263248"/>
                </a:solidFill>
                <a:latin typeface="Roboto Condensed Light"/>
                <a:ea typeface="Roboto Condensed Light"/>
                <a:cs typeface="Roboto Condensed Light"/>
                <a:sym typeface="Roboto Condensed Light"/>
              </a:rPr>
              <a:t>gmail.com</a:t>
            </a:r>
            <a:endParaRPr b="0" i="0" sz="1800" u="none" cap="none" strike="noStrike">
              <a:solidFill>
                <a:schemeClr val="dk2"/>
              </a:solidFill>
              <a:latin typeface="Arial"/>
              <a:ea typeface="Arial"/>
              <a:cs typeface="Arial"/>
              <a:sym typeface="Arial"/>
            </a:endParaRPr>
          </a:p>
        </p:txBody>
      </p:sp>
      <p:sp>
        <p:nvSpPr>
          <p:cNvPr id="534" name="Google Shape;534;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b="1" lang="en-US"/>
              <a:t>‹#›</a:t>
            </a:fld>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5"/>
          <p:cNvSpPr/>
          <p:nvPr/>
        </p:nvSpPr>
        <p:spPr>
          <a:xfrm>
            <a:off x="50" y="2535"/>
            <a:ext cx="9144000" cy="435000"/>
          </a:xfrm>
          <a:prstGeom prst="rect">
            <a:avLst/>
          </a:prstGeom>
          <a:solidFill>
            <a:srgbClr val="1C4587"/>
          </a:solidFill>
          <a:ln>
            <a:noFill/>
          </a:ln>
        </p:spPr>
        <p:txBody>
          <a:bodyPr anchorCtr="0" anchor="ctr" bIns="91425" lIns="274300"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Fira Sans"/>
              <a:ea typeface="Fira Sans"/>
              <a:cs typeface="Fira Sans"/>
              <a:sym typeface="Fira Sans"/>
            </a:endParaRPr>
          </a:p>
        </p:txBody>
      </p:sp>
      <p:cxnSp>
        <p:nvCxnSpPr>
          <p:cNvPr id="173" name="Google Shape;173;p5"/>
          <p:cNvCxnSpPr/>
          <p:nvPr/>
        </p:nvCxnSpPr>
        <p:spPr>
          <a:xfrm rot="10800000">
            <a:off x="581875" y="1227532"/>
            <a:ext cx="854700" cy="2100"/>
          </a:xfrm>
          <a:prstGeom prst="straightConnector1">
            <a:avLst/>
          </a:prstGeom>
          <a:noFill/>
          <a:ln cap="flat" cmpd="sng" w="76200">
            <a:solidFill>
              <a:srgbClr val="1C4587"/>
            </a:solidFill>
            <a:prstDash val="solid"/>
            <a:round/>
            <a:headEnd len="sm" w="sm" type="none"/>
            <a:tailEnd len="sm" w="sm" type="none"/>
          </a:ln>
        </p:spPr>
      </p:cxnSp>
      <p:sp>
        <p:nvSpPr>
          <p:cNvPr id="174" name="Google Shape;174;p5"/>
          <p:cNvSpPr txBox="1"/>
          <p:nvPr/>
        </p:nvSpPr>
        <p:spPr>
          <a:xfrm>
            <a:off x="502397" y="597857"/>
            <a:ext cx="6680400" cy="52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Fira Sans"/>
                <a:ea typeface="Fira Sans"/>
                <a:cs typeface="Fira Sans"/>
                <a:sym typeface="Fira Sans"/>
              </a:rPr>
              <a:t>Introduction</a:t>
            </a:r>
            <a:endParaRPr b="1" i="0" sz="2400" u="none" cap="none" strike="noStrike">
              <a:solidFill>
                <a:srgbClr val="000000"/>
              </a:solidFill>
              <a:latin typeface="Fira Sans"/>
              <a:ea typeface="Fira Sans"/>
              <a:cs typeface="Fira Sans"/>
              <a:sym typeface="Fira Sans"/>
            </a:endParaRPr>
          </a:p>
        </p:txBody>
      </p:sp>
      <p:sp>
        <p:nvSpPr>
          <p:cNvPr id="175" name="Google Shape;175;p5"/>
          <p:cNvSpPr txBox="1"/>
          <p:nvPr/>
        </p:nvSpPr>
        <p:spPr>
          <a:xfrm>
            <a:off x="843149" y="1474786"/>
            <a:ext cx="7281676" cy="1576279"/>
          </a:xfrm>
          <a:prstGeom prst="rect">
            <a:avLst/>
          </a:prstGeom>
          <a:noFill/>
          <a:ln>
            <a:noFill/>
          </a:ln>
        </p:spPr>
        <p:txBody>
          <a:bodyPr anchorCtr="0" anchor="t" bIns="91425" lIns="91425" spcFirstLastPara="1" rIns="91425" wrap="square" tIns="91425">
            <a:noAutofit/>
          </a:bodyPr>
          <a:lstStyle/>
          <a:p>
            <a:pPr indent="-285749" lvl="0" marL="457195" marR="0" rtl="0" algn="just">
              <a:lnSpc>
                <a:spcPct val="100000"/>
              </a:lnSpc>
              <a:spcBef>
                <a:spcPts val="0"/>
              </a:spcBef>
              <a:spcAft>
                <a:spcPts val="0"/>
              </a:spcAft>
              <a:buClr>
                <a:srgbClr val="000000"/>
              </a:buClr>
              <a:buSzPts val="1900"/>
              <a:buFont typeface="Courier New"/>
              <a:buChar char="o"/>
            </a:pPr>
            <a:r>
              <a:rPr b="1" i="1" lang="en-US" sz="1400" u="none" cap="none" strike="noStrike">
                <a:solidFill>
                  <a:srgbClr val="083C92"/>
                </a:solidFill>
                <a:latin typeface="Fira Sans"/>
                <a:ea typeface="Fira Sans"/>
                <a:cs typeface="Fira Sans"/>
                <a:sym typeface="Fira Sans"/>
              </a:rPr>
              <a:t>Toxic text detection</a:t>
            </a:r>
            <a:r>
              <a:rPr b="0" i="0" lang="en-US" sz="1400" u="none" cap="none" strike="noStrike">
                <a:solidFill>
                  <a:srgbClr val="083C92"/>
                </a:solidFill>
                <a:latin typeface="Fira Sans"/>
                <a:ea typeface="Fira Sans"/>
                <a:cs typeface="Fira Sans"/>
                <a:sym typeface="Fira Sans"/>
              </a:rPr>
              <a:t> </a:t>
            </a:r>
            <a:r>
              <a:rPr b="0" i="0" lang="en-US" sz="1400" u="none" cap="none" strike="noStrike">
                <a:solidFill>
                  <a:srgbClr val="000000"/>
                </a:solidFill>
                <a:latin typeface="Fira Sans"/>
                <a:ea typeface="Fira Sans"/>
                <a:cs typeface="Fira Sans"/>
                <a:sym typeface="Fira Sans"/>
              </a:rPr>
              <a:t>studied extensively in English and various other resource-rich language.</a:t>
            </a:r>
            <a:endParaRPr/>
          </a:p>
          <a:p>
            <a:pPr indent="-196850" lvl="0" marL="514350" marR="0" rtl="0" algn="just">
              <a:lnSpc>
                <a:spcPct val="100000"/>
              </a:lnSpc>
              <a:spcBef>
                <a:spcPts val="0"/>
              </a:spcBef>
              <a:spcAft>
                <a:spcPts val="0"/>
              </a:spcAft>
              <a:buClr>
                <a:srgbClr val="000000"/>
              </a:buClr>
              <a:buSzPts val="1400"/>
              <a:buFont typeface="Courier New"/>
              <a:buNone/>
            </a:pPr>
            <a:r>
              <a:t/>
            </a:r>
            <a:endParaRPr b="0" i="0" sz="1400" u="none" cap="none" strike="noStrike">
              <a:solidFill>
                <a:srgbClr val="000000"/>
              </a:solidFill>
              <a:latin typeface="Fira Sans"/>
              <a:ea typeface="Fira Sans"/>
              <a:cs typeface="Fira Sans"/>
              <a:sym typeface="Fira Sans"/>
            </a:endParaRPr>
          </a:p>
          <a:p>
            <a:pPr indent="-285749" lvl="0" marL="457195" marR="0" rtl="0" algn="just">
              <a:lnSpc>
                <a:spcPct val="100000"/>
              </a:lnSpc>
              <a:spcBef>
                <a:spcPts val="0"/>
              </a:spcBef>
              <a:spcAft>
                <a:spcPts val="0"/>
              </a:spcAft>
              <a:buClr>
                <a:srgbClr val="000000"/>
              </a:buClr>
              <a:buSzPts val="1900"/>
              <a:buFont typeface="Courier New"/>
              <a:buChar char="o"/>
            </a:pPr>
            <a:r>
              <a:rPr b="1" i="1" lang="en-US" sz="1400" u="none" cap="none" strike="noStrike">
                <a:solidFill>
                  <a:srgbClr val="083C92"/>
                </a:solidFill>
                <a:latin typeface="Fira Sans"/>
                <a:ea typeface="Fira Sans"/>
                <a:cs typeface="Fira Sans"/>
                <a:sym typeface="Fira Sans"/>
              </a:rPr>
              <a:t>Urdu and other local languages</a:t>
            </a:r>
            <a:r>
              <a:rPr b="0" i="0" lang="en-US" sz="1400" u="none" cap="none" strike="noStrike">
                <a:solidFill>
                  <a:srgbClr val="083C92"/>
                </a:solidFill>
                <a:latin typeface="Fira Sans"/>
                <a:ea typeface="Fira Sans"/>
                <a:cs typeface="Fira Sans"/>
                <a:sym typeface="Fira Sans"/>
              </a:rPr>
              <a:t> </a:t>
            </a:r>
            <a:r>
              <a:rPr b="0" i="0" lang="en-US" sz="1400" u="none" cap="none" strike="noStrike">
                <a:solidFill>
                  <a:srgbClr val="000000"/>
                </a:solidFill>
                <a:latin typeface="Fira Sans"/>
                <a:ea typeface="Fira Sans"/>
                <a:cs typeface="Fira Sans"/>
                <a:sym typeface="Fira Sans"/>
              </a:rPr>
              <a:t>still lack attention of research community.</a:t>
            </a:r>
            <a:endParaRPr/>
          </a:p>
          <a:p>
            <a:pPr indent="-165099" lvl="0" marL="457195" marR="0" rtl="0" algn="just">
              <a:lnSpc>
                <a:spcPct val="100000"/>
              </a:lnSpc>
              <a:spcBef>
                <a:spcPts val="0"/>
              </a:spcBef>
              <a:spcAft>
                <a:spcPts val="0"/>
              </a:spcAft>
              <a:buClr>
                <a:srgbClr val="000000"/>
              </a:buClr>
              <a:buSzPts val="1900"/>
              <a:buFont typeface="Courier New"/>
              <a:buNone/>
            </a:pPr>
            <a:r>
              <a:t/>
            </a:r>
            <a:endParaRPr b="0" i="0" sz="900" u="none" cap="none" strike="noStrike">
              <a:solidFill>
                <a:srgbClr val="000000"/>
              </a:solidFill>
              <a:latin typeface="Fira Sans"/>
              <a:ea typeface="Fira Sans"/>
              <a:cs typeface="Fira Sans"/>
              <a:sym typeface="Fira Sans"/>
            </a:endParaRPr>
          </a:p>
          <a:p>
            <a:pPr indent="-285749" lvl="0" marL="457195" marR="0" rtl="0" algn="just">
              <a:lnSpc>
                <a:spcPct val="100000"/>
              </a:lnSpc>
              <a:spcBef>
                <a:spcPts val="1000"/>
              </a:spcBef>
              <a:spcAft>
                <a:spcPts val="0"/>
              </a:spcAft>
              <a:buClr>
                <a:srgbClr val="000000"/>
              </a:buClr>
              <a:buSzPts val="1900"/>
              <a:buFont typeface="Courier New"/>
              <a:buChar char="o"/>
            </a:pPr>
            <a:r>
              <a:rPr b="1" i="1" lang="en-US" sz="1400" u="none" cap="none" strike="noStrike">
                <a:solidFill>
                  <a:srgbClr val="083C92"/>
                </a:solidFill>
                <a:latin typeface="Fira Sans"/>
                <a:ea typeface="Fira Sans"/>
                <a:cs typeface="Fira Sans"/>
                <a:sym typeface="Fira Sans"/>
              </a:rPr>
              <a:t>Prepared an extensive</a:t>
            </a:r>
            <a:r>
              <a:rPr b="0" i="0" lang="en-US" sz="1400" u="none" cap="none" strike="noStrike">
                <a:solidFill>
                  <a:srgbClr val="000000"/>
                </a:solidFill>
                <a:latin typeface="Fira Sans"/>
                <a:ea typeface="Fira Sans"/>
                <a:cs typeface="Fira Sans"/>
                <a:sym typeface="Fira Sans"/>
              </a:rPr>
              <a:t> and diverse dataset for the </a:t>
            </a:r>
            <a:r>
              <a:rPr b="1" i="1" lang="en-US" sz="1400" u="none" cap="none" strike="noStrike">
                <a:solidFill>
                  <a:srgbClr val="000000"/>
                </a:solidFill>
                <a:latin typeface="Fira Sans"/>
                <a:ea typeface="Fira Sans"/>
                <a:cs typeface="Fira Sans"/>
                <a:sym typeface="Fira Sans"/>
              </a:rPr>
              <a:t>Detection of Toxicity in Urdu language</a:t>
            </a:r>
            <a:r>
              <a:rPr b="0" i="0" lang="en-US" sz="1400" u="none" cap="none" strike="noStrike">
                <a:solidFill>
                  <a:srgbClr val="000000"/>
                </a:solidFill>
                <a:latin typeface="Fira Sans"/>
                <a:ea typeface="Fira Sans"/>
                <a:cs typeface="Fira Sans"/>
                <a:sym typeface="Fira Sans"/>
              </a:rPr>
              <a:t>. </a:t>
            </a:r>
            <a:endParaRPr/>
          </a:p>
          <a:p>
            <a:pPr indent="-215898" lvl="0" marL="628646" marR="0" rtl="0" algn="just">
              <a:lnSpc>
                <a:spcPct val="100000"/>
              </a:lnSpc>
              <a:spcBef>
                <a:spcPts val="1000"/>
              </a:spcBef>
              <a:spcAft>
                <a:spcPts val="0"/>
              </a:spcAft>
              <a:buClr>
                <a:srgbClr val="000000"/>
              </a:buClr>
              <a:buSzPts val="1900"/>
              <a:buFont typeface="Courier New"/>
              <a:buNone/>
            </a:pPr>
            <a:r>
              <a:t/>
            </a:r>
            <a:endParaRPr b="0" i="0" sz="1400" u="none" cap="none" strike="noStrike">
              <a:solidFill>
                <a:srgbClr val="000000"/>
              </a:solidFill>
              <a:latin typeface="Arial"/>
              <a:ea typeface="Arial"/>
              <a:cs typeface="Arial"/>
              <a:sym typeface="Arial"/>
            </a:endParaRPr>
          </a:p>
        </p:txBody>
      </p:sp>
      <p:sp>
        <p:nvSpPr>
          <p:cNvPr id="176" name="Google Shape;176;p5"/>
          <p:cNvSpPr/>
          <p:nvPr/>
        </p:nvSpPr>
        <p:spPr>
          <a:xfrm>
            <a:off x="3395435" y="3640519"/>
            <a:ext cx="3152700" cy="412800"/>
          </a:xfrm>
          <a:prstGeom prst="rect">
            <a:avLst/>
          </a:prstGeom>
          <a:solidFill>
            <a:srgbClr val="CFE2F3"/>
          </a:solidFill>
          <a:ln cap="flat" cmpd="sng" w="19050">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alibri"/>
                <a:ea typeface="Calibri"/>
                <a:cs typeface="Calibri"/>
                <a:sym typeface="Calibri"/>
              </a:rPr>
              <a:t>سالے دوں کیا کھینچ کے ابھی چل جا</a:t>
            </a:r>
            <a:endParaRPr b="1" i="0" sz="1800" u="none" cap="none" strike="noStrike">
              <a:solidFill>
                <a:srgbClr val="000000"/>
              </a:solidFill>
              <a:latin typeface="Fira Sans"/>
              <a:ea typeface="Fira Sans"/>
              <a:cs typeface="Fira Sans"/>
              <a:sym typeface="Fira Sans"/>
            </a:endParaRPr>
          </a:p>
        </p:txBody>
      </p:sp>
      <p:sp>
        <p:nvSpPr>
          <p:cNvPr id="177" name="Google Shape;177;p5"/>
          <p:cNvSpPr/>
          <p:nvPr/>
        </p:nvSpPr>
        <p:spPr>
          <a:xfrm>
            <a:off x="2453142" y="3640519"/>
            <a:ext cx="854700" cy="412800"/>
          </a:xfrm>
          <a:prstGeom prst="rect">
            <a:avLst/>
          </a:prstGeom>
          <a:solidFill>
            <a:schemeClr val="lt2"/>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Fira Sans"/>
                <a:ea typeface="Fira Sans"/>
                <a:cs typeface="Fira Sans"/>
                <a:sym typeface="Fira Sans"/>
              </a:rPr>
              <a:t>Input</a:t>
            </a:r>
            <a:endParaRPr b="1" i="0" sz="1400" u="none" cap="none" strike="noStrike">
              <a:solidFill>
                <a:srgbClr val="000000"/>
              </a:solidFill>
              <a:latin typeface="Fira Sans"/>
              <a:ea typeface="Fira Sans"/>
              <a:cs typeface="Fira Sans"/>
              <a:sym typeface="Fira Sans"/>
            </a:endParaRPr>
          </a:p>
        </p:txBody>
      </p:sp>
      <p:sp>
        <p:nvSpPr>
          <p:cNvPr id="178" name="Google Shape;178;p5"/>
          <p:cNvSpPr/>
          <p:nvPr/>
        </p:nvSpPr>
        <p:spPr>
          <a:xfrm>
            <a:off x="3395435" y="4151755"/>
            <a:ext cx="3152700" cy="412800"/>
          </a:xfrm>
          <a:prstGeom prst="rect">
            <a:avLst/>
          </a:prstGeom>
          <a:solidFill>
            <a:srgbClr val="D9EAD3"/>
          </a:solidFill>
          <a:ln cap="flat" cmpd="sng" w="1905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Fira Sans"/>
                <a:ea typeface="Fira Sans"/>
                <a:cs typeface="Fira Sans"/>
                <a:sym typeface="Fira Sans"/>
              </a:rPr>
              <a:t>Toxic/Non-toxic</a:t>
            </a:r>
            <a:endParaRPr b="1" i="0" sz="1400" u="none" cap="none" strike="noStrike">
              <a:solidFill>
                <a:srgbClr val="000000"/>
              </a:solidFill>
              <a:latin typeface="Fira Sans"/>
              <a:ea typeface="Fira Sans"/>
              <a:cs typeface="Fira Sans"/>
              <a:sym typeface="Fira Sans"/>
            </a:endParaRPr>
          </a:p>
        </p:txBody>
      </p:sp>
      <p:sp>
        <p:nvSpPr>
          <p:cNvPr id="179" name="Google Shape;179;p5"/>
          <p:cNvSpPr/>
          <p:nvPr/>
        </p:nvSpPr>
        <p:spPr>
          <a:xfrm>
            <a:off x="2451179" y="4151755"/>
            <a:ext cx="854700" cy="412800"/>
          </a:xfrm>
          <a:prstGeom prst="rect">
            <a:avLst/>
          </a:prstGeom>
          <a:solidFill>
            <a:schemeClr val="lt2"/>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Fira Sans"/>
                <a:ea typeface="Fira Sans"/>
                <a:cs typeface="Fira Sans"/>
                <a:sym typeface="Fira Sans"/>
              </a:rPr>
              <a:t>Output</a:t>
            </a:r>
            <a:endParaRPr b="1" i="0" sz="1400" u="none" cap="none" strike="noStrike">
              <a:solidFill>
                <a:srgbClr val="000000"/>
              </a:solidFill>
              <a:latin typeface="Fira Sans"/>
              <a:ea typeface="Fira Sans"/>
              <a:cs typeface="Fira Sans"/>
              <a:sym typeface="Fira Sans"/>
            </a:endParaRPr>
          </a:p>
        </p:txBody>
      </p:sp>
      <p:sp>
        <p:nvSpPr>
          <p:cNvPr id="180" name="Google Shape;180;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b="1" lang="en-US"/>
              <a:t>‹#›</a:t>
            </a:fld>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6"/>
          <p:cNvSpPr/>
          <p:nvPr/>
        </p:nvSpPr>
        <p:spPr>
          <a:xfrm>
            <a:off x="50" y="2535"/>
            <a:ext cx="9144000" cy="435000"/>
          </a:xfrm>
          <a:prstGeom prst="rect">
            <a:avLst/>
          </a:prstGeom>
          <a:solidFill>
            <a:srgbClr val="1C4587"/>
          </a:solidFill>
          <a:ln>
            <a:noFill/>
          </a:ln>
        </p:spPr>
        <p:txBody>
          <a:bodyPr anchorCtr="0" anchor="ctr" bIns="91425" lIns="274300"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Fira Sans"/>
              <a:ea typeface="Fira Sans"/>
              <a:cs typeface="Fira Sans"/>
              <a:sym typeface="Fira Sans"/>
            </a:endParaRPr>
          </a:p>
        </p:txBody>
      </p:sp>
      <p:cxnSp>
        <p:nvCxnSpPr>
          <p:cNvPr id="186" name="Google Shape;186;p6"/>
          <p:cNvCxnSpPr/>
          <p:nvPr/>
        </p:nvCxnSpPr>
        <p:spPr>
          <a:xfrm rot="10800000">
            <a:off x="581875" y="1227532"/>
            <a:ext cx="854700" cy="2100"/>
          </a:xfrm>
          <a:prstGeom prst="straightConnector1">
            <a:avLst/>
          </a:prstGeom>
          <a:noFill/>
          <a:ln cap="flat" cmpd="sng" w="76200">
            <a:solidFill>
              <a:srgbClr val="1C4587"/>
            </a:solidFill>
            <a:prstDash val="solid"/>
            <a:round/>
            <a:headEnd len="sm" w="sm" type="none"/>
            <a:tailEnd len="sm" w="sm" type="none"/>
          </a:ln>
        </p:spPr>
      </p:cxnSp>
      <p:sp>
        <p:nvSpPr>
          <p:cNvPr id="187" name="Google Shape;187;p6"/>
          <p:cNvSpPr txBox="1"/>
          <p:nvPr/>
        </p:nvSpPr>
        <p:spPr>
          <a:xfrm>
            <a:off x="502397" y="597857"/>
            <a:ext cx="6680400" cy="52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Fira Sans"/>
                <a:ea typeface="Fira Sans"/>
                <a:cs typeface="Fira Sans"/>
                <a:sym typeface="Fira Sans"/>
              </a:rPr>
              <a:t>Motivation</a:t>
            </a:r>
            <a:endParaRPr b="1" i="0" sz="2400" u="none" cap="none" strike="noStrike">
              <a:solidFill>
                <a:srgbClr val="000000"/>
              </a:solidFill>
              <a:latin typeface="Fira Sans"/>
              <a:ea typeface="Fira Sans"/>
              <a:cs typeface="Fira Sans"/>
              <a:sym typeface="Fira Sans"/>
            </a:endParaRPr>
          </a:p>
        </p:txBody>
      </p:sp>
      <p:sp>
        <p:nvSpPr>
          <p:cNvPr id="188" name="Google Shape;188;p6"/>
          <p:cNvSpPr txBox="1"/>
          <p:nvPr/>
        </p:nvSpPr>
        <p:spPr>
          <a:xfrm>
            <a:off x="843149" y="1474785"/>
            <a:ext cx="7649922" cy="2374443"/>
          </a:xfrm>
          <a:prstGeom prst="rect">
            <a:avLst/>
          </a:prstGeom>
          <a:noFill/>
          <a:ln>
            <a:noFill/>
          </a:ln>
        </p:spPr>
        <p:txBody>
          <a:bodyPr anchorCtr="0" anchor="t" bIns="91425" lIns="91425" spcFirstLastPara="1" rIns="91425" wrap="square" tIns="91425">
            <a:noAutofit/>
          </a:bodyPr>
          <a:lstStyle/>
          <a:p>
            <a:pPr indent="-285749" lvl="0" marL="457195" marR="0" rtl="0" algn="just">
              <a:lnSpc>
                <a:spcPct val="100000"/>
              </a:lnSpc>
              <a:spcBef>
                <a:spcPts val="0"/>
              </a:spcBef>
              <a:spcAft>
                <a:spcPts val="0"/>
              </a:spcAft>
              <a:buClr>
                <a:srgbClr val="000000"/>
              </a:buClr>
              <a:buSzPts val="1900"/>
              <a:buFont typeface="Courier New"/>
              <a:buChar char="o"/>
            </a:pPr>
            <a:r>
              <a:rPr b="1" i="1" lang="en-US" sz="1600" u="none" cap="none" strike="noStrike">
                <a:solidFill>
                  <a:srgbClr val="083C92"/>
                </a:solidFill>
                <a:latin typeface="Fira Sans"/>
                <a:ea typeface="Fira Sans"/>
                <a:cs typeface="Fira Sans"/>
                <a:sym typeface="Fira Sans"/>
              </a:rPr>
              <a:t>Uncontrolled spread</a:t>
            </a:r>
            <a:r>
              <a:rPr b="1" i="0" lang="en-US" sz="1600" u="none" cap="none" strike="noStrike">
                <a:solidFill>
                  <a:srgbClr val="083C92"/>
                </a:solidFill>
                <a:latin typeface="Fira Sans"/>
                <a:ea typeface="Fira Sans"/>
                <a:cs typeface="Fira Sans"/>
                <a:sym typeface="Fira Sans"/>
              </a:rPr>
              <a:t> </a:t>
            </a:r>
            <a:r>
              <a:rPr b="0" i="0" lang="en-US" sz="1600" u="none" cap="none" strike="noStrike">
                <a:solidFill>
                  <a:schemeClr val="dk1"/>
                </a:solidFill>
                <a:latin typeface="Fira Sans"/>
                <a:ea typeface="Fira Sans"/>
                <a:cs typeface="Fira Sans"/>
                <a:sym typeface="Fira Sans"/>
              </a:rPr>
              <a:t>has emerged as an undesirable global social issue causing mental health problems and even suicides. </a:t>
            </a:r>
            <a:r>
              <a:rPr b="0" i="0" lang="en-US" sz="1600" u="sng" cap="none" strike="noStrike">
                <a:solidFill>
                  <a:schemeClr val="dk1"/>
                </a:solidFill>
                <a:latin typeface="Fira Sans"/>
                <a:ea typeface="Fira Sans"/>
                <a:cs typeface="Fira Sans"/>
                <a:sym typeface="Fira Sans"/>
                <a:hlinkClick action="ppaction://hlinksldjump" r:id="rId3">
                  <a:extLst>
                    <a:ext uri="{A12FA001-AC4F-418D-AE19-62706E023703}">
                      <ahyp:hlinkClr val="tx"/>
                    </a:ext>
                  </a:extLst>
                </a:hlinkClick>
              </a:rPr>
              <a:t>[10]</a:t>
            </a:r>
            <a:endParaRPr b="0" i="0" sz="1600" u="none" cap="none" strike="noStrike">
              <a:solidFill>
                <a:schemeClr val="dk1"/>
              </a:solidFill>
              <a:latin typeface="Fira Sans"/>
              <a:ea typeface="Fira Sans"/>
              <a:cs typeface="Fira Sans"/>
              <a:sym typeface="Fira Sans"/>
            </a:endParaRPr>
          </a:p>
          <a:p>
            <a:pPr indent="-165099" lvl="0" marL="457195" marR="0" rtl="0" algn="just">
              <a:lnSpc>
                <a:spcPct val="100000"/>
              </a:lnSpc>
              <a:spcBef>
                <a:spcPts val="0"/>
              </a:spcBef>
              <a:spcAft>
                <a:spcPts val="0"/>
              </a:spcAft>
              <a:buClr>
                <a:srgbClr val="000000"/>
              </a:buClr>
              <a:buSzPts val="1900"/>
              <a:buFont typeface="Courier New"/>
              <a:buNone/>
            </a:pPr>
            <a:r>
              <a:t/>
            </a:r>
            <a:endParaRPr b="1" i="0" sz="1600" u="none" cap="none" strike="noStrike">
              <a:solidFill>
                <a:srgbClr val="083C92"/>
              </a:solidFill>
              <a:latin typeface="Fira Sans"/>
              <a:ea typeface="Fira Sans"/>
              <a:cs typeface="Fira Sans"/>
              <a:sym typeface="Fira Sans"/>
            </a:endParaRPr>
          </a:p>
          <a:p>
            <a:pPr indent="-285749" lvl="0" marL="457195" marR="0" rtl="0" algn="just">
              <a:lnSpc>
                <a:spcPct val="100000"/>
              </a:lnSpc>
              <a:spcBef>
                <a:spcPts val="0"/>
              </a:spcBef>
              <a:spcAft>
                <a:spcPts val="0"/>
              </a:spcAft>
              <a:buClr>
                <a:srgbClr val="000000"/>
              </a:buClr>
              <a:buSzPts val="1900"/>
              <a:buFont typeface="Courier New"/>
              <a:buChar char="o"/>
            </a:pPr>
            <a:r>
              <a:rPr b="0" i="0" lang="en-US" sz="1600" u="none" cap="none" strike="noStrike">
                <a:solidFill>
                  <a:schemeClr val="dk1"/>
                </a:solidFill>
                <a:latin typeface="Fira Sans"/>
                <a:ea typeface="Fira Sans"/>
                <a:cs typeface="Fira Sans"/>
                <a:sym typeface="Fira Sans"/>
              </a:rPr>
              <a:t>Urdu is spoken as a first language by nearly </a:t>
            </a:r>
            <a:r>
              <a:rPr b="1" i="1" lang="en-US" sz="1600" u="none" cap="none" strike="noStrike">
                <a:solidFill>
                  <a:srgbClr val="083C92"/>
                </a:solidFill>
                <a:latin typeface="Fira Sans"/>
                <a:ea typeface="Fira Sans"/>
                <a:cs typeface="Fira Sans"/>
                <a:sym typeface="Fira Sans"/>
              </a:rPr>
              <a:t>70 million people. </a:t>
            </a:r>
            <a:r>
              <a:rPr b="0" i="0" lang="en-US" sz="1600" u="sng" cap="none" strike="noStrike">
                <a:solidFill>
                  <a:schemeClr val="dk1"/>
                </a:solidFill>
                <a:latin typeface="Fira Sans"/>
                <a:ea typeface="Fira Sans"/>
                <a:cs typeface="Fira Sans"/>
                <a:sym typeface="Fira Sans"/>
                <a:hlinkClick action="ppaction://hlinksldjump" r:id="rId4">
                  <a:extLst>
                    <a:ext uri="{A12FA001-AC4F-418D-AE19-62706E023703}">
                      <ahyp:hlinkClr val="tx"/>
                    </a:ext>
                  </a:extLst>
                </a:hlinkClick>
              </a:rPr>
              <a:t>[Britanica]</a:t>
            </a:r>
            <a:endParaRPr b="1" i="1" sz="1600" u="none" cap="none" strike="noStrike">
              <a:solidFill>
                <a:srgbClr val="083C92"/>
              </a:solidFill>
              <a:latin typeface="Fira Sans"/>
              <a:ea typeface="Fira Sans"/>
              <a:cs typeface="Fira Sans"/>
              <a:sym typeface="Fira Sans"/>
            </a:endParaRPr>
          </a:p>
          <a:p>
            <a:pPr indent="-165099" lvl="0" marL="457195" marR="0" rtl="0" algn="just">
              <a:lnSpc>
                <a:spcPct val="100000"/>
              </a:lnSpc>
              <a:spcBef>
                <a:spcPts val="0"/>
              </a:spcBef>
              <a:spcAft>
                <a:spcPts val="0"/>
              </a:spcAft>
              <a:buClr>
                <a:srgbClr val="000000"/>
              </a:buClr>
              <a:buSzPts val="1900"/>
              <a:buFont typeface="Courier New"/>
              <a:buNone/>
            </a:pPr>
            <a:r>
              <a:t/>
            </a:r>
            <a:endParaRPr b="0" i="0" sz="1600" u="none" cap="none" strike="noStrike">
              <a:solidFill>
                <a:schemeClr val="dk1"/>
              </a:solidFill>
              <a:latin typeface="Fira Sans"/>
              <a:ea typeface="Fira Sans"/>
              <a:cs typeface="Fira Sans"/>
              <a:sym typeface="Fira Sans"/>
            </a:endParaRPr>
          </a:p>
          <a:p>
            <a:pPr indent="-285749" lvl="0" marL="457195" marR="0" rtl="0" algn="just">
              <a:lnSpc>
                <a:spcPct val="100000"/>
              </a:lnSpc>
              <a:spcBef>
                <a:spcPts val="0"/>
              </a:spcBef>
              <a:spcAft>
                <a:spcPts val="0"/>
              </a:spcAft>
              <a:buClr>
                <a:srgbClr val="000000"/>
              </a:buClr>
              <a:buSzPts val="1900"/>
              <a:buFont typeface="Courier New"/>
              <a:buChar char="o"/>
            </a:pPr>
            <a:r>
              <a:rPr b="0" i="0" lang="en-US" sz="1600" u="none" cap="none" strike="noStrike">
                <a:solidFill>
                  <a:schemeClr val="dk1"/>
                </a:solidFill>
                <a:latin typeface="Fira Sans"/>
                <a:ea typeface="Fira Sans"/>
                <a:cs typeface="Fira Sans"/>
                <a:sym typeface="Fira Sans"/>
              </a:rPr>
              <a:t>Second language by more than </a:t>
            </a:r>
            <a:r>
              <a:rPr b="1" i="1" lang="en-US" sz="1600" u="none" cap="none" strike="noStrike">
                <a:solidFill>
                  <a:srgbClr val="083C92"/>
                </a:solidFill>
                <a:latin typeface="Fira Sans"/>
                <a:ea typeface="Fira Sans"/>
                <a:cs typeface="Fira Sans"/>
                <a:sym typeface="Fira Sans"/>
              </a:rPr>
              <a:t>100 million people</a:t>
            </a:r>
            <a:r>
              <a:rPr b="0" i="0" lang="en-US" sz="1600" u="none" cap="none" strike="noStrike">
                <a:solidFill>
                  <a:schemeClr val="dk1"/>
                </a:solidFill>
                <a:latin typeface="Fira Sans"/>
                <a:ea typeface="Fira Sans"/>
                <a:cs typeface="Fira Sans"/>
                <a:sym typeface="Fira Sans"/>
              </a:rPr>
              <a:t>, predominantly in Pakistan and India. </a:t>
            </a:r>
            <a:r>
              <a:rPr b="0" i="0" lang="en-US" sz="1600" u="sng" cap="none" strike="noStrike">
                <a:solidFill>
                  <a:schemeClr val="dk1"/>
                </a:solidFill>
                <a:latin typeface="Fira Sans"/>
                <a:ea typeface="Fira Sans"/>
                <a:cs typeface="Fira Sans"/>
                <a:sym typeface="Fira Sans"/>
                <a:hlinkClick action="ppaction://hlinksldjump" r:id="rId5">
                  <a:extLst>
                    <a:ext uri="{A12FA001-AC4F-418D-AE19-62706E023703}">
                      <ahyp:hlinkClr val="tx"/>
                    </a:ext>
                  </a:extLst>
                </a:hlinkClick>
              </a:rPr>
              <a:t>[Britanica]</a:t>
            </a:r>
            <a:endParaRPr b="0" i="0" sz="1600" u="none" cap="none" strike="noStrike">
              <a:solidFill>
                <a:schemeClr val="dk1"/>
              </a:solidFill>
              <a:latin typeface="Fira Sans"/>
              <a:ea typeface="Fira Sans"/>
              <a:cs typeface="Fira Sans"/>
              <a:sym typeface="Fira Sans"/>
            </a:endParaRPr>
          </a:p>
          <a:p>
            <a:pPr indent="-165099" lvl="0" marL="457195" marR="0" rtl="0" algn="just">
              <a:lnSpc>
                <a:spcPct val="100000"/>
              </a:lnSpc>
              <a:spcBef>
                <a:spcPts val="0"/>
              </a:spcBef>
              <a:spcAft>
                <a:spcPts val="0"/>
              </a:spcAft>
              <a:buClr>
                <a:srgbClr val="000000"/>
              </a:buClr>
              <a:buSzPts val="1900"/>
              <a:buFont typeface="Courier New"/>
              <a:buNone/>
            </a:pPr>
            <a:r>
              <a:t/>
            </a:r>
            <a:endParaRPr b="1" i="0" sz="1600" u="none" cap="none" strike="noStrike">
              <a:solidFill>
                <a:srgbClr val="083C92"/>
              </a:solidFill>
              <a:latin typeface="Fira Sans"/>
              <a:ea typeface="Fira Sans"/>
              <a:cs typeface="Fira Sans"/>
              <a:sym typeface="Fira Sans"/>
            </a:endParaRPr>
          </a:p>
          <a:p>
            <a:pPr indent="-285749" lvl="0" marL="457195" marR="0" rtl="0" algn="just">
              <a:lnSpc>
                <a:spcPct val="100000"/>
              </a:lnSpc>
              <a:spcBef>
                <a:spcPts val="0"/>
              </a:spcBef>
              <a:spcAft>
                <a:spcPts val="0"/>
              </a:spcAft>
              <a:buClr>
                <a:srgbClr val="000000"/>
              </a:buClr>
              <a:buSzPts val="1900"/>
              <a:buFont typeface="Courier New"/>
              <a:buChar char="o"/>
            </a:pPr>
            <a:r>
              <a:rPr b="0" i="0" lang="en-US" sz="1600" u="none" cap="none" strike="noStrike">
                <a:solidFill>
                  <a:schemeClr val="dk1"/>
                </a:solidFill>
                <a:latin typeface="Fira Sans"/>
                <a:ea typeface="Fira Sans"/>
                <a:cs typeface="Fira Sans"/>
                <a:sym typeface="Fira Sans"/>
              </a:rPr>
              <a:t>Urdu as </a:t>
            </a:r>
            <a:r>
              <a:rPr b="1" i="1" lang="en-US" sz="1600" u="none" cap="none" strike="noStrike">
                <a:solidFill>
                  <a:schemeClr val="dk1"/>
                </a:solidFill>
                <a:latin typeface="Fira Sans"/>
                <a:ea typeface="Fira Sans"/>
                <a:cs typeface="Fira Sans"/>
                <a:sym typeface="Fira Sans"/>
              </a:rPr>
              <a:t>Resource deficient </a:t>
            </a:r>
            <a:r>
              <a:rPr b="0" i="0" lang="en-US" sz="1600" u="none" cap="none" strike="noStrike">
                <a:solidFill>
                  <a:schemeClr val="dk1"/>
                </a:solidFill>
                <a:latin typeface="Fira Sans"/>
                <a:ea typeface="Fira Sans"/>
                <a:cs typeface="Fira Sans"/>
                <a:sym typeface="Fira Sans"/>
              </a:rPr>
              <a:t>language</a:t>
            </a:r>
            <a:endParaRPr/>
          </a:p>
          <a:p>
            <a:pPr indent="-165099" lvl="0" marL="457195" marR="0" rtl="0" algn="just">
              <a:lnSpc>
                <a:spcPct val="100000"/>
              </a:lnSpc>
              <a:spcBef>
                <a:spcPts val="0"/>
              </a:spcBef>
              <a:spcAft>
                <a:spcPts val="0"/>
              </a:spcAft>
              <a:buClr>
                <a:srgbClr val="000000"/>
              </a:buClr>
              <a:buSzPts val="1900"/>
              <a:buFont typeface="Courier New"/>
              <a:buNone/>
            </a:pPr>
            <a:r>
              <a:t/>
            </a:r>
            <a:endParaRPr b="1" i="1" sz="1600" u="none" cap="none" strike="noStrike">
              <a:solidFill>
                <a:srgbClr val="083C92"/>
              </a:solidFill>
              <a:latin typeface="Fira Sans"/>
              <a:ea typeface="Fira Sans"/>
              <a:cs typeface="Fira Sans"/>
              <a:sym typeface="Fira Sans"/>
            </a:endParaRPr>
          </a:p>
          <a:p>
            <a:pPr indent="-215898" lvl="0" marL="628646" marR="0" rtl="0" algn="just">
              <a:lnSpc>
                <a:spcPct val="100000"/>
              </a:lnSpc>
              <a:spcBef>
                <a:spcPts val="1000"/>
              </a:spcBef>
              <a:spcAft>
                <a:spcPts val="0"/>
              </a:spcAft>
              <a:buClr>
                <a:srgbClr val="000000"/>
              </a:buClr>
              <a:buSzPts val="1900"/>
              <a:buFont typeface="Courier New"/>
              <a:buNone/>
            </a:pPr>
            <a:r>
              <a:t/>
            </a:r>
            <a:endParaRPr b="0" i="0" sz="1600" u="none" cap="none" strike="noStrike">
              <a:solidFill>
                <a:srgbClr val="000000"/>
              </a:solidFill>
              <a:latin typeface="Arial"/>
              <a:ea typeface="Arial"/>
              <a:cs typeface="Arial"/>
              <a:sym typeface="Arial"/>
            </a:endParaRPr>
          </a:p>
        </p:txBody>
      </p:sp>
      <p:sp>
        <p:nvSpPr>
          <p:cNvPr id="189" name="Google Shape;189;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b="1" lang="en-US"/>
              <a:t>‹#›</a:t>
            </a:fld>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7"/>
          <p:cNvSpPr/>
          <p:nvPr/>
        </p:nvSpPr>
        <p:spPr>
          <a:xfrm>
            <a:off x="50" y="2535"/>
            <a:ext cx="9144000" cy="435000"/>
          </a:xfrm>
          <a:prstGeom prst="rect">
            <a:avLst/>
          </a:prstGeom>
          <a:solidFill>
            <a:srgbClr val="1C4587"/>
          </a:solidFill>
          <a:ln>
            <a:noFill/>
          </a:ln>
        </p:spPr>
        <p:txBody>
          <a:bodyPr anchorCtr="0" anchor="ctr" bIns="91425" lIns="274300"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Fira Sans"/>
              <a:ea typeface="Fira Sans"/>
              <a:cs typeface="Fira Sans"/>
              <a:sym typeface="Fira Sans"/>
            </a:endParaRPr>
          </a:p>
        </p:txBody>
      </p:sp>
      <p:cxnSp>
        <p:nvCxnSpPr>
          <p:cNvPr id="195" name="Google Shape;195;p7"/>
          <p:cNvCxnSpPr/>
          <p:nvPr/>
        </p:nvCxnSpPr>
        <p:spPr>
          <a:xfrm rot="10800000">
            <a:off x="581875" y="1227532"/>
            <a:ext cx="854700" cy="2100"/>
          </a:xfrm>
          <a:prstGeom prst="straightConnector1">
            <a:avLst/>
          </a:prstGeom>
          <a:noFill/>
          <a:ln cap="flat" cmpd="sng" w="76200">
            <a:solidFill>
              <a:srgbClr val="1C4587"/>
            </a:solidFill>
            <a:prstDash val="solid"/>
            <a:round/>
            <a:headEnd len="sm" w="sm" type="none"/>
            <a:tailEnd len="sm" w="sm" type="none"/>
          </a:ln>
        </p:spPr>
      </p:cxnSp>
      <p:sp>
        <p:nvSpPr>
          <p:cNvPr id="196" name="Google Shape;196;p7"/>
          <p:cNvSpPr txBox="1"/>
          <p:nvPr/>
        </p:nvSpPr>
        <p:spPr>
          <a:xfrm>
            <a:off x="502397" y="597857"/>
            <a:ext cx="6680400" cy="52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Fira Sans"/>
                <a:ea typeface="Fira Sans"/>
                <a:cs typeface="Fira Sans"/>
                <a:sym typeface="Fira Sans"/>
              </a:rPr>
              <a:t>Problem Statement</a:t>
            </a:r>
            <a:endParaRPr b="1" i="0" sz="2400" u="none" cap="none" strike="noStrike">
              <a:solidFill>
                <a:srgbClr val="000000"/>
              </a:solidFill>
              <a:latin typeface="Fira Sans"/>
              <a:ea typeface="Fira Sans"/>
              <a:cs typeface="Fira Sans"/>
              <a:sym typeface="Fira Sans"/>
            </a:endParaRPr>
          </a:p>
        </p:txBody>
      </p:sp>
      <p:sp>
        <p:nvSpPr>
          <p:cNvPr id="197" name="Google Shape;197;p7"/>
          <p:cNvSpPr txBox="1"/>
          <p:nvPr/>
        </p:nvSpPr>
        <p:spPr>
          <a:xfrm>
            <a:off x="502397" y="1711920"/>
            <a:ext cx="4231527" cy="2539452"/>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C7D3E6"/>
              </a:buClr>
              <a:buSzPts val="2000"/>
              <a:buFont typeface="Roboto Condensed Light"/>
              <a:buNone/>
            </a:pPr>
            <a:r>
              <a:rPr b="0" i="1" lang="en-US" sz="1600" u="none" cap="none" strike="noStrike">
                <a:solidFill>
                  <a:srgbClr val="000000"/>
                </a:solidFill>
                <a:latin typeface="Fira Sans"/>
                <a:ea typeface="Fira Sans"/>
                <a:cs typeface="Fira Sans"/>
                <a:sym typeface="Fira Sans"/>
              </a:rPr>
              <a:t>We are given a dataset D of social media comments written in Urdu language.</a:t>
            </a:r>
            <a:endParaRPr/>
          </a:p>
          <a:p>
            <a:pPr indent="0" lvl="0" marL="0" marR="0" rtl="0" algn="just">
              <a:lnSpc>
                <a:spcPct val="100000"/>
              </a:lnSpc>
              <a:spcBef>
                <a:spcPts val="0"/>
              </a:spcBef>
              <a:spcAft>
                <a:spcPts val="0"/>
              </a:spcAft>
              <a:buClr>
                <a:srgbClr val="C7D3E6"/>
              </a:buClr>
              <a:buSzPts val="2000"/>
              <a:buFont typeface="Roboto Condensed Light"/>
              <a:buNone/>
            </a:pPr>
            <a:r>
              <a:t/>
            </a:r>
            <a:endParaRPr b="0" i="1" sz="1600" u="none" cap="none" strike="noStrike">
              <a:solidFill>
                <a:srgbClr val="000000"/>
              </a:solidFill>
              <a:latin typeface="Fira Sans"/>
              <a:ea typeface="Fira Sans"/>
              <a:cs typeface="Fira Sans"/>
              <a:sym typeface="Fira Sans"/>
            </a:endParaRPr>
          </a:p>
          <a:p>
            <a:pPr indent="0" lvl="0" marL="0" marR="0" rtl="0" algn="just">
              <a:lnSpc>
                <a:spcPct val="100000"/>
              </a:lnSpc>
              <a:spcBef>
                <a:spcPts val="0"/>
              </a:spcBef>
              <a:spcAft>
                <a:spcPts val="0"/>
              </a:spcAft>
              <a:buClr>
                <a:srgbClr val="C7D3E6"/>
              </a:buClr>
              <a:buSzPts val="2000"/>
              <a:buFont typeface="Roboto Condensed Light"/>
              <a:buNone/>
            </a:pPr>
            <a:r>
              <a:rPr b="0" i="1" lang="en-US" sz="1600" u="none" cap="none" strike="noStrike">
                <a:solidFill>
                  <a:srgbClr val="000000"/>
                </a:solidFill>
                <a:latin typeface="Fira Sans"/>
                <a:ea typeface="Fira Sans"/>
                <a:cs typeface="Fira Sans"/>
                <a:sym typeface="Fira Sans"/>
              </a:rPr>
              <a:t>The goal is to learn a function ( classification model ) to automatically label the given comments into toxic and non-toxic classes.</a:t>
            </a:r>
            <a:endParaRPr/>
          </a:p>
        </p:txBody>
      </p:sp>
      <p:pic>
        <p:nvPicPr>
          <p:cNvPr id="198" name="Google Shape;198;p7"/>
          <p:cNvPicPr preferRelativeResize="0"/>
          <p:nvPr/>
        </p:nvPicPr>
        <p:blipFill rotWithShape="1">
          <a:blip r:embed="rId3">
            <a:alphaModFix/>
          </a:blip>
          <a:srcRect b="0" l="0" r="0" t="0"/>
          <a:stretch/>
        </p:blipFill>
        <p:spPr>
          <a:xfrm>
            <a:off x="5038725" y="714375"/>
            <a:ext cx="3887731" cy="3873139"/>
          </a:xfrm>
          <a:prstGeom prst="rect">
            <a:avLst/>
          </a:prstGeom>
          <a:noFill/>
          <a:ln>
            <a:noFill/>
          </a:ln>
        </p:spPr>
      </p:pic>
      <p:sp>
        <p:nvSpPr>
          <p:cNvPr id="199" name="Google Shape;199;p7"/>
          <p:cNvSpPr txBox="1"/>
          <p:nvPr>
            <p:ph idx="12" type="sldNum"/>
          </p:nvPr>
        </p:nvSpPr>
        <p:spPr>
          <a:xfrm>
            <a:off x="8472458" y="474070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b="1" lang="en-US"/>
              <a:t>‹#›</a:t>
            </a:fld>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8"/>
          <p:cNvSpPr/>
          <p:nvPr/>
        </p:nvSpPr>
        <p:spPr>
          <a:xfrm>
            <a:off x="50" y="2535"/>
            <a:ext cx="9144000" cy="435000"/>
          </a:xfrm>
          <a:prstGeom prst="rect">
            <a:avLst/>
          </a:prstGeom>
          <a:solidFill>
            <a:srgbClr val="1C4587"/>
          </a:solidFill>
          <a:ln>
            <a:noFill/>
          </a:ln>
        </p:spPr>
        <p:txBody>
          <a:bodyPr anchorCtr="0" anchor="ctr" bIns="91425" lIns="274300"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Fira Sans"/>
              <a:ea typeface="Fira Sans"/>
              <a:cs typeface="Fira Sans"/>
              <a:sym typeface="Fira Sans"/>
            </a:endParaRPr>
          </a:p>
        </p:txBody>
      </p:sp>
      <p:cxnSp>
        <p:nvCxnSpPr>
          <p:cNvPr id="205" name="Google Shape;205;p8"/>
          <p:cNvCxnSpPr/>
          <p:nvPr/>
        </p:nvCxnSpPr>
        <p:spPr>
          <a:xfrm rot="10800000">
            <a:off x="581875" y="1227532"/>
            <a:ext cx="854700" cy="2100"/>
          </a:xfrm>
          <a:prstGeom prst="straightConnector1">
            <a:avLst/>
          </a:prstGeom>
          <a:noFill/>
          <a:ln cap="flat" cmpd="sng" w="76200">
            <a:solidFill>
              <a:srgbClr val="1C4587"/>
            </a:solidFill>
            <a:prstDash val="solid"/>
            <a:round/>
            <a:headEnd len="sm" w="sm" type="none"/>
            <a:tailEnd len="sm" w="sm" type="none"/>
          </a:ln>
        </p:spPr>
      </p:cxnSp>
      <p:sp>
        <p:nvSpPr>
          <p:cNvPr id="206" name="Google Shape;206;p8"/>
          <p:cNvSpPr txBox="1"/>
          <p:nvPr/>
        </p:nvSpPr>
        <p:spPr>
          <a:xfrm>
            <a:off x="502397" y="597857"/>
            <a:ext cx="6680400" cy="52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Fira Sans"/>
                <a:ea typeface="Fira Sans"/>
                <a:cs typeface="Fira Sans"/>
                <a:sym typeface="Fira Sans"/>
              </a:rPr>
              <a:t>Contributions</a:t>
            </a:r>
            <a:endParaRPr b="1" i="0" sz="2400" u="none" cap="none" strike="noStrike">
              <a:solidFill>
                <a:srgbClr val="000000"/>
              </a:solidFill>
              <a:latin typeface="Fira Sans"/>
              <a:ea typeface="Fira Sans"/>
              <a:cs typeface="Fira Sans"/>
              <a:sym typeface="Fira Sans"/>
            </a:endParaRPr>
          </a:p>
        </p:txBody>
      </p:sp>
      <p:sp>
        <p:nvSpPr>
          <p:cNvPr id="207" name="Google Shape;207;p8"/>
          <p:cNvSpPr txBox="1"/>
          <p:nvPr/>
        </p:nvSpPr>
        <p:spPr>
          <a:xfrm>
            <a:off x="840028" y="1637518"/>
            <a:ext cx="7463943" cy="2111105"/>
          </a:xfrm>
          <a:prstGeom prst="rect">
            <a:avLst/>
          </a:prstGeom>
          <a:noFill/>
          <a:ln>
            <a:noFill/>
          </a:ln>
        </p:spPr>
        <p:txBody>
          <a:bodyPr anchorCtr="0" anchor="t" bIns="91425" lIns="91425" spcFirstLastPara="1" rIns="91425" wrap="square" tIns="91425">
            <a:noAutofit/>
          </a:bodyPr>
          <a:lstStyle/>
          <a:p>
            <a:pPr indent="-342899" lvl="0" marL="514345" marR="0" rtl="0" algn="just">
              <a:lnSpc>
                <a:spcPct val="100000"/>
              </a:lnSpc>
              <a:spcBef>
                <a:spcPts val="1000"/>
              </a:spcBef>
              <a:spcAft>
                <a:spcPts val="0"/>
              </a:spcAft>
              <a:buClr>
                <a:srgbClr val="000000"/>
              </a:buClr>
              <a:buSzPts val="1900"/>
              <a:buFont typeface="Courier New"/>
              <a:buChar char="o"/>
            </a:pPr>
            <a:r>
              <a:rPr b="1" i="1" lang="en-US" sz="1600" u="none" cap="none" strike="noStrike">
                <a:solidFill>
                  <a:srgbClr val="083C92"/>
                </a:solidFill>
                <a:latin typeface="Fira Sans"/>
                <a:ea typeface="Fira Sans"/>
                <a:cs typeface="Fira Sans"/>
                <a:sym typeface="Fira Sans"/>
              </a:rPr>
              <a:t>Toxic comment classification</a:t>
            </a:r>
            <a:r>
              <a:rPr b="0" i="1" lang="en-US" sz="1600" u="none" cap="none" strike="noStrike">
                <a:solidFill>
                  <a:schemeClr val="dk1"/>
                </a:solidFill>
                <a:latin typeface="Fira Sans"/>
                <a:ea typeface="Fira Sans"/>
                <a:cs typeface="Fira Sans"/>
                <a:sym typeface="Fira Sans"/>
              </a:rPr>
              <a:t> </a:t>
            </a:r>
            <a:r>
              <a:rPr b="0" i="0" lang="en-US" sz="1600" u="none" cap="none" strike="noStrike">
                <a:solidFill>
                  <a:schemeClr val="dk1"/>
                </a:solidFill>
                <a:latin typeface="Fira Sans"/>
                <a:ea typeface="Fira Sans"/>
                <a:cs typeface="Fira Sans"/>
                <a:sym typeface="Fira Sans"/>
              </a:rPr>
              <a:t>for an </a:t>
            </a:r>
            <a:r>
              <a:rPr b="1" i="1" lang="en-US" sz="1600" u="none" cap="none" strike="noStrike">
                <a:solidFill>
                  <a:schemeClr val="dk1"/>
                </a:solidFill>
                <a:latin typeface="Fira Sans"/>
                <a:ea typeface="Fira Sans"/>
                <a:cs typeface="Fira Sans"/>
                <a:sym typeface="Fira Sans"/>
              </a:rPr>
              <a:t>under-resourced </a:t>
            </a:r>
            <a:r>
              <a:rPr b="0" i="0" lang="en-US" sz="1600" u="none" cap="none" strike="noStrike">
                <a:solidFill>
                  <a:schemeClr val="dk1"/>
                </a:solidFill>
                <a:latin typeface="Fira Sans"/>
                <a:ea typeface="Fira Sans"/>
                <a:cs typeface="Fira Sans"/>
                <a:sym typeface="Fira Sans"/>
              </a:rPr>
              <a:t>Urdu language using Deep Learning.</a:t>
            </a:r>
            <a:endParaRPr/>
          </a:p>
          <a:p>
            <a:pPr indent="-342899" lvl="0" marL="514345" marR="0" rtl="0" algn="just">
              <a:lnSpc>
                <a:spcPct val="100000"/>
              </a:lnSpc>
              <a:spcBef>
                <a:spcPts val="1000"/>
              </a:spcBef>
              <a:spcAft>
                <a:spcPts val="0"/>
              </a:spcAft>
              <a:buClr>
                <a:srgbClr val="000000"/>
              </a:buClr>
              <a:buSzPts val="1900"/>
              <a:buFont typeface="Courier New"/>
              <a:buChar char="o"/>
            </a:pPr>
            <a:r>
              <a:rPr b="1" i="1" lang="en-US" sz="1600" u="none" cap="none" strike="noStrike">
                <a:solidFill>
                  <a:srgbClr val="083C92"/>
                </a:solidFill>
                <a:latin typeface="Fira Sans"/>
                <a:ea typeface="Fira Sans"/>
                <a:cs typeface="Fira Sans"/>
                <a:sym typeface="Fira Sans"/>
              </a:rPr>
              <a:t>Dataset/Resource generation</a:t>
            </a:r>
            <a:r>
              <a:rPr b="0" i="0" lang="en-US" sz="1600" u="none" cap="none" strike="noStrike">
                <a:solidFill>
                  <a:schemeClr val="dk1"/>
                </a:solidFill>
                <a:latin typeface="Fira Sans"/>
                <a:ea typeface="Fira Sans"/>
                <a:cs typeface="Fira Sans"/>
                <a:sym typeface="Fira Sans"/>
              </a:rPr>
              <a:t> for Urdu which lacks dataset for Toxicity detection in Urdu.</a:t>
            </a:r>
            <a:endParaRPr/>
          </a:p>
          <a:p>
            <a:pPr indent="-342899" lvl="0" marL="514345" marR="0" rtl="0" algn="just">
              <a:lnSpc>
                <a:spcPct val="100000"/>
              </a:lnSpc>
              <a:spcBef>
                <a:spcPts val="1000"/>
              </a:spcBef>
              <a:spcAft>
                <a:spcPts val="0"/>
              </a:spcAft>
              <a:buClr>
                <a:srgbClr val="000000"/>
              </a:buClr>
              <a:buSzPts val="1900"/>
              <a:buFont typeface="Courier New"/>
              <a:buChar char="o"/>
            </a:pPr>
            <a:r>
              <a:rPr b="1" i="1" lang="en-US" sz="1600" u="none" cap="none" strike="noStrike">
                <a:solidFill>
                  <a:srgbClr val="083C92"/>
                </a:solidFill>
                <a:latin typeface="Fira Sans"/>
                <a:ea typeface="Fira Sans"/>
                <a:cs typeface="Fira Sans"/>
                <a:sym typeface="Fira Sans"/>
              </a:rPr>
              <a:t>Extensive Empirical Analysis </a:t>
            </a:r>
            <a:r>
              <a:rPr b="0" i="0" lang="en-US" sz="1600" u="none" cap="none" strike="noStrike">
                <a:solidFill>
                  <a:schemeClr val="dk1"/>
                </a:solidFill>
                <a:latin typeface="Fira Sans"/>
                <a:ea typeface="Fira Sans"/>
                <a:cs typeface="Fira Sans"/>
                <a:sym typeface="Fira Sans"/>
              </a:rPr>
              <a:t>of various Deep Learning based techniques along with word embedding combinations.</a:t>
            </a:r>
            <a:endParaRPr/>
          </a:p>
        </p:txBody>
      </p:sp>
      <p:sp>
        <p:nvSpPr>
          <p:cNvPr id="208" name="Google Shape;208;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b="1" lang="en-US"/>
              <a:t>‹#›</a:t>
            </a:fld>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9"/>
          <p:cNvSpPr/>
          <p:nvPr/>
        </p:nvSpPr>
        <p:spPr>
          <a:xfrm>
            <a:off x="50" y="2535"/>
            <a:ext cx="9144000" cy="435000"/>
          </a:xfrm>
          <a:prstGeom prst="rect">
            <a:avLst/>
          </a:prstGeom>
          <a:solidFill>
            <a:srgbClr val="1C4587"/>
          </a:solidFill>
          <a:ln>
            <a:noFill/>
          </a:ln>
        </p:spPr>
        <p:txBody>
          <a:bodyPr anchorCtr="0" anchor="ctr" bIns="91425" lIns="274300"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Fira Sans"/>
              <a:ea typeface="Fira Sans"/>
              <a:cs typeface="Fira Sans"/>
              <a:sym typeface="Fira Sans"/>
            </a:endParaRPr>
          </a:p>
        </p:txBody>
      </p:sp>
      <p:sp>
        <p:nvSpPr>
          <p:cNvPr id="214" name="Google Shape;214;p9"/>
          <p:cNvSpPr txBox="1"/>
          <p:nvPr/>
        </p:nvSpPr>
        <p:spPr>
          <a:xfrm>
            <a:off x="565050" y="1295816"/>
            <a:ext cx="8214740" cy="3847684"/>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chemeClr val="dk1"/>
              </a:buClr>
              <a:buSzPts val="1400"/>
              <a:buFont typeface="Fira Sans"/>
              <a:buChar char="●"/>
            </a:pPr>
            <a:r>
              <a:rPr b="1" i="0" lang="en-US" sz="1400" u="none" cap="none" strike="noStrike">
                <a:solidFill>
                  <a:schemeClr val="dk1"/>
                </a:solidFill>
                <a:latin typeface="Fira Sans"/>
                <a:ea typeface="Fira Sans"/>
                <a:cs typeface="Fira Sans"/>
                <a:sym typeface="Fira Sans"/>
              </a:rPr>
              <a:t>Multilingual detection of hate speech against immigrants and women in twitter (2019).</a:t>
            </a:r>
            <a:endParaRPr/>
          </a:p>
          <a:p>
            <a:pPr indent="-317500" lvl="1" marL="914400" marR="0" rtl="0" algn="l">
              <a:lnSpc>
                <a:spcPct val="115000"/>
              </a:lnSpc>
              <a:spcBef>
                <a:spcPts val="0"/>
              </a:spcBef>
              <a:spcAft>
                <a:spcPts val="0"/>
              </a:spcAft>
              <a:buClr>
                <a:schemeClr val="dk1"/>
              </a:buClr>
              <a:buSzPts val="1400"/>
              <a:buFont typeface="Fira Sans"/>
              <a:buChar char="○"/>
            </a:pPr>
            <a:r>
              <a:rPr b="0" i="0" lang="en-US" sz="1400" u="none" cap="none" strike="noStrike">
                <a:solidFill>
                  <a:schemeClr val="dk1"/>
                </a:solidFill>
                <a:latin typeface="Fira Sans"/>
                <a:ea typeface="Fira Sans"/>
                <a:cs typeface="Fira Sans"/>
                <a:sym typeface="Fira Sans"/>
              </a:rPr>
              <a:t>Two main classification tasks.</a:t>
            </a:r>
            <a:endParaRPr/>
          </a:p>
          <a:p>
            <a:pPr indent="-317500" lvl="1" marL="914400" marR="0" rtl="0" algn="l">
              <a:lnSpc>
                <a:spcPct val="115000"/>
              </a:lnSpc>
              <a:spcBef>
                <a:spcPts val="0"/>
              </a:spcBef>
              <a:spcAft>
                <a:spcPts val="0"/>
              </a:spcAft>
              <a:buClr>
                <a:schemeClr val="dk1"/>
              </a:buClr>
              <a:buSzPts val="1400"/>
              <a:buFont typeface="Fira Sans"/>
              <a:buChar char="○"/>
            </a:pPr>
            <a:r>
              <a:rPr b="0" i="0" lang="en-US" sz="1400" u="none" cap="none" strike="noStrike">
                <a:solidFill>
                  <a:schemeClr val="dk1"/>
                </a:solidFill>
                <a:latin typeface="Fira Sans"/>
                <a:ea typeface="Fira Sans"/>
                <a:cs typeface="Fira Sans"/>
                <a:sym typeface="Fira Sans"/>
              </a:rPr>
              <a:t>Binary task for hate speech detection and a finer-grained identifying features in hateful contents such as the aggressive attitude and the target harassed, to distinguish if the incitement is against an individual rather than a group.</a:t>
            </a:r>
            <a:endParaRPr b="0" i="0" sz="1400" u="none" cap="none" strike="noStrike">
              <a:solidFill>
                <a:schemeClr val="dk1"/>
              </a:solidFill>
              <a:latin typeface="Fira Sans"/>
              <a:ea typeface="Fira Sans"/>
              <a:cs typeface="Fira Sans"/>
              <a:sym typeface="Fira Sans"/>
            </a:endParaRPr>
          </a:p>
          <a:p>
            <a:pPr indent="-317500" lvl="0" marL="457200" marR="0" rtl="0" algn="l">
              <a:lnSpc>
                <a:spcPct val="115000"/>
              </a:lnSpc>
              <a:spcBef>
                <a:spcPts val="0"/>
              </a:spcBef>
              <a:spcAft>
                <a:spcPts val="0"/>
              </a:spcAft>
              <a:buClr>
                <a:schemeClr val="dk1"/>
              </a:buClr>
              <a:buSzPts val="1400"/>
              <a:buFont typeface="Fira Sans"/>
              <a:buChar char="●"/>
            </a:pPr>
            <a:r>
              <a:rPr b="1" i="0" lang="en-US" sz="1400" u="none" cap="none" strike="noStrike">
                <a:solidFill>
                  <a:schemeClr val="dk1"/>
                </a:solidFill>
                <a:latin typeface="Fira Sans"/>
                <a:ea typeface="Fira Sans"/>
                <a:cs typeface="Fira Sans"/>
                <a:sym typeface="Fira Sans"/>
              </a:rPr>
              <a:t>CONAN - COunter NArratives through Nichesourcing: a Multilingual Dataset of Responses to Fight Online Hate Speech (2019)</a:t>
            </a:r>
            <a:endParaRPr b="1" i="0" sz="1400" u="none" cap="none" strike="noStrike">
              <a:solidFill>
                <a:schemeClr val="dk1"/>
              </a:solidFill>
              <a:latin typeface="Fira Sans"/>
              <a:ea typeface="Fira Sans"/>
              <a:cs typeface="Fira Sans"/>
              <a:sym typeface="Fira Sans"/>
            </a:endParaRPr>
          </a:p>
          <a:p>
            <a:pPr indent="-317500" lvl="1" marL="914400" marR="0" rtl="0" algn="l">
              <a:lnSpc>
                <a:spcPct val="115000"/>
              </a:lnSpc>
              <a:spcBef>
                <a:spcPts val="0"/>
              </a:spcBef>
              <a:spcAft>
                <a:spcPts val="0"/>
              </a:spcAft>
              <a:buClr>
                <a:schemeClr val="dk1"/>
              </a:buClr>
              <a:buSzPts val="1400"/>
              <a:buFont typeface="Fira Sans"/>
              <a:buChar char="○"/>
            </a:pPr>
            <a:r>
              <a:rPr b="0" i="0" lang="en-US" sz="1400" u="none" cap="none" strike="noStrike">
                <a:solidFill>
                  <a:schemeClr val="dk1"/>
                </a:solidFill>
                <a:latin typeface="Fira Sans"/>
                <a:ea typeface="Fira Sans"/>
                <a:cs typeface="Fira Sans"/>
                <a:sym typeface="Fira Sans"/>
              </a:rPr>
              <a:t>Described the creation of the first large-scale, multilingual, expert-based dataset of hate-speech/counter-narrative pairs.</a:t>
            </a:r>
            <a:endParaRPr/>
          </a:p>
          <a:p>
            <a:pPr indent="-317500" lvl="1" marL="914400" marR="0" rtl="0" algn="l">
              <a:lnSpc>
                <a:spcPct val="115000"/>
              </a:lnSpc>
              <a:spcBef>
                <a:spcPts val="0"/>
              </a:spcBef>
              <a:spcAft>
                <a:spcPts val="0"/>
              </a:spcAft>
              <a:buClr>
                <a:schemeClr val="dk1"/>
              </a:buClr>
              <a:buSzPts val="1400"/>
              <a:buFont typeface="Fira Sans"/>
              <a:buChar char="○"/>
            </a:pPr>
            <a:r>
              <a:rPr b="0" i="0" lang="en-US" sz="1400" u="none" cap="none" strike="noStrike">
                <a:solidFill>
                  <a:schemeClr val="dk1"/>
                </a:solidFill>
                <a:latin typeface="Fira Sans"/>
                <a:ea typeface="Fira Sans"/>
                <a:cs typeface="Fira Sans"/>
                <a:sym typeface="Fira Sans"/>
              </a:rPr>
              <a:t>Oppose hate content with counter-narratives (i.e. informed textual responses).</a:t>
            </a:r>
            <a:endParaRPr b="0" i="0" sz="1400" u="none" cap="none" strike="noStrike">
              <a:solidFill>
                <a:schemeClr val="dk1"/>
              </a:solidFill>
              <a:latin typeface="Fira Sans"/>
              <a:ea typeface="Fira Sans"/>
              <a:cs typeface="Fira Sans"/>
              <a:sym typeface="Fira Sans"/>
            </a:endParaRPr>
          </a:p>
          <a:p>
            <a:pPr indent="-317500" lvl="0" marL="457200" marR="0" rtl="0" algn="l">
              <a:lnSpc>
                <a:spcPct val="115000"/>
              </a:lnSpc>
              <a:spcBef>
                <a:spcPts val="0"/>
              </a:spcBef>
              <a:spcAft>
                <a:spcPts val="0"/>
              </a:spcAft>
              <a:buClr>
                <a:schemeClr val="dk1"/>
              </a:buClr>
              <a:buSzPts val="1400"/>
              <a:buFont typeface="Fira Sans"/>
              <a:buChar char="●"/>
            </a:pPr>
            <a:r>
              <a:rPr b="1" i="0" lang="en-US" sz="1400" u="none" cap="none" strike="noStrike">
                <a:solidFill>
                  <a:schemeClr val="dk1"/>
                </a:solidFill>
                <a:latin typeface="Fira Sans"/>
                <a:ea typeface="Fira Sans"/>
                <a:cs typeface="Fira Sans"/>
                <a:sym typeface="Fira Sans"/>
              </a:rPr>
              <a:t>Hate Speech Detection in Roman Urdu (2021)</a:t>
            </a:r>
            <a:endParaRPr b="1" i="0" sz="1400" u="none" cap="none" strike="noStrike">
              <a:solidFill>
                <a:schemeClr val="dk1"/>
              </a:solidFill>
              <a:latin typeface="Fira Sans"/>
              <a:ea typeface="Fira Sans"/>
              <a:cs typeface="Fira Sans"/>
              <a:sym typeface="Fira Sans"/>
            </a:endParaRPr>
          </a:p>
          <a:p>
            <a:pPr indent="-317500" lvl="1" marL="914400" marR="0" rtl="0" algn="l">
              <a:lnSpc>
                <a:spcPct val="115000"/>
              </a:lnSpc>
              <a:spcBef>
                <a:spcPts val="0"/>
              </a:spcBef>
              <a:spcAft>
                <a:spcPts val="0"/>
              </a:spcAft>
              <a:buClr>
                <a:schemeClr val="dk1"/>
              </a:buClr>
              <a:buSzPts val="1400"/>
              <a:buFont typeface="Fira Sans"/>
              <a:buChar char="○"/>
            </a:pPr>
            <a:r>
              <a:rPr b="0" i="0" lang="en-US" sz="1400" u="none" cap="none" strike="noStrike">
                <a:solidFill>
                  <a:schemeClr val="dk1"/>
                </a:solidFill>
                <a:latin typeface="Fira Sans"/>
                <a:ea typeface="Fira Sans"/>
                <a:cs typeface="Fira Sans"/>
                <a:sym typeface="Fira Sans"/>
              </a:rPr>
              <a:t>Manually identified 5,000 Roman Urdu tweets from scrapped 90000 tweets.</a:t>
            </a:r>
            <a:endParaRPr/>
          </a:p>
          <a:p>
            <a:pPr indent="-317500" lvl="1" marL="914400" marR="0" rtl="0" algn="l">
              <a:lnSpc>
                <a:spcPct val="115000"/>
              </a:lnSpc>
              <a:spcBef>
                <a:spcPts val="0"/>
              </a:spcBef>
              <a:spcAft>
                <a:spcPts val="0"/>
              </a:spcAft>
              <a:buClr>
                <a:schemeClr val="dk1"/>
              </a:buClr>
              <a:buSzPts val="1400"/>
              <a:buFont typeface="Fira Sans"/>
              <a:buChar char="○"/>
            </a:pPr>
            <a:r>
              <a:rPr b="0" i="0" lang="en-US" sz="1400" u="none" cap="none" strike="noStrike">
                <a:solidFill>
                  <a:schemeClr val="dk1"/>
                </a:solidFill>
                <a:latin typeface="Fira Sans"/>
                <a:ea typeface="Fira Sans"/>
                <a:cs typeface="Fira Sans"/>
                <a:sym typeface="Fira Sans"/>
              </a:rPr>
              <a:t>Classified 3 levels: Neutral-Hostile, Simple-Complex, and Offensive-Hate speech.</a:t>
            </a:r>
            <a:endParaRPr b="0" i="0" sz="1400" u="none" cap="none" strike="noStrike">
              <a:solidFill>
                <a:schemeClr val="dk1"/>
              </a:solidFill>
              <a:latin typeface="Fira Sans"/>
              <a:ea typeface="Fira Sans"/>
              <a:cs typeface="Fira Sans"/>
              <a:sym typeface="Fira Sans"/>
            </a:endParaRPr>
          </a:p>
          <a:p>
            <a:pPr indent="-317500" lvl="1" marL="914400" marR="0" rtl="0" algn="l">
              <a:lnSpc>
                <a:spcPct val="115000"/>
              </a:lnSpc>
              <a:spcBef>
                <a:spcPts val="0"/>
              </a:spcBef>
              <a:spcAft>
                <a:spcPts val="0"/>
              </a:spcAft>
              <a:buClr>
                <a:schemeClr val="dk1"/>
              </a:buClr>
              <a:buSzPts val="1400"/>
              <a:buFont typeface="Fira Sans"/>
              <a:buChar char="○"/>
            </a:pPr>
            <a:r>
              <a:rPr b="0" i="0" lang="en-US" sz="1400" u="none" cap="none" strike="noStrike">
                <a:solidFill>
                  <a:srgbClr val="333333"/>
                </a:solidFill>
                <a:latin typeface="Merriweather"/>
                <a:ea typeface="Merriweather"/>
                <a:cs typeface="Merriweather"/>
                <a:sym typeface="Merriweather"/>
              </a:rPr>
              <a:t>Logistic Regression outperformed other techniques, including deep learning techniques for the two levels of classification, by achieved an F1 score of 0.906</a:t>
            </a:r>
            <a:endParaRPr b="0" i="0" sz="1400" u="none" cap="none" strike="noStrike">
              <a:solidFill>
                <a:schemeClr val="dk1"/>
              </a:solidFill>
              <a:latin typeface="Fira Sans"/>
              <a:ea typeface="Fira Sans"/>
              <a:cs typeface="Fira Sans"/>
              <a:sym typeface="Fira Sans"/>
            </a:endParaRPr>
          </a:p>
          <a:p>
            <a:pPr indent="0" lvl="0" marL="0" marR="0" rtl="0" algn="l">
              <a:lnSpc>
                <a:spcPct val="115000"/>
              </a:lnSpc>
              <a:spcBef>
                <a:spcPts val="1600"/>
              </a:spcBef>
              <a:spcAft>
                <a:spcPts val="1600"/>
              </a:spcAft>
              <a:buClr>
                <a:srgbClr val="000000"/>
              </a:buClr>
              <a:buSzPts val="1400"/>
              <a:buFont typeface="Arial"/>
              <a:buNone/>
            </a:pPr>
            <a:r>
              <a:t/>
            </a:r>
            <a:endParaRPr b="0" i="0" sz="1400" u="none" cap="none" strike="noStrike">
              <a:solidFill>
                <a:schemeClr val="dk1"/>
              </a:solidFill>
              <a:latin typeface="Fira Sans"/>
              <a:ea typeface="Fira Sans"/>
              <a:cs typeface="Fira Sans"/>
              <a:sym typeface="Fira Sans"/>
            </a:endParaRPr>
          </a:p>
        </p:txBody>
      </p:sp>
      <p:cxnSp>
        <p:nvCxnSpPr>
          <p:cNvPr id="215" name="Google Shape;215;p9"/>
          <p:cNvCxnSpPr/>
          <p:nvPr/>
        </p:nvCxnSpPr>
        <p:spPr>
          <a:xfrm rot="10800000">
            <a:off x="581875" y="1227532"/>
            <a:ext cx="854700" cy="2100"/>
          </a:xfrm>
          <a:prstGeom prst="straightConnector1">
            <a:avLst/>
          </a:prstGeom>
          <a:noFill/>
          <a:ln cap="flat" cmpd="sng" w="76200">
            <a:solidFill>
              <a:srgbClr val="1C4587"/>
            </a:solidFill>
            <a:prstDash val="solid"/>
            <a:round/>
            <a:headEnd len="sm" w="sm" type="none"/>
            <a:tailEnd len="sm" w="sm" type="none"/>
          </a:ln>
        </p:spPr>
      </p:cxnSp>
      <p:sp>
        <p:nvSpPr>
          <p:cNvPr id="216" name="Google Shape;216;p9"/>
          <p:cNvSpPr txBox="1"/>
          <p:nvPr/>
        </p:nvSpPr>
        <p:spPr>
          <a:xfrm>
            <a:off x="502397" y="597857"/>
            <a:ext cx="6680400" cy="52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Fira Sans"/>
                <a:ea typeface="Fira Sans"/>
                <a:cs typeface="Fira Sans"/>
                <a:sym typeface="Fira Sans"/>
              </a:rPr>
              <a:t>Related Work</a:t>
            </a:r>
            <a:endParaRPr b="1" i="0" sz="2400" u="none" cap="none" strike="noStrike">
              <a:solidFill>
                <a:srgbClr val="000000"/>
              </a:solidFill>
              <a:latin typeface="Fira Sans"/>
              <a:ea typeface="Fira Sans"/>
              <a:cs typeface="Fira Sans"/>
              <a:sym typeface="Fira Sans"/>
            </a:endParaRPr>
          </a:p>
        </p:txBody>
      </p:sp>
      <p:sp>
        <p:nvSpPr>
          <p:cNvPr id="217" name="Google Shape;217;p9"/>
          <p:cNvSpPr txBox="1"/>
          <p:nvPr>
            <p:ph idx="12" type="sldNum"/>
          </p:nvPr>
        </p:nvSpPr>
        <p:spPr>
          <a:xfrm>
            <a:off x="8472458" y="4771703"/>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b="1" lang="en-US"/>
              <a:t>‹#›</a:t>
            </a:fld>
            <a:endParaRPr b="1"/>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Usama</dc:creator>
</cp:coreProperties>
</file>