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310" r:id="rId4"/>
    <p:sldId id="311" r:id="rId5"/>
    <p:sldId id="276" r:id="rId6"/>
    <p:sldId id="289" r:id="rId7"/>
    <p:sldId id="292" r:id="rId8"/>
    <p:sldId id="277" r:id="rId9"/>
    <p:sldId id="258" r:id="rId10"/>
    <p:sldId id="259" r:id="rId11"/>
    <p:sldId id="260" r:id="rId12"/>
    <p:sldId id="261" r:id="rId13"/>
    <p:sldId id="270" r:id="rId14"/>
    <p:sldId id="295" r:id="rId15"/>
    <p:sldId id="298" r:id="rId16"/>
    <p:sldId id="300" r:id="rId17"/>
    <p:sldId id="271" r:id="rId18"/>
    <p:sldId id="303" r:id="rId19"/>
    <p:sldId id="301" r:id="rId20"/>
    <p:sldId id="305" r:id="rId21"/>
    <p:sldId id="272" r:id="rId22"/>
    <p:sldId id="274" r:id="rId23"/>
    <p:sldId id="307" r:id="rId24"/>
    <p:sldId id="275" r:id="rId25"/>
    <p:sldId id="309" r:id="rId26"/>
    <p:sldId id="278" r:id="rId27"/>
    <p:sldId id="279" r:id="rId28"/>
    <p:sldId id="280" r:id="rId29"/>
    <p:sldId id="281" r:id="rId30"/>
    <p:sldId id="282" r:id="rId31"/>
    <p:sldId id="264" r:id="rId32"/>
    <p:sldId id="283" r:id="rId33"/>
    <p:sldId id="285" r:id="rId34"/>
    <p:sldId id="286"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02/10/2021</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Lecture </a:t>
            </a:r>
            <a:r>
              <a:rPr lang="en-US" smtClean="0"/>
              <a:t># 1-2</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Dr. </a:t>
            </a:r>
            <a:r>
              <a:rPr lang="en-US" dirty="0" smtClean="0"/>
              <a:t>M. Nadeem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Primitive Data Structure</a:t>
            </a:r>
            <a:endParaRPr lang="en-US" dirty="0"/>
          </a:p>
        </p:txBody>
      </p:sp>
      <p:sp>
        <p:nvSpPr>
          <p:cNvPr id="3" name="Content Placeholder 2"/>
          <p:cNvSpPr>
            <a:spLocks noGrp="1"/>
          </p:cNvSpPr>
          <p:nvPr>
            <p:ph idx="1"/>
          </p:nvPr>
        </p:nvSpPr>
        <p:spPr/>
        <p:txBody>
          <a:bodyPr/>
          <a:lstStyle/>
          <a:p>
            <a:r>
              <a:rPr lang="en-US" b="1" i="1" dirty="0" smtClean="0"/>
              <a:t>"The Data Structure which is directly operated by machine level instruction is known as Primitive Data Structure.”</a:t>
            </a:r>
            <a:endParaRPr lang="en-US" dirty="0" smtClean="0"/>
          </a:p>
          <a:p>
            <a:r>
              <a:rPr lang="en-US" dirty="0" smtClean="0"/>
              <a:t>All primary (built in) data types are known as Primitive data Structure. </a:t>
            </a:r>
          </a:p>
          <a:p>
            <a:r>
              <a:rPr lang="en-US" dirty="0" smtClean="0"/>
              <a:t>Following are Primitive Data Structure:</a:t>
            </a:r>
          </a:p>
          <a:p>
            <a:pPr lvl="1">
              <a:buFont typeface="Constantia" pitchFamily="18" charset="0"/>
              <a:buChar char="√"/>
            </a:pPr>
            <a:r>
              <a:rPr lang="en-US" dirty="0" smtClean="0"/>
              <a:t> Integer</a:t>
            </a:r>
          </a:p>
          <a:p>
            <a:pPr lvl="1">
              <a:buFont typeface="Constantia" pitchFamily="18" charset="0"/>
              <a:buChar char="√"/>
            </a:pPr>
            <a:r>
              <a:rPr lang="en-US" dirty="0" smtClean="0"/>
              <a:t>Floating Point</a:t>
            </a:r>
          </a:p>
          <a:p>
            <a:pPr lvl="1">
              <a:buFont typeface="Constantia" pitchFamily="18" charset="0"/>
              <a:buChar char="√"/>
            </a:pPr>
            <a:r>
              <a:rPr lang="en-US" dirty="0" smtClean="0"/>
              <a:t>Character</a:t>
            </a:r>
          </a:p>
          <a:p>
            <a:pPr lvl="1">
              <a:buFont typeface="Constantia" pitchFamily="18"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 Primitive Data Structure</a:t>
            </a:r>
            <a:endParaRPr lang="en-US" dirty="0"/>
          </a:p>
        </p:txBody>
      </p:sp>
      <p:sp>
        <p:nvSpPr>
          <p:cNvPr id="3" name="Content Placeholder 2"/>
          <p:cNvSpPr>
            <a:spLocks noGrp="1"/>
          </p:cNvSpPr>
          <p:nvPr>
            <p:ph idx="1"/>
          </p:nvPr>
        </p:nvSpPr>
        <p:spPr/>
        <p:txBody>
          <a:bodyPr>
            <a:normAutofit lnSpcReduction="10000"/>
          </a:bodyPr>
          <a:lstStyle/>
          <a:p>
            <a:pPr algn="just"/>
            <a:r>
              <a:rPr lang="en-US" b="1" i="1" dirty="0" smtClean="0"/>
              <a:t>"The Data Structure which is </a:t>
            </a:r>
            <a:r>
              <a:rPr lang="en-US" b="1" i="1" dirty="0" smtClean="0">
                <a:solidFill>
                  <a:srgbClr val="FF0000"/>
                </a:solidFill>
              </a:rPr>
              <a:t>not directly operated by machine level instruction</a:t>
            </a:r>
            <a:r>
              <a:rPr lang="en-US" b="1" i="1" dirty="0" smtClean="0"/>
              <a:t> is known as Non Primitive Data Structure." </a:t>
            </a:r>
          </a:p>
          <a:p>
            <a:endParaRPr lang="en-US" b="1" i="1" dirty="0" smtClean="0"/>
          </a:p>
          <a:p>
            <a:pPr algn="just"/>
            <a:r>
              <a:rPr lang="en-US" b="1" dirty="0" smtClean="0">
                <a:solidFill>
                  <a:srgbClr val="FF0000"/>
                </a:solidFill>
              </a:rPr>
              <a:t>Non Primitive Data Structure</a:t>
            </a:r>
            <a:r>
              <a:rPr lang="en-US" dirty="0" smtClean="0"/>
              <a:t> is </a:t>
            </a:r>
            <a:r>
              <a:rPr lang="en-US" b="1" dirty="0" smtClean="0">
                <a:solidFill>
                  <a:srgbClr val="0070C0"/>
                </a:solidFill>
              </a:rPr>
              <a:t>derived from</a:t>
            </a:r>
            <a:r>
              <a:rPr lang="en-US" dirty="0" smtClean="0"/>
              <a:t> Primitive Data Structure. </a:t>
            </a:r>
          </a:p>
          <a:p>
            <a:endParaRPr lang="en-US" dirty="0" smtClean="0"/>
          </a:p>
          <a:p>
            <a:r>
              <a:rPr lang="en-US" b="1" dirty="0" smtClean="0"/>
              <a:t>Non Primitive Data Structure</a:t>
            </a:r>
            <a:r>
              <a:rPr lang="en-US" dirty="0" smtClean="0"/>
              <a:t> are classified into two categories: </a:t>
            </a:r>
            <a:br>
              <a:rPr lang="en-US" dirty="0" smtClean="0"/>
            </a:br>
            <a:r>
              <a:rPr lang="en-US" dirty="0" smtClean="0"/>
              <a:t>(1) Linear Data Structure </a:t>
            </a:r>
            <a:br>
              <a:rPr lang="en-US" dirty="0" smtClean="0"/>
            </a:br>
            <a:r>
              <a:rPr lang="en-US" dirty="0" smtClean="0"/>
              <a:t>(2) Non Linear Data Structure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p:txBody>
          <a:bodyPr/>
          <a:lstStyle/>
          <a:p>
            <a:pPr algn="just"/>
            <a:r>
              <a:rPr lang="en-US" b="1" i="1" dirty="0" smtClean="0"/>
              <a:t>"The Data Structure in which elements are arranged such that we can process them in linear fashion (sequentially) is called linear data structure.</a:t>
            </a:r>
            <a:r>
              <a:rPr lang="en-US" dirty="0" smtClean="0"/>
              <a:t>“</a:t>
            </a:r>
          </a:p>
          <a:p>
            <a:pPr algn="just"/>
            <a:endParaRPr lang="en-US" dirty="0" smtClean="0"/>
          </a:p>
          <a:p>
            <a:pPr algn="just"/>
            <a:r>
              <a:rPr lang="en-US" dirty="0" smtClean="0"/>
              <a:t>Following are Examples of Linear Data Structure:</a:t>
            </a:r>
          </a:p>
          <a:p>
            <a:pPr lvl="1" algn="just">
              <a:buFont typeface="Constantia" pitchFamily="18" charset="0"/>
              <a:buChar char="√"/>
            </a:pPr>
            <a:r>
              <a:rPr lang="en-US" dirty="0" smtClean="0"/>
              <a:t> Array</a:t>
            </a:r>
          </a:p>
          <a:p>
            <a:pPr lvl="1" algn="just">
              <a:buFont typeface="Constantia" pitchFamily="18" charset="0"/>
              <a:buChar char="√"/>
            </a:pPr>
            <a:r>
              <a:rPr lang="en-US" dirty="0" smtClean="0"/>
              <a:t>Stack</a:t>
            </a:r>
          </a:p>
          <a:p>
            <a:pPr lvl="1" algn="just">
              <a:buFont typeface="Constantia" pitchFamily="18" charset="0"/>
              <a:buChar char="√"/>
            </a:pPr>
            <a:r>
              <a:rPr lang="en-US" dirty="0" smtClean="0"/>
              <a:t>Queue</a:t>
            </a:r>
          </a:p>
          <a:p>
            <a:pPr lvl="1" algn="just">
              <a:buFont typeface="Constantia" pitchFamily="18" charset="0"/>
              <a:buChar char="√"/>
            </a:pPr>
            <a:r>
              <a:rPr lang="en-US" dirty="0" smtClean="0"/>
              <a:t>Linked List</a:t>
            </a:r>
          </a:p>
          <a:p>
            <a:pPr lvl="1" algn="just">
              <a:buFont typeface="Constantia" pitchFamily="18" charset="0"/>
              <a:buChar char="√"/>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p:txBody>
          <a:bodyPr>
            <a:normAutofit/>
          </a:bodyPr>
          <a:lstStyle/>
          <a:p>
            <a:pPr algn="just"/>
            <a:r>
              <a:rPr lang="en-US" b="1" dirty="0" smtClean="0"/>
              <a:t>Array</a:t>
            </a:r>
          </a:p>
          <a:p>
            <a:pPr lvl="1" algn="just">
              <a:buFont typeface="Constantia" pitchFamily="18" charset="0"/>
              <a:buChar char="√"/>
            </a:pPr>
            <a:r>
              <a:rPr lang="en-US" dirty="0" smtClean="0"/>
              <a:t>An </a:t>
            </a:r>
            <a:r>
              <a:rPr lang="en-US" dirty="0" smtClean="0">
                <a:solidFill>
                  <a:srgbClr val="FF0000"/>
                </a:solidFill>
              </a:rPr>
              <a:t>ordered set (sequence)</a:t>
            </a:r>
            <a:r>
              <a:rPr lang="en-US" dirty="0" smtClean="0"/>
              <a:t> with a fixed number of elements, all of the same type</a:t>
            </a:r>
          </a:p>
          <a:p>
            <a:pPr lvl="1" algn="just">
              <a:buFont typeface="Constantia" pitchFamily="18" charset="0"/>
              <a:buChar char="√"/>
            </a:pPr>
            <a:r>
              <a:rPr lang="en-US" dirty="0" smtClean="0"/>
              <a:t>Array is a collection of variables of same data type that </a:t>
            </a:r>
            <a:r>
              <a:rPr lang="en-US" dirty="0" smtClean="0">
                <a:solidFill>
                  <a:srgbClr val="FF0000"/>
                </a:solidFill>
              </a:rPr>
              <a:t>share common name</a:t>
            </a:r>
            <a:r>
              <a:rPr lang="en-US" dirty="0" smtClean="0"/>
              <a:t>. </a:t>
            </a:r>
          </a:p>
          <a:p>
            <a:pPr lvl="1" algn="just">
              <a:buFont typeface="Constantia" pitchFamily="18" charset="0"/>
              <a:buChar char="√"/>
            </a:pPr>
            <a:r>
              <a:rPr lang="en-US" dirty="0" smtClean="0"/>
              <a:t>Array is an ordered set which consist of </a:t>
            </a:r>
            <a:r>
              <a:rPr lang="en-US" dirty="0" smtClean="0">
                <a:solidFill>
                  <a:srgbClr val="FF0000"/>
                </a:solidFill>
              </a:rPr>
              <a:t>fixed number of elements</a:t>
            </a:r>
            <a:r>
              <a:rPr lang="en-US" dirty="0" smtClean="0"/>
              <a:t>. </a:t>
            </a:r>
          </a:p>
          <a:p>
            <a:pPr lvl="1" algn="just">
              <a:buFont typeface="Constantia" pitchFamily="18" charset="0"/>
              <a:buChar char="√"/>
            </a:pPr>
            <a:r>
              <a:rPr lang="en-US" dirty="0" smtClean="0"/>
              <a:t>In array </a:t>
            </a:r>
            <a:r>
              <a:rPr lang="en-US" dirty="0" smtClean="0">
                <a:solidFill>
                  <a:srgbClr val="FF0000"/>
                </a:solidFill>
              </a:rPr>
              <a:t>memory is allocated sequentially</a:t>
            </a:r>
            <a:r>
              <a:rPr lang="en-US" dirty="0" smtClean="0"/>
              <a:t> to each element. It is also known as sequential list.</a:t>
            </a:r>
          </a:p>
          <a:p>
            <a:pPr lvl="1" algn="just">
              <a:buNone/>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p:txBody>
          <a:bodyPr>
            <a:normAutofit/>
          </a:bodyPr>
          <a:lstStyle/>
          <a:p>
            <a:pPr>
              <a:defRPr/>
            </a:pPr>
            <a:r>
              <a:rPr lang="en-US" b="1" dirty="0" smtClean="0"/>
              <a:t>Array properties:</a:t>
            </a:r>
          </a:p>
          <a:p>
            <a:pPr lvl="1">
              <a:defRPr/>
            </a:pPr>
            <a:r>
              <a:rPr lang="en-US" b="1" u="sng" dirty="0" smtClean="0"/>
              <a:t>Ordered</a:t>
            </a:r>
            <a:r>
              <a:rPr lang="en-US" dirty="0" smtClean="0"/>
              <a:t> so there is a first element, a second one, etc.</a:t>
            </a:r>
            <a:endParaRPr lang="en-US" u="sng" dirty="0" smtClean="0"/>
          </a:p>
          <a:p>
            <a:pPr lvl="1">
              <a:defRPr/>
            </a:pPr>
            <a:r>
              <a:rPr lang="en-US" b="1" u="sng" dirty="0" smtClean="0"/>
              <a:t>Fixed number of elements </a:t>
            </a:r>
            <a:r>
              <a:rPr lang="en-US" u="sng" dirty="0" smtClean="0"/>
              <a:t>—</a:t>
            </a:r>
            <a:r>
              <a:rPr lang="en-US" u="sng" dirty="0" smtClean="0">
                <a:solidFill>
                  <a:srgbClr val="CC0000"/>
                </a:solidFill>
              </a:rPr>
              <a:t> </a:t>
            </a:r>
            <a:r>
              <a:rPr lang="en-US" b="1" u="sng" dirty="0" smtClean="0"/>
              <a:t>fixed capacity</a:t>
            </a:r>
            <a:endParaRPr lang="en-US" u="sng" dirty="0" smtClean="0"/>
          </a:p>
          <a:p>
            <a:pPr lvl="1">
              <a:defRPr/>
            </a:pPr>
            <a:r>
              <a:rPr lang="en-US" u="sng" dirty="0" smtClean="0"/>
              <a:t>Elements must be the same type </a:t>
            </a:r>
            <a:r>
              <a:rPr lang="en-US" dirty="0" smtClean="0"/>
              <a:t>(and size); </a:t>
            </a:r>
          </a:p>
          <a:p>
            <a:pPr lvl="1">
              <a:defRPr/>
            </a:pPr>
            <a:r>
              <a:rPr lang="en-US" u="sng" dirty="0" smtClean="0"/>
              <a:t>Direct access</a:t>
            </a:r>
            <a:r>
              <a:rPr lang="en-US" dirty="0" smtClean="0"/>
              <a:t>:  Access an element  by giving its location </a:t>
            </a:r>
          </a:p>
          <a:p>
            <a:pPr lvl="1">
              <a:defRPr/>
            </a:pPr>
            <a:r>
              <a:rPr lang="en-US" sz="2500" dirty="0" smtClean="0"/>
              <a:t>The time to access each element is the same for all elements, regardless of position.</a:t>
            </a:r>
          </a:p>
          <a:p>
            <a:pPr>
              <a:defRPr/>
            </a:pPr>
            <a:r>
              <a:rPr lang="en-US" dirty="0" smtClean="0"/>
              <a:t>One Dimensional Array</a:t>
            </a:r>
          </a:p>
          <a:p>
            <a:pPr>
              <a:defRPr/>
            </a:pPr>
            <a:r>
              <a:rPr lang="en-US" dirty="0" smtClean="0"/>
              <a:t>Two Dimensional Array</a:t>
            </a:r>
          </a:p>
          <a:p>
            <a:pPr algn="just">
              <a:buNone/>
            </a:pPr>
            <a:endParaRPr lang="en-US" dirty="0" smtClean="0"/>
          </a:p>
        </p:txBody>
      </p:sp>
      <p:grpSp>
        <p:nvGrpSpPr>
          <p:cNvPr id="4" name="Group 3"/>
          <p:cNvGrpSpPr>
            <a:grpSpLocks/>
          </p:cNvGrpSpPr>
          <p:nvPr/>
        </p:nvGrpSpPr>
        <p:grpSpPr bwMode="auto">
          <a:xfrm>
            <a:off x="990600" y="6096000"/>
            <a:ext cx="6969125" cy="609600"/>
            <a:chOff x="1228314" y="2103437"/>
            <a:chExt cx="6969237" cy="609264"/>
          </a:xfrm>
        </p:grpSpPr>
        <p:sp>
          <p:nvSpPr>
            <p:cNvPr id="5" name="Text Box 45"/>
            <p:cNvSpPr txBox="1">
              <a:spLocks noChangeArrowheads="1"/>
            </p:cNvSpPr>
            <p:nvPr/>
          </p:nvSpPr>
          <p:spPr bwMode="auto">
            <a:xfrm>
              <a:off x="7452725" y="2150582"/>
              <a:ext cx="744826" cy="522227"/>
            </a:xfrm>
            <a:prstGeom prst="rect">
              <a:avLst/>
            </a:prstGeom>
            <a:noFill/>
            <a:ln w="9525">
              <a:noFill/>
              <a:miter lim="800000"/>
              <a:headEnd/>
              <a:tailEnd/>
            </a:ln>
          </p:spPr>
          <p:txBody>
            <a:bodyPr wrap="none">
              <a:spAutoFit/>
            </a:bodyPr>
            <a:lstStyle/>
            <a:p>
              <a:pPr eaLnBrk="1" hangingPunct="1"/>
              <a:r>
                <a:rPr kumimoji="1" lang="en-US" altLang="zh-TW" sz="2400">
                  <a:latin typeface="Times New Roman" pitchFamily="18" charset="0"/>
                  <a:ea typeface="新細明體" charset="-120"/>
                </a:rPr>
                <a:t>array</a:t>
              </a:r>
            </a:p>
          </p:txBody>
        </p:sp>
        <p:sp>
          <p:nvSpPr>
            <p:cNvPr id="6" name="Rectangle 4"/>
            <p:cNvSpPr>
              <a:spLocks noChangeArrowheads="1"/>
            </p:cNvSpPr>
            <p:nvPr/>
          </p:nvSpPr>
          <p:spPr bwMode="auto">
            <a:xfrm>
              <a:off x="1228314"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 name="Rectangle 5"/>
            <p:cNvSpPr>
              <a:spLocks noChangeArrowheads="1"/>
            </p:cNvSpPr>
            <p:nvPr/>
          </p:nvSpPr>
          <p:spPr bwMode="auto">
            <a:xfrm>
              <a:off x="1789125"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 name="Rectangle 6"/>
            <p:cNvSpPr>
              <a:spLocks noChangeArrowheads="1"/>
            </p:cNvSpPr>
            <p:nvPr/>
          </p:nvSpPr>
          <p:spPr bwMode="auto">
            <a:xfrm>
              <a:off x="2349935"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 name="Rectangle 7"/>
            <p:cNvSpPr>
              <a:spLocks noChangeArrowheads="1"/>
            </p:cNvSpPr>
            <p:nvPr/>
          </p:nvSpPr>
          <p:spPr bwMode="auto">
            <a:xfrm>
              <a:off x="2910745"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8"/>
            <p:cNvSpPr>
              <a:spLocks noChangeArrowheads="1"/>
            </p:cNvSpPr>
            <p:nvPr/>
          </p:nvSpPr>
          <p:spPr bwMode="auto">
            <a:xfrm>
              <a:off x="3471556"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 name="Rectangle 9"/>
            <p:cNvSpPr>
              <a:spLocks noChangeArrowheads="1"/>
            </p:cNvSpPr>
            <p:nvPr/>
          </p:nvSpPr>
          <p:spPr bwMode="auto">
            <a:xfrm>
              <a:off x="4032366"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 name="Rectangle 10"/>
            <p:cNvSpPr>
              <a:spLocks noChangeArrowheads="1"/>
            </p:cNvSpPr>
            <p:nvPr/>
          </p:nvSpPr>
          <p:spPr bwMode="auto">
            <a:xfrm>
              <a:off x="4593176"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5153987"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5714797"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6275607"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6836418" y="2103437"/>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US" b="1" dirty="0" smtClean="0"/>
              <a:t>Stack</a:t>
            </a:r>
          </a:p>
          <a:p>
            <a:pPr algn="just">
              <a:buFont typeface="Wingdings" pitchFamily="2" charset="2"/>
              <a:buChar char="§"/>
            </a:pPr>
            <a:endParaRPr lang="en-US" sz="1200" b="1" dirty="0" smtClean="0"/>
          </a:p>
          <a:p>
            <a:pPr lvl="1" algn="just">
              <a:buFont typeface="Constantia" pitchFamily="18" charset="0"/>
              <a:buChar char="√"/>
            </a:pPr>
            <a:r>
              <a:rPr lang="en-US" dirty="0" smtClean="0"/>
              <a:t>Stack is a linear Data Structure in which insertion and deletion operation are performed at same end.</a:t>
            </a:r>
          </a:p>
          <a:p>
            <a:pPr lvl="1" algn="just">
              <a:buFont typeface="Constantia" pitchFamily="18" charset="0"/>
              <a:buChar char="√"/>
            </a:pPr>
            <a:endParaRPr lang="en-US" sz="1400" dirty="0" smtClean="0"/>
          </a:p>
          <a:p>
            <a:pPr lvl="1" algn="just">
              <a:buFont typeface="Constantia" pitchFamily="18" charset="0"/>
              <a:buChar char="√"/>
            </a:pPr>
            <a:r>
              <a:rPr lang="en-US" sz="2600" dirty="0" smtClean="0"/>
              <a:t>“A Stack is a special kind of list in which all insertions and deletions take place at one end, called the Top”</a:t>
            </a:r>
          </a:p>
          <a:p>
            <a:pPr algn="just">
              <a:buFont typeface="Constantia" pitchFamily="18" charset="0"/>
              <a:buChar char="√"/>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buFont typeface="Wingdings" pitchFamily="2" charset="2"/>
              <a:buChar char="§"/>
            </a:pPr>
            <a:r>
              <a:rPr lang="en-US" b="1" dirty="0" smtClean="0"/>
              <a:t>Stack</a:t>
            </a:r>
            <a:endParaRPr lang="en-US" sz="1200" b="1" dirty="0" smtClean="0"/>
          </a:p>
          <a:p>
            <a:pPr lvl="1" algn="just">
              <a:buFont typeface="Constantia" pitchFamily="18" charset="0"/>
              <a:buChar char="√"/>
            </a:pPr>
            <a:r>
              <a:rPr lang="en-US" sz="2800" dirty="0" smtClean="0"/>
              <a:t>Pushdown List</a:t>
            </a:r>
          </a:p>
          <a:p>
            <a:pPr lvl="1" algn="just">
              <a:buFont typeface="Constantia" pitchFamily="18" charset="0"/>
              <a:buChar char="√"/>
            </a:pPr>
            <a:r>
              <a:rPr lang="en-US" sz="2800" dirty="0" smtClean="0"/>
              <a:t>Last In First Out (LIFO)</a:t>
            </a:r>
          </a:p>
          <a:p>
            <a:pPr lvl="1" algn="just">
              <a:buFont typeface="Constantia" pitchFamily="18" charset="0"/>
              <a:buChar char="√"/>
            </a:pPr>
            <a:endParaRPr lang="en-US" sz="1600" dirty="0" smtClean="0"/>
          </a:p>
          <a:p>
            <a:pPr lvl="1" algn="just">
              <a:buFont typeface="Constantia" pitchFamily="18" charset="0"/>
              <a:buChar char="√"/>
            </a:pPr>
            <a:r>
              <a:rPr lang="en-US" sz="2800" dirty="0" smtClean="0"/>
              <a:t>Examples:</a:t>
            </a:r>
          </a:p>
          <a:p>
            <a:pPr lvl="2" algn="just">
              <a:buFont typeface="Constantia" pitchFamily="18" charset="0"/>
              <a:buChar char="√"/>
            </a:pPr>
            <a:r>
              <a:rPr lang="en-US" sz="2000" dirty="0" smtClean="0"/>
              <a:t>Books on a floor</a:t>
            </a:r>
          </a:p>
          <a:p>
            <a:pPr lvl="2" algn="just">
              <a:buFont typeface="Constantia" pitchFamily="18" charset="0"/>
              <a:buChar char="√"/>
            </a:pPr>
            <a:r>
              <a:rPr lang="en-US" sz="2000" dirty="0" smtClean="0"/>
              <a:t>Dishes on a shelf</a:t>
            </a:r>
          </a:p>
          <a:p>
            <a:pPr lvl="2" algn="just">
              <a:buFont typeface="Constantia" pitchFamily="18" charset="0"/>
              <a:buChar char="√"/>
            </a:pPr>
            <a:endParaRPr lang="en-US" sz="1100" dirty="0" smtClean="0"/>
          </a:p>
          <a:p>
            <a:pPr lvl="1" algn="just">
              <a:buFont typeface="Constantia" pitchFamily="18" charset="0"/>
              <a:buChar char="√"/>
            </a:pPr>
            <a:r>
              <a:rPr lang="en-US" sz="2800" dirty="0" smtClean="0"/>
              <a:t>Operations</a:t>
            </a:r>
          </a:p>
          <a:p>
            <a:pPr lvl="2" algn="just">
              <a:buFont typeface="Constantia" pitchFamily="18" charset="0"/>
              <a:buChar char="√"/>
            </a:pPr>
            <a:r>
              <a:rPr lang="en-US" sz="2000" dirty="0" smtClean="0"/>
              <a:t>Push</a:t>
            </a:r>
          </a:p>
          <a:p>
            <a:pPr lvl="2" algn="just">
              <a:buFont typeface="Constantia" pitchFamily="18" charset="0"/>
              <a:buChar char="√"/>
            </a:pPr>
            <a:r>
              <a:rPr lang="en-US" sz="2000" dirty="0" smtClean="0"/>
              <a:t>Pop</a:t>
            </a:r>
          </a:p>
          <a:p>
            <a:pPr algn="just">
              <a:buFont typeface="Constantia" pitchFamily="18" charset="0"/>
              <a:buChar char="√"/>
            </a:pPr>
            <a:endParaRPr lang="en-US" dirty="0" smtClean="0"/>
          </a:p>
        </p:txBody>
      </p:sp>
      <p:grpSp>
        <p:nvGrpSpPr>
          <p:cNvPr id="4" name="Group 54"/>
          <p:cNvGrpSpPr>
            <a:grpSpLocks/>
          </p:cNvGrpSpPr>
          <p:nvPr/>
        </p:nvGrpSpPr>
        <p:grpSpPr bwMode="auto">
          <a:xfrm>
            <a:off x="6230937" y="3886200"/>
            <a:ext cx="1541463" cy="2425700"/>
            <a:chOff x="6556012" y="4203223"/>
            <a:chExt cx="1542229" cy="2426178"/>
          </a:xfrm>
        </p:grpSpPr>
        <p:sp>
          <p:nvSpPr>
            <p:cNvPr id="5" name="AutoShape 42"/>
            <p:cNvSpPr>
              <a:spLocks noChangeArrowheads="1"/>
            </p:cNvSpPr>
            <p:nvPr/>
          </p:nvSpPr>
          <p:spPr bwMode="auto">
            <a:xfrm>
              <a:off x="6836418" y="4667424"/>
              <a:ext cx="1121621" cy="1566680"/>
            </a:xfrm>
            <a:prstGeom prst="flowChartMagneticDisk">
              <a:avLst/>
            </a:prstGeom>
            <a:solidFill>
              <a:schemeClr val="accent1"/>
            </a:solidFill>
            <a:ln w="9525">
              <a:solidFill>
                <a:schemeClr val="tx1"/>
              </a:solidFill>
              <a:round/>
              <a:headEnd/>
              <a:tailEnd/>
            </a:ln>
          </p:spPr>
          <p:txBody>
            <a:bodyPr wrap="none" anchor="ctr"/>
            <a:lstStyle/>
            <a:p>
              <a:endParaRPr lang="en-US"/>
            </a:p>
          </p:txBody>
        </p:sp>
        <p:sp>
          <p:nvSpPr>
            <p:cNvPr id="6" name="Freeform 43"/>
            <p:cNvSpPr>
              <a:spLocks/>
            </p:cNvSpPr>
            <p:nvPr/>
          </p:nvSpPr>
          <p:spPr bwMode="auto">
            <a:xfrm>
              <a:off x="6556012" y="4203223"/>
              <a:ext cx="665962" cy="725315"/>
            </a:xfrm>
            <a:custGeom>
              <a:avLst/>
              <a:gdLst>
                <a:gd name="T0" fmla="*/ 0 w 456"/>
                <a:gd name="T1" fmla="*/ 29013 h 400"/>
                <a:gd name="T2" fmla="*/ 560810 w 456"/>
                <a:gd name="T3" fmla="*/ 116050 h 400"/>
                <a:gd name="T4" fmla="*/ 630911 w 456"/>
                <a:gd name="T5" fmla="*/ 725315 h 400"/>
                <a:gd name="T6" fmla="*/ 0 60000 65536"/>
                <a:gd name="T7" fmla="*/ 0 60000 65536"/>
                <a:gd name="T8" fmla="*/ 0 60000 65536"/>
                <a:gd name="T9" fmla="*/ 0 w 456"/>
                <a:gd name="T10" fmla="*/ 0 h 400"/>
                <a:gd name="T11" fmla="*/ 456 w 456"/>
                <a:gd name="T12" fmla="*/ 400 h 400"/>
              </a:gdLst>
              <a:ahLst/>
              <a:cxnLst>
                <a:cxn ang="T6">
                  <a:pos x="T0" y="T1"/>
                </a:cxn>
                <a:cxn ang="T7">
                  <a:pos x="T2" y="T3"/>
                </a:cxn>
                <a:cxn ang="T8">
                  <a:pos x="T4" y="T5"/>
                </a:cxn>
              </a:cxnLst>
              <a:rect l="T9" t="T10" r="T11" b="T12"/>
              <a:pathLst>
                <a:path w="456" h="400">
                  <a:moveTo>
                    <a:pt x="0" y="16"/>
                  </a:moveTo>
                  <a:cubicBezTo>
                    <a:pt x="156" y="8"/>
                    <a:pt x="312" y="0"/>
                    <a:pt x="384" y="64"/>
                  </a:cubicBezTo>
                  <a:cubicBezTo>
                    <a:pt x="456" y="128"/>
                    <a:pt x="424" y="344"/>
                    <a:pt x="432" y="400"/>
                  </a:cubicBezTo>
                </a:path>
              </a:pathLst>
            </a:custGeom>
            <a:noFill/>
            <a:ln w="9525">
              <a:solidFill>
                <a:schemeClr val="tx1"/>
              </a:solidFill>
              <a:round/>
              <a:headEnd/>
              <a:tailEnd type="triangle" w="med" len="med"/>
            </a:ln>
          </p:spPr>
          <p:txBody>
            <a:bodyPr wrap="none" anchor="ctr"/>
            <a:lstStyle/>
            <a:p>
              <a:endParaRPr lang="en-US"/>
            </a:p>
          </p:txBody>
        </p:sp>
        <p:sp>
          <p:nvSpPr>
            <p:cNvPr id="7" name="Freeform 44"/>
            <p:cNvSpPr>
              <a:spLocks/>
            </p:cNvSpPr>
            <p:nvPr/>
          </p:nvSpPr>
          <p:spPr bwMode="auto">
            <a:xfrm>
              <a:off x="7443962" y="4496975"/>
              <a:ext cx="654279" cy="826859"/>
            </a:xfrm>
            <a:custGeom>
              <a:avLst/>
              <a:gdLst>
                <a:gd name="T0" fmla="*/ 93468 w 448"/>
                <a:gd name="T1" fmla="*/ 826859 h 456"/>
                <a:gd name="T2" fmla="*/ 93468 w 448"/>
                <a:gd name="T3" fmla="*/ 130557 h 456"/>
                <a:gd name="T4" fmla="*/ 654279 w 448"/>
                <a:gd name="T5" fmla="*/ 43519 h 456"/>
                <a:gd name="T6" fmla="*/ 0 60000 65536"/>
                <a:gd name="T7" fmla="*/ 0 60000 65536"/>
                <a:gd name="T8" fmla="*/ 0 60000 65536"/>
                <a:gd name="T9" fmla="*/ 0 w 448"/>
                <a:gd name="T10" fmla="*/ 0 h 456"/>
                <a:gd name="T11" fmla="*/ 448 w 448"/>
                <a:gd name="T12" fmla="*/ 456 h 456"/>
              </a:gdLst>
              <a:ahLst/>
              <a:cxnLst>
                <a:cxn ang="T6">
                  <a:pos x="T0" y="T1"/>
                </a:cxn>
                <a:cxn ang="T7">
                  <a:pos x="T2" y="T3"/>
                </a:cxn>
                <a:cxn ang="T8">
                  <a:pos x="T4" y="T5"/>
                </a:cxn>
              </a:cxnLst>
              <a:rect l="T9" t="T10" r="T11" b="T12"/>
              <a:pathLst>
                <a:path w="448" h="456">
                  <a:moveTo>
                    <a:pt x="64" y="456"/>
                  </a:moveTo>
                  <a:cubicBezTo>
                    <a:pt x="32" y="300"/>
                    <a:pt x="0" y="144"/>
                    <a:pt x="64" y="72"/>
                  </a:cubicBezTo>
                  <a:cubicBezTo>
                    <a:pt x="128" y="0"/>
                    <a:pt x="384" y="32"/>
                    <a:pt x="448" y="24"/>
                  </a:cubicBezTo>
                </a:path>
              </a:pathLst>
            </a:custGeom>
            <a:noFill/>
            <a:ln w="9525">
              <a:solidFill>
                <a:schemeClr val="tx1"/>
              </a:solidFill>
              <a:round/>
              <a:headEnd/>
              <a:tailEnd type="triangle" w="med" len="med"/>
            </a:ln>
          </p:spPr>
          <p:txBody>
            <a:bodyPr wrap="none" anchor="ctr"/>
            <a:lstStyle/>
            <a:p>
              <a:endParaRPr lang="en-US"/>
            </a:p>
          </p:txBody>
        </p:sp>
        <p:sp>
          <p:nvSpPr>
            <p:cNvPr id="8" name="Text Box 49"/>
            <p:cNvSpPr txBox="1">
              <a:spLocks noChangeArrowheads="1"/>
            </p:cNvSpPr>
            <p:nvPr/>
          </p:nvSpPr>
          <p:spPr bwMode="auto">
            <a:xfrm>
              <a:off x="6821813" y="6107174"/>
              <a:ext cx="744826" cy="522227"/>
            </a:xfrm>
            <a:prstGeom prst="rect">
              <a:avLst/>
            </a:prstGeom>
            <a:noFill/>
            <a:ln w="9525">
              <a:noFill/>
              <a:miter lim="800000"/>
              <a:headEnd/>
              <a:tailEnd/>
            </a:ln>
          </p:spPr>
          <p:txBody>
            <a:bodyPr wrap="none">
              <a:spAutoFit/>
            </a:bodyPr>
            <a:lstStyle/>
            <a:p>
              <a:pPr eaLnBrk="1" hangingPunct="1"/>
              <a:r>
                <a:rPr kumimoji="1" lang="en-US" altLang="zh-TW" sz="2400">
                  <a:latin typeface="Times New Roman" pitchFamily="18" charset="0"/>
                  <a:ea typeface="新細明體" charset="-120"/>
                </a:rPr>
                <a:t>stack</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Queue</a:t>
            </a:r>
          </a:p>
          <a:p>
            <a:pPr lvl="1" algn="just">
              <a:buFont typeface="Constantia" pitchFamily="18" charset="0"/>
              <a:buChar char="√"/>
            </a:pPr>
            <a:r>
              <a:rPr lang="en-US" dirty="0" smtClean="0"/>
              <a:t>Queue is a linear Data Structure in which </a:t>
            </a:r>
            <a:r>
              <a:rPr lang="en-US" dirty="0" smtClean="0">
                <a:solidFill>
                  <a:srgbClr val="FF0000"/>
                </a:solidFill>
              </a:rPr>
              <a:t>insertion operation is performed at one end called Rear</a:t>
            </a:r>
            <a:r>
              <a:rPr lang="en-US" dirty="0" smtClean="0"/>
              <a:t> end </a:t>
            </a:r>
            <a:r>
              <a:rPr lang="en-US" dirty="0" smtClean="0">
                <a:solidFill>
                  <a:srgbClr val="0070C0"/>
                </a:solidFill>
              </a:rPr>
              <a:t>and deletion operation is performed at another end called front end</a:t>
            </a:r>
          </a:p>
        </p:txBody>
      </p:sp>
      <p:sp>
        <p:nvSpPr>
          <p:cNvPr id="4" name="Oval 3"/>
          <p:cNvSpPr/>
          <p:nvPr/>
        </p:nvSpPr>
        <p:spPr>
          <a:xfrm>
            <a:off x="7315200" y="2438400"/>
            <a:ext cx="1447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705600" y="2819400"/>
            <a:ext cx="838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066800" y="3200400"/>
            <a:ext cx="1295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66800" y="3581400"/>
            <a:ext cx="838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Queue</a:t>
            </a:r>
          </a:p>
          <a:p>
            <a:pPr lvl="1" algn="just">
              <a:buFont typeface="Constantia" pitchFamily="18" charset="0"/>
              <a:buChar char="√"/>
            </a:pPr>
            <a:r>
              <a:rPr lang="en-US" dirty="0" smtClean="0">
                <a:solidFill>
                  <a:srgbClr val="0070C0"/>
                </a:solidFill>
              </a:rPr>
              <a:t> </a:t>
            </a:r>
            <a:r>
              <a:rPr lang="en-US" dirty="0" smtClean="0"/>
              <a:t>Insertion at </a:t>
            </a:r>
            <a:r>
              <a:rPr lang="en-US" b="1" i="1" dirty="0" smtClean="0"/>
              <a:t>the rear end</a:t>
            </a:r>
          </a:p>
          <a:p>
            <a:pPr lvl="1" algn="just">
              <a:buFont typeface="Constantia" pitchFamily="18" charset="0"/>
              <a:buChar char="√"/>
            </a:pPr>
            <a:r>
              <a:rPr lang="en-US" dirty="0" smtClean="0"/>
              <a:t>Deleted at the </a:t>
            </a:r>
            <a:r>
              <a:rPr lang="en-US" b="1" i="1" dirty="0" smtClean="0"/>
              <a:t>front</a:t>
            </a:r>
            <a:endParaRPr lang="en-US" b="1" i="1" dirty="0" smtClean="0">
              <a:latin typeface="Helvetica" pitchFamily="34" charset="0"/>
            </a:endParaRPr>
          </a:p>
          <a:p>
            <a:pPr lvl="1" algn="just">
              <a:buFont typeface="Constantia" pitchFamily="18" charset="0"/>
              <a:buChar char="√"/>
            </a:pPr>
            <a:r>
              <a:rPr lang="en-US" sz="3200" dirty="0" smtClean="0"/>
              <a:t>First In First Out (FIFO)</a:t>
            </a:r>
          </a:p>
          <a:p>
            <a:pPr lvl="1" algn="just">
              <a:buFont typeface="Constantia" pitchFamily="18" charset="0"/>
              <a:buChar char="√"/>
            </a:pPr>
            <a:r>
              <a:rPr lang="en-US" sz="3200" dirty="0" smtClean="0"/>
              <a:t>Difference from Stack</a:t>
            </a:r>
          </a:p>
          <a:p>
            <a:pPr marL="907542" lvl="1" indent="-514350" algn="just">
              <a:buFont typeface="Arial" pitchFamily="34" charset="0"/>
              <a:buChar char="•"/>
            </a:pPr>
            <a:r>
              <a:rPr lang="en-US" sz="2000" dirty="0" smtClean="0"/>
              <a:t>Insertion go at the end of the list, rather than the beginning of the list.</a:t>
            </a:r>
            <a:r>
              <a:rPr lang="en-US" sz="3200" dirty="0" smtClean="0"/>
              <a:t> </a:t>
            </a:r>
          </a:p>
          <a:p>
            <a:pPr lvl="1" algn="just">
              <a:buFont typeface="Constantia" pitchFamily="18" charset="0"/>
              <a:buChar char="√"/>
            </a:pPr>
            <a:r>
              <a:rPr lang="en-US" dirty="0" smtClean="0"/>
              <a:t>Examples</a:t>
            </a:r>
          </a:p>
          <a:p>
            <a:pPr lvl="2">
              <a:defRPr/>
            </a:pPr>
            <a:r>
              <a:rPr lang="en-US" dirty="0" smtClean="0"/>
              <a:t>Railway Tunnel</a:t>
            </a:r>
          </a:p>
          <a:p>
            <a:pPr lvl="1" algn="just">
              <a:buFont typeface="Constantia" pitchFamily="18" charset="0"/>
              <a:buChar char="√"/>
            </a:pPr>
            <a:endParaRPr lang="en-US" dirty="0" smtClean="0">
              <a:solidFill>
                <a:srgbClr val="0070C0"/>
              </a:solidFill>
            </a:endParaRPr>
          </a:p>
          <a:p>
            <a:pPr lvl="1" algn="just">
              <a:buFont typeface="Constantia" pitchFamily="18" charset="0"/>
              <a:buChar char="√"/>
            </a:pPr>
            <a:endParaRPr lang="en-US" dirty="0" smtClean="0">
              <a:solidFill>
                <a:srgbClr val="0070C0"/>
              </a:solidFill>
            </a:endParaRPr>
          </a:p>
        </p:txBody>
      </p:sp>
      <p:grpSp>
        <p:nvGrpSpPr>
          <p:cNvPr id="8" name="Group 53"/>
          <p:cNvGrpSpPr>
            <a:grpSpLocks/>
          </p:cNvGrpSpPr>
          <p:nvPr/>
        </p:nvGrpSpPr>
        <p:grpSpPr bwMode="auto">
          <a:xfrm>
            <a:off x="5029200" y="5014912"/>
            <a:ext cx="3154363" cy="1614488"/>
            <a:chOff x="2910745" y="4667424"/>
            <a:chExt cx="3154558" cy="1613826"/>
          </a:xfrm>
        </p:grpSpPr>
        <p:sp>
          <p:nvSpPr>
            <p:cNvPr id="9" name="AutoShape 39"/>
            <p:cNvSpPr>
              <a:spLocks noChangeArrowheads="1"/>
            </p:cNvSpPr>
            <p:nvPr/>
          </p:nvSpPr>
          <p:spPr bwMode="auto">
            <a:xfrm>
              <a:off x="3401454" y="4667424"/>
              <a:ext cx="2173140" cy="957415"/>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10" name="Line 40"/>
            <p:cNvSpPr>
              <a:spLocks noChangeShapeType="1"/>
            </p:cNvSpPr>
            <p:nvPr/>
          </p:nvSpPr>
          <p:spPr bwMode="auto">
            <a:xfrm>
              <a:off x="2910745" y="5189651"/>
              <a:ext cx="771114" cy="0"/>
            </a:xfrm>
            <a:prstGeom prst="line">
              <a:avLst/>
            </a:prstGeom>
            <a:noFill/>
            <a:ln w="9525">
              <a:solidFill>
                <a:schemeClr val="tx1"/>
              </a:solidFill>
              <a:round/>
              <a:headEnd/>
              <a:tailEnd type="triangle" w="med" len="med"/>
            </a:ln>
          </p:spPr>
          <p:txBody>
            <a:bodyPr wrap="none" anchor="ctr"/>
            <a:lstStyle/>
            <a:p>
              <a:endParaRPr lang="en-US"/>
            </a:p>
          </p:txBody>
        </p:sp>
        <p:sp>
          <p:nvSpPr>
            <p:cNvPr id="11" name="Line 41"/>
            <p:cNvSpPr>
              <a:spLocks noChangeShapeType="1"/>
            </p:cNvSpPr>
            <p:nvPr/>
          </p:nvSpPr>
          <p:spPr bwMode="auto">
            <a:xfrm>
              <a:off x="5224088" y="5189651"/>
              <a:ext cx="841215" cy="0"/>
            </a:xfrm>
            <a:prstGeom prst="line">
              <a:avLst/>
            </a:prstGeom>
            <a:noFill/>
            <a:ln w="9525">
              <a:solidFill>
                <a:schemeClr val="tx1"/>
              </a:solidFill>
              <a:round/>
              <a:headEnd/>
              <a:tailEnd type="triangle" w="med" len="med"/>
            </a:ln>
          </p:spPr>
          <p:txBody>
            <a:bodyPr wrap="none" anchor="ctr"/>
            <a:lstStyle/>
            <a:p>
              <a:endParaRPr lang="en-US"/>
            </a:p>
          </p:txBody>
        </p:sp>
        <p:sp>
          <p:nvSpPr>
            <p:cNvPr id="12" name="Text Box 48"/>
            <p:cNvSpPr txBox="1">
              <a:spLocks noChangeArrowheads="1"/>
            </p:cNvSpPr>
            <p:nvPr/>
          </p:nvSpPr>
          <p:spPr bwMode="auto">
            <a:xfrm>
              <a:off x="3807458" y="5759023"/>
              <a:ext cx="838295" cy="522227"/>
            </a:xfrm>
            <a:prstGeom prst="rect">
              <a:avLst/>
            </a:prstGeom>
            <a:noFill/>
            <a:ln w="9525">
              <a:noFill/>
              <a:miter lim="800000"/>
              <a:headEnd/>
              <a:tailEnd/>
            </a:ln>
          </p:spPr>
          <p:txBody>
            <a:bodyPr wrap="none">
              <a:spAutoFit/>
            </a:bodyPr>
            <a:lstStyle/>
            <a:p>
              <a:pPr eaLnBrk="1" hangingPunct="1"/>
              <a:r>
                <a:rPr kumimoji="1" lang="en-US" altLang="zh-TW" sz="2400">
                  <a:latin typeface="Times New Roman" pitchFamily="18" charset="0"/>
                  <a:ea typeface="新細明體" charset="-120"/>
                </a:rPr>
                <a:t>queue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a:xfrm>
            <a:off x="457200" y="1935480"/>
            <a:ext cx="8229600" cy="4693920"/>
          </a:xfrm>
        </p:spPr>
        <p:txBody>
          <a:bodyPr>
            <a:normAutofit/>
          </a:bodyPr>
          <a:lstStyle/>
          <a:p>
            <a:pPr algn="just"/>
            <a:r>
              <a:rPr lang="en-US" sz="2800" b="1" dirty="0" smtClean="0"/>
              <a:t>Link List</a:t>
            </a:r>
          </a:p>
          <a:p>
            <a:pPr lvl="1" algn="just">
              <a:buFont typeface="Constantia" pitchFamily="18" charset="0"/>
              <a:buChar char="√"/>
            </a:pPr>
            <a:r>
              <a:rPr lang="en-US" sz="2800" dirty="0" smtClean="0"/>
              <a:t>Linked list is an ordered set which consist of </a:t>
            </a:r>
            <a:r>
              <a:rPr lang="en-US" sz="2800" b="1" dirty="0" smtClean="0"/>
              <a:t>variable number of elements</a:t>
            </a:r>
            <a:r>
              <a:rPr lang="en-US" sz="2800" dirty="0" smtClean="0"/>
              <a:t>. </a:t>
            </a:r>
          </a:p>
          <a:p>
            <a:pPr lvl="1" algn="just">
              <a:buFont typeface="Constantia" pitchFamily="18" charset="0"/>
              <a:buChar char="√"/>
            </a:pPr>
            <a:r>
              <a:rPr lang="en-US" sz="2800" dirty="0" smtClean="0"/>
              <a:t>In Linked list elements are </a:t>
            </a:r>
            <a:r>
              <a:rPr lang="en-US" sz="2800" b="1" dirty="0" smtClean="0">
                <a:solidFill>
                  <a:srgbClr val="FF0000"/>
                </a:solidFill>
              </a:rPr>
              <a:t>logically adjacent</a:t>
            </a:r>
            <a:r>
              <a:rPr lang="en-US" sz="2800" dirty="0" smtClean="0"/>
              <a:t> to each other but they are </a:t>
            </a:r>
            <a:r>
              <a:rPr lang="en-US" sz="2800" b="1" dirty="0" smtClean="0">
                <a:solidFill>
                  <a:srgbClr val="FF0000"/>
                </a:solidFill>
              </a:rPr>
              <a:t>physically not adjacent</a:t>
            </a:r>
            <a:r>
              <a:rPr lang="en-US" sz="2800" dirty="0" smtClean="0"/>
              <a:t>. </a:t>
            </a:r>
          </a:p>
          <a:p>
            <a:pPr lvl="1" algn="just">
              <a:buFont typeface="Constantia" pitchFamily="18" charset="0"/>
              <a:buChar char="√"/>
            </a:pPr>
            <a:r>
              <a:rPr lang="en-US" sz="2800" dirty="0" smtClean="0"/>
              <a:t>It means elements of linked list are </a:t>
            </a:r>
            <a:r>
              <a:rPr lang="en-US" sz="2800" b="1" dirty="0" smtClean="0">
                <a:solidFill>
                  <a:srgbClr val="FF0000"/>
                </a:solidFill>
              </a:rPr>
              <a:t>not sequentially stored in memory</a:t>
            </a:r>
            <a:r>
              <a:rPr lang="en-US" sz="2800"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US" dirty="0"/>
          </a:p>
        </p:txBody>
      </p:sp>
      <p:sp>
        <p:nvSpPr>
          <p:cNvPr id="3" name="Content Placeholder 2"/>
          <p:cNvSpPr>
            <a:spLocks noGrp="1"/>
          </p:cNvSpPr>
          <p:nvPr>
            <p:ph idx="1"/>
          </p:nvPr>
        </p:nvSpPr>
        <p:spPr/>
        <p:txBody>
          <a:bodyPr>
            <a:normAutofit lnSpcReduction="10000"/>
          </a:bodyPr>
          <a:lstStyle/>
          <a:p>
            <a:r>
              <a:rPr lang="en-US" dirty="0" smtClean="0"/>
              <a:t>C++ Plus Data Structure by Nell Dale, 3</a:t>
            </a:r>
            <a:r>
              <a:rPr lang="en-US" baseline="30000" dirty="0" smtClean="0"/>
              <a:t>rd</a:t>
            </a:r>
            <a:r>
              <a:rPr lang="en-US" dirty="0" smtClean="0"/>
              <a:t> Edition</a:t>
            </a:r>
          </a:p>
          <a:p>
            <a:pPr algn="just"/>
            <a:endParaRPr lang="en-US" dirty="0" smtClean="0"/>
          </a:p>
          <a:p>
            <a:pPr algn="just"/>
            <a:r>
              <a:rPr lang="en-US" dirty="0" smtClean="0"/>
              <a:t>Data Structures &amp; Algorithms in Java by M. T. Goodrich 6</a:t>
            </a:r>
            <a:r>
              <a:rPr lang="en-US" baseline="30000" dirty="0" smtClean="0"/>
              <a:t>th</a:t>
            </a:r>
            <a:r>
              <a:rPr lang="en-US" dirty="0" smtClean="0"/>
              <a:t> Edition</a:t>
            </a:r>
          </a:p>
          <a:p>
            <a:endParaRPr lang="en-US" dirty="0" smtClean="0"/>
          </a:p>
          <a:p>
            <a:r>
              <a:rPr lang="en-US" dirty="0" smtClean="0"/>
              <a:t>A Practical Introduction to Data Structures and Algorithm Analysis C. A. Shaffer 3</a:t>
            </a:r>
            <a:r>
              <a:rPr lang="en-US" baseline="30000" dirty="0" smtClean="0"/>
              <a:t>rd</a:t>
            </a:r>
            <a:r>
              <a:rPr lang="en-US" dirty="0" smtClean="0"/>
              <a:t> Edition </a:t>
            </a:r>
          </a:p>
          <a:p>
            <a:endParaRPr lang="en-US" dirty="0" smtClean="0"/>
          </a:p>
          <a:p>
            <a:r>
              <a:rPr lang="en-US" dirty="0" smtClean="0"/>
              <a:t>Data Structures with C, </a:t>
            </a:r>
            <a:r>
              <a:rPr lang="en-US" dirty="0" err="1" smtClean="0"/>
              <a:t>Schaum’s</a:t>
            </a:r>
            <a:r>
              <a:rPr lang="en-US" dirty="0" smtClean="0"/>
              <a:t> Series</a:t>
            </a:r>
          </a:p>
          <a:p>
            <a:r>
              <a:rPr lang="en-US" dirty="0" smtClean="0"/>
              <a:t>Data Structures by DS </a:t>
            </a:r>
            <a:r>
              <a:rPr lang="en-US" smtClean="0"/>
              <a:t>Malik</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dirty="0" smtClean="0"/>
              <a:t>Linear Data Structure</a:t>
            </a:r>
            <a:endParaRPr lang="en-US" dirty="0"/>
          </a:p>
        </p:txBody>
      </p:sp>
      <p:sp>
        <p:nvSpPr>
          <p:cNvPr id="3" name="Content Placeholder 2"/>
          <p:cNvSpPr>
            <a:spLocks noGrp="1"/>
          </p:cNvSpPr>
          <p:nvPr>
            <p:ph idx="1"/>
          </p:nvPr>
        </p:nvSpPr>
        <p:spPr>
          <a:xfrm>
            <a:off x="457200" y="1478280"/>
            <a:ext cx="8229600" cy="4922520"/>
          </a:xfrm>
        </p:spPr>
        <p:txBody>
          <a:bodyPr>
            <a:normAutofit/>
          </a:bodyPr>
          <a:lstStyle/>
          <a:p>
            <a:pPr algn="just"/>
            <a:r>
              <a:rPr lang="en-US" sz="2800" b="1" dirty="0" smtClean="0"/>
              <a:t>Link List</a:t>
            </a:r>
          </a:p>
          <a:p>
            <a:pPr lvl="1" algn="just">
              <a:buFont typeface="Constantia" pitchFamily="18" charset="0"/>
              <a:buChar char="√"/>
            </a:pPr>
            <a:r>
              <a:rPr lang="en-US" sz="2800" dirty="0" smtClean="0"/>
              <a:t>Link list is a record which are linked together</a:t>
            </a:r>
          </a:p>
          <a:p>
            <a:pPr lvl="1" algn="just">
              <a:buFont typeface="Constantia" pitchFamily="18" charset="0"/>
              <a:buChar char="√"/>
            </a:pPr>
            <a:r>
              <a:rPr lang="en-US" sz="2800" dirty="0" smtClean="0">
                <a:latin typeface="Helvetica" pitchFamily="34" charset="0"/>
              </a:rPr>
              <a:t>A </a:t>
            </a:r>
            <a:r>
              <a:rPr lang="en-US" sz="2800" b="1" i="1" dirty="0" smtClean="0">
                <a:latin typeface="Helvetica" pitchFamily="34" charset="0"/>
              </a:rPr>
              <a:t>Flexible </a:t>
            </a:r>
            <a:r>
              <a:rPr lang="en-US" sz="2800" dirty="0" smtClean="0">
                <a:latin typeface="Helvetica" pitchFamily="34" charset="0"/>
              </a:rPr>
              <a:t>structure, because can grow and shrink on demand.</a:t>
            </a:r>
          </a:p>
          <a:p>
            <a:pPr lvl="1" algn="just">
              <a:buFont typeface="Constantia" pitchFamily="18" charset="0"/>
              <a:buChar char="√"/>
            </a:pPr>
            <a:r>
              <a:rPr lang="en-US" sz="2800" dirty="0" smtClean="0">
                <a:latin typeface="Helvetica" pitchFamily="34" charset="0"/>
              </a:rPr>
              <a:t>Elements can be:</a:t>
            </a:r>
          </a:p>
          <a:p>
            <a:pPr lvl="2">
              <a:buClr>
                <a:schemeClr val="tx1"/>
              </a:buClr>
              <a:buSzPct val="75000"/>
              <a:buFont typeface="Wingdings" pitchFamily="2" charset="2"/>
              <a:buChar char="§"/>
              <a:defRPr/>
            </a:pPr>
            <a:r>
              <a:rPr lang="en-US" sz="2400" dirty="0" smtClean="0">
                <a:latin typeface="Helvetica" pitchFamily="34" charset="0"/>
              </a:rPr>
              <a:t>Inserted</a:t>
            </a:r>
          </a:p>
          <a:p>
            <a:pPr lvl="2">
              <a:buClr>
                <a:schemeClr val="tx1"/>
              </a:buClr>
              <a:buSzPct val="75000"/>
              <a:buFont typeface="Wingdings" pitchFamily="2" charset="2"/>
              <a:buChar char="§"/>
              <a:defRPr/>
            </a:pPr>
            <a:r>
              <a:rPr lang="en-US" sz="2400" dirty="0" smtClean="0">
                <a:latin typeface="Helvetica" pitchFamily="34" charset="0"/>
              </a:rPr>
              <a:t>Accessed</a:t>
            </a:r>
          </a:p>
          <a:p>
            <a:pPr lvl="2">
              <a:buClr>
                <a:schemeClr val="tx1"/>
              </a:buClr>
              <a:buSzPct val="75000"/>
              <a:buFont typeface="Wingdings" pitchFamily="2" charset="2"/>
              <a:buChar char="§"/>
              <a:defRPr/>
            </a:pPr>
            <a:r>
              <a:rPr lang="en-US" sz="2400" dirty="0" smtClean="0">
                <a:latin typeface="Helvetica" pitchFamily="34" charset="0"/>
              </a:rPr>
              <a:t>Deleted</a:t>
            </a:r>
          </a:p>
          <a:p>
            <a:pPr>
              <a:buClr>
                <a:schemeClr val="tx1"/>
              </a:buClr>
              <a:buSzPct val="75000"/>
              <a:buNone/>
              <a:defRPr/>
            </a:pPr>
            <a:r>
              <a:rPr lang="en-US" sz="2800" dirty="0" smtClean="0">
                <a:latin typeface="Helvetica" pitchFamily="34" charset="0"/>
              </a:rPr>
              <a:t>		At </a:t>
            </a:r>
            <a:r>
              <a:rPr lang="en-US" sz="2800" b="1" i="1" dirty="0" smtClean="0">
                <a:latin typeface="Helvetica" pitchFamily="34" charset="0"/>
              </a:rPr>
              <a:t>any </a:t>
            </a:r>
            <a:r>
              <a:rPr lang="en-US" sz="2800" dirty="0" smtClean="0">
                <a:latin typeface="Helvetica" pitchFamily="34" charset="0"/>
              </a:rPr>
              <a:t>position</a:t>
            </a:r>
            <a:endParaRPr lang="en-US" sz="2800" dirty="0" smtClean="0"/>
          </a:p>
        </p:txBody>
      </p:sp>
      <p:grpSp>
        <p:nvGrpSpPr>
          <p:cNvPr id="8" name="Group 7"/>
          <p:cNvGrpSpPr>
            <a:grpSpLocks/>
          </p:cNvGrpSpPr>
          <p:nvPr/>
        </p:nvGrpSpPr>
        <p:grpSpPr bwMode="auto">
          <a:xfrm>
            <a:off x="854075" y="6056312"/>
            <a:ext cx="7527925" cy="649288"/>
            <a:chOff x="1158213" y="3060852"/>
            <a:chExt cx="7528587" cy="649157"/>
          </a:xfrm>
        </p:grpSpPr>
        <p:sp>
          <p:nvSpPr>
            <p:cNvPr id="9" name="Rectangle 15"/>
            <p:cNvSpPr>
              <a:spLocks noChangeArrowheads="1"/>
            </p:cNvSpPr>
            <p:nvPr/>
          </p:nvSpPr>
          <p:spPr bwMode="auto">
            <a:xfrm>
              <a:off x="1158213"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Line 16"/>
            <p:cNvSpPr>
              <a:spLocks noChangeShapeType="1"/>
            </p:cNvSpPr>
            <p:nvPr/>
          </p:nvSpPr>
          <p:spPr bwMode="auto">
            <a:xfrm>
              <a:off x="1719023"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11" name="Rectangle 17"/>
            <p:cNvSpPr>
              <a:spLocks noChangeArrowheads="1"/>
            </p:cNvSpPr>
            <p:nvPr/>
          </p:nvSpPr>
          <p:spPr bwMode="auto">
            <a:xfrm>
              <a:off x="2069530"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 name="Line 18"/>
            <p:cNvSpPr>
              <a:spLocks noChangeShapeType="1"/>
            </p:cNvSpPr>
            <p:nvPr/>
          </p:nvSpPr>
          <p:spPr bwMode="auto">
            <a:xfrm>
              <a:off x="2630340"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13" name="Rectangle 19"/>
            <p:cNvSpPr>
              <a:spLocks noChangeArrowheads="1"/>
            </p:cNvSpPr>
            <p:nvPr/>
          </p:nvSpPr>
          <p:spPr bwMode="auto">
            <a:xfrm>
              <a:off x="2980846"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4" name="Line 20"/>
            <p:cNvSpPr>
              <a:spLocks noChangeShapeType="1"/>
            </p:cNvSpPr>
            <p:nvPr/>
          </p:nvSpPr>
          <p:spPr bwMode="auto">
            <a:xfrm>
              <a:off x="3541657"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15" name="Rectangle 21"/>
            <p:cNvSpPr>
              <a:spLocks noChangeArrowheads="1"/>
            </p:cNvSpPr>
            <p:nvPr/>
          </p:nvSpPr>
          <p:spPr bwMode="auto">
            <a:xfrm>
              <a:off x="3892163"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 name="Line 22"/>
            <p:cNvSpPr>
              <a:spLocks noChangeShapeType="1"/>
            </p:cNvSpPr>
            <p:nvPr/>
          </p:nvSpPr>
          <p:spPr bwMode="auto">
            <a:xfrm>
              <a:off x="4452974"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17" name="Rectangle 23"/>
            <p:cNvSpPr>
              <a:spLocks noChangeArrowheads="1"/>
            </p:cNvSpPr>
            <p:nvPr/>
          </p:nvSpPr>
          <p:spPr bwMode="auto">
            <a:xfrm>
              <a:off x="4803480"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 name="Line 24"/>
            <p:cNvSpPr>
              <a:spLocks noChangeShapeType="1"/>
            </p:cNvSpPr>
            <p:nvPr/>
          </p:nvSpPr>
          <p:spPr bwMode="auto">
            <a:xfrm>
              <a:off x="5364290"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19" name="Rectangle 25"/>
            <p:cNvSpPr>
              <a:spLocks noChangeArrowheads="1"/>
            </p:cNvSpPr>
            <p:nvPr/>
          </p:nvSpPr>
          <p:spPr bwMode="auto">
            <a:xfrm>
              <a:off x="5714797"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0" name="Line 26"/>
            <p:cNvSpPr>
              <a:spLocks noChangeShapeType="1"/>
            </p:cNvSpPr>
            <p:nvPr/>
          </p:nvSpPr>
          <p:spPr bwMode="auto">
            <a:xfrm>
              <a:off x="6275607" y="3448896"/>
              <a:ext cx="350506" cy="0"/>
            </a:xfrm>
            <a:prstGeom prst="line">
              <a:avLst/>
            </a:prstGeom>
            <a:noFill/>
            <a:ln w="9525">
              <a:solidFill>
                <a:schemeClr val="tx1"/>
              </a:solidFill>
              <a:round/>
              <a:headEnd/>
              <a:tailEnd type="triangle" w="med" len="med"/>
            </a:ln>
          </p:spPr>
          <p:txBody>
            <a:bodyPr wrap="none" anchor="ctr"/>
            <a:lstStyle/>
            <a:p>
              <a:endParaRPr lang="en-US"/>
            </a:p>
          </p:txBody>
        </p:sp>
        <p:sp>
          <p:nvSpPr>
            <p:cNvPr id="21" name="Rectangle 27"/>
            <p:cNvSpPr>
              <a:spLocks noChangeArrowheads="1"/>
            </p:cNvSpPr>
            <p:nvPr/>
          </p:nvSpPr>
          <p:spPr bwMode="auto">
            <a:xfrm>
              <a:off x="6626114" y="3100745"/>
              <a:ext cx="560810" cy="609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2" name="Text Box 46"/>
            <p:cNvSpPr txBox="1">
              <a:spLocks noChangeArrowheads="1"/>
            </p:cNvSpPr>
            <p:nvPr/>
          </p:nvSpPr>
          <p:spPr bwMode="auto">
            <a:xfrm>
              <a:off x="7312522" y="3060852"/>
              <a:ext cx="1374278" cy="522227"/>
            </a:xfrm>
            <a:prstGeom prst="rect">
              <a:avLst/>
            </a:prstGeom>
            <a:noFill/>
            <a:ln w="9525">
              <a:noFill/>
              <a:miter lim="800000"/>
              <a:headEnd/>
              <a:tailEnd/>
            </a:ln>
          </p:spPr>
          <p:txBody>
            <a:bodyPr wrap="none">
              <a:spAutoFit/>
            </a:bodyPr>
            <a:lstStyle/>
            <a:p>
              <a:pPr eaLnBrk="1" hangingPunct="1"/>
              <a:r>
                <a:rPr kumimoji="1" lang="en-US" altLang="zh-TW" sz="2400">
                  <a:latin typeface="Times New Roman" pitchFamily="18" charset="0"/>
                  <a:ea typeface="新細明體" charset="-120"/>
                </a:rPr>
                <a:t>Linked list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i="1" dirty="0" smtClean="0"/>
              <a:t>"The Data Structure in which elements are arranged such that </a:t>
            </a:r>
            <a:r>
              <a:rPr lang="en-US" b="1" i="1" dirty="0" smtClean="0">
                <a:solidFill>
                  <a:srgbClr val="FF0000"/>
                </a:solidFill>
              </a:rPr>
              <a:t>we can not process them in linear fashion</a:t>
            </a:r>
            <a:r>
              <a:rPr lang="en-US" b="1" i="1" dirty="0" smtClean="0"/>
              <a:t> (sequentially) is </a:t>
            </a:r>
            <a:r>
              <a:rPr lang="en-US" b="1" i="1" smtClean="0"/>
              <a:t>called Non-Linear </a:t>
            </a:r>
            <a:r>
              <a:rPr lang="en-US" b="1" i="1" dirty="0" smtClean="0"/>
              <a:t>data structure.“  </a:t>
            </a:r>
          </a:p>
          <a:p>
            <a:pPr algn="just"/>
            <a:r>
              <a:rPr lang="en-US" dirty="0" smtClean="0"/>
              <a:t>Non Linear Data Structures are useful to represent more complex relationships as compared to Linear Data Structures. </a:t>
            </a:r>
          </a:p>
          <a:p>
            <a:pPr algn="just"/>
            <a:endParaRPr lang="en-US" dirty="0" smtClean="0"/>
          </a:p>
          <a:p>
            <a:pPr algn="just"/>
            <a:r>
              <a:rPr lang="en-US" dirty="0" smtClean="0"/>
              <a:t>Following are Examples of Non-Linear Data Structure:</a:t>
            </a:r>
          </a:p>
          <a:p>
            <a:pPr lvl="1" algn="just">
              <a:buFont typeface="Constantia" pitchFamily="18" charset="0"/>
              <a:buChar char="√"/>
            </a:pPr>
            <a:r>
              <a:rPr lang="en-US" dirty="0" smtClean="0"/>
              <a:t>Tree</a:t>
            </a:r>
          </a:p>
          <a:p>
            <a:pPr lvl="1" algn="just">
              <a:buFont typeface="Constantia" pitchFamily="18" charset="0"/>
              <a:buChar char="√"/>
            </a:pPr>
            <a:r>
              <a:rPr lang="en-US" dirty="0" smtClean="0"/>
              <a:t>Graph</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Tree</a:t>
            </a:r>
          </a:p>
          <a:p>
            <a:pPr lvl="1" algn="just">
              <a:buNone/>
            </a:pPr>
            <a:r>
              <a:rPr lang="en-US" dirty="0" smtClean="0"/>
              <a:t>A tree is a collection of one or more nodes such that: </a:t>
            </a:r>
          </a:p>
          <a:p>
            <a:pPr lvl="1" algn="just">
              <a:buNone/>
            </a:pPr>
            <a:endParaRPr lang="en-US" sz="1200" dirty="0" smtClean="0"/>
          </a:p>
          <a:p>
            <a:pPr lvl="1" algn="just">
              <a:buFont typeface="Constantia" pitchFamily="18" charset="0"/>
              <a:buChar char="√"/>
            </a:pPr>
            <a:r>
              <a:rPr lang="en-US" dirty="0" smtClean="0"/>
              <a:t>There is a special node called root node.</a:t>
            </a:r>
          </a:p>
          <a:p>
            <a:pPr lvl="1" algn="just">
              <a:buFont typeface="Constantia" pitchFamily="18" charset="0"/>
              <a:buChar char="√"/>
            </a:pPr>
            <a:endParaRPr lang="en-US" sz="1100" dirty="0" smtClean="0"/>
          </a:p>
          <a:p>
            <a:pPr lvl="1" algn="just">
              <a:buFont typeface="Constantia" pitchFamily="18" charset="0"/>
              <a:buChar char="√"/>
            </a:pPr>
            <a:r>
              <a:rPr lang="en-US" dirty="0" smtClean="0"/>
              <a:t>All the nodes in a tree except root node having only one Predecessor. </a:t>
            </a:r>
          </a:p>
          <a:p>
            <a:pPr lvl="1" algn="just">
              <a:buFont typeface="Constantia" pitchFamily="18" charset="0"/>
              <a:buChar char="√"/>
            </a:pPr>
            <a:endParaRPr lang="en-US" sz="1100" dirty="0" smtClean="0"/>
          </a:p>
          <a:p>
            <a:pPr lvl="1" algn="just">
              <a:buFont typeface="Constantia" pitchFamily="18" charset="0"/>
              <a:buChar char="√"/>
            </a:pPr>
            <a:r>
              <a:rPr lang="en-US" dirty="0" smtClean="0"/>
              <a:t>Each node in a tree having 0 or more Successor. </a:t>
            </a:r>
          </a:p>
          <a:p>
            <a:pPr lvl="1" algn="just">
              <a:buFont typeface="Constantia" pitchFamily="18" charset="0"/>
              <a:buChar char="√"/>
            </a:pPr>
            <a:endParaRPr lang="en-US" sz="1050" dirty="0" smtClean="0"/>
          </a:p>
          <a:p>
            <a:pPr lvl="1" algn="just">
              <a:buFont typeface="Constantia" pitchFamily="18" charset="0"/>
              <a:buChar char="√"/>
            </a:pPr>
            <a:r>
              <a:rPr lang="en-US" dirty="0" smtClean="0"/>
              <a:t>A tree is used to represent hierarchical information.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sz="2800" b="1" dirty="0" smtClean="0"/>
              <a:t>Tree</a:t>
            </a:r>
            <a:endParaRPr lang="en-US" sz="1400" dirty="0" smtClean="0"/>
          </a:p>
          <a:p>
            <a:pPr lvl="1" algn="just">
              <a:buFont typeface="Constantia" pitchFamily="18" charset="0"/>
              <a:buChar char="√"/>
            </a:pPr>
            <a:r>
              <a:rPr lang="en-US" sz="2800" dirty="0" smtClean="0"/>
              <a:t>Non-linear data structure</a:t>
            </a:r>
          </a:p>
          <a:p>
            <a:pPr lvl="1" algn="just">
              <a:buFont typeface="Constantia" pitchFamily="18" charset="0"/>
              <a:buChar char="√"/>
            </a:pPr>
            <a:r>
              <a:rPr lang="en-US" sz="2800" dirty="0" smtClean="0"/>
              <a:t>Each position in the tree is called a </a:t>
            </a:r>
            <a:r>
              <a:rPr lang="en-US" sz="2800" i="1" dirty="0" smtClean="0"/>
              <a:t>node</a:t>
            </a:r>
          </a:p>
          <a:p>
            <a:pPr lvl="1" algn="just">
              <a:buFont typeface="Constantia" pitchFamily="18" charset="0"/>
              <a:buChar char="√"/>
            </a:pPr>
            <a:r>
              <a:rPr lang="en-US" sz="2800" dirty="0" smtClean="0"/>
              <a:t>The “top” of the tree is called the </a:t>
            </a:r>
            <a:r>
              <a:rPr lang="en-US" sz="2800" b="1" i="1" u="sng" dirty="0" smtClean="0"/>
              <a:t>root</a:t>
            </a:r>
          </a:p>
          <a:p>
            <a:pPr lvl="1" algn="just">
              <a:buFont typeface="Constantia" pitchFamily="18" charset="0"/>
              <a:buChar char="√"/>
            </a:pPr>
            <a:r>
              <a:rPr lang="en-US" sz="2800" dirty="0" smtClean="0"/>
              <a:t>The nodes immediately below a node are called its </a:t>
            </a:r>
            <a:r>
              <a:rPr lang="en-US" sz="2800" b="1" i="1" u="sng" dirty="0" smtClean="0"/>
              <a:t>children</a:t>
            </a:r>
            <a:endParaRPr lang="en-US" sz="2800" dirty="0" smtClean="0"/>
          </a:p>
          <a:p>
            <a:pPr lvl="1" algn="just">
              <a:buNone/>
            </a:pPr>
            <a:endParaRPr lang="en-US" sz="2800" dirty="0" smtClean="0"/>
          </a:p>
        </p:txBody>
      </p:sp>
      <p:grpSp>
        <p:nvGrpSpPr>
          <p:cNvPr id="4" name="Group 52"/>
          <p:cNvGrpSpPr>
            <a:grpSpLocks/>
          </p:cNvGrpSpPr>
          <p:nvPr/>
        </p:nvGrpSpPr>
        <p:grpSpPr bwMode="auto">
          <a:xfrm>
            <a:off x="3962400" y="4648200"/>
            <a:ext cx="1962150" cy="2057400"/>
            <a:chOff x="457200" y="4366419"/>
            <a:chExt cx="1962836" cy="2223089"/>
          </a:xfrm>
        </p:grpSpPr>
        <p:sp>
          <p:nvSpPr>
            <p:cNvPr id="5" name="Oval 28"/>
            <p:cNvSpPr>
              <a:spLocks noChangeArrowheads="1"/>
            </p:cNvSpPr>
            <p:nvPr/>
          </p:nvSpPr>
          <p:spPr bwMode="auto">
            <a:xfrm>
              <a:off x="1298415" y="4366419"/>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6" name="Oval 29"/>
            <p:cNvSpPr>
              <a:spLocks noChangeArrowheads="1"/>
            </p:cNvSpPr>
            <p:nvPr/>
          </p:nvSpPr>
          <p:spPr bwMode="auto">
            <a:xfrm>
              <a:off x="877808" y="4975683"/>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 name="Oval 30"/>
            <p:cNvSpPr>
              <a:spLocks noChangeArrowheads="1"/>
            </p:cNvSpPr>
            <p:nvPr/>
          </p:nvSpPr>
          <p:spPr bwMode="auto">
            <a:xfrm>
              <a:off x="457200" y="5584947"/>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8" name="Line 31"/>
            <p:cNvSpPr>
              <a:spLocks noChangeShapeType="1"/>
            </p:cNvSpPr>
            <p:nvPr/>
          </p:nvSpPr>
          <p:spPr bwMode="auto">
            <a:xfrm flipH="1">
              <a:off x="1088112" y="4627532"/>
              <a:ext cx="280405" cy="435189"/>
            </a:xfrm>
            <a:prstGeom prst="line">
              <a:avLst/>
            </a:prstGeom>
            <a:noFill/>
            <a:ln w="9525">
              <a:solidFill>
                <a:schemeClr val="tx1"/>
              </a:solidFill>
              <a:round/>
              <a:headEnd/>
              <a:tailEnd/>
            </a:ln>
          </p:spPr>
          <p:txBody>
            <a:bodyPr wrap="none" anchor="ctr"/>
            <a:lstStyle/>
            <a:p>
              <a:endParaRPr lang="en-US"/>
            </a:p>
          </p:txBody>
        </p:sp>
        <p:sp>
          <p:nvSpPr>
            <p:cNvPr id="9" name="Line 32"/>
            <p:cNvSpPr>
              <a:spLocks noChangeShapeType="1"/>
            </p:cNvSpPr>
            <p:nvPr/>
          </p:nvSpPr>
          <p:spPr bwMode="auto">
            <a:xfrm flipH="1">
              <a:off x="667504" y="5323834"/>
              <a:ext cx="280405" cy="348151"/>
            </a:xfrm>
            <a:prstGeom prst="line">
              <a:avLst/>
            </a:prstGeom>
            <a:noFill/>
            <a:ln w="9525">
              <a:solidFill>
                <a:schemeClr val="tx1"/>
              </a:solidFill>
              <a:round/>
              <a:headEnd/>
              <a:tailEnd/>
            </a:ln>
          </p:spPr>
          <p:txBody>
            <a:bodyPr wrap="none" anchor="ctr"/>
            <a:lstStyle/>
            <a:p>
              <a:endParaRPr lang="en-US"/>
            </a:p>
          </p:txBody>
        </p:sp>
        <p:sp>
          <p:nvSpPr>
            <p:cNvPr id="10" name="Oval 33"/>
            <p:cNvSpPr>
              <a:spLocks noChangeArrowheads="1"/>
            </p:cNvSpPr>
            <p:nvPr/>
          </p:nvSpPr>
          <p:spPr bwMode="auto">
            <a:xfrm>
              <a:off x="1719023" y="4975683"/>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1" name="Oval 34"/>
            <p:cNvSpPr>
              <a:spLocks noChangeArrowheads="1"/>
            </p:cNvSpPr>
            <p:nvPr/>
          </p:nvSpPr>
          <p:spPr bwMode="auto">
            <a:xfrm>
              <a:off x="2139631" y="5584947"/>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 name="Line 35"/>
            <p:cNvSpPr>
              <a:spLocks noChangeShapeType="1"/>
            </p:cNvSpPr>
            <p:nvPr/>
          </p:nvSpPr>
          <p:spPr bwMode="auto">
            <a:xfrm>
              <a:off x="1578821" y="4714570"/>
              <a:ext cx="210304" cy="261113"/>
            </a:xfrm>
            <a:prstGeom prst="line">
              <a:avLst/>
            </a:prstGeom>
            <a:noFill/>
            <a:ln w="9525">
              <a:solidFill>
                <a:schemeClr val="tx1"/>
              </a:solidFill>
              <a:round/>
              <a:headEnd/>
              <a:tailEnd/>
            </a:ln>
          </p:spPr>
          <p:txBody>
            <a:bodyPr wrap="none" anchor="ctr"/>
            <a:lstStyle/>
            <a:p>
              <a:endParaRPr lang="en-US"/>
            </a:p>
          </p:txBody>
        </p:sp>
        <p:sp>
          <p:nvSpPr>
            <p:cNvPr id="13" name="Line 36"/>
            <p:cNvSpPr>
              <a:spLocks noChangeShapeType="1"/>
            </p:cNvSpPr>
            <p:nvPr/>
          </p:nvSpPr>
          <p:spPr bwMode="auto">
            <a:xfrm>
              <a:off x="1999428" y="5236796"/>
              <a:ext cx="210304" cy="435189"/>
            </a:xfrm>
            <a:prstGeom prst="line">
              <a:avLst/>
            </a:prstGeom>
            <a:noFill/>
            <a:ln w="9525">
              <a:solidFill>
                <a:schemeClr val="tx1"/>
              </a:solidFill>
              <a:round/>
              <a:headEnd/>
              <a:tailEnd/>
            </a:ln>
          </p:spPr>
          <p:txBody>
            <a:bodyPr wrap="none" anchor="ctr"/>
            <a:lstStyle/>
            <a:p>
              <a:endParaRPr lang="en-US"/>
            </a:p>
          </p:txBody>
        </p:sp>
        <p:sp>
          <p:nvSpPr>
            <p:cNvPr id="14" name="Oval 37"/>
            <p:cNvSpPr>
              <a:spLocks noChangeArrowheads="1"/>
            </p:cNvSpPr>
            <p:nvPr/>
          </p:nvSpPr>
          <p:spPr bwMode="auto">
            <a:xfrm>
              <a:off x="1088112" y="5671985"/>
              <a:ext cx="280405" cy="348151"/>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Line 38"/>
            <p:cNvSpPr>
              <a:spLocks noChangeShapeType="1"/>
            </p:cNvSpPr>
            <p:nvPr/>
          </p:nvSpPr>
          <p:spPr bwMode="auto">
            <a:xfrm>
              <a:off x="1088112" y="5323834"/>
              <a:ext cx="140203" cy="348151"/>
            </a:xfrm>
            <a:prstGeom prst="line">
              <a:avLst/>
            </a:prstGeom>
            <a:noFill/>
            <a:ln w="9525">
              <a:solidFill>
                <a:schemeClr val="tx1"/>
              </a:solidFill>
              <a:round/>
              <a:headEnd/>
              <a:tailEnd/>
            </a:ln>
          </p:spPr>
          <p:txBody>
            <a:bodyPr wrap="none" anchor="ctr"/>
            <a:lstStyle/>
            <a:p>
              <a:endParaRPr lang="en-US"/>
            </a:p>
          </p:txBody>
        </p:sp>
        <p:sp>
          <p:nvSpPr>
            <p:cNvPr id="16" name="Text Box 47"/>
            <p:cNvSpPr txBox="1">
              <a:spLocks noChangeArrowheads="1"/>
            </p:cNvSpPr>
            <p:nvPr/>
          </p:nvSpPr>
          <p:spPr bwMode="auto">
            <a:xfrm>
              <a:off x="1283811" y="6067281"/>
              <a:ext cx="588559" cy="522227"/>
            </a:xfrm>
            <a:prstGeom prst="rect">
              <a:avLst/>
            </a:prstGeom>
            <a:noFill/>
            <a:ln w="9525">
              <a:noFill/>
              <a:miter lim="800000"/>
              <a:headEnd/>
              <a:tailEnd/>
            </a:ln>
          </p:spPr>
          <p:txBody>
            <a:bodyPr wrap="none">
              <a:spAutoFit/>
            </a:bodyPr>
            <a:lstStyle/>
            <a:p>
              <a:pPr eaLnBrk="1" hangingPunct="1"/>
              <a:r>
                <a:rPr kumimoji="1" lang="en-US" altLang="zh-TW" sz="2400">
                  <a:latin typeface="Times New Roman" pitchFamily="18" charset="0"/>
                  <a:ea typeface="新細明體" charset="-120"/>
                </a:rPr>
                <a:t>tree</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Graph</a:t>
            </a:r>
          </a:p>
          <a:p>
            <a:pPr lvl="1" algn="just">
              <a:buFont typeface="Constantia" pitchFamily="18" charset="0"/>
              <a:buChar char="√"/>
            </a:pPr>
            <a:endParaRPr lang="en-US" sz="1400" dirty="0" smtClean="0"/>
          </a:p>
          <a:p>
            <a:pPr lvl="1" algn="just">
              <a:buFont typeface="Constantia" pitchFamily="18" charset="0"/>
              <a:buChar char="√"/>
            </a:pPr>
            <a:r>
              <a:rPr lang="en-US" dirty="0" smtClean="0"/>
              <a:t>Non-Linear data structure</a:t>
            </a:r>
          </a:p>
          <a:p>
            <a:pPr lvl="1" algn="just">
              <a:buFont typeface="Constantia" pitchFamily="18" charset="0"/>
              <a:buChar char="√"/>
            </a:pPr>
            <a:endParaRPr lang="en-US" dirty="0" smtClean="0"/>
          </a:p>
          <a:p>
            <a:pPr lvl="1" algn="just">
              <a:buFont typeface="Constantia" pitchFamily="18" charset="0"/>
              <a:buChar char="√"/>
            </a:pPr>
            <a:r>
              <a:rPr lang="en-US" dirty="0" smtClean="0"/>
              <a:t>A Graph is a collection of </a:t>
            </a:r>
            <a:r>
              <a:rPr lang="en-US" b="1" dirty="0" smtClean="0">
                <a:solidFill>
                  <a:srgbClr val="FF0000"/>
                </a:solidFill>
              </a:rPr>
              <a:t>nodes and edges</a:t>
            </a:r>
            <a:r>
              <a:rPr lang="en-US" dirty="0" smtClean="0"/>
              <a:t> which is used to </a:t>
            </a:r>
            <a:r>
              <a:rPr lang="en-US" dirty="0" smtClean="0">
                <a:solidFill>
                  <a:srgbClr val="FF0000"/>
                </a:solidFill>
              </a:rPr>
              <a:t>represent relationship between pair of nodes</a:t>
            </a:r>
            <a:r>
              <a:rPr lang="en-US" dirty="0" smtClean="0"/>
              <a:t>. </a:t>
            </a:r>
          </a:p>
          <a:p>
            <a:pPr lvl="1" algn="just">
              <a:buFont typeface="Constantia" pitchFamily="18" charset="0"/>
              <a:buChar char="√"/>
            </a:pPr>
            <a:endParaRPr lang="en-US" sz="1100" dirty="0" smtClean="0"/>
          </a:p>
          <a:p>
            <a:pPr lvl="1" algn="just">
              <a:buFont typeface="Constantia" pitchFamily="18" charset="0"/>
              <a:buChar char="√"/>
            </a:pPr>
            <a:r>
              <a:rPr lang="en-US" dirty="0" smtClean="0"/>
              <a:t>A graph G consists of set of nodes and set of edges and a mapping from the set of edges to a set of pairs of nodes </a:t>
            </a:r>
          </a:p>
          <a:p>
            <a:pPr lvl="1" algn="just">
              <a:buFont typeface="Constantia" pitchFamily="18" charset="0"/>
              <a:buChar char="√"/>
            </a:pPr>
            <a:endParaRPr lang="en-US" dirty="0" smtClean="0"/>
          </a:p>
          <a:p>
            <a:pPr lvl="1" algn="just">
              <a:buFont typeface="Constantia" pitchFamily="18" charset="0"/>
              <a:buChar char="√"/>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Non-Linear Data Structure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Graph</a:t>
            </a:r>
          </a:p>
          <a:p>
            <a:pPr lvl="1" algn="just">
              <a:buFont typeface="Constantia" pitchFamily="18" charset="0"/>
              <a:buChar char="√"/>
            </a:pPr>
            <a:r>
              <a:rPr lang="en-US" dirty="0" smtClean="0"/>
              <a:t>Pair of elements connected with each other</a:t>
            </a:r>
          </a:p>
          <a:p>
            <a:pPr lvl="1" algn="just">
              <a:buFont typeface="Constantia" pitchFamily="18" charset="0"/>
              <a:buChar char="√"/>
            </a:pPr>
            <a:endParaRPr lang="en-US" sz="1100" dirty="0" smtClean="0"/>
          </a:p>
        </p:txBody>
      </p:sp>
      <p:grpSp>
        <p:nvGrpSpPr>
          <p:cNvPr id="4" name="Group 4"/>
          <p:cNvGrpSpPr>
            <a:grpSpLocks/>
          </p:cNvGrpSpPr>
          <p:nvPr/>
        </p:nvGrpSpPr>
        <p:grpSpPr bwMode="auto">
          <a:xfrm>
            <a:off x="2819400" y="3505200"/>
            <a:ext cx="2438400" cy="2514600"/>
            <a:chOff x="1680" y="2208"/>
            <a:chExt cx="1536" cy="1584"/>
          </a:xfrm>
        </p:grpSpPr>
        <p:grpSp>
          <p:nvGrpSpPr>
            <p:cNvPr id="5" name="Group 5"/>
            <p:cNvGrpSpPr>
              <a:grpSpLocks/>
            </p:cNvGrpSpPr>
            <p:nvPr/>
          </p:nvGrpSpPr>
          <p:grpSpPr bwMode="auto">
            <a:xfrm>
              <a:off x="1728" y="2496"/>
              <a:ext cx="240" cy="240"/>
              <a:chOff x="1584" y="2208"/>
              <a:chExt cx="240" cy="240"/>
            </a:xfrm>
          </p:grpSpPr>
          <p:sp>
            <p:nvSpPr>
              <p:cNvPr id="26" name="Oval 6"/>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27" name="Text Box 7"/>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a:latin typeface="Times New Roman" pitchFamily="18" charset="0"/>
                  </a:rPr>
                  <a:t>1</a:t>
                </a:r>
              </a:p>
            </p:txBody>
          </p:sp>
        </p:grpSp>
        <p:grpSp>
          <p:nvGrpSpPr>
            <p:cNvPr id="6" name="Group 8"/>
            <p:cNvGrpSpPr>
              <a:grpSpLocks/>
            </p:cNvGrpSpPr>
            <p:nvPr/>
          </p:nvGrpSpPr>
          <p:grpSpPr bwMode="auto">
            <a:xfrm>
              <a:off x="2352" y="2208"/>
              <a:ext cx="240" cy="240"/>
              <a:chOff x="1584" y="2208"/>
              <a:chExt cx="240" cy="240"/>
            </a:xfrm>
          </p:grpSpPr>
          <p:sp>
            <p:nvSpPr>
              <p:cNvPr id="24" name="Oval 9"/>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25" name="Text Box 10"/>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dirty="0">
                    <a:latin typeface="Times New Roman" pitchFamily="18" charset="0"/>
                  </a:rPr>
                  <a:t>2</a:t>
                </a:r>
              </a:p>
            </p:txBody>
          </p:sp>
        </p:grpSp>
        <p:grpSp>
          <p:nvGrpSpPr>
            <p:cNvPr id="7" name="Group 11"/>
            <p:cNvGrpSpPr>
              <a:grpSpLocks/>
            </p:cNvGrpSpPr>
            <p:nvPr/>
          </p:nvGrpSpPr>
          <p:grpSpPr bwMode="auto">
            <a:xfrm>
              <a:off x="2400" y="3552"/>
              <a:ext cx="240" cy="240"/>
              <a:chOff x="1584" y="2208"/>
              <a:chExt cx="240" cy="240"/>
            </a:xfrm>
          </p:grpSpPr>
          <p:sp>
            <p:nvSpPr>
              <p:cNvPr id="22" name="Oval 12"/>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23" name="Text Box 13"/>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a:latin typeface="Times New Roman" pitchFamily="18" charset="0"/>
                  </a:rPr>
                  <a:t>5</a:t>
                </a:r>
              </a:p>
            </p:txBody>
          </p:sp>
        </p:grpSp>
        <p:grpSp>
          <p:nvGrpSpPr>
            <p:cNvPr id="8" name="Group 14"/>
            <p:cNvGrpSpPr>
              <a:grpSpLocks/>
            </p:cNvGrpSpPr>
            <p:nvPr/>
          </p:nvGrpSpPr>
          <p:grpSpPr bwMode="auto">
            <a:xfrm>
              <a:off x="1680" y="3168"/>
              <a:ext cx="240" cy="240"/>
              <a:chOff x="1584" y="2208"/>
              <a:chExt cx="240" cy="240"/>
            </a:xfrm>
          </p:grpSpPr>
          <p:sp>
            <p:nvSpPr>
              <p:cNvPr id="20" name="Oval 15"/>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21" name="Text Box 16"/>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a:latin typeface="Times New Roman" pitchFamily="18" charset="0"/>
                  </a:rPr>
                  <a:t>6</a:t>
                </a:r>
              </a:p>
            </p:txBody>
          </p:sp>
        </p:grpSp>
        <p:grpSp>
          <p:nvGrpSpPr>
            <p:cNvPr id="9" name="Group 17"/>
            <p:cNvGrpSpPr>
              <a:grpSpLocks/>
            </p:cNvGrpSpPr>
            <p:nvPr/>
          </p:nvGrpSpPr>
          <p:grpSpPr bwMode="auto">
            <a:xfrm>
              <a:off x="2976" y="3168"/>
              <a:ext cx="240" cy="240"/>
              <a:chOff x="1584" y="2208"/>
              <a:chExt cx="240" cy="240"/>
            </a:xfrm>
          </p:grpSpPr>
          <p:sp>
            <p:nvSpPr>
              <p:cNvPr id="18" name="Oval 18"/>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19" name="Text Box 19"/>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a:latin typeface="Times New Roman" pitchFamily="18" charset="0"/>
                  </a:rPr>
                  <a:t>4</a:t>
                </a:r>
              </a:p>
            </p:txBody>
          </p:sp>
        </p:grpSp>
        <p:grpSp>
          <p:nvGrpSpPr>
            <p:cNvPr id="10" name="Group 20"/>
            <p:cNvGrpSpPr>
              <a:grpSpLocks/>
            </p:cNvGrpSpPr>
            <p:nvPr/>
          </p:nvGrpSpPr>
          <p:grpSpPr bwMode="auto">
            <a:xfrm>
              <a:off x="2976" y="2544"/>
              <a:ext cx="240" cy="240"/>
              <a:chOff x="1584" y="2208"/>
              <a:chExt cx="240" cy="240"/>
            </a:xfrm>
          </p:grpSpPr>
          <p:sp>
            <p:nvSpPr>
              <p:cNvPr id="16" name="Oval 21"/>
              <p:cNvSpPr>
                <a:spLocks noChangeArrowheads="1"/>
              </p:cNvSpPr>
              <p:nvPr/>
            </p:nvSpPr>
            <p:spPr bwMode="auto">
              <a:xfrm>
                <a:off x="1584" y="2208"/>
                <a:ext cx="240" cy="24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defRPr/>
                </a:pPr>
                <a:endParaRPr lang="en-US"/>
              </a:p>
            </p:txBody>
          </p:sp>
          <p:sp>
            <p:nvSpPr>
              <p:cNvPr id="17" name="Text Box 22"/>
              <p:cNvSpPr txBox="1">
                <a:spLocks noChangeArrowheads="1"/>
              </p:cNvSpPr>
              <p:nvPr/>
            </p:nvSpPr>
            <p:spPr bwMode="auto">
              <a:xfrm>
                <a:off x="1632" y="2208"/>
                <a:ext cx="192" cy="231"/>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eaLnBrk="1" hangingPunct="1">
                  <a:defRPr/>
                </a:pPr>
                <a:r>
                  <a:rPr lang="en-US">
                    <a:latin typeface="Times New Roman" pitchFamily="18" charset="0"/>
                  </a:rPr>
                  <a:t>3</a:t>
                </a:r>
              </a:p>
            </p:txBody>
          </p:sp>
        </p:grpSp>
        <p:sp>
          <p:nvSpPr>
            <p:cNvPr id="11" name="Line 23"/>
            <p:cNvSpPr>
              <a:spLocks noChangeShapeType="1"/>
            </p:cNvSpPr>
            <p:nvPr/>
          </p:nvSpPr>
          <p:spPr bwMode="auto">
            <a:xfrm flipV="1">
              <a:off x="1920" y="2352"/>
              <a:ext cx="432" cy="192"/>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2" name="Line 24"/>
            <p:cNvSpPr>
              <a:spLocks noChangeShapeType="1"/>
            </p:cNvSpPr>
            <p:nvPr/>
          </p:nvSpPr>
          <p:spPr bwMode="auto">
            <a:xfrm>
              <a:off x="2496" y="2448"/>
              <a:ext cx="0" cy="1104"/>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3" name="Line 25"/>
            <p:cNvSpPr>
              <a:spLocks noChangeShapeType="1"/>
            </p:cNvSpPr>
            <p:nvPr/>
          </p:nvSpPr>
          <p:spPr bwMode="auto">
            <a:xfrm>
              <a:off x="1920" y="3264"/>
              <a:ext cx="1056" cy="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4" name="Line 26"/>
            <p:cNvSpPr>
              <a:spLocks noChangeShapeType="1"/>
            </p:cNvSpPr>
            <p:nvPr/>
          </p:nvSpPr>
          <p:spPr bwMode="auto">
            <a:xfrm>
              <a:off x="1872" y="3408"/>
              <a:ext cx="528" cy="24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sp>
          <p:nvSpPr>
            <p:cNvPr id="15" name="Line 27"/>
            <p:cNvSpPr>
              <a:spLocks noChangeShapeType="1"/>
            </p:cNvSpPr>
            <p:nvPr/>
          </p:nvSpPr>
          <p:spPr bwMode="auto">
            <a:xfrm flipV="1">
              <a:off x="1872" y="2736"/>
              <a:ext cx="1104" cy="480"/>
            </a:xfrm>
            <a:prstGeom prst="line">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Complexity of Algorithm</a:t>
            </a:r>
            <a:endParaRPr lang="en-US" sz="4800" b="1"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Time Complexity</a:t>
            </a:r>
            <a:endParaRPr lang="en-US" dirty="0" smtClean="0"/>
          </a:p>
          <a:p>
            <a:pPr lvl="1" algn="just">
              <a:buFont typeface="Constantia" pitchFamily="18" charset="0"/>
              <a:buChar char="√"/>
            </a:pPr>
            <a:r>
              <a:rPr lang="en-US" dirty="0" smtClean="0"/>
              <a:t> The amount of time needed by a program to complete its execution is known as </a:t>
            </a:r>
            <a:r>
              <a:rPr lang="en-US" b="1" dirty="0" smtClean="0"/>
              <a:t>Time complexity </a:t>
            </a:r>
          </a:p>
          <a:p>
            <a:pPr lvl="1" algn="just">
              <a:buFont typeface="Constantia" pitchFamily="18" charset="0"/>
              <a:buChar char="√"/>
            </a:pPr>
            <a:endParaRPr lang="en-US" sz="1100" dirty="0" smtClean="0"/>
          </a:p>
          <a:p>
            <a:pPr lvl="1" algn="just">
              <a:buFont typeface="Constantia" pitchFamily="18" charset="0"/>
              <a:buChar char="√"/>
            </a:pPr>
            <a:r>
              <a:rPr lang="en-US" dirty="0" smtClean="0"/>
              <a:t>The measurement of time is done in terms of number of instructions executed by the program during its execution</a:t>
            </a:r>
          </a:p>
          <a:p>
            <a:pPr lvl="1" algn="just">
              <a:buFont typeface="Constantia" pitchFamily="18" charset="0"/>
              <a:buChar char="√"/>
            </a:pPr>
            <a:r>
              <a:rPr lang="en-US" dirty="0" smtClean="0"/>
              <a:t>Thus Time Complexity depends on the Size of the program and type of the algorithm being used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Complexity of Algorithm</a:t>
            </a:r>
            <a:endParaRPr lang="en-US" sz="4800" b="1"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Space Complexity</a:t>
            </a:r>
            <a:endParaRPr lang="en-US" dirty="0" smtClean="0"/>
          </a:p>
          <a:p>
            <a:pPr lvl="1" algn="just"/>
            <a:r>
              <a:rPr lang="en-US" dirty="0" smtClean="0"/>
              <a:t>The amount of memory needed by a program during its execution is known as </a:t>
            </a:r>
            <a:r>
              <a:rPr lang="en-US" b="1" dirty="0" smtClean="0"/>
              <a:t>Space complexity</a:t>
            </a:r>
            <a:r>
              <a:rPr lang="en-US" dirty="0" smtClean="0"/>
              <a:t>. </a:t>
            </a:r>
          </a:p>
          <a:p>
            <a:pPr lvl="1" algn="just"/>
            <a:r>
              <a:rPr lang="en-US" dirty="0" smtClean="0"/>
              <a:t>Total memory space need by the program is the sum of following two memory:  </a:t>
            </a:r>
          </a:p>
          <a:p>
            <a:pPr lvl="1" algn="just"/>
            <a:r>
              <a:rPr lang="en-US" dirty="0" smtClean="0"/>
              <a:t>Fixed size Memory:</a:t>
            </a:r>
          </a:p>
          <a:p>
            <a:pPr lvl="2" algn="just">
              <a:buFont typeface="Constantia" pitchFamily="18" charset="0"/>
              <a:buChar char="√"/>
            </a:pPr>
            <a:r>
              <a:rPr lang="en-US" dirty="0" smtClean="0"/>
              <a:t>It contains the space required for simple variables, constants, instructions and fixed size structured variable such as array. </a:t>
            </a:r>
          </a:p>
          <a:p>
            <a:pPr lvl="1" algn="just"/>
            <a:r>
              <a:rPr lang="en-US" dirty="0" smtClean="0"/>
              <a:t>Variable size Memory: </a:t>
            </a:r>
          </a:p>
          <a:p>
            <a:pPr lvl="2" algn="just">
              <a:buFont typeface="Constantia" pitchFamily="18" charset="0"/>
              <a:buChar char="√"/>
            </a:pPr>
            <a:r>
              <a:rPr lang="en-US" dirty="0" smtClean="0"/>
              <a:t>It contains the space required for structured variable to which memory is allocated run time. It also contains space required while function is calling itself.</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Complexity of Algorithm</a:t>
            </a:r>
            <a:endParaRPr lang="en-US" sz="4800" b="1" dirty="0"/>
          </a:p>
        </p:txBody>
      </p:sp>
      <p:sp>
        <p:nvSpPr>
          <p:cNvPr id="3" name="Content Placeholder 2"/>
          <p:cNvSpPr>
            <a:spLocks noGrp="1"/>
          </p:cNvSpPr>
          <p:nvPr>
            <p:ph idx="1"/>
          </p:nvPr>
        </p:nvSpPr>
        <p:spPr>
          <a:xfrm>
            <a:off x="457200" y="1935480"/>
            <a:ext cx="8229600" cy="4922520"/>
          </a:xfrm>
        </p:spPr>
        <p:txBody>
          <a:bodyPr>
            <a:normAutofit fontScale="92500" lnSpcReduction="20000"/>
          </a:bodyPr>
          <a:lstStyle/>
          <a:p>
            <a:pPr algn="just"/>
            <a:r>
              <a:rPr lang="en-US" b="1" dirty="0" smtClean="0"/>
              <a:t>Best case Time Complexity</a:t>
            </a:r>
            <a:endParaRPr lang="en-US" dirty="0" smtClean="0"/>
          </a:p>
          <a:p>
            <a:pPr lvl="1" algn="just"/>
            <a:r>
              <a:rPr lang="en-US" sz="2600" dirty="0" smtClean="0"/>
              <a:t>The measurement of minimum time that is required by an algorithm to complete its execution is known as</a:t>
            </a:r>
            <a:r>
              <a:rPr lang="en-US" sz="2600" smtClean="0"/>
              <a:t> </a:t>
            </a:r>
            <a:r>
              <a:rPr lang="en-US" sz="2600" b="1" smtClean="0"/>
              <a:t>Best </a:t>
            </a:r>
            <a:r>
              <a:rPr lang="en-US" sz="2600" b="1" dirty="0" smtClean="0"/>
              <a:t>Case Time Complexity</a:t>
            </a:r>
            <a:r>
              <a:rPr lang="en-US" sz="2600" dirty="0" smtClean="0"/>
              <a:t>. </a:t>
            </a:r>
          </a:p>
          <a:p>
            <a:pPr lvl="1" algn="just"/>
            <a:r>
              <a:rPr lang="en-US" sz="2600" dirty="0" smtClean="0"/>
              <a:t>Time complexity of particular algorithm can be calculated by providing different input values to the algorithm. </a:t>
            </a:r>
          </a:p>
          <a:p>
            <a:pPr lvl="1" algn="just"/>
            <a:r>
              <a:rPr lang="en-US" sz="2600" dirty="0" smtClean="0"/>
              <a:t>Consider an example of sorting N elements. If we supply input values that is already sorted, an algorithm required less time to sort them. </a:t>
            </a:r>
          </a:p>
          <a:p>
            <a:pPr lvl="1" algn="just"/>
            <a:r>
              <a:rPr lang="en-US" sz="2600" dirty="0" smtClean="0"/>
              <a:t>This is known as Best case time complexity. However best case time complexity does not guarantee that the algorithm will always execute within this time for different input values.</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Complexity of Algorithm</a:t>
            </a:r>
            <a:endParaRPr lang="en-US" sz="4800" b="1"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Average case Time Complexity</a:t>
            </a:r>
            <a:endParaRPr lang="en-US" dirty="0" smtClean="0"/>
          </a:p>
          <a:p>
            <a:pPr lvl="1" algn="just"/>
            <a:r>
              <a:rPr lang="en-US" dirty="0" smtClean="0"/>
              <a:t>The measurement of average time that is required by an algorithm to complete its execution is known as </a:t>
            </a:r>
            <a:r>
              <a:rPr lang="en-US" b="1" dirty="0" smtClean="0"/>
              <a:t>Average Case Time Complexity</a:t>
            </a:r>
            <a:r>
              <a:rPr lang="en-US" dirty="0" smtClean="0"/>
              <a:t>. </a:t>
            </a:r>
          </a:p>
          <a:p>
            <a:pPr lvl="1" algn="just"/>
            <a:r>
              <a:rPr lang="en-US" dirty="0" smtClean="0"/>
              <a:t>Time complexity of particular algorithm can be calculated by providing different input values to the algorithm. </a:t>
            </a:r>
          </a:p>
          <a:p>
            <a:pPr lvl="1" algn="just"/>
            <a:r>
              <a:rPr lang="en-US" dirty="0" smtClean="0"/>
              <a:t>Consider an example of sorting N elements. Average time complexity can be calculated by measuring the time required to complete the execution of an algorithm for different input values and then calculate the average time required to sort N elements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pPr>
              <a:defRPr/>
            </a:pPr>
            <a:r>
              <a:rPr lang="en-US" sz="2800" dirty="0" smtClean="0"/>
              <a:t>Data</a:t>
            </a:r>
          </a:p>
          <a:p>
            <a:pPr lvl="1">
              <a:defRPr/>
            </a:pPr>
            <a:r>
              <a:rPr lang="en-US" sz="2800" dirty="0" smtClean="0"/>
              <a:t>Set of values, Raw facts</a:t>
            </a:r>
          </a:p>
          <a:p>
            <a:pPr>
              <a:defRPr/>
            </a:pPr>
            <a:r>
              <a:rPr lang="en-US" sz="2800" dirty="0" smtClean="0"/>
              <a:t>Information</a:t>
            </a:r>
          </a:p>
          <a:p>
            <a:pPr lvl="1">
              <a:defRPr/>
            </a:pPr>
            <a:r>
              <a:rPr lang="en-US" sz="2800" dirty="0" smtClean="0"/>
              <a:t>Processed data, meaningful data</a:t>
            </a:r>
          </a:p>
          <a:p>
            <a:pPr>
              <a:defRPr/>
            </a:pPr>
            <a:r>
              <a:rPr lang="en-US" sz="2800" dirty="0" smtClean="0"/>
              <a:t>Group Item</a:t>
            </a:r>
          </a:p>
          <a:p>
            <a:pPr lvl="1">
              <a:defRPr/>
            </a:pPr>
            <a:r>
              <a:rPr lang="en-US" sz="2800" dirty="0" smtClean="0"/>
              <a:t>Data that can be divided into sub items</a:t>
            </a:r>
          </a:p>
          <a:p>
            <a:pPr>
              <a:defRPr/>
            </a:pPr>
            <a:r>
              <a:rPr lang="en-US" sz="2800" dirty="0" smtClean="0"/>
              <a:t>Entity</a:t>
            </a:r>
          </a:p>
          <a:p>
            <a:pPr lvl="1">
              <a:defRPr/>
            </a:pPr>
            <a:r>
              <a:rPr lang="en-US" sz="2800" dirty="0" smtClean="0"/>
              <a:t>Attributes </a:t>
            </a:r>
            <a:r>
              <a:rPr lang="en-US"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Complexity of Algorithm</a:t>
            </a:r>
            <a:endParaRPr lang="en-US" sz="4800" b="1" dirty="0"/>
          </a:p>
        </p:txBody>
      </p:sp>
      <p:sp>
        <p:nvSpPr>
          <p:cNvPr id="3" name="Content Placeholder 2"/>
          <p:cNvSpPr>
            <a:spLocks noGrp="1"/>
          </p:cNvSpPr>
          <p:nvPr>
            <p:ph idx="1"/>
          </p:nvPr>
        </p:nvSpPr>
        <p:spPr>
          <a:xfrm>
            <a:off x="457200" y="1935480"/>
            <a:ext cx="8229600" cy="4922520"/>
          </a:xfrm>
        </p:spPr>
        <p:txBody>
          <a:bodyPr>
            <a:normAutofit fontScale="92500"/>
          </a:bodyPr>
          <a:lstStyle/>
          <a:p>
            <a:pPr algn="just"/>
            <a:r>
              <a:rPr lang="en-US" b="1" dirty="0" smtClean="0"/>
              <a:t>Worst case Time Complexity</a:t>
            </a:r>
            <a:endParaRPr lang="en-US" dirty="0" smtClean="0"/>
          </a:p>
          <a:p>
            <a:pPr lvl="1" algn="just"/>
            <a:r>
              <a:rPr lang="en-US" dirty="0" smtClean="0"/>
              <a:t>The measurement of maximum time that is required by an algorithm to complete its execution is known as </a:t>
            </a:r>
            <a:r>
              <a:rPr lang="en-US" b="1" dirty="0" smtClean="0"/>
              <a:t>Worst Case Time Complexity</a:t>
            </a:r>
            <a:r>
              <a:rPr lang="en-US" dirty="0" smtClean="0"/>
              <a:t>.</a:t>
            </a:r>
          </a:p>
          <a:p>
            <a:pPr lvl="1" algn="just"/>
            <a:r>
              <a:rPr lang="en-US" dirty="0" smtClean="0"/>
              <a:t>Time complexity of particular algorithm can be calculated by providing different input values to the algorithm. </a:t>
            </a:r>
            <a:br>
              <a:rPr lang="en-US" dirty="0" smtClean="0"/>
            </a:br>
            <a:r>
              <a:rPr lang="en-US" dirty="0" smtClean="0"/>
              <a:t>Consider an example of sorting N elements. If we supply input values that is in reverse order, an algorithm required maximum time to sort them. This is known as worst case time complexity.</a:t>
            </a:r>
          </a:p>
          <a:p>
            <a:pPr lvl="1" algn="just"/>
            <a:r>
              <a:rPr lang="en-US" dirty="0" smtClean="0"/>
              <a:t>Thus, worst case time complexity always guarantees that the algorithm will always execute within this time for different input values.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Asymptotic Notations</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Asymptotic Notations</a:t>
            </a:r>
            <a:r>
              <a:rPr lang="en-US" dirty="0" smtClean="0"/>
              <a:t> are used to describe the complexity of an algorithm. Complexity of an algorithm indicates how much time needed by an algorithm to complete its execution for given set of input data. </a:t>
            </a:r>
            <a:br>
              <a:rPr lang="en-US" dirty="0" smtClean="0"/>
            </a:br>
            <a:endParaRPr lang="en-US" dirty="0" smtClean="0"/>
          </a:p>
          <a:p>
            <a:pPr algn="just"/>
            <a:r>
              <a:rPr lang="en-US" dirty="0" smtClean="0"/>
              <a:t>The same problem can be solved using different algorithms. In order to select the best algorithm for a problem, we need to determine how much time the different algorithms will take to run and then select the better algorithm.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Asymptotic Notations</a:t>
            </a:r>
            <a:endParaRPr lang="en-US" dirty="0"/>
          </a:p>
        </p:txBody>
      </p:sp>
      <p:sp>
        <p:nvSpPr>
          <p:cNvPr id="3" name="Content Placeholder 2"/>
          <p:cNvSpPr>
            <a:spLocks noGrp="1"/>
          </p:cNvSpPr>
          <p:nvPr>
            <p:ph idx="1"/>
          </p:nvPr>
        </p:nvSpPr>
        <p:spPr/>
        <p:txBody>
          <a:bodyPr>
            <a:normAutofit/>
          </a:bodyPr>
          <a:lstStyle/>
          <a:p>
            <a:pPr algn="just"/>
            <a:r>
              <a:rPr lang="en-US" dirty="0" smtClean="0"/>
              <a:t>There are various Asymptotic Notations are available to describe complexity of an algorithm. Which are </a:t>
            </a:r>
          </a:p>
          <a:p>
            <a:pPr algn="just"/>
            <a:r>
              <a:rPr lang="en-US" b="1" dirty="0" smtClean="0"/>
              <a:t>1. Big-Oh Notation </a:t>
            </a:r>
          </a:p>
          <a:p>
            <a:pPr algn="just"/>
            <a:r>
              <a:rPr lang="en-US" b="1" dirty="0" smtClean="0"/>
              <a:t>2. Big-Omega Notation </a:t>
            </a:r>
          </a:p>
          <a:p>
            <a:pPr algn="just"/>
            <a:r>
              <a:rPr lang="en-US" b="1" dirty="0" smtClean="0"/>
              <a:t>3. Big-Theta Notation </a:t>
            </a:r>
          </a:p>
          <a:p>
            <a:pPr algn="just"/>
            <a:r>
              <a:rPr lang="en-US" b="1" dirty="0" smtClean="0"/>
              <a:t>4. Little-oh Notation </a:t>
            </a:r>
          </a:p>
          <a:p>
            <a:pPr algn="just"/>
            <a:r>
              <a:rPr lang="en-US" b="1" dirty="0" smtClean="0"/>
              <a:t>5. Little-omega Notation</a:t>
            </a:r>
          </a:p>
          <a:p>
            <a:pPr algn="just"/>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Asymptotic Notations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b="1" dirty="0" smtClean="0"/>
              <a:t>Big-Oh Notation</a:t>
            </a:r>
            <a:endParaRPr lang="en-US" sz="1100" b="1" dirty="0" smtClean="0"/>
          </a:p>
          <a:p>
            <a:pPr lvl="1" algn="just">
              <a:buFont typeface="Constantia" pitchFamily="18" charset="0"/>
              <a:buChar char="√"/>
            </a:pPr>
            <a:r>
              <a:rPr lang="en-US" dirty="0" smtClean="0"/>
              <a:t>Big - O Notation is used to describe the Time complexity of an algorithm. </a:t>
            </a:r>
          </a:p>
          <a:p>
            <a:pPr lvl="1" algn="just">
              <a:buFont typeface="Constantia" pitchFamily="18" charset="0"/>
              <a:buChar char="√"/>
            </a:pPr>
            <a:r>
              <a:rPr lang="en-US" dirty="0" smtClean="0"/>
              <a:t>It means how much time is needed by an algorithm to complete its execution for the input size of N. </a:t>
            </a:r>
          </a:p>
          <a:p>
            <a:pPr lvl="1" algn="just">
              <a:buFont typeface="Constantia" pitchFamily="18" charset="0"/>
              <a:buChar char="√"/>
            </a:pPr>
            <a:r>
              <a:rPr lang="en-US" dirty="0" smtClean="0"/>
              <a:t>For Example a sorting algorithm take longer time to sort 5000 elements than 50.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Asymptotic Notations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dirty="0" smtClean="0"/>
              <a:t>Following are commonly used Orders of an algorithm.</a:t>
            </a:r>
          </a:p>
          <a:p>
            <a:pPr lvl="1" algn="just">
              <a:buFont typeface="Constantia" pitchFamily="18" charset="0"/>
              <a:buChar char="√"/>
            </a:pPr>
            <a:r>
              <a:rPr lang="en-US" b="1" dirty="0" smtClean="0"/>
              <a:t>O(1):</a:t>
            </a:r>
            <a:r>
              <a:rPr lang="en-US" dirty="0" smtClean="0"/>
              <a:t> An algorithm that will always execute in the same time regardless of the size of the input data is having complexity of O(1). </a:t>
            </a:r>
          </a:p>
          <a:p>
            <a:pPr lvl="1" algn="just">
              <a:buFont typeface="Constantia" pitchFamily="18" charset="0"/>
              <a:buChar char="√"/>
            </a:pPr>
            <a:r>
              <a:rPr lang="en-US" b="1" dirty="0" smtClean="0"/>
              <a:t>O(n):</a:t>
            </a:r>
            <a:r>
              <a:rPr lang="en-US" dirty="0" smtClean="0"/>
              <a:t> An algorithm whose performance is directly proportional to the size of the input data is having complexity of O(n). It is also known as linear complexity. If an algorithm uses looping structure over the data then it is having linier complexity of O(n). Linier Search is an example of 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Asymptotic Notations</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pPr algn="just"/>
            <a:r>
              <a:rPr lang="en-US" dirty="0" smtClean="0"/>
              <a:t>Following are commonly used Orders of an algorithm.</a:t>
            </a:r>
          </a:p>
          <a:p>
            <a:pPr lvl="1" algn="just">
              <a:buFont typeface="Constantia" pitchFamily="18" charset="0"/>
              <a:buChar char="√"/>
            </a:pPr>
            <a:r>
              <a:rPr lang="en-US" b="1" dirty="0" smtClean="0"/>
              <a:t>O(n^2):</a:t>
            </a:r>
            <a:r>
              <a:rPr lang="en-US" dirty="0" smtClean="0"/>
              <a:t> An algorithm whose performance is directly proportional to the square of the size of the input data is having complexity of O(n2). If an algorithms uses nested looping structure over the data then it is having quadratic complexity of O(n2). Bubble sort, Selection Sort are the example of O(n2). </a:t>
            </a:r>
          </a:p>
          <a:p>
            <a:pPr lvl="1" algn="just">
              <a:buFont typeface="Constantia" pitchFamily="18" charset="0"/>
              <a:buChar char="√"/>
            </a:pPr>
            <a:r>
              <a:rPr lang="en-US" b="1" dirty="0" smtClean="0"/>
              <a:t>O(</a:t>
            </a:r>
            <a:r>
              <a:rPr lang="en-US" b="1" dirty="0" err="1" smtClean="0"/>
              <a:t>logn</a:t>
            </a:r>
            <a:r>
              <a:rPr lang="en-US" b="1" dirty="0" smtClean="0"/>
              <a:t>):</a:t>
            </a:r>
            <a:r>
              <a:rPr lang="en-US" dirty="0" smtClean="0"/>
              <a:t> An algorithm in which during each iteration the input data set is partitioned into to sub parts is having complexity of O(</a:t>
            </a:r>
            <a:r>
              <a:rPr lang="en-US" dirty="0" err="1" smtClean="0"/>
              <a:t>logn</a:t>
            </a:r>
            <a:r>
              <a:rPr lang="en-US" dirty="0" smtClean="0"/>
              <a:t>). Quick Sort, Binary Search are the example of O(</a:t>
            </a:r>
            <a:r>
              <a:rPr lang="en-US" dirty="0" err="1" smtClean="0"/>
              <a:t>logn</a:t>
            </a:r>
            <a:r>
              <a:rPr lang="en-US" dirty="0" smtClean="0"/>
              <a:t>) complexity.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p:txBody>
          <a:bodyPr>
            <a:normAutofit lnSpcReduction="10000"/>
          </a:bodyPr>
          <a:lstStyle/>
          <a:p>
            <a:pPr>
              <a:defRPr/>
            </a:pPr>
            <a:r>
              <a:rPr lang="en-US" sz="2800" dirty="0" smtClean="0"/>
              <a:t>Record</a:t>
            </a:r>
          </a:p>
          <a:p>
            <a:pPr lvl="1">
              <a:defRPr/>
            </a:pPr>
            <a:r>
              <a:rPr lang="en-US" sz="2800" dirty="0" smtClean="0"/>
              <a:t>Collection of attributes</a:t>
            </a:r>
          </a:p>
          <a:p>
            <a:pPr>
              <a:defRPr/>
            </a:pPr>
            <a:r>
              <a:rPr lang="en-US" sz="2800" dirty="0" smtClean="0"/>
              <a:t>Field</a:t>
            </a:r>
          </a:p>
          <a:p>
            <a:pPr lvl="1">
              <a:defRPr/>
            </a:pPr>
            <a:r>
              <a:rPr lang="en-US" sz="2800" dirty="0" smtClean="0"/>
              <a:t>Single attribute</a:t>
            </a:r>
          </a:p>
          <a:p>
            <a:pPr>
              <a:defRPr/>
            </a:pPr>
            <a:r>
              <a:rPr lang="en-US" sz="2800" dirty="0" smtClean="0"/>
              <a:t>File</a:t>
            </a:r>
          </a:p>
          <a:p>
            <a:pPr lvl="1">
              <a:defRPr/>
            </a:pPr>
            <a:r>
              <a:rPr lang="en-US" sz="2800" dirty="0" smtClean="0"/>
              <a:t>Collection of records</a:t>
            </a:r>
          </a:p>
          <a:p>
            <a:pPr>
              <a:defRPr/>
            </a:pPr>
            <a:r>
              <a:rPr lang="en-US" sz="2800" dirty="0" smtClean="0"/>
              <a:t>Primary Key</a:t>
            </a:r>
          </a:p>
          <a:p>
            <a:pPr>
              <a:defRPr/>
            </a:pPr>
            <a:r>
              <a:rPr lang="en-US" sz="2800" dirty="0" smtClean="0"/>
              <a:t>Fixed Length Record</a:t>
            </a:r>
          </a:p>
          <a:p>
            <a:pPr>
              <a:defRPr/>
            </a:pPr>
            <a:r>
              <a:rPr lang="en-US" sz="2800" dirty="0" smtClean="0"/>
              <a:t>Variable Length Record</a:t>
            </a:r>
          </a:p>
          <a:p>
            <a:pPr>
              <a:buNone/>
              <a:defRPr/>
            </a:pP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Data Structure?</a:t>
            </a:r>
            <a:endParaRPr lang="en-US" dirty="0"/>
          </a:p>
        </p:txBody>
      </p:sp>
      <p:sp>
        <p:nvSpPr>
          <p:cNvPr id="3" name="Content Placeholder 2"/>
          <p:cNvSpPr>
            <a:spLocks noGrp="1"/>
          </p:cNvSpPr>
          <p:nvPr>
            <p:ph idx="1"/>
          </p:nvPr>
        </p:nvSpPr>
        <p:spPr/>
        <p:txBody>
          <a:bodyPr>
            <a:normAutofit/>
          </a:bodyPr>
          <a:lstStyle/>
          <a:p>
            <a:pPr algn="just"/>
            <a:r>
              <a:rPr lang="en-US" dirty="0" smtClean="0"/>
              <a:t>Data Structure is a mathematical or logical way of </a:t>
            </a:r>
            <a:r>
              <a:rPr lang="en-US" dirty="0" smtClean="0">
                <a:solidFill>
                  <a:srgbClr val="FF0000"/>
                </a:solidFill>
              </a:rPr>
              <a:t>organizing data in memory</a:t>
            </a:r>
            <a:r>
              <a:rPr lang="en-US" dirty="0" smtClean="0"/>
              <a:t>. </a:t>
            </a:r>
          </a:p>
          <a:p>
            <a:pPr algn="just"/>
            <a:endParaRPr lang="en-US" dirty="0" smtClean="0"/>
          </a:p>
          <a:p>
            <a:pPr algn="just"/>
            <a:r>
              <a:rPr lang="en-US" dirty="0" smtClean="0"/>
              <a:t>Data Structure </a:t>
            </a:r>
            <a:r>
              <a:rPr lang="en-US" dirty="0" smtClean="0">
                <a:solidFill>
                  <a:srgbClr val="FF0000"/>
                </a:solidFill>
              </a:rPr>
              <a:t>represent data </a:t>
            </a:r>
            <a:r>
              <a:rPr lang="en-US" dirty="0" smtClean="0"/>
              <a:t>in memory and also represents the </a:t>
            </a:r>
            <a:r>
              <a:rPr lang="en-US" dirty="0" smtClean="0">
                <a:solidFill>
                  <a:srgbClr val="FF0000"/>
                </a:solidFill>
              </a:rPr>
              <a:t>relationship among the data </a:t>
            </a:r>
            <a:r>
              <a:rPr lang="en-US" dirty="0" smtClean="0"/>
              <a:t>that is stored in memory.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Data Structure?</a:t>
            </a:r>
            <a:endParaRPr lang="en-US" dirty="0"/>
          </a:p>
        </p:txBody>
      </p:sp>
      <p:sp>
        <p:nvSpPr>
          <p:cNvPr id="3" name="Content Placeholder 2"/>
          <p:cNvSpPr>
            <a:spLocks noGrp="1"/>
          </p:cNvSpPr>
          <p:nvPr>
            <p:ph idx="1"/>
          </p:nvPr>
        </p:nvSpPr>
        <p:spPr/>
        <p:txBody>
          <a:bodyPr>
            <a:normAutofit/>
          </a:bodyPr>
          <a:lstStyle/>
          <a:p>
            <a:pPr algn="just"/>
            <a:r>
              <a:rPr lang="en-US" dirty="0" smtClean="0"/>
              <a:t>Data Structure allows us to </a:t>
            </a:r>
            <a:r>
              <a:rPr lang="en-US" b="1" dirty="0" smtClean="0">
                <a:solidFill>
                  <a:srgbClr val="FF0000"/>
                </a:solidFill>
              </a:rPr>
              <a:t>manipulate data</a:t>
            </a:r>
            <a:r>
              <a:rPr lang="en-US" dirty="0" smtClean="0"/>
              <a:t> by specifying a set of values, </a:t>
            </a:r>
            <a:r>
              <a:rPr lang="en-US" b="1" dirty="0" smtClean="0">
                <a:solidFill>
                  <a:srgbClr val="FF0000"/>
                </a:solidFill>
              </a:rPr>
              <a:t>set of operations</a:t>
            </a:r>
            <a:r>
              <a:rPr lang="en-US" dirty="0" smtClean="0"/>
              <a:t> that can be performed on set of values and </a:t>
            </a:r>
            <a:r>
              <a:rPr lang="en-US" b="1" dirty="0" smtClean="0">
                <a:solidFill>
                  <a:srgbClr val="FF0000"/>
                </a:solidFill>
              </a:rPr>
              <a:t>set of rules</a:t>
            </a:r>
            <a:r>
              <a:rPr lang="en-US" dirty="0" smtClean="0"/>
              <a:t> </a:t>
            </a:r>
            <a:r>
              <a:rPr lang="en-US" b="1" dirty="0" smtClean="0">
                <a:solidFill>
                  <a:srgbClr val="FF0000"/>
                </a:solidFill>
              </a:rPr>
              <a:t>that needs to be followed while performing operations</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Characteristics of data Structure</a:t>
            </a:r>
            <a:endParaRPr lang="en-US" dirty="0"/>
          </a:p>
        </p:txBody>
      </p:sp>
      <p:sp>
        <p:nvSpPr>
          <p:cNvPr id="3" name="Content Placeholder 2"/>
          <p:cNvSpPr>
            <a:spLocks noGrp="1"/>
          </p:cNvSpPr>
          <p:nvPr>
            <p:ph idx="1"/>
          </p:nvPr>
        </p:nvSpPr>
        <p:spPr/>
        <p:txBody>
          <a:bodyPr>
            <a:normAutofit/>
          </a:bodyPr>
          <a:lstStyle/>
          <a:p>
            <a:pPr>
              <a:defRPr/>
            </a:pPr>
            <a:r>
              <a:rPr lang="en-US" sz="3200" dirty="0" smtClean="0"/>
              <a:t>Rich Structure</a:t>
            </a:r>
          </a:p>
          <a:p>
            <a:pPr lvl="2">
              <a:defRPr/>
            </a:pPr>
            <a:r>
              <a:rPr lang="en-US" sz="2800" dirty="0" smtClean="0"/>
              <a:t>Ability to model real world</a:t>
            </a:r>
          </a:p>
          <a:p>
            <a:pPr lvl="2">
              <a:defRPr/>
            </a:pPr>
            <a:endParaRPr lang="en-US" sz="2800" dirty="0" smtClean="0"/>
          </a:p>
          <a:p>
            <a:pPr>
              <a:defRPr/>
            </a:pPr>
            <a:r>
              <a:rPr lang="en-US" sz="3200" dirty="0" smtClean="0"/>
              <a:t>Simple</a:t>
            </a:r>
          </a:p>
          <a:p>
            <a:pPr lvl="2">
              <a:defRPr/>
            </a:pPr>
            <a:r>
              <a:rPr lang="en-US" sz="2800" dirty="0" smtClean="0"/>
              <a:t>Easier Processing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Operations on Data </a:t>
            </a:r>
            <a:r>
              <a:rPr lang="en-US" b="1" dirty="0" smtClean="0"/>
              <a:t>Structure</a:t>
            </a:r>
            <a:endParaRPr lang="en-US" dirty="0"/>
          </a:p>
        </p:txBody>
      </p:sp>
      <p:sp>
        <p:nvSpPr>
          <p:cNvPr id="3" name="Content Placeholder 2"/>
          <p:cNvSpPr>
            <a:spLocks noGrp="1"/>
          </p:cNvSpPr>
          <p:nvPr>
            <p:ph idx="1"/>
          </p:nvPr>
        </p:nvSpPr>
        <p:spPr/>
        <p:txBody>
          <a:bodyPr>
            <a:normAutofit/>
          </a:bodyPr>
          <a:lstStyle/>
          <a:p>
            <a:pPr algn="just"/>
            <a:r>
              <a:rPr lang="en-US" dirty="0" smtClean="0"/>
              <a:t>There are various operations that can be performed on Data Structure:  </a:t>
            </a:r>
            <a:endParaRPr lang="en-US" b="1" dirty="0" smtClean="0"/>
          </a:p>
          <a:p>
            <a:pPr lvl="2" algn="just">
              <a:buFont typeface="Constantia" pitchFamily="18" charset="0"/>
              <a:buChar char="√"/>
            </a:pPr>
            <a:r>
              <a:rPr lang="en-US" sz="2400" dirty="0" smtClean="0"/>
              <a:t>Traversal </a:t>
            </a:r>
          </a:p>
          <a:p>
            <a:pPr lvl="2" algn="just">
              <a:buFont typeface="Constantia" pitchFamily="18" charset="0"/>
              <a:buChar char="√"/>
            </a:pPr>
            <a:r>
              <a:rPr lang="en-US" sz="2400" dirty="0" smtClean="0"/>
              <a:t>Insertion </a:t>
            </a:r>
          </a:p>
          <a:p>
            <a:pPr lvl="2" algn="just">
              <a:buFont typeface="Constantia" pitchFamily="18" charset="0"/>
              <a:buChar char="√"/>
            </a:pPr>
            <a:r>
              <a:rPr lang="en-US" sz="2400" dirty="0" smtClean="0"/>
              <a:t> Deletion </a:t>
            </a:r>
          </a:p>
          <a:p>
            <a:pPr lvl="2" algn="just">
              <a:buFont typeface="Constantia" pitchFamily="18" charset="0"/>
              <a:buChar char="√"/>
            </a:pPr>
            <a:r>
              <a:rPr lang="en-US" sz="2400" dirty="0" smtClean="0"/>
              <a:t> Searching </a:t>
            </a:r>
          </a:p>
          <a:p>
            <a:pPr lvl="2" algn="just">
              <a:buFont typeface="Constantia" pitchFamily="18" charset="0"/>
              <a:buChar char="√"/>
            </a:pPr>
            <a:r>
              <a:rPr lang="en-US" sz="2400" dirty="0" smtClean="0"/>
              <a:t> Sorting</a:t>
            </a:r>
          </a:p>
          <a:p>
            <a:pPr lvl="2" algn="just">
              <a:buFont typeface="Constantia" pitchFamily="18" charset="0"/>
              <a:buChar char="√"/>
            </a:pPr>
            <a:r>
              <a:rPr lang="en-US" sz="2400" dirty="0" smtClean="0"/>
              <a:t>Merging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Data Structure</a:t>
            </a:r>
            <a:endParaRPr lang="en-US" dirty="0"/>
          </a:p>
        </p:txBody>
      </p:sp>
      <p:sp>
        <p:nvSpPr>
          <p:cNvPr id="3" name="Content Placeholder 2"/>
          <p:cNvSpPr>
            <a:spLocks noGrp="1"/>
          </p:cNvSpPr>
          <p:nvPr>
            <p:ph idx="1"/>
          </p:nvPr>
        </p:nvSpPr>
        <p:spPr/>
        <p:txBody>
          <a:bodyPr/>
          <a:lstStyle/>
          <a:p>
            <a:pPr algn="just"/>
            <a:r>
              <a:rPr lang="en-US" dirty="0" smtClean="0"/>
              <a:t>Basically Data Structure can be classified into two categories: </a:t>
            </a:r>
          </a:p>
          <a:p>
            <a:endParaRPr lang="en-US" dirty="0" smtClean="0"/>
          </a:p>
          <a:p>
            <a:pPr>
              <a:buNone/>
            </a:pPr>
            <a:r>
              <a:rPr lang="en-US" dirty="0" smtClean="0"/>
              <a:t>	(1) Primitive Data Structure </a:t>
            </a:r>
            <a:br>
              <a:rPr lang="en-US" dirty="0" smtClean="0"/>
            </a:br>
            <a:endParaRPr lang="en-US" dirty="0" smtClean="0"/>
          </a:p>
          <a:p>
            <a:pPr>
              <a:buNone/>
            </a:pPr>
            <a:r>
              <a:rPr lang="en-US" dirty="0" smtClean="0"/>
              <a:t>	(2) Non Primitive Data Structure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12688</TotalTime>
  <Words>1214</Words>
  <Application>Microsoft Office PowerPoint</Application>
  <PresentationFormat>On-screen Show (4:3)</PresentationFormat>
  <Paragraphs>235</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Constantia</vt:lpstr>
      <vt:lpstr>Helvetica</vt:lpstr>
      <vt:lpstr>新細明體</vt:lpstr>
      <vt:lpstr>Times New Roman</vt:lpstr>
      <vt:lpstr>Wingdings</vt:lpstr>
      <vt:lpstr>Wingdings 2</vt:lpstr>
      <vt:lpstr>Flow</vt:lpstr>
      <vt:lpstr>Lecture # 1-2</vt:lpstr>
      <vt:lpstr>Books</vt:lpstr>
      <vt:lpstr>Introduction</vt:lpstr>
      <vt:lpstr>Introduction</vt:lpstr>
      <vt:lpstr>What is Data Structure?</vt:lpstr>
      <vt:lpstr>What is Data Structure?</vt:lpstr>
      <vt:lpstr>Characteristics of data Structure</vt:lpstr>
      <vt:lpstr>Operations on Data Structure</vt:lpstr>
      <vt:lpstr>Types of Data Structure</vt:lpstr>
      <vt:lpstr>Primitive Data Structure</vt:lpstr>
      <vt:lpstr>Non Primitive Data Structure</vt:lpstr>
      <vt:lpstr>Linear Data Structure</vt:lpstr>
      <vt:lpstr>Linear Data Structure</vt:lpstr>
      <vt:lpstr>Linear Data Structure</vt:lpstr>
      <vt:lpstr>Linear Data Structure</vt:lpstr>
      <vt:lpstr>Linear Data Structure</vt:lpstr>
      <vt:lpstr>Linear Data Structure</vt:lpstr>
      <vt:lpstr>Linear Data Structure</vt:lpstr>
      <vt:lpstr>Linear Data Structure</vt:lpstr>
      <vt:lpstr>Linear Data Structure</vt:lpstr>
      <vt:lpstr>Non-Linear Data Structure</vt:lpstr>
      <vt:lpstr>Non-Linear Data Structure</vt:lpstr>
      <vt:lpstr>Non-Linear Data Structure</vt:lpstr>
      <vt:lpstr>Non-Linear Data Structure</vt:lpstr>
      <vt:lpstr>Non-Linear Data Structure</vt:lpstr>
      <vt:lpstr>Complexity of Algorithm</vt:lpstr>
      <vt:lpstr>Complexity of Algorithm</vt:lpstr>
      <vt:lpstr>Complexity of Algorithm</vt:lpstr>
      <vt:lpstr>Complexity of Algorithm</vt:lpstr>
      <vt:lpstr>Complexity of Algorithm</vt:lpstr>
      <vt:lpstr>Asymptotic Notations</vt:lpstr>
      <vt:lpstr>Asymptotic Notations</vt:lpstr>
      <vt:lpstr>Asymptotic Notations</vt:lpstr>
      <vt:lpstr>Asymptotic Notations</vt:lpstr>
      <vt:lpstr>Asymptotic Notations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Qamar</dc:creator>
  <cp:lastModifiedBy>user</cp:lastModifiedBy>
  <cp:revision>86</cp:revision>
  <dcterms:created xsi:type="dcterms:W3CDTF">2006-08-16T00:00:00Z</dcterms:created>
  <dcterms:modified xsi:type="dcterms:W3CDTF">2021-02-10T02:47:00Z</dcterms:modified>
</cp:coreProperties>
</file>