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91" r:id="rId4"/>
    <p:sldId id="410" r:id="rId5"/>
    <p:sldId id="292" r:id="rId6"/>
    <p:sldId id="293" r:id="rId7"/>
    <p:sldId id="258" r:id="rId8"/>
    <p:sldId id="312" r:id="rId9"/>
    <p:sldId id="379" r:id="rId10"/>
    <p:sldId id="380" r:id="rId11"/>
    <p:sldId id="381" r:id="rId12"/>
    <p:sldId id="311" r:id="rId13"/>
    <p:sldId id="296" r:id="rId14"/>
    <p:sldId id="297" r:id="rId15"/>
    <p:sldId id="298" r:id="rId16"/>
    <p:sldId id="260" r:id="rId17"/>
    <p:sldId id="299" r:id="rId18"/>
    <p:sldId id="300" r:id="rId19"/>
    <p:sldId id="366" r:id="rId20"/>
    <p:sldId id="262" r:id="rId21"/>
    <p:sldId id="301" r:id="rId22"/>
    <p:sldId id="302" r:id="rId23"/>
    <p:sldId id="303" r:id="rId24"/>
    <p:sldId id="367" r:id="rId25"/>
    <p:sldId id="368" r:id="rId26"/>
    <p:sldId id="286" r:id="rId27"/>
    <p:sldId id="287" r:id="rId28"/>
    <p:sldId id="288" r:id="rId29"/>
    <p:sldId id="289" r:id="rId30"/>
    <p:sldId id="290"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382" r:id="rId50"/>
    <p:sldId id="370" r:id="rId51"/>
    <p:sldId id="309" r:id="rId52"/>
    <p:sldId id="371" r:id="rId53"/>
    <p:sldId id="403" r:id="rId54"/>
    <p:sldId id="404" r:id="rId55"/>
    <p:sldId id="405" r:id="rId56"/>
    <p:sldId id="406" r:id="rId57"/>
    <p:sldId id="407" r:id="rId58"/>
    <p:sldId id="320" r:id="rId59"/>
    <p:sldId id="408" r:id="rId60"/>
    <p:sldId id="40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FB53D-71D0-46E2-BBF4-BD96B78457B8}" type="datetimeFigureOut">
              <a:rPr lang="en-US" smtClean="0"/>
              <a:pPr/>
              <a:t>03/29/2021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59158-D415-4BB2-A2C0-DBD9D34EBF20}" type="slidenum">
              <a:rPr lang="en-US" smtClean="0"/>
              <a:pPr/>
              <a:t>‹#›</a:t>
            </a:fld>
            <a:endParaRPr lang="en-US"/>
          </a:p>
        </p:txBody>
      </p:sp>
    </p:spTree>
    <p:extLst>
      <p:ext uri="{BB962C8B-B14F-4D97-AF65-F5344CB8AC3E}">
        <p14:creationId xmlns:p14="http://schemas.microsoft.com/office/powerpoint/2010/main" val="411767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A </a:t>
            </a:r>
            <a:r>
              <a:rPr lang="en-US" b="1" dirty="0" smtClean="0"/>
              <a:t>stack</a:t>
            </a:r>
            <a:r>
              <a:rPr lang="en-US" dirty="0" smtClean="0"/>
              <a:t> is a </a:t>
            </a:r>
            <a:r>
              <a:rPr lang="en-US" i="1" dirty="0" smtClean="0"/>
              <a:t>data structure</a:t>
            </a:r>
            <a:r>
              <a:rPr lang="en-US" dirty="0" smtClean="0"/>
              <a:t> that </a:t>
            </a:r>
            <a:r>
              <a:rPr lang="en-US" i="1" dirty="0" smtClean="0"/>
              <a:t>stores</a:t>
            </a:r>
            <a:r>
              <a:rPr lang="en-US" dirty="0" smtClean="0"/>
              <a:t> and </a:t>
            </a:r>
            <a:r>
              <a:rPr lang="en-US" i="1" dirty="0" smtClean="0"/>
              <a:t>retrieves</a:t>
            </a:r>
            <a:r>
              <a:rPr lang="en-US" dirty="0" smtClean="0"/>
              <a:t> items in a </a:t>
            </a:r>
            <a:r>
              <a:rPr lang="en-US" b="1" dirty="0" smtClean="0"/>
              <a:t>last-in </a:t>
            </a:r>
          </a:p>
          <a:p>
            <a:pPr eaLnBrk="1" hangingPunct="1"/>
            <a:r>
              <a:rPr lang="en-US" b="1" dirty="0" smtClean="0"/>
              <a:t>first-out</a:t>
            </a:r>
            <a:r>
              <a:rPr lang="en-US" dirty="0" smtClean="0"/>
              <a:t> manner (</a:t>
            </a:r>
            <a:r>
              <a:rPr lang="en-US" b="1" dirty="0" smtClean="0"/>
              <a:t>LIFO</a:t>
            </a:r>
            <a:r>
              <a:rPr lang="en-US" dirty="0" smtClean="0"/>
              <a:t>).</a:t>
            </a:r>
          </a:p>
          <a:p>
            <a:endParaRPr lang="en-US" dirty="0"/>
          </a:p>
        </p:txBody>
      </p:sp>
      <p:sp>
        <p:nvSpPr>
          <p:cNvPr id="4" name="Slide Number Placeholder 3"/>
          <p:cNvSpPr>
            <a:spLocks noGrp="1"/>
          </p:cNvSpPr>
          <p:nvPr>
            <p:ph type="sldNum" sz="quarter" idx="10"/>
          </p:nvPr>
        </p:nvSpPr>
        <p:spPr/>
        <p:txBody>
          <a:bodyPr/>
          <a:lstStyle/>
          <a:p>
            <a:fld id="{D3159158-D415-4BB2-A2C0-DBD9D34EBF20}" type="slidenum">
              <a:rPr lang="en-US" smtClean="0"/>
              <a:pPr/>
              <a:t>2</a:t>
            </a:fld>
            <a:endParaRPr lang="en-US"/>
          </a:p>
        </p:txBody>
      </p:sp>
    </p:spTree>
    <p:extLst>
      <p:ext uri="{BB962C8B-B14F-4D97-AF65-F5344CB8AC3E}">
        <p14:creationId xmlns:p14="http://schemas.microsoft.com/office/powerpoint/2010/main" val="366205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Clean Dish Example</a:t>
            </a:r>
            <a:endParaRPr lang="en-US" dirty="0"/>
          </a:p>
        </p:txBody>
      </p:sp>
      <p:sp>
        <p:nvSpPr>
          <p:cNvPr id="4" name="Slide Number Placeholder 3"/>
          <p:cNvSpPr>
            <a:spLocks noGrp="1"/>
          </p:cNvSpPr>
          <p:nvPr>
            <p:ph type="sldNum" sz="quarter" idx="10"/>
          </p:nvPr>
        </p:nvSpPr>
        <p:spPr/>
        <p:txBody>
          <a:bodyPr/>
          <a:lstStyle/>
          <a:p>
            <a:fld id="{D3159158-D415-4BB2-A2C0-DBD9D34EBF20}" type="slidenum">
              <a:rPr lang="en-US" smtClean="0"/>
              <a:pPr/>
              <a:t>3</a:t>
            </a:fld>
            <a:endParaRPr lang="en-US"/>
          </a:p>
        </p:txBody>
      </p:sp>
    </p:spTree>
    <p:extLst>
      <p:ext uri="{BB962C8B-B14F-4D97-AF65-F5344CB8AC3E}">
        <p14:creationId xmlns:p14="http://schemas.microsoft.com/office/powerpoint/2010/main" val="5376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A882B13-AF4E-4240-8018-5FF080A36E2E}" type="slidenum">
              <a:rPr lang="ar-SA"/>
              <a:pPr/>
              <a:t>12</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4226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Mean </a:t>
            </a:r>
            <a:endParaRPr lang="en-US" dirty="0"/>
          </a:p>
        </p:txBody>
      </p:sp>
      <p:sp>
        <p:nvSpPr>
          <p:cNvPr id="4" name="Slide Number Placeholder 3"/>
          <p:cNvSpPr>
            <a:spLocks noGrp="1"/>
          </p:cNvSpPr>
          <p:nvPr>
            <p:ph type="sldNum" sz="quarter" idx="10"/>
          </p:nvPr>
        </p:nvSpPr>
        <p:spPr/>
        <p:txBody>
          <a:bodyPr/>
          <a:lstStyle/>
          <a:p>
            <a:fld id="{D3159158-D415-4BB2-A2C0-DBD9D34EBF20}" type="slidenum">
              <a:rPr lang="en-US" smtClean="0"/>
              <a:pPr/>
              <a:t>49</a:t>
            </a:fld>
            <a:endParaRPr lang="en-US"/>
          </a:p>
        </p:txBody>
      </p:sp>
    </p:spTree>
    <p:extLst>
      <p:ext uri="{BB962C8B-B14F-4D97-AF65-F5344CB8AC3E}">
        <p14:creationId xmlns:p14="http://schemas.microsoft.com/office/powerpoint/2010/main" val="3420443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03/29/2021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Lecture </a:t>
            </a:r>
            <a:r>
              <a:rPr lang="en-US" smtClean="0"/>
              <a:t># 13-14</a:t>
            </a:r>
            <a:endParaRPr lang="en-US" dirty="0"/>
          </a:p>
        </p:txBody>
      </p:sp>
      <p:sp>
        <p:nvSpPr>
          <p:cNvPr id="3" name="Subtitle 2"/>
          <p:cNvSpPr>
            <a:spLocks noGrp="1"/>
          </p:cNvSpPr>
          <p:nvPr>
            <p:ph type="subTitle" idx="1"/>
          </p:nvPr>
        </p:nvSpPr>
        <p:spPr/>
        <p:txBody>
          <a:bodyPr/>
          <a:lstStyle/>
          <a:p>
            <a:endParaRPr lang="en-US" dirty="0" smtClean="0"/>
          </a:p>
          <a:p>
            <a:pPr algn="ctr"/>
            <a:r>
              <a:rPr lang="en-US" dirty="0" smtClean="0"/>
              <a:t>Dr. </a:t>
            </a:r>
            <a:r>
              <a:rPr lang="en-US" dirty="0" smtClean="0"/>
              <a:t>M. Nadeem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Some more Operations Performed on Stack</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To use a stack efficiently, we need to check the status of stack as well. For the same purpose, the following functionality is added to stacks −</a:t>
            </a:r>
          </a:p>
          <a:p>
            <a:pPr>
              <a:buNone/>
            </a:pPr>
            <a:r>
              <a:rPr lang="en-US" b="1" dirty="0" smtClean="0"/>
              <a:t>	</a:t>
            </a:r>
          </a:p>
          <a:p>
            <a:pPr>
              <a:buNone/>
            </a:pPr>
            <a:r>
              <a:rPr lang="en-US" b="1" dirty="0" smtClean="0"/>
              <a:t>   peek()</a:t>
            </a:r>
            <a:r>
              <a:rPr lang="en-US" dirty="0" smtClean="0"/>
              <a:t> − get the top data element of the stack, without removing it.</a:t>
            </a:r>
          </a:p>
          <a:p>
            <a:pPr>
              <a:buNone/>
            </a:pPr>
            <a:endParaRPr lang="en-US" b="1" dirty="0" smtClean="0"/>
          </a:p>
          <a:p>
            <a:pPr>
              <a:buNone/>
            </a:pPr>
            <a:r>
              <a:rPr lang="en-US" b="1" dirty="0" smtClean="0"/>
              <a:t>	</a:t>
            </a:r>
            <a:r>
              <a:rPr lang="en-US" b="1" dirty="0" err="1" smtClean="0"/>
              <a:t>isFull</a:t>
            </a:r>
            <a:r>
              <a:rPr lang="en-US" b="1" dirty="0" smtClean="0"/>
              <a:t>()</a:t>
            </a:r>
            <a:r>
              <a:rPr lang="en-US" dirty="0" smtClean="0"/>
              <a:t> − check if stack is full.</a:t>
            </a:r>
          </a:p>
          <a:p>
            <a:pPr>
              <a:buNone/>
            </a:pPr>
            <a:endParaRPr lang="en-US" b="1" dirty="0" smtClean="0"/>
          </a:p>
          <a:p>
            <a:pPr>
              <a:buNone/>
            </a:pPr>
            <a:r>
              <a:rPr lang="en-US" b="1" dirty="0" smtClean="0"/>
              <a:t>	</a:t>
            </a:r>
            <a:r>
              <a:rPr lang="en-US" b="1" dirty="0" err="1" smtClean="0"/>
              <a:t>isEmpty</a:t>
            </a:r>
            <a:r>
              <a:rPr lang="en-US" b="1" dirty="0" smtClean="0"/>
              <a:t>()</a:t>
            </a:r>
            <a:r>
              <a:rPr lang="en-US" dirty="0" smtClean="0"/>
              <a:t> − check if stack is empty.</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Operations Performed on Stack</a:t>
            </a:r>
            <a:endParaRPr lang="en-US" dirty="0"/>
          </a:p>
        </p:txBody>
      </p:sp>
      <p:sp>
        <p:nvSpPr>
          <p:cNvPr id="3" name="Content Placeholder 2"/>
          <p:cNvSpPr>
            <a:spLocks noGrp="1"/>
          </p:cNvSpPr>
          <p:nvPr>
            <p:ph idx="1"/>
          </p:nvPr>
        </p:nvSpPr>
        <p:spPr/>
        <p:txBody>
          <a:bodyPr>
            <a:normAutofit/>
          </a:bodyPr>
          <a:lstStyle/>
          <a:p>
            <a:pPr algn="just"/>
            <a:r>
              <a:rPr lang="en-US" dirty="0" smtClean="0"/>
              <a:t>At all times, we maintain a pointer to the last </a:t>
            </a:r>
            <a:r>
              <a:rPr lang="en-US" dirty="0" err="1" smtClean="0"/>
              <a:t>PUSHed</a:t>
            </a:r>
            <a:r>
              <a:rPr lang="en-US" dirty="0" smtClean="0"/>
              <a:t> data on the stack. As this pointer always represents the top of the stack, hence named </a:t>
            </a:r>
            <a:r>
              <a:rPr lang="en-US" b="1" dirty="0" smtClean="0"/>
              <a:t>top</a:t>
            </a:r>
            <a:r>
              <a:rPr lang="en-US" dirty="0" smtClean="0"/>
              <a:t>. The </a:t>
            </a:r>
            <a:r>
              <a:rPr lang="en-US" b="1" dirty="0" smtClean="0"/>
              <a:t>top</a:t>
            </a:r>
            <a:r>
              <a:rPr lang="en-US" dirty="0" smtClean="0"/>
              <a:t> pointer provides top value of the stack without actually removing it.</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914400"/>
            <a:ext cx="8229600" cy="549275"/>
          </a:xfrm>
        </p:spPr>
        <p:txBody>
          <a:bodyPr>
            <a:normAutofit fontScale="90000"/>
          </a:bodyPr>
          <a:lstStyle/>
          <a:p>
            <a:pPr eaLnBrk="1" hangingPunct="1"/>
            <a:r>
              <a:rPr lang="en-US" b="1" dirty="0" smtClean="0"/>
              <a:t>An Example of a Stack Push n Pop</a:t>
            </a:r>
          </a:p>
        </p:txBody>
      </p:sp>
      <p:graphicFrame>
        <p:nvGraphicFramePr>
          <p:cNvPr id="5159" name="Group 39"/>
          <p:cNvGraphicFramePr>
            <a:graphicFrameLocks noGrp="1"/>
          </p:cNvGraphicFramePr>
          <p:nvPr/>
        </p:nvGraphicFramePr>
        <p:xfrm>
          <a:off x="7019925" y="1516063"/>
          <a:ext cx="1079500" cy="2058988"/>
        </p:xfrm>
        <a:graphic>
          <a:graphicData uri="http://schemas.openxmlformats.org/drawingml/2006/table">
            <a:tbl>
              <a:tblPr rtl="1"/>
              <a:tblGrid>
                <a:gridCol w="1079500"/>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61" name="Group 141"/>
          <p:cNvGraphicFramePr>
            <a:graphicFrameLocks noGrp="1"/>
          </p:cNvGraphicFramePr>
          <p:nvPr/>
        </p:nvGraphicFramePr>
        <p:xfrm>
          <a:off x="1260475" y="4922838"/>
          <a:ext cx="1079500" cy="1028700"/>
        </p:xfrm>
        <a:graphic>
          <a:graphicData uri="http://schemas.openxmlformats.org/drawingml/2006/table">
            <a:tbl>
              <a:tblPr rtl="1"/>
              <a:tblGrid>
                <a:gridCol w="1079500"/>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35" name="Group 115"/>
          <p:cNvGraphicFramePr>
            <a:graphicFrameLocks noGrp="1"/>
          </p:cNvGraphicFramePr>
          <p:nvPr/>
        </p:nvGraphicFramePr>
        <p:xfrm>
          <a:off x="1260475" y="2205038"/>
          <a:ext cx="1079500" cy="1371600"/>
        </p:xfrm>
        <a:graphic>
          <a:graphicData uri="http://schemas.openxmlformats.org/drawingml/2006/table">
            <a:tbl>
              <a:tblPr rtl="1"/>
              <a:tblGrid>
                <a:gridCol w="1079500"/>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47" name="Group 127"/>
          <p:cNvGraphicFramePr>
            <a:graphicFrameLocks noGrp="1"/>
          </p:cNvGraphicFramePr>
          <p:nvPr/>
        </p:nvGraphicFramePr>
        <p:xfrm>
          <a:off x="3995738" y="4652963"/>
          <a:ext cx="1079500" cy="1371600"/>
        </p:xfrm>
        <a:graphic>
          <a:graphicData uri="http://schemas.openxmlformats.org/drawingml/2006/table">
            <a:tbl>
              <a:tblPr rtl="1"/>
              <a:tblGrid>
                <a:gridCol w="1079500"/>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78" name="Group 158"/>
          <p:cNvGraphicFramePr>
            <a:graphicFrameLocks noGrp="1"/>
          </p:cNvGraphicFramePr>
          <p:nvPr/>
        </p:nvGraphicFramePr>
        <p:xfrm>
          <a:off x="7019925" y="4437063"/>
          <a:ext cx="1079500" cy="1716088"/>
        </p:xfrm>
        <a:graphic>
          <a:graphicData uri="http://schemas.openxmlformats.org/drawingml/2006/table">
            <a:tbl>
              <a:tblPr rtl="1"/>
              <a:tblGrid>
                <a:gridCol w="1079500"/>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79" name="Group 159"/>
          <p:cNvGraphicFramePr>
            <a:graphicFrameLocks noGrp="1"/>
          </p:cNvGraphicFramePr>
          <p:nvPr/>
        </p:nvGraphicFramePr>
        <p:xfrm>
          <a:off x="3997325" y="1844675"/>
          <a:ext cx="1079500" cy="1716088"/>
        </p:xfrm>
        <a:graphic>
          <a:graphicData uri="http://schemas.openxmlformats.org/drawingml/2006/table">
            <a:tbl>
              <a:tblPr rtl="1"/>
              <a:tblGrid>
                <a:gridCol w="1079500"/>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71" name="Text Box 173"/>
          <p:cNvSpPr txBox="1">
            <a:spLocks noChangeArrowheads="1"/>
          </p:cNvSpPr>
          <p:nvPr/>
        </p:nvSpPr>
        <p:spPr bwMode="auto">
          <a:xfrm>
            <a:off x="468313" y="2565400"/>
            <a:ext cx="719137" cy="366713"/>
          </a:xfrm>
          <a:prstGeom prst="rect">
            <a:avLst/>
          </a:prstGeom>
          <a:noFill/>
          <a:ln w="9525">
            <a:noFill/>
            <a:miter lim="800000"/>
            <a:headEnd/>
            <a:tailEnd/>
          </a:ln>
        </p:spPr>
        <p:txBody>
          <a:bodyPr>
            <a:spAutoFit/>
          </a:bodyPr>
          <a:lstStyle/>
          <a:p>
            <a:pPr>
              <a:spcBef>
                <a:spcPct val="50000"/>
              </a:spcBef>
            </a:pPr>
            <a:r>
              <a:rPr lang="en-US"/>
              <a:t>top</a:t>
            </a:r>
          </a:p>
        </p:txBody>
      </p:sp>
      <p:sp>
        <p:nvSpPr>
          <p:cNvPr id="5294" name="Text Box 174"/>
          <p:cNvSpPr txBox="1">
            <a:spLocks noChangeArrowheads="1"/>
          </p:cNvSpPr>
          <p:nvPr/>
        </p:nvSpPr>
        <p:spPr bwMode="auto">
          <a:xfrm>
            <a:off x="3059113" y="2205038"/>
            <a:ext cx="719137" cy="366712"/>
          </a:xfrm>
          <a:prstGeom prst="rect">
            <a:avLst/>
          </a:prstGeom>
          <a:noFill/>
          <a:ln w="9525">
            <a:noFill/>
            <a:miter lim="800000"/>
            <a:headEnd/>
            <a:tailEnd/>
          </a:ln>
        </p:spPr>
        <p:txBody>
          <a:bodyPr>
            <a:spAutoFit/>
          </a:bodyPr>
          <a:lstStyle/>
          <a:p>
            <a:pPr>
              <a:spcBef>
                <a:spcPct val="50000"/>
              </a:spcBef>
            </a:pPr>
            <a:r>
              <a:rPr lang="en-US"/>
              <a:t>top</a:t>
            </a:r>
          </a:p>
        </p:txBody>
      </p:sp>
      <p:sp>
        <p:nvSpPr>
          <p:cNvPr id="5295" name="Text Box 175"/>
          <p:cNvSpPr txBox="1">
            <a:spLocks noChangeArrowheads="1"/>
          </p:cNvSpPr>
          <p:nvPr/>
        </p:nvSpPr>
        <p:spPr bwMode="auto">
          <a:xfrm>
            <a:off x="6300788" y="1916113"/>
            <a:ext cx="719137" cy="366712"/>
          </a:xfrm>
          <a:prstGeom prst="rect">
            <a:avLst/>
          </a:prstGeom>
          <a:noFill/>
          <a:ln w="9525">
            <a:noFill/>
            <a:miter lim="800000"/>
            <a:headEnd/>
            <a:tailEnd/>
          </a:ln>
        </p:spPr>
        <p:txBody>
          <a:bodyPr>
            <a:spAutoFit/>
          </a:bodyPr>
          <a:lstStyle/>
          <a:p>
            <a:pPr>
              <a:spcBef>
                <a:spcPct val="50000"/>
              </a:spcBef>
            </a:pPr>
            <a:r>
              <a:rPr lang="en-US"/>
              <a:t>top</a:t>
            </a:r>
          </a:p>
        </p:txBody>
      </p:sp>
      <p:sp>
        <p:nvSpPr>
          <p:cNvPr id="5296" name="Text Box 176"/>
          <p:cNvSpPr txBox="1">
            <a:spLocks noChangeArrowheads="1"/>
          </p:cNvSpPr>
          <p:nvPr/>
        </p:nvSpPr>
        <p:spPr bwMode="auto">
          <a:xfrm>
            <a:off x="6300788" y="4797425"/>
            <a:ext cx="719137" cy="366713"/>
          </a:xfrm>
          <a:prstGeom prst="rect">
            <a:avLst/>
          </a:prstGeom>
          <a:noFill/>
          <a:ln w="9525">
            <a:noFill/>
            <a:miter lim="800000"/>
            <a:headEnd/>
            <a:tailEnd/>
          </a:ln>
        </p:spPr>
        <p:txBody>
          <a:bodyPr>
            <a:spAutoFit/>
          </a:bodyPr>
          <a:lstStyle/>
          <a:p>
            <a:pPr>
              <a:spcBef>
                <a:spcPct val="50000"/>
              </a:spcBef>
            </a:pPr>
            <a:r>
              <a:rPr lang="en-US"/>
              <a:t>top</a:t>
            </a:r>
          </a:p>
        </p:txBody>
      </p:sp>
      <p:sp>
        <p:nvSpPr>
          <p:cNvPr id="5297" name="Text Box 177"/>
          <p:cNvSpPr txBox="1">
            <a:spLocks noChangeArrowheads="1"/>
          </p:cNvSpPr>
          <p:nvPr/>
        </p:nvSpPr>
        <p:spPr bwMode="auto">
          <a:xfrm>
            <a:off x="3276600" y="5013325"/>
            <a:ext cx="719138" cy="366713"/>
          </a:xfrm>
          <a:prstGeom prst="rect">
            <a:avLst/>
          </a:prstGeom>
          <a:noFill/>
          <a:ln w="9525">
            <a:noFill/>
            <a:miter lim="800000"/>
            <a:headEnd/>
            <a:tailEnd/>
          </a:ln>
        </p:spPr>
        <p:txBody>
          <a:bodyPr>
            <a:spAutoFit/>
          </a:bodyPr>
          <a:lstStyle/>
          <a:p>
            <a:pPr>
              <a:spcBef>
                <a:spcPct val="50000"/>
              </a:spcBef>
            </a:pPr>
            <a:r>
              <a:rPr lang="en-US"/>
              <a:t>top</a:t>
            </a:r>
          </a:p>
        </p:txBody>
      </p:sp>
      <p:sp>
        <p:nvSpPr>
          <p:cNvPr id="5298" name="Text Box 178"/>
          <p:cNvSpPr txBox="1">
            <a:spLocks noChangeArrowheads="1"/>
          </p:cNvSpPr>
          <p:nvPr/>
        </p:nvSpPr>
        <p:spPr bwMode="auto">
          <a:xfrm>
            <a:off x="539750" y="5229225"/>
            <a:ext cx="719138" cy="366713"/>
          </a:xfrm>
          <a:prstGeom prst="rect">
            <a:avLst/>
          </a:prstGeom>
          <a:noFill/>
          <a:ln w="9525">
            <a:noFill/>
            <a:miter lim="800000"/>
            <a:headEnd/>
            <a:tailEnd/>
          </a:ln>
        </p:spPr>
        <p:txBody>
          <a:bodyPr>
            <a:spAutoFit/>
          </a:bodyPr>
          <a:lstStyle/>
          <a:p>
            <a:pPr>
              <a:spcBef>
                <a:spcPct val="50000"/>
              </a:spcBef>
            </a:pPr>
            <a:r>
              <a:rPr lang="en-US"/>
              <a:t>top</a:t>
            </a:r>
          </a:p>
        </p:txBody>
      </p:sp>
      <p:grpSp>
        <p:nvGrpSpPr>
          <p:cNvPr id="2" name="Group 181"/>
          <p:cNvGrpSpPr>
            <a:grpSpLocks/>
          </p:cNvGrpSpPr>
          <p:nvPr/>
        </p:nvGrpSpPr>
        <p:grpSpPr bwMode="auto">
          <a:xfrm>
            <a:off x="2484438" y="2708275"/>
            <a:ext cx="1295400" cy="433388"/>
            <a:chOff x="1565" y="1706"/>
            <a:chExt cx="816" cy="273"/>
          </a:xfrm>
        </p:grpSpPr>
        <p:sp>
          <p:nvSpPr>
            <p:cNvPr id="4189" name="Line 179"/>
            <p:cNvSpPr>
              <a:spLocks noChangeShapeType="1"/>
            </p:cNvSpPr>
            <p:nvPr/>
          </p:nvSpPr>
          <p:spPr bwMode="auto">
            <a:xfrm>
              <a:off x="1610" y="1979"/>
              <a:ext cx="771" cy="0"/>
            </a:xfrm>
            <a:prstGeom prst="line">
              <a:avLst/>
            </a:prstGeom>
            <a:noFill/>
            <a:ln w="9525">
              <a:solidFill>
                <a:schemeClr val="tx1"/>
              </a:solidFill>
              <a:round/>
              <a:headEnd/>
              <a:tailEnd type="triangle" w="med" len="med"/>
            </a:ln>
          </p:spPr>
          <p:txBody>
            <a:bodyPr/>
            <a:lstStyle/>
            <a:p>
              <a:endParaRPr lang="en-US"/>
            </a:p>
          </p:txBody>
        </p:sp>
        <p:sp>
          <p:nvSpPr>
            <p:cNvPr id="4190" name="Text Box 180"/>
            <p:cNvSpPr txBox="1">
              <a:spLocks noChangeArrowheads="1"/>
            </p:cNvSpPr>
            <p:nvPr/>
          </p:nvSpPr>
          <p:spPr bwMode="auto">
            <a:xfrm>
              <a:off x="1565" y="1706"/>
              <a:ext cx="784" cy="231"/>
            </a:xfrm>
            <a:prstGeom prst="rect">
              <a:avLst/>
            </a:prstGeom>
            <a:noFill/>
            <a:ln w="9525">
              <a:noFill/>
              <a:miter lim="800000"/>
              <a:headEnd/>
              <a:tailEnd/>
            </a:ln>
          </p:spPr>
          <p:txBody>
            <a:bodyPr>
              <a:spAutoFit/>
            </a:bodyPr>
            <a:lstStyle/>
            <a:p>
              <a:pPr algn="l" rtl="0"/>
              <a:r>
                <a:rPr lang="en-US"/>
                <a:t>Push(8)</a:t>
              </a:r>
            </a:p>
          </p:txBody>
        </p:sp>
      </p:grpSp>
      <p:grpSp>
        <p:nvGrpSpPr>
          <p:cNvPr id="3" name="Group 182"/>
          <p:cNvGrpSpPr>
            <a:grpSpLocks/>
          </p:cNvGrpSpPr>
          <p:nvPr/>
        </p:nvGrpSpPr>
        <p:grpSpPr bwMode="auto">
          <a:xfrm>
            <a:off x="5364163" y="2781300"/>
            <a:ext cx="1295400" cy="433388"/>
            <a:chOff x="1565" y="1706"/>
            <a:chExt cx="816" cy="273"/>
          </a:xfrm>
        </p:grpSpPr>
        <p:sp>
          <p:nvSpPr>
            <p:cNvPr id="4187" name="Line 183"/>
            <p:cNvSpPr>
              <a:spLocks noChangeShapeType="1"/>
            </p:cNvSpPr>
            <p:nvPr/>
          </p:nvSpPr>
          <p:spPr bwMode="auto">
            <a:xfrm>
              <a:off x="1610" y="1979"/>
              <a:ext cx="771" cy="0"/>
            </a:xfrm>
            <a:prstGeom prst="line">
              <a:avLst/>
            </a:prstGeom>
            <a:noFill/>
            <a:ln w="9525">
              <a:solidFill>
                <a:schemeClr val="tx1"/>
              </a:solidFill>
              <a:round/>
              <a:headEnd/>
              <a:tailEnd type="triangle" w="med" len="med"/>
            </a:ln>
          </p:spPr>
          <p:txBody>
            <a:bodyPr/>
            <a:lstStyle/>
            <a:p>
              <a:endParaRPr lang="en-US"/>
            </a:p>
          </p:txBody>
        </p:sp>
        <p:sp>
          <p:nvSpPr>
            <p:cNvPr id="4188" name="Text Box 184"/>
            <p:cNvSpPr txBox="1">
              <a:spLocks noChangeArrowheads="1"/>
            </p:cNvSpPr>
            <p:nvPr/>
          </p:nvSpPr>
          <p:spPr bwMode="auto">
            <a:xfrm>
              <a:off x="1565" y="1706"/>
              <a:ext cx="784" cy="231"/>
            </a:xfrm>
            <a:prstGeom prst="rect">
              <a:avLst/>
            </a:prstGeom>
            <a:noFill/>
            <a:ln w="9525">
              <a:noFill/>
              <a:miter lim="800000"/>
              <a:headEnd/>
              <a:tailEnd/>
            </a:ln>
          </p:spPr>
          <p:txBody>
            <a:bodyPr>
              <a:spAutoFit/>
            </a:bodyPr>
            <a:lstStyle/>
            <a:p>
              <a:pPr algn="l" rtl="0"/>
              <a:r>
                <a:rPr lang="en-US"/>
                <a:t>Push(2)</a:t>
              </a:r>
            </a:p>
          </p:txBody>
        </p:sp>
      </p:grpSp>
      <p:sp>
        <p:nvSpPr>
          <p:cNvPr id="5305" name="Line 185"/>
          <p:cNvSpPr>
            <a:spLocks noChangeShapeType="1"/>
          </p:cNvSpPr>
          <p:nvPr/>
        </p:nvSpPr>
        <p:spPr bwMode="auto">
          <a:xfrm>
            <a:off x="7667625" y="3716338"/>
            <a:ext cx="0" cy="865187"/>
          </a:xfrm>
          <a:prstGeom prst="line">
            <a:avLst/>
          </a:prstGeom>
          <a:noFill/>
          <a:ln w="9525">
            <a:solidFill>
              <a:schemeClr val="tx1"/>
            </a:solidFill>
            <a:round/>
            <a:headEnd/>
            <a:tailEnd type="triangle" w="med" len="med"/>
          </a:ln>
        </p:spPr>
        <p:txBody>
          <a:bodyPr/>
          <a:lstStyle/>
          <a:p>
            <a:endParaRPr lang="en-US"/>
          </a:p>
        </p:txBody>
      </p:sp>
      <p:sp>
        <p:nvSpPr>
          <p:cNvPr id="5306" name="Text Box 186"/>
          <p:cNvSpPr txBox="1">
            <a:spLocks noChangeArrowheads="1"/>
          </p:cNvSpPr>
          <p:nvPr/>
        </p:nvSpPr>
        <p:spPr bwMode="auto">
          <a:xfrm rot="16200000">
            <a:off x="7103269" y="3706019"/>
            <a:ext cx="458787" cy="625475"/>
          </a:xfrm>
          <a:prstGeom prst="rect">
            <a:avLst/>
          </a:prstGeom>
          <a:noFill/>
          <a:ln w="9525">
            <a:noFill/>
            <a:miter lim="800000"/>
            <a:headEnd/>
            <a:tailEnd/>
          </a:ln>
        </p:spPr>
        <p:txBody>
          <a:bodyPr vert="eaVert" wrap="none">
            <a:spAutoFit/>
          </a:bodyPr>
          <a:lstStyle/>
          <a:p>
            <a:r>
              <a:rPr lang="en-US"/>
              <a:t>pop()</a:t>
            </a:r>
          </a:p>
        </p:txBody>
      </p:sp>
      <p:grpSp>
        <p:nvGrpSpPr>
          <p:cNvPr id="4" name="Group 187"/>
          <p:cNvGrpSpPr>
            <a:grpSpLocks/>
          </p:cNvGrpSpPr>
          <p:nvPr/>
        </p:nvGrpSpPr>
        <p:grpSpPr bwMode="auto">
          <a:xfrm flipH="1">
            <a:off x="5219700" y="5300663"/>
            <a:ext cx="1295400" cy="433387"/>
            <a:chOff x="1565" y="1706"/>
            <a:chExt cx="816" cy="273"/>
          </a:xfrm>
        </p:grpSpPr>
        <p:sp>
          <p:nvSpPr>
            <p:cNvPr id="4185" name="Line 188"/>
            <p:cNvSpPr>
              <a:spLocks noChangeShapeType="1"/>
            </p:cNvSpPr>
            <p:nvPr/>
          </p:nvSpPr>
          <p:spPr bwMode="auto">
            <a:xfrm>
              <a:off x="1610" y="1979"/>
              <a:ext cx="771" cy="0"/>
            </a:xfrm>
            <a:prstGeom prst="line">
              <a:avLst/>
            </a:prstGeom>
            <a:noFill/>
            <a:ln w="9525">
              <a:solidFill>
                <a:schemeClr val="tx1"/>
              </a:solidFill>
              <a:round/>
              <a:headEnd/>
              <a:tailEnd type="triangle" w="med" len="med"/>
            </a:ln>
          </p:spPr>
          <p:txBody>
            <a:bodyPr/>
            <a:lstStyle/>
            <a:p>
              <a:endParaRPr lang="en-US"/>
            </a:p>
          </p:txBody>
        </p:sp>
        <p:sp>
          <p:nvSpPr>
            <p:cNvPr id="4186" name="Text Box 189"/>
            <p:cNvSpPr txBox="1">
              <a:spLocks noChangeArrowheads="1"/>
            </p:cNvSpPr>
            <p:nvPr/>
          </p:nvSpPr>
          <p:spPr bwMode="auto">
            <a:xfrm>
              <a:off x="1565" y="1706"/>
              <a:ext cx="784" cy="231"/>
            </a:xfrm>
            <a:prstGeom prst="rect">
              <a:avLst/>
            </a:prstGeom>
            <a:noFill/>
            <a:ln w="9525">
              <a:noFill/>
              <a:miter lim="800000"/>
              <a:headEnd/>
              <a:tailEnd/>
            </a:ln>
          </p:spPr>
          <p:txBody>
            <a:bodyPr>
              <a:spAutoFit/>
            </a:bodyPr>
            <a:lstStyle/>
            <a:p>
              <a:pPr algn="ctr" rtl="0"/>
              <a:r>
                <a:rPr lang="en-US"/>
                <a:t>pop()</a:t>
              </a:r>
            </a:p>
          </p:txBody>
        </p:sp>
      </p:grpSp>
      <p:grpSp>
        <p:nvGrpSpPr>
          <p:cNvPr id="5" name="Group 190"/>
          <p:cNvGrpSpPr>
            <a:grpSpLocks/>
          </p:cNvGrpSpPr>
          <p:nvPr/>
        </p:nvGrpSpPr>
        <p:grpSpPr bwMode="auto">
          <a:xfrm flipH="1">
            <a:off x="2484438" y="5445125"/>
            <a:ext cx="1295400" cy="433388"/>
            <a:chOff x="1565" y="1706"/>
            <a:chExt cx="816" cy="273"/>
          </a:xfrm>
        </p:grpSpPr>
        <p:sp>
          <p:nvSpPr>
            <p:cNvPr id="4183" name="Line 191"/>
            <p:cNvSpPr>
              <a:spLocks noChangeShapeType="1"/>
            </p:cNvSpPr>
            <p:nvPr/>
          </p:nvSpPr>
          <p:spPr bwMode="auto">
            <a:xfrm>
              <a:off x="1610" y="1979"/>
              <a:ext cx="771" cy="0"/>
            </a:xfrm>
            <a:prstGeom prst="line">
              <a:avLst/>
            </a:prstGeom>
            <a:noFill/>
            <a:ln w="9525">
              <a:solidFill>
                <a:schemeClr val="tx1"/>
              </a:solidFill>
              <a:round/>
              <a:headEnd/>
              <a:tailEnd type="triangle" w="med" len="med"/>
            </a:ln>
          </p:spPr>
          <p:txBody>
            <a:bodyPr/>
            <a:lstStyle/>
            <a:p>
              <a:endParaRPr lang="en-US"/>
            </a:p>
          </p:txBody>
        </p:sp>
        <p:sp>
          <p:nvSpPr>
            <p:cNvPr id="4184" name="Text Box 192"/>
            <p:cNvSpPr txBox="1">
              <a:spLocks noChangeArrowheads="1"/>
            </p:cNvSpPr>
            <p:nvPr/>
          </p:nvSpPr>
          <p:spPr bwMode="auto">
            <a:xfrm>
              <a:off x="1565" y="1706"/>
              <a:ext cx="784" cy="231"/>
            </a:xfrm>
            <a:prstGeom prst="rect">
              <a:avLst/>
            </a:prstGeom>
            <a:noFill/>
            <a:ln w="9525">
              <a:noFill/>
              <a:miter lim="800000"/>
              <a:headEnd/>
              <a:tailEnd/>
            </a:ln>
          </p:spPr>
          <p:txBody>
            <a:bodyPr>
              <a:spAutoFit/>
            </a:bodyPr>
            <a:lstStyle/>
            <a:p>
              <a:pPr algn="ctr" rtl="0"/>
              <a:r>
                <a:rPr lang="en-US"/>
                <a:t>pop()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279"/>
                                        </p:tgtEl>
                                        <p:attrNameLst>
                                          <p:attrName>style.visibility</p:attrName>
                                        </p:attrNameLst>
                                      </p:cBhvr>
                                      <p:to>
                                        <p:strVal val="visible"/>
                                      </p:to>
                                    </p:set>
                                    <p:anim to="" calcmode="lin" valueType="num">
                                      <p:cBhvr>
                                        <p:cTn id="7" dur="1" fill="hold"/>
                                        <p:tgtEl>
                                          <p:spTgt spid="5279"/>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5294"/>
                                        </p:tgtEl>
                                        <p:attrNameLst>
                                          <p:attrName>style.visibility</p:attrName>
                                        </p:attrNameLst>
                                      </p:cBhvr>
                                      <p:to>
                                        <p:strVal val="visible"/>
                                      </p:to>
                                    </p:set>
                                    <p:anim to="" calcmode="lin" valueType="num">
                                      <p:cBhvr>
                                        <p:cTn id="10" dur="1" fill="hold"/>
                                        <p:tgtEl>
                                          <p:spTgt spid="5294"/>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cBhvr>
                                        <p:cTn id="15" dur="1" fill="hold"/>
                                        <p:tgtEl>
                                          <p:spTgt spid="3"/>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5159"/>
                                        </p:tgtEl>
                                        <p:attrNameLst>
                                          <p:attrName>style.visibility</p:attrName>
                                        </p:attrNameLst>
                                      </p:cBhvr>
                                      <p:to>
                                        <p:strVal val="visible"/>
                                      </p:to>
                                    </p:set>
                                    <p:anim to="" calcmode="lin" valueType="num">
                                      <p:cBhvr>
                                        <p:cTn id="20" dur="1" fill="hold"/>
                                        <p:tgtEl>
                                          <p:spTgt spid="5159"/>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5295"/>
                                        </p:tgtEl>
                                        <p:attrNameLst>
                                          <p:attrName>style.visibility</p:attrName>
                                        </p:attrNameLst>
                                      </p:cBhvr>
                                      <p:to>
                                        <p:strVal val="visible"/>
                                      </p:to>
                                    </p:set>
                                    <p:anim to="" calcmode="lin" valueType="num">
                                      <p:cBhvr>
                                        <p:cTn id="23" dur="1" fill="hold"/>
                                        <p:tgtEl>
                                          <p:spTgt spid="5295"/>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5305"/>
                                        </p:tgtEl>
                                        <p:attrNameLst>
                                          <p:attrName>style.visibility</p:attrName>
                                        </p:attrNameLst>
                                      </p:cBhvr>
                                      <p:to>
                                        <p:strVal val="visible"/>
                                      </p:to>
                                    </p:set>
                                    <p:anim to="" calcmode="lin" valueType="num">
                                      <p:cBhvr>
                                        <p:cTn id="28" dur="1" fill="hold"/>
                                        <p:tgtEl>
                                          <p:spTgt spid="5305"/>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5306"/>
                                        </p:tgtEl>
                                        <p:attrNameLst>
                                          <p:attrName>style.visibility</p:attrName>
                                        </p:attrNameLst>
                                      </p:cBhvr>
                                      <p:to>
                                        <p:strVal val="visible"/>
                                      </p:to>
                                    </p:set>
                                    <p:anim to="" calcmode="lin" valueType="num">
                                      <p:cBhvr>
                                        <p:cTn id="31" dur="1" fill="hold"/>
                                        <p:tgtEl>
                                          <p:spTgt spid="5306"/>
                                        </p:tgtEl>
                                        <p:attrNameLst>
                                          <p:attrName/>
                                        </p:attrNameLst>
                                      </p:cBhvr>
                                    </p:anim>
                                  </p:childTnLst>
                                </p:cTn>
                              </p:par>
                            </p:childTnLst>
                          </p:cTn>
                        </p:par>
                      </p:childTnLst>
                    </p:cTn>
                  </p:par>
                  <p:par>
                    <p:cTn id="32" fill="hold">
                      <p:stCondLst>
                        <p:cond delay="indefinite"/>
                      </p:stCondLst>
                      <p:childTnLst>
                        <p:par>
                          <p:cTn id="33" fill="hold">
                            <p:stCondLst>
                              <p:cond delay="0"/>
                            </p:stCondLst>
                            <p:childTnLst>
                              <p:par>
                                <p:cTn id="34" presetID="24" presetClass="entr" presetSubtype="0" fill="hold" nodeType="clickEffect">
                                  <p:stCondLst>
                                    <p:cond delay="0"/>
                                  </p:stCondLst>
                                  <p:childTnLst>
                                    <p:set>
                                      <p:cBhvr>
                                        <p:cTn id="35" dur="1" fill="hold">
                                          <p:stCondLst>
                                            <p:cond delay="0"/>
                                          </p:stCondLst>
                                        </p:cTn>
                                        <p:tgtEl>
                                          <p:spTgt spid="5278"/>
                                        </p:tgtEl>
                                        <p:attrNameLst>
                                          <p:attrName>style.visibility</p:attrName>
                                        </p:attrNameLst>
                                      </p:cBhvr>
                                      <p:to>
                                        <p:strVal val="visible"/>
                                      </p:to>
                                    </p:set>
                                    <p:anim to="" calcmode="lin" valueType="num">
                                      <p:cBhvr>
                                        <p:cTn id="36" dur="1" fill="hold"/>
                                        <p:tgtEl>
                                          <p:spTgt spid="5278"/>
                                        </p:tgtEl>
                                        <p:attrNameLst>
                                          <p:attrName/>
                                        </p:attrNameLst>
                                      </p:cBhvr>
                                    </p:anim>
                                  </p:childTnLst>
                                </p:cTn>
                              </p:par>
                              <p:par>
                                <p:cTn id="37" presetID="24" presetClass="entr" presetSubtype="0" fill="hold" grpId="0" nodeType="withEffect">
                                  <p:stCondLst>
                                    <p:cond delay="0"/>
                                  </p:stCondLst>
                                  <p:childTnLst>
                                    <p:set>
                                      <p:cBhvr>
                                        <p:cTn id="38" dur="1" fill="hold">
                                          <p:stCondLst>
                                            <p:cond delay="0"/>
                                          </p:stCondLst>
                                        </p:cTn>
                                        <p:tgtEl>
                                          <p:spTgt spid="5296"/>
                                        </p:tgtEl>
                                        <p:attrNameLst>
                                          <p:attrName>style.visibility</p:attrName>
                                        </p:attrNameLst>
                                      </p:cBhvr>
                                      <p:to>
                                        <p:strVal val="visible"/>
                                      </p:to>
                                    </p:set>
                                    <p:anim to="" calcmode="lin" valueType="num">
                                      <p:cBhvr>
                                        <p:cTn id="39" dur="1" fill="hold"/>
                                        <p:tgtEl>
                                          <p:spTgt spid="5296"/>
                                        </p:tgtEl>
                                        <p:attrNameLst>
                                          <p:attrName/>
                                        </p:attrNameLst>
                                      </p:cBhvr>
                                    </p:anim>
                                  </p:childTnLst>
                                </p:cTn>
                              </p:par>
                            </p:childTnLst>
                          </p:cTn>
                        </p:par>
                      </p:childTnLst>
                    </p:cTn>
                  </p:par>
                  <p:par>
                    <p:cTn id="40" fill="hold">
                      <p:stCondLst>
                        <p:cond delay="indefinite"/>
                      </p:stCondLst>
                      <p:childTnLst>
                        <p:par>
                          <p:cTn id="41" fill="hold">
                            <p:stCondLst>
                              <p:cond delay="0"/>
                            </p:stCondLst>
                            <p:childTnLst>
                              <p:par>
                                <p:cTn id="42" presetID="24"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 to="" calcmode="lin" valueType="num">
                                      <p:cBhvr>
                                        <p:cTn id="44" dur="1" fill="hold"/>
                                        <p:tgtEl>
                                          <p:spTgt spid="4"/>
                                        </p:tgtEl>
                                        <p:attrNameLst>
                                          <p:attrName/>
                                        </p:attrNameLst>
                                      </p:cBhvr>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5247"/>
                                        </p:tgtEl>
                                        <p:attrNameLst>
                                          <p:attrName>style.visibility</p:attrName>
                                        </p:attrNameLst>
                                      </p:cBhvr>
                                      <p:to>
                                        <p:strVal val="visible"/>
                                      </p:to>
                                    </p:set>
                                    <p:anim to="" calcmode="lin" valueType="num">
                                      <p:cBhvr>
                                        <p:cTn id="49" dur="1" fill="hold"/>
                                        <p:tgtEl>
                                          <p:spTgt spid="5247"/>
                                        </p:tgtEl>
                                        <p:attrNameLst>
                                          <p:attrName/>
                                        </p:attrNameLst>
                                      </p:cBhvr>
                                    </p:anim>
                                  </p:childTnLst>
                                </p:cTn>
                              </p:par>
                              <p:par>
                                <p:cTn id="50" presetID="24" presetClass="entr" presetSubtype="0" fill="hold" grpId="0" nodeType="withEffect">
                                  <p:stCondLst>
                                    <p:cond delay="0"/>
                                  </p:stCondLst>
                                  <p:childTnLst>
                                    <p:set>
                                      <p:cBhvr>
                                        <p:cTn id="51" dur="1" fill="hold">
                                          <p:stCondLst>
                                            <p:cond delay="0"/>
                                          </p:stCondLst>
                                        </p:cTn>
                                        <p:tgtEl>
                                          <p:spTgt spid="5297"/>
                                        </p:tgtEl>
                                        <p:attrNameLst>
                                          <p:attrName>style.visibility</p:attrName>
                                        </p:attrNameLst>
                                      </p:cBhvr>
                                      <p:to>
                                        <p:strVal val="visible"/>
                                      </p:to>
                                    </p:set>
                                    <p:anim to="" calcmode="lin" valueType="num">
                                      <p:cBhvr>
                                        <p:cTn id="52" dur="1" fill="hold"/>
                                        <p:tgtEl>
                                          <p:spTgt spid="5297"/>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to="" calcmode="lin" valueType="num">
                                      <p:cBhvr>
                                        <p:cTn id="57" dur="1" fill="hold"/>
                                        <p:tgtEl>
                                          <p:spTgt spid="5"/>
                                        </p:tgtEl>
                                        <p:attrNameLst>
                                          <p:attrName/>
                                        </p:attrNameLst>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nodeType="clickEffect">
                                  <p:stCondLst>
                                    <p:cond delay="0"/>
                                  </p:stCondLst>
                                  <p:childTnLst>
                                    <p:set>
                                      <p:cBhvr>
                                        <p:cTn id="61" dur="1" fill="hold">
                                          <p:stCondLst>
                                            <p:cond delay="0"/>
                                          </p:stCondLst>
                                        </p:cTn>
                                        <p:tgtEl>
                                          <p:spTgt spid="5261"/>
                                        </p:tgtEl>
                                        <p:attrNameLst>
                                          <p:attrName>style.visibility</p:attrName>
                                        </p:attrNameLst>
                                      </p:cBhvr>
                                      <p:to>
                                        <p:strVal val="visible"/>
                                      </p:to>
                                    </p:set>
                                    <p:anim to="" calcmode="lin" valueType="num">
                                      <p:cBhvr>
                                        <p:cTn id="62" dur="1" fill="hold"/>
                                        <p:tgtEl>
                                          <p:spTgt spid="5261"/>
                                        </p:tgtEl>
                                        <p:attrNameLst>
                                          <p:attrName/>
                                        </p:attrNameLst>
                                      </p:cBhvr>
                                    </p:anim>
                                  </p:childTnLst>
                                </p:cTn>
                              </p:par>
                              <p:par>
                                <p:cTn id="63" presetID="24" presetClass="entr" presetSubtype="0" fill="hold" grpId="0" nodeType="withEffect">
                                  <p:stCondLst>
                                    <p:cond delay="0"/>
                                  </p:stCondLst>
                                  <p:childTnLst>
                                    <p:set>
                                      <p:cBhvr>
                                        <p:cTn id="64" dur="1" fill="hold">
                                          <p:stCondLst>
                                            <p:cond delay="0"/>
                                          </p:stCondLst>
                                        </p:cTn>
                                        <p:tgtEl>
                                          <p:spTgt spid="5298"/>
                                        </p:tgtEl>
                                        <p:attrNameLst>
                                          <p:attrName>style.visibility</p:attrName>
                                        </p:attrNameLst>
                                      </p:cBhvr>
                                      <p:to>
                                        <p:strVal val="visible"/>
                                      </p:to>
                                    </p:set>
                                    <p:anim to="" calcmode="lin" valueType="num">
                                      <p:cBhvr>
                                        <p:cTn id="65" dur="1" fill="hold"/>
                                        <p:tgtEl>
                                          <p:spTgt spid="52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 grpId="0"/>
      <p:bldP spid="5295" grpId="0"/>
      <p:bldP spid="5296" grpId="0"/>
      <p:bldP spid="5297" grpId="0"/>
      <p:bldP spid="5298" grpId="0"/>
      <p:bldP spid="5305" grpId="0" animBg="1"/>
      <p:bldP spid="53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for peek() functions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begin procedure peek</a:t>
            </a:r>
          </a:p>
          <a:p>
            <a:pPr>
              <a:buNone/>
            </a:pPr>
            <a:endParaRPr lang="en-US" dirty="0" smtClean="0"/>
          </a:p>
          <a:p>
            <a:pPr>
              <a:buNone/>
            </a:pPr>
            <a:r>
              <a:rPr lang="en-US" dirty="0" smtClean="0"/>
              <a:t>   return stack[top]</a:t>
            </a:r>
          </a:p>
          <a:p>
            <a:pPr>
              <a:buNone/>
            </a:pPr>
            <a:r>
              <a:rPr lang="en-US" dirty="0" smtClean="0"/>
              <a:t>   </a:t>
            </a:r>
          </a:p>
          <a:p>
            <a:pPr>
              <a:buNone/>
            </a:pPr>
            <a:r>
              <a:rPr lang="en-US" dirty="0" smtClean="0"/>
              <a:t>end procedure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for </a:t>
            </a:r>
            <a:r>
              <a:rPr lang="en-US" dirty="0" err="1" smtClean="0"/>
              <a:t>isfull</a:t>
            </a:r>
            <a:r>
              <a:rPr lang="en-US" dirty="0" smtClean="0"/>
              <a:t>() functions</a:t>
            </a:r>
            <a:endParaRPr lang="en-US" dirty="0"/>
          </a:p>
        </p:txBody>
      </p:sp>
      <p:sp>
        <p:nvSpPr>
          <p:cNvPr id="3" name="Content Placeholder 2"/>
          <p:cNvSpPr>
            <a:spLocks noGrp="1"/>
          </p:cNvSpPr>
          <p:nvPr>
            <p:ph idx="1"/>
          </p:nvPr>
        </p:nvSpPr>
        <p:spPr/>
        <p:txBody>
          <a:bodyPr/>
          <a:lstStyle/>
          <a:p>
            <a:pPr>
              <a:buNone/>
            </a:pPr>
            <a:r>
              <a:rPr lang="en-US" dirty="0" smtClean="0"/>
              <a:t>begin procedure </a:t>
            </a:r>
            <a:r>
              <a:rPr lang="en-US" dirty="0" err="1" smtClean="0"/>
              <a:t>isfull</a:t>
            </a:r>
            <a:endParaRPr lang="en-US" dirty="0" smtClean="0"/>
          </a:p>
          <a:p>
            <a:pPr>
              <a:buNone/>
            </a:pPr>
            <a:endParaRPr lang="en-US" dirty="0" smtClean="0"/>
          </a:p>
          <a:p>
            <a:pPr>
              <a:buNone/>
            </a:pPr>
            <a:r>
              <a:rPr lang="en-US" dirty="0" smtClean="0"/>
              <a:t>   if top equals to MAXSIZE</a:t>
            </a:r>
          </a:p>
          <a:p>
            <a:pPr>
              <a:buNone/>
            </a:pPr>
            <a:r>
              <a:rPr lang="en-US" dirty="0" smtClean="0"/>
              <a:t>      return true</a:t>
            </a:r>
          </a:p>
          <a:p>
            <a:pPr>
              <a:buNone/>
            </a:pPr>
            <a:r>
              <a:rPr lang="en-US" dirty="0" smtClean="0"/>
              <a:t>   else</a:t>
            </a:r>
          </a:p>
          <a:p>
            <a:pPr>
              <a:buNone/>
            </a:pPr>
            <a:r>
              <a:rPr lang="en-US" dirty="0" smtClean="0"/>
              <a:t>      return false</a:t>
            </a:r>
          </a:p>
          <a:p>
            <a:pPr>
              <a:buNone/>
            </a:pPr>
            <a:r>
              <a:rPr lang="en-US" dirty="0" smtClean="0"/>
              <a:t>   </a:t>
            </a:r>
            <a:r>
              <a:rPr lang="en-US" dirty="0" err="1" smtClean="0"/>
              <a:t>endif</a:t>
            </a:r>
            <a:endParaRPr lang="en-US" dirty="0" smtClean="0"/>
          </a:p>
          <a:p>
            <a:pPr>
              <a:buNone/>
            </a:pPr>
            <a:r>
              <a:rPr lang="en-US" dirty="0" smtClean="0"/>
              <a:t>   </a:t>
            </a:r>
          </a:p>
          <a:p>
            <a:pPr>
              <a:buNone/>
            </a:pPr>
            <a:r>
              <a:rPr lang="en-US" dirty="0" smtClean="0"/>
              <a:t>end procedure</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for </a:t>
            </a:r>
            <a:r>
              <a:rPr lang="en-US" dirty="0" err="1" smtClean="0"/>
              <a:t>isempty</a:t>
            </a:r>
            <a:r>
              <a:rPr lang="en-US" dirty="0" smtClean="0"/>
              <a:t>() functions</a:t>
            </a:r>
            <a:endParaRPr lang="en-US" dirty="0"/>
          </a:p>
        </p:txBody>
      </p:sp>
      <p:sp>
        <p:nvSpPr>
          <p:cNvPr id="3" name="Content Placeholder 2"/>
          <p:cNvSpPr>
            <a:spLocks noGrp="1"/>
          </p:cNvSpPr>
          <p:nvPr>
            <p:ph idx="1"/>
          </p:nvPr>
        </p:nvSpPr>
        <p:spPr/>
        <p:txBody>
          <a:bodyPr/>
          <a:lstStyle/>
          <a:p>
            <a:pPr>
              <a:buNone/>
            </a:pPr>
            <a:r>
              <a:rPr lang="en-US" dirty="0" smtClean="0"/>
              <a:t>begin procedure </a:t>
            </a:r>
            <a:r>
              <a:rPr lang="en-US" dirty="0" err="1" smtClean="0"/>
              <a:t>isempty</a:t>
            </a:r>
            <a:endParaRPr lang="en-US" dirty="0" smtClean="0"/>
          </a:p>
          <a:p>
            <a:pPr>
              <a:buNone/>
            </a:pPr>
            <a:endParaRPr lang="en-US" dirty="0" smtClean="0"/>
          </a:p>
          <a:p>
            <a:pPr>
              <a:buNone/>
            </a:pPr>
            <a:r>
              <a:rPr lang="en-US" dirty="0" smtClean="0"/>
              <a:t>   if top less than 1</a:t>
            </a:r>
          </a:p>
          <a:p>
            <a:pPr>
              <a:buNone/>
            </a:pPr>
            <a:r>
              <a:rPr lang="en-US" dirty="0" smtClean="0"/>
              <a:t>      return true</a:t>
            </a:r>
          </a:p>
          <a:p>
            <a:pPr>
              <a:buNone/>
            </a:pPr>
            <a:r>
              <a:rPr lang="en-US" dirty="0" smtClean="0"/>
              <a:t>   else</a:t>
            </a:r>
          </a:p>
          <a:p>
            <a:pPr>
              <a:buNone/>
            </a:pPr>
            <a:r>
              <a:rPr lang="en-US" dirty="0" smtClean="0"/>
              <a:t>      return false</a:t>
            </a:r>
          </a:p>
          <a:p>
            <a:pPr>
              <a:buNone/>
            </a:pPr>
            <a:r>
              <a:rPr lang="en-US" dirty="0" smtClean="0"/>
              <a:t>   </a:t>
            </a:r>
            <a:r>
              <a:rPr lang="en-US" dirty="0" err="1" smtClean="0"/>
              <a:t>endif</a:t>
            </a:r>
            <a:endParaRPr lang="en-US" dirty="0" smtClean="0"/>
          </a:p>
          <a:p>
            <a:pPr>
              <a:buNone/>
            </a:pPr>
            <a:r>
              <a:rPr lang="en-US" dirty="0" smtClean="0"/>
              <a:t>   </a:t>
            </a:r>
          </a:p>
          <a:p>
            <a:pPr>
              <a:buNone/>
            </a:pPr>
            <a:r>
              <a:rPr lang="en-US" dirty="0" smtClean="0"/>
              <a:t>end procedure</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56488"/>
          </a:xfrm>
        </p:spPr>
        <p:txBody>
          <a:bodyPr>
            <a:normAutofit/>
          </a:bodyPr>
          <a:lstStyle/>
          <a:p>
            <a:r>
              <a:rPr lang="en-US" b="1" dirty="0" smtClean="0"/>
              <a:t>PUSH Operation</a:t>
            </a:r>
            <a:endParaRPr lang="en-US" dirty="0"/>
          </a:p>
        </p:txBody>
      </p:sp>
      <p:sp>
        <p:nvSpPr>
          <p:cNvPr id="3" name="Content Placeholder 2"/>
          <p:cNvSpPr>
            <a:spLocks noGrp="1"/>
          </p:cNvSpPr>
          <p:nvPr>
            <p:ph idx="1"/>
          </p:nvPr>
        </p:nvSpPr>
        <p:spPr>
          <a:xfrm>
            <a:off x="457200" y="1524000"/>
            <a:ext cx="8229600" cy="5334000"/>
          </a:xfrm>
        </p:spPr>
        <p:txBody>
          <a:bodyPr>
            <a:normAutofit lnSpcReduction="10000"/>
          </a:bodyPr>
          <a:lstStyle/>
          <a:p>
            <a:pPr algn="just"/>
            <a:r>
              <a:rPr lang="en-US" dirty="0" smtClean="0"/>
              <a:t>The process of inserting an element into stack is known as </a:t>
            </a:r>
            <a:r>
              <a:rPr lang="en-US" b="1" dirty="0" smtClean="0"/>
              <a:t>PUSH</a:t>
            </a:r>
            <a:r>
              <a:rPr lang="en-US" dirty="0" smtClean="0"/>
              <a:t> operation. </a:t>
            </a:r>
          </a:p>
          <a:p>
            <a:pPr algn="just"/>
            <a:r>
              <a:rPr lang="en-US" dirty="0" smtClean="0"/>
              <a:t>In order to insert an element into stack first we have to check weather free space is available in the stack or not. </a:t>
            </a:r>
          </a:p>
          <a:p>
            <a:pPr algn="just"/>
            <a:r>
              <a:rPr lang="en-US" dirty="0" smtClean="0"/>
              <a:t>If stack is full then we can not insert an element into stack. If value of TOP variable is greater then or equal to SIZE – 1 then Stack is full. </a:t>
            </a:r>
          </a:p>
          <a:p>
            <a:pPr algn="just"/>
            <a:r>
              <a:rPr lang="en-US" dirty="0" smtClean="0"/>
              <a:t>This condition is known as </a:t>
            </a:r>
            <a:r>
              <a:rPr lang="en-US" b="1" dirty="0" smtClean="0"/>
              <a:t>“Overflow”</a:t>
            </a:r>
            <a:r>
              <a:rPr lang="en-US" dirty="0" smtClean="0"/>
              <a:t>. </a:t>
            </a:r>
          </a:p>
          <a:p>
            <a:pPr algn="just"/>
            <a:r>
              <a:rPr lang="en-US" dirty="0" smtClean="0"/>
              <a:t>If stack is not overflow then we can insert an element into stack. </a:t>
            </a:r>
          </a:p>
          <a:p>
            <a:pPr algn="just"/>
            <a:r>
              <a:rPr lang="en-US" dirty="0" smtClean="0"/>
              <a:t>First we have to increment the value of variable TOP by one and then insert an element into stack.</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 Simple Steps</a:t>
            </a:r>
            <a:endParaRPr lang="en-US" dirty="0"/>
          </a:p>
        </p:txBody>
      </p:sp>
      <p:sp>
        <p:nvSpPr>
          <p:cNvPr id="3" name="Content Placeholder 2"/>
          <p:cNvSpPr>
            <a:spLocks noGrp="1"/>
          </p:cNvSpPr>
          <p:nvPr>
            <p:ph idx="1"/>
          </p:nvPr>
        </p:nvSpPr>
        <p:spPr>
          <a:xfrm>
            <a:off x="457200" y="1828800"/>
            <a:ext cx="8229600" cy="4922520"/>
          </a:xfrm>
        </p:spPr>
        <p:txBody>
          <a:bodyPr>
            <a:normAutofit/>
          </a:bodyPr>
          <a:lstStyle/>
          <a:p>
            <a:r>
              <a:rPr lang="en-US" dirty="0" smtClean="0"/>
              <a:t>The process of putting a new data element onto stack is known as a Push Operation. Push operation involves a series of steps </a:t>
            </a:r>
          </a:p>
          <a:p>
            <a:pPr>
              <a:buNone/>
            </a:pPr>
            <a:r>
              <a:rPr lang="en-US" b="1" dirty="0" smtClean="0"/>
              <a:t>Step 1</a:t>
            </a:r>
            <a:r>
              <a:rPr lang="en-US" dirty="0" smtClean="0"/>
              <a:t> − Checks if the stack is full.</a:t>
            </a:r>
          </a:p>
          <a:p>
            <a:pPr>
              <a:buNone/>
            </a:pPr>
            <a:r>
              <a:rPr lang="en-US" b="1" dirty="0" smtClean="0"/>
              <a:t>Step 2</a:t>
            </a:r>
            <a:r>
              <a:rPr lang="en-US" dirty="0" smtClean="0"/>
              <a:t> − If the stack is full, produces an error and exit.</a:t>
            </a:r>
          </a:p>
          <a:p>
            <a:pPr>
              <a:buNone/>
            </a:pPr>
            <a:r>
              <a:rPr lang="en-US" b="1" dirty="0" smtClean="0"/>
              <a:t>Step 3</a:t>
            </a:r>
            <a:r>
              <a:rPr lang="en-US" dirty="0" smtClean="0"/>
              <a:t> − If the stack is not full, increments </a:t>
            </a:r>
            <a:r>
              <a:rPr lang="en-US" b="1" dirty="0" smtClean="0"/>
              <a:t>top</a:t>
            </a:r>
            <a:r>
              <a:rPr lang="en-US" dirty="0" smtClean="0"/>
              <a:t> to point next empty space.</a:t>
            </a:r>
          </a:p>
          <a:p>
            <a:pPr>
              <a:buNone/>
            </a:pPr>
            <a:r>
              <a:rPr lang="en-US" b="1" dirty="0" smtClean="0"/>
              <a:t>Step 4</a:t>
            </a:r>
            <a:r>
              <a:rPr lang="en-US" dirty="0" smtClean="0"/>
              <a:t> − Adds data element to the stack location, where top is pointing.</a:t>
            </a:r>
          </a:p>
          <a:p>
            <a:pPr>
              <a:buNone/>
            </a:pPr>
            <a:r>
              <a:rPr lang="en-US" b="1" dirty="0" smtClean="0"/>
              <a:t>Step 5</a:t>
            </a:r>
            <a:r>
              <a:rPr lang="en-US" dirty="0" smtClean="0"/>
              <a:t> − Returns success.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a:t>
            </a:r>
            <a:endParaRPr lang="en-US" dirty="0"/>
          </a:p>
        </p:txBody>
      </p:sp>
      <p:pic>
        <p:nvPicPr>
          <p:cNvPr id="51202" name="Picture 2"/>
          <p:cNvPicPr>
            <a:picLocks noChangeAspect="1" noChangeArrowheads="1"/>
          </p:cNvPicPr>
          <p:nvPr/>
        </p:nvPicPr>
        <p:blipFill>
          <a:blip r:embed="rId2"/>
          <a:srcRect/>
          <a:stretch>
            <a:fillRect/>
          </a:stretch>
        </p:blipFill>
        <p:spPr bwMode="auto">
          <a:xfrm>
            <a:off x="747751" y="1981200"/>
            <a:ext cx="7558049"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457200" y="609600"/>
            <a:ext cx="8229600" cy="914400"/>
          </a:xfrm>
        </p:spPr>
        <p:txBody>
          <a:bodyPr/>
          <a:lstStyle/>
          <a:p>
            <a:pPr>
              <a:defRPr/>
            </a:pPr>
            <a:r>
              <a:rPr lang="en-US" b="1" dirty="0" smtClean="0"/>
              <a:t>PUSH Operation Algorithm</a:t>
            </a:r>
            <a:endParaRPr lang="en-US" dirty="0" smtClean="0"/>
          </a:p>
        </p:txBody>
      </p:sp>
      <p:sp>
        <p:nvSpPr>
          <p:cNvPr id="21507" name="Rectangle 3"/>
          <p:cNvSpPr>
            <a:spLocks noGrp="1" noChangeArrowheads="1"/>
          </p:cNvSpPr>
          <p:nvPr>
            <p:ph type="body" idx="1"/>
          </p:nvPr>
        </p:nvSpPr>
        <p:spPr>
          <a:xfrm>
            <a:off x="457200" y="1600200"/>
            <a:ext cx="8382000" cy="5029200"/>
          </a:xfrm>
        </p:spPr>
        <p:txBody>
          <a:bodyPr>
            <a:normAutofit/>
          </a:bodyPr>
          <a:lstStyle/>
          <a:p>
            <a:pPr eaLnBrk="1" hangingPunct="1">
              <a:lnSpc>
                <a:spcPct val="90000"/>
              </a:lnSpc>
              <a:buFont typeface="Wingdings" pitchFamily="2" charset="2"/>
              <a:buNone/>
              <a:defRPr/>
            </a:pPr>
            <a:r>
              <a:rPr lang="en-US" sz="2800" dirty="0" smtClean="0"/>
              <a:t>PUSH(STACK, TOP, MAXSTK, ITEM)</a:t>
            </a:r>
          </a:p>
          <a:p>
            <a:pPr eaLnBrk="1" hangingPunct="1">
              <a:lnSpc>
                <a:spcPct val="90000"/>
              </a:lnSpc>
              <a:buFont typeface="Wingdings" pitchFamily="2" charset="2"/>
              <a:buNone/>
              <a:defRPr/>
            </a:pPr>
            <a:r>
              <a:rPr lang="en-US" sz="2800" dirty="0" smtClean="0"/>
              <a:t>		   This procedure pushes an ITEMS onto a stack.</a:t>
            </a:r>
          </a:p>
          <a:p>
            <a:pPr eaLnBrk="1" hangingPunct="1">
              <a:lnSpc>
                <a:spcPct val="90000"/>
              </a:lnSpc>
              <a:buFont typeface="Wingdings" pitchFamily="2" charset="2"/>
              <a:buNone/>
              <a:defRPr/>
            </a:pPr>
            <a:r>
              <a:rPr lang="en-US" sz="2800" dirty="0" smtClean="0"/>
              <a:t>1.	[Stack already filled?]</a:t>
            </a:r>
          </a:p>
          <a:p>
            <a:pPr eaLnBrk="1" hangingPunct="1">
              <a:lnSpc>
                <a:spcPct val="90000"/>
              </a:lnSpc>
              <a:buFont typeface="Wingdings" pitchFamily="2" charset="2"/>
              <a:buNone/>
              <a:defRPr/>
            </a:pPr>
            <a:r>
              <a:rPr lang="en-US" sz="2800" dirty="0" smtClean="0"/>
              <a:t>	IF TOP = MAXSTK, then:</a:t>
            </a:r>
          </a:p>
          <a:p>
            <a:pPr eaLnBrk="1" hangingPunct="1">
              <a:lnSpc>
                <a:spcPct val="90000"/>
              </a:lnSpc>
              <a:buFont typeface="Wingdings" pitchFamily="2" charset="2"/>
              <a:buNone/>
              <a:defRPr/>
            </a:pPr>
            <a:r>
              <a:rPr lang="en-US" sz="2800" dirty="0" smtClean="0"/>
              <a:t>		Write : OVERFLOW</a:t>
            </a:r>
          </a:p>
          <a:p>
            <a:pPr eaLnBrk="1" hangingPunct="1">
              <a:lnSpc>
                <a:spcPct val="90000"/>
              </a:lnSpc>
              <a:buFont typeface="Wingdings" pitchFamily="2" charset="2"/>
              <a:buNone/>
              <a:defRPr/>
            </a:pPr>
            <a:r>
              <a:rPr lang="en-US" sz="2800" dirty="0" smtClean="0"/>
              <a:t>		Return.</a:t>
            </a:r>
          </a:p>
          <a:p>
            <a:pPr eaLnBrk="1" hangingPunct="1">
              <a:lnSpc>
                <a:spcPct val="90000"/>
              </a:lnSpc>
              <a:buFont typeface="Wingdings" pitchFamily="2" charset="2"/>
              <a:buNone/>
              <a:defRPr/>
            </a:pPr>
            <a:r>
              <a:rPr lang="en-US" sz="2800" dirty="0" smtClean="0"/>
              <a:t>	ENDIF</a:t>
            </a:r>
          </a:p>
          <a:p>
            <a:pPr eaLnBrk="1" hangingPunct="1">
              <a:lnSpc>
                <a:spcPct val="90000"/>
              </a:lnSpc>
              <a:buFont typeface="Wingdings" pitchFamily="2" charset="2"/>
              <a:buNone/>
              <a:defRPr/>
            </a:pPr>
            <a:r>
              <a:rPr lang="en-US" sz="2800" dirty="0" smtClean="0"/>
              <a:t>2. Set TOP: = TOP + 1		</a:t>
            </a:r>
            <a:r>
              <a:rPr lang="en-US" sz="1200" dirty="0" smtClean="0"/>
              <a:t> [Increase TOP by 1.]</a:t>
            </a:r>
            <a:endParaRPr lang="en-US" sz="2800" dirty="0" smtClean="0"/>
          </a:p>
          <a:p>
            <a:pPr eaLnBrk="1" hangingPunct="1">
              <a:lnSpc>
                <a:spcPct val="90000"/>
              </a:lnSpc>
              <a:buFont typeface="Wingdings" pitchFamily="2" charset="2"/>
              <a:buNone/>
              <a:defRPr/>
            </a:pPr>
            <a:r>
              <a:rPr lang="en-US" sz="2800" dirty="0" smtClean="0"/>
              <a:t>3.	 Set STACK[TOP] := ITEM. 	</a:t>
            </a:r>
            <a:r>
              <a:rPr lang="en-US" sz="1600" dirty="0" smtClean="0"/>
              <a:t>[ Inserts ITEM in new TOP Position.]</a:t>
            </a:r>
            <a:endParaRPr lang="en-US" sz="2800" dirty="0" smtClean="0"/>
          </a:p>
          <a:p>
            <a:pPr eaLnBrk="1" hangingPunct="1">
              <a:lnSpc>
                <a:spcPct val="90000"/>
              </a:lnSpc>
              <a:buFont typeface="Wingdings" pitchFamily="2" charset="2"/>
              <a:buNone/>
              <a:defRPr/>
            </a:pPr>
            <a:r>
              <a:rPr lang="en-US" sz="2800" dirty="0" smtClean="0"/>
              <a:t>4. Return.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Stacks</a:t>
            </a:r>
            <a:endParaRPr lang="en-US" b="1" dirty="0"/>
          </a:p>
        </p:txBody>
      </p:sp>
      <p:sp>
        <p:nvSpPr>
          <p:cNvPr id="3" name="Content Placeholder 2"/>
          <p:cNvSpPr>
            <a:spLocks noGrp="1"/>
          </p:cNvSpPr>
          <p:nvPr>
            <p:ph idx="1"/>
          </p:nvPr>
        </p:nvSpPr>
        <p:spPr/>
        <p:txBody>
          <a:bodyPr>
            <a:normAutofit/>
          </a:bodyPr>
          <a:lstStyle/>
          <a:p>
            <a:pPr algn="just"/>
            <a:r>
              <a:rPr lang="en-US" dirty="0" smtClean="0"/>
              <a:t>A stack is a linear list in which insertion and deletion operations are performed at only one end of the list. </a:t>
            </a:r>
          </a:p>
          <a:p>
            <a:pPr algn="just"/>
            <a:r>
              <a:rPr lang="en-US" dirty="0" smtClean="0"/>
              <a:t>Thus you are able to insert as well as delete the element from only one end of the stack.</a:t>
            </a:r>
          </a:p>
          <a:p>
            <a:pPr algn="just"/>
            <a:r>
              <a:rPr lang="en-US" dirty="0" smtClean="0"/>
              <a:t>Since insertion and deletion operations are performed </a:t>
            </a:r>
            <a:r>
              <a:rPr lang="en-US" b="1" dirty="0" smtClean="0"/>
              <a:t>at same end</a:t>
            </a:r>
            <a:r>
              <a:rPr lang="en-US" dirty="0" smtClean="0"/>
              <a:t>, the element which is inserted Last is first to delete. </a:t>
            </a:r>
          </a:p>
          <a:p>
            <a:pPr algn="just"/>
            <a:r>
              <a:rPr lang="en-US" dirty="0" smtClean="0"/>
              <a:t>A deck of cards or a pile of plates</a:t>
            </a:r>
          </a:p>
          <a:p>
            <a:pPr algn="just"/>
            <a:r>
              <a:rPr lang="en-US" dirty="0" smtClean="0"/>
              <a:t>A real-world stack allows operations at one end only.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Operation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process of deleting an element from stack is known as </a:t>
            </a:r>
            <a:r>
              <a:rPr lang="en-US" b="1" dirty="0" smtClean="0"/>
              <a:t>POP</a:t>
            </a:r>
            <a:r>
              <a:rPr lang="en-US" dirty="0" smtClean="0"/>
              <a:t> operation. </a:t>
            </a:r>
          </a:p>
          <a:p>
            <a:pPr algn="just"/>
            <a:r>
              <a:rPr lang="en-US" dirty="0" smtClean="0"/>
              <a:t>In order to delete an element from stack first we have to check weather stack is empty or not. If stack is empty then we can not delete an element from stack. This condition is known as </a:t>
            </a:r>
            <a:r>
              <a:rPr lang="en-US" b="1" dirty="0" smtClean="0"/>
              <a:t>“Underflow”</a:t>
            </a:r>
            <a:r>
              <a:rPr lang="en-US" dirty="0" smtClean="0"/>
              <a:t>. </a:t>
            </a:r>
          </a:p>
          <a:p>
            <a:pPr algn="just"/>
            <a:r>
              <a:rPr lang="en-US" dirty="0" smtClean="0"/>
              <a:t>If value of TOP variable is -1 then stack is empty. So we can not delete an element from stack. </a:t>
            </a:r>
          </a:p>
          <a:p>
            <a:pPr algn="just"/>
            <a:r>
              <a:rPr lang="en-US" dirty="0" smtClean="0"/>
              <a:t>If stack is not underflow then we can delete topmost element from stack. After deleting topmost element from stack, we have to decrement the value of TOP by one, so that it can point to the next topmost element in the stack.</a:t>
            </a:r>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Operation</a:t>
            </a:r>
            <a:endParaRPr lang="en-US" dirty="0"/>
          </a:p>
        </p:txBody>
      </p:sp>
      <p:sp>
        <p:nvSpPr>
          <p:cNvPr id="3" name="Content Placeholder 2"/>
          <p:cNvSpPr>
            <a:spLocks noGrp="1"/>
          </p:cNvSpPr>
          <p:nvPr>
            <p:ph idx="1"/>
          </p:nvPr>
        </p:nvSpPr>
        <p:spPr/>
        <p:txBody>
          <a:bodyPr>
            <a:normAutofit/>
          </a:bodyPr>
          <a:lstStyle/>
          <a:p>
            <a:pPr algn="just"/>
            <a:r>
              <a:rPr lang="en-US" dirty="0" smtClean="0"/>
              <a:t>Accessing the content while removing it from the stack, is known as a Pop Operation. </a:t>
            </a:r>
          </a:p>
          <a:p>
            <a:pPr algn="just"/>
            <a:r>
              <a:rPr lang="en-US" dirty="0" smtClean="0"/>
              <a:t>In an array implementation of pop() operation, the data element is not actually removed, instead </a:t>
            </a:r>
            <a:r>
              <a:rPr lang="en-US" b="1" dirty="0" smtClean="0"/>
              <a:t>top</a:t>
            </a:r>
            <a:r>
              <a:rPr lang="en-US" dirty="0" smtClean="0"/>
              <a:t> is decremented to a lower position in the stack to point to the next value. </a:t>
            </a:r>
          </a:p>
          <a:p>
            <a:pPr algn="just"/>
            <a:r>
              <a:rPr lang="en-US" dirty="0" smtClean="0"/>
              <a:t>But in linked-list implementation, pop() actually removes data element and </a:t>
            </a:r>
            <a:r>
              <a:rPr lang="en-US" dirty="0" err="1" smtClean="0"/>
              <a:t>deallocates</a:t>
            </a:r>
            <a:r>
              <a:rPr lang="en-US" dirty="0" smtClean="0"/>
              <a:t> memory space.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Pop Operation simple Steps</a:t>
            </a:r>
            <a:endParaRPr lang="en-US" b="1" dirty="0"/>
          </a:p>
        </p:txBody>
      </p:sp>
      <p:sp>
        <p:nvSpPr>
          <p:cNvPr id="3" name="Content Placeholder 2"/>
          <p:cNvSpPr>
            <a:spLocks noGrp="1"/>
          </p:cNvSpPr>
          <p:nvPr>
            <p:ph idx="1"/>
          </p:nvPr>
        </p:nvSpPr>
        <p:spPr>
          <a:xfrm>
            <a:off x="457200" y="1935480"/>
            <a:ext cx="8229600" cy="4693920"/>
          </a:xfrm>
        </p:spPr>
        <p:txBody>
          <a:bodyPr>
            <a:normAutofit/>
          </a:bodyPr>
          <a:lstStyle/>
          <a:p>
            <a:r>
              <a:rPr lang="en-US" dirty="0" smtClean="0"/>
              <a:t>A Pop operation may involve the following steps −</a:t>
            </a:r>
          </a:p>
          <a:p>
            <a:endParaRPr lang="en-US" sz="1700" dirty="0" smtClean="0"/>
          </a:p>
          <a:p>
            <a:pPr algn="just">
              <a:buNone/>
            </a:pPr>
            <a:r>
              <a:rPr lang="en-US" b="1" dirty="0" smtClean="0"/>
              <a:t>Step 1</a:t>
            </a:r>
            <a:r>
              <a:rPr lang="en-US" dirty="0" smtClean="0"/>
              <a:t> − Checks if the stack is empty.</a:t>
            </a:r>
          </a:p>
          <a:p>
            <a:pPr algn="just">
              <a:buNone/>
            </a:pPr>
            <a:endParaRPr lang="en-US" sz="1700" dirty="0" smtClean="0"/>
          </a:p>
          <a:p>
            <a:pPr algn="just">
              <a:buNone/>
            </a:pPr>
            <a:r>
              <a:rPr lang="en-US" b="1" dirty="0" smtClean="0"/>
              <a:t>Step 2</a:t>
            </a:r>
            <a:r>
              <a:rPr lang="en-US" dirty="0" smtClean="0"/>
              <a:t> − If the stack is empty, produces an error and exit.</a:t>
            </a:r>
          </a:p>
          <a:p>
            <a:pPr algn="just">
              <a:buNone/>
            </a:pPr>
            <a:endParaRPr lang="en-US" sz="1500" b="1" dirty="0" smtClean="0"/>
          </a:p>
          <a:p>
            <a:pPr algn="just">
              <a:buNone/>
            </a:pPr>
            <a:r>
              <a:rPr lang="en-US" b="1" dirty="0" smtClean="0"/>
              <a:t>Step 3</a:t>
            </a:r>
            <a:r>
              <a:rPr lang="en-US" dirty="0" smtClean="0"/>
              <a:t> − If the stack is not empty, accesses the data element at which </a:t>
            </a:r>
            <a:r>
              <a:rPr lang="en-US" b="1" dirty="0" smtClean="0"/>
              <a:t>top</a:t>
            </a:r>
            <a:r>
              <a:rPr lang="en-US" dirty="0" smtClean="0"/>
              <a:t> is pointing.</a:t>
            </a:r>
          </a:p>
          <a:p>
            <a:pPr algn="just">
              <a:buNone/>
            </a:pPr>
            <a:endParaRPr lang="en-US" sz="1100" b="1" dirty="0" smtClean="0"/>
          </a:p>
          <a:p>
            <a:pPr algn="just">
              <a:buNone/>
            </a:pPr>
            <a:r>
              <a:rPr lang="en-US" b="1" dirty="0" smtClean="0"/>
              <a:t>Step 4</a:t>
            </a:r>
            <a:r>
              <a:rPr lang="en-US" dirty="0" smtClean="0"/>
              <a:t> − Decreases the value of top by 1.</a:t>
            </a:r>
          </a:p>
          <a:p>
            <a:pPr algn="just">
              <a:buNone/>
            </a:pPr>
            <a:endParaRPr lang="en-US" sz="1600" b="1" dirty="0" smtClean="0"/>
          </a:p>
          <a:p>
            <a:pPr algn="just">
              <a:buNone/>
            </a:pPr>
            <a:r>
              <a:rPr lang="en-US" b="1" dirty="0" smtClean="0"/>
              <a:t>Step 5</a:t>
            </a:r>
            <a:r>
              <a:rPr lang="en-US" dirty="0" smtClean="0"/>
              <a:t> − Returns success.</a:t>
            </a:r>
          </a:p>
          <a:p>
            <a:pPr algn="just">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Pop Operation</a:t>
            </a:r>
            <a:endParaRPr lang="en-US" b="1" dirty="0"/>
          </a:p>
        </p:txBody>
      </p:sp>
      <p:pic>
        <p:nvPicPr>
          <p:cNvPr id="52226" name="Picture 2"/>
          <p:cNvPicPr>
            <a:picLocks noChangeAspect="1" noChangeArrowheads="1"/>
          </p:cNvPicPr>
          <p:nvPr/>
        </p:nvPicPr>
        <p:blipFill>
          <a:blip r:embed="rId2"/>
          <a:srcRect/>
          <a:stretch>
            <a:fillRect/>
          </a:stretch>
        </p:blipFill>
        <p:spPr bwMode="auto">
          <a:xfrm>
            <a:off x="614118" y="1905000"/>
            <a:ext cx="7996482"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457200" y="914400"/>
            <a:ext cx="8229600" cy="780288"/>
          </a:xfrm>
        </p:spPr>
        <p:txBody>
          <a:bodyPr>
            <a:normAutofit fontScale="90000"/>
          </a:bodyPr>
          <a:lstStyle/>
          <a:p>
            <a:pPr>
              <a:defRPr/>
            </a:pPr>
            <a:r>
              <a:rPr lang="en-US" b="1" dirty="0" smtClean="0"/>
              <a:t>POP Operation Algorithm</a:t>
            </a:r>
            <a:endParaRPr lang="en-US" dirty="0" smtClean="0"/>
          </a:p>
        </p:txBody>
      </p:sp>
      <p:sp>
        <p:nvSpPr>
          <p:cNvPr id="22531" name="Rectangle 3"/>
          <p:cNvSpPr>
            <a:spLocks noGrp="1" noChangeArrowheads="1"/>
          </p:cNvSpPr>
          <p:nvPr>
            <p:ph type="body" idx="1"/>
          </p:nvPr>
        </p:nvSpPr>
        <p:spPr>
          <a:xfrm>
            <a:off x="457200" y="1600200"/>
            <a:ext cx="8686800" cy="5029200"/>
          </a:xfrm>
        </p:spPr>
        <p:txBody>
          <a:bodyPr>
            <a:normAutofit fontScale="92500" lnSpcReduction="10000"/>
          </a:bodyPr>
          <a:lstStyle/>
          <a:p>
            <a:pPr eaLnBrk="1" hangingPunct="1">
              <a:buFont typeface="Wingdings" pitchFamily="2" charset="2"/>
              <a:buNone/>
              <a:defRPr/>
            </a:pPr>
            <a:r>
              <a:rPr lang="en-US" sz="2800" dirty="0" smtClean="0"/>
              <a:t>POP(STACK, TOP,  ITEM)</a:t>
            </a:r>
          </a:p>
          <a:p>
            <a:pPr eaLnBrk="1" hangingPunct="1">
              <a:buFont typeface="Wingdings" pitchFamily="2" charset="2"/>
              <a:buNone/>
              <a:defRPr/>
            </a:pPr>
            <a:r>
              <a:rPr lang="en-US" sz="2800" dirty="0" smtClean="0"/>
              <a:t>	</a:t>
            </a:r>
            <a:r>
              <a:rPr lang="en-US" dirty="0" smtClean="0"/>
              <a:t>This procedure deletes the top elements of STACK and assigns it to the variable ITEM.</a:t>
            </a:r>
          </a:p>
          <a:p>
            <a:pPr eaLnBrk="1" hangingPunct="1">
              <a:buFont typeface="Wingdings" pitchFamily="2" charset="2"/>
              <a:buNone/>
              <a:defRPr/>
            </a:pPr>
            <a:r>
              <a:rPr lang="en-US" sz="2800" dirty="0" smtClean="0"/>
              <a:t>1.	[Stack has an items to be removed?]</a:t>
            </a:r>
          </a:p>
          <a:p>
            <a:pPr eaLnBrk="1" hangingPunct="1">
              <a:buFont typeface="Wingdings" pitchFamily="2" charset="2"/>
              <a:buNone/>
              <a:defRPr/>
            </a:pPr>
            <a:r>
              <a:rPr lang="en-US" sz="2800" dirty="0" smtClean="0"/>
              <a:t>	IF TOP = 0, then:</a:t>
            </a:r>
          </a:p>
          <a:p>
            <a:pPr eaLnBrk="1" hangingPunct="1">
              <a:buFont typeface="Wingdings" pitchFamily="2" charset="2"/>
              <a:buNone/>
              <a:defRPr/>
            </a:pPr>
            <a:r>
              <a:rPr lang="en-US" sz="2800" dirty="0" smtClean="0"/>
              <a:t>		Write: UNDERFLOW </a:t>
            </a:r>
          </a:p>
          <a:p>
            <a:pPr eaLnBrk="1" hangingPunct="1">
              <a:buFont typeface="Wingdings" pitchFamily="2" charset="2"/>
              <a:buNone/>
              <a:defRPr/>
            </a:pPr>
            <a:r>
              <a:rPr lang="en-US" sz="2800" dirty="0" smtClean="0"/>
              <a:t>		Return</a:t>
            </a:r>
          </a:p>
          <a:p>
            <a:pPr eaLnBrk="1" hangingPunct="1">
              <a:buFont typeface="Wingdings" pitchFamily="2" charset="2"/>
              <a:buNone/>
              <a:defRPr/>
            </a:pPr>
            <a:r>
              <a:rPr lang="en-US" sz="2800" dirty="0" smtClean="0"/>
              <a:t>	ENDIF</a:t>
            </a:r>
          </a:p>
          <a:p>
            <a:pPr eaLnBrk="1" hangingPunct="1">
              <a:buFont typeface="Wingdings" pitchFamily="2" charset="2"/>
              <a:buNone/>
              <a:defRPr/>
            </a:pPr>
            <a:r>
              <a:rPr lang="en-US" sz="2800" dirty="0" smtClean="0"/>
              <a:t>2.	 Set ITEM := STACK[TOP].         </a:t>
            </a:r>
            <a:r>
              <a:rPr lang="en-US" sz="1800" dirty="0" smtClean="0"/>
              <a:t>[Assigns TOP elements to ITEM.]</a:t>
            </a:r>
            <a:endParaRPr lang="en-US" sz="2400" dirty="0" smtClean="0"/>
          </a:p>
          <a:p>
            <a:pPr eaLnBrk="1" hangingPunct="1">
              <a:buFont typeface="Wingdings" pitchFamily="2" charset="2"/>
              <a:buNone/>
              <a:defRPr/>
            </a:pPr>
            <a:r>
              <a:rPr lang="en-US" sz="2800" dirty="0" smtClean="0"/>
              <a:t>3.	 Set TOP := TOP - 1. 		   </a:t>
            </a:r>
            <a:r>
              <a:rPr lang="en-US" sz="1600" dirty="0" smtClean="0"/>
              <a:t>[Decreases TOP elements to ITEM.]</a:t>
            </a:r>
            <a:endParaRPr lang="en-US" sz="2800" dirty="0" smtClean="0"/>
          </a:p>
          <a:p>
            <a:pPr eaLnBrk="1" hangingPunct="1">
              <a:buFont typeface="Wingdings" pitchFamily="2" charset="2"/>
              <a:buNone/>
              <a:defRPr/>
            </a:pPr>
            <a:r>
              <a:rPr lang="en-US" sz="2800" dirty="0" smtClean="0"/>
              <a:t>4. Return.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normAutofit/>
          </a:bodyPr>
          <a:lstStyle/>
          <a:p>
            <a:pPr eaLnBrk="1" hangingPunct="1">
              <a:defRPr/>
            </a:pPr>
            <a:r>
              <a:rPr lang="en-US" b="1" dirty="0" smtClean="0"/>
              <a:t>Polish Notations</a:t>
            </a:r>
          </a:p>
        </p:txBody>
      </p:sp>
      <p:sp>
        <p:nvSpPr>
          <p:cNvPr id="23555" name="Rectangle 3"/>
          <p:cNvSpPr>
            <a:spLocks noGrp="1" noChangeArrowheads="1"/>
          </p:cNvSpPr>
          <p:nvPr>
            <p:ph type="body" idx="1"/>
          </p:nvPr>
        </p:nvSpPr>
        <p:spPr/>
        <p:txBody>
          <a:bodyPr>
            <a:normAutofit/>
          </a:bodyPr>
          <a:lstStyle/>
          <a:p>
            <a:pPr eaLnBrk="1" hangingPunct="1">
              <a:defRPr/>
            </a:pPr>
            <a:r>
              <a:rPr lang="en-US" sz="3200" dirty="0" smtClean="0"/>
              <a:t>Infix notation</a:t>
            </a:r>
          </a:p>
          <a:p>
            <a:pPr eaLnBrk="1" hangingPunct="1">
              <a:defRPr/>
            </a:pPr>
            <a:r>
              <a:rPr lang="en-US" sz="3200" dirty="0" smtClean="0"/>
              <a:t>Prefix notation</a:t>
            </a:r>
          </a:p>
          <a:p>
            <a:pPr eaLnBrk="1" hangingPunct="1">
              <a:defRPr/>
            </a:pPr>
            <a:r>
              <a:rPr lang="en-US" sz="3200" dirty="0" smtClean="0"/>
              <a:t>Postfix notation</a:t>
            </a:r>
          </a:p>
          <a:p>
            <a:pPr eaLnBrk="1" hangingPunct="1">
              <a:defRPr/>
            </a:pPr>
            <a:r>
              <a:rPr lang="en-US" sz="3200" dirty="0" smtClean="0"/>
              <a:t>Algorithm for evaluation of postfix expression</a:t>
            </a:r>
          </a:p>
          <a:p>
            <a:pPr eaLnBrk="1" hangingPunct="1">
              <a:defRPr/>
            </a:pPr>
            <a:r>
              <a:rPr lang="en-US" sz="3200" dirty="0" smtClean="0"/>
              <a:t>Algorithm for converting the prefix notation into postfix notation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Polish Notations</a:t>
            </a:r>
            <a:endParaRPr lang="en-US" dirty="0"/>
          </a:p>
        </p:txBody>
      </p:sp>
      <p:sp>
        <p:nvSpPr>
          <p:cNvPr id="3" name="Content Placeholder 2"/>
          <p:cNvSpPr>
            <a:spLocks noGrp="1"/>
          </p:cNvSpPr>
          <p:nvPr>
            <p:ph idx="1"/>
          </p:nvPr>
        </p:nvSpPr>
        <p:spPr>
          <a:xfrm>
            <a:off x="457200" y="1935480"/>
            <a:ext cx="8229600" cy="4693920"/>
          </a:xfrm>
        </p:spPr>
        <p:txBody>
          <a:bodyPr>
            <a:normAutofit fontScale="92500" lnSpcReduction="10000"/>
          </a:bodyPr>
          <a:lstStyle/>
          <a:p>
            <a:pPr algn="just"/>
            <a:r>
              <a:rPr lang="en-US" sz="2800" dirty="0" smtClean="0"/>
              <a:t>The way to write arithmetic expression is known as a </a:t>
            </a:r>
            <a:r>
              <a:rPr lang="en-US" sz="2800" b="1" dirty="0" smtClean="0"/>
              <a:t>notation</a:t>
            </a:r>
            <a:endParaRPr lang="en-US" sz="2800" dirty="0" smtClean="0"/>
          </a:p>
          <a:p>
            <a:pPr algn="just"/>
            <a:r>
              <a:rPr lang="en-US" sz="2800" dirty="0" smtClean="0"/>
              <a:t>There are basically three types of polish notation:</a:t>
            </a:r>
            <a:endParaRPr lang="en-US" sz="2800" dirty="0" smtClean="0">
              <a:solidFill>
                <a:schemeClr val="tx1">
                  <a:lumMod val="75000"/>
                  <a:lumOff val="25000"/>
                </a:schemeClr>
              </a:solidFill>
              <a:sym typeface="Wingdings" pitchFamily="2" charset="2"/>
            </a:endParaRPr>
          </a:p>
          <a:p>
            <a:pPr lvl="1" algn="just">
              <a:buFont typeface="Constantia" pitchFamily="18" charset="0"/>
              <a:buChar char="√"/>
            </a:pPr>
            <a:r>
              <a:rPr lang="en-US" sz="2800" b="1" dirty="0" smtClean="0">
                <a:solidFill>
                  <a:schemeClr val="tx1">
                    <a:lumMod val="75000"/>
                    <a:lumOff val="25000"/>
                  </a:schemeClr>
                </a:solidFill>
                <a:sym typeface="Wingdings" pitchFamily="2" charset="2"/>
              </a:rPr>
              <a:t>Infix:</a:t>
            </a:r>
            <a:r>
              <a:rPr lang="en-US" sz="2800" dirty="0" smtClean="0">
                <a:solidFill>
                  <a:schemeClr val="tx1">
                    <a:lumMod val="75000"/>
                    <a:lumOff val="25000"/>
                  </a:schemeClr>
                </a:solidFill>
                <a:sym typeface="Wingdings" pitchFamily="2" charset="2"/>
              </a:rPr>
              <a:t> When the operator is written between two operands then it is known as Infix notation. For example </a:t>
            </a:r>
            <a:r>
              <a:rPr lang="en-US" sz="2800" b="1" dirty="0" smtClean="0">
                <a:solidFill>
                  <a:schemeClr val="tx1">
                    <a:lumMod val="75000"/>
                    <a:lumOff val="25000"/>
                  </a:schemeClr>
                </a:solidFill>
                <a:sym typeface="Wingdings" pitchFamily="2" charset="2"/>
              </a:rPr>
              <a:t>A+B </a:t>
            </a:r>
          </a:p>
          <a:p>
            <a:pPr lvl="1" algn="just">
              <a:buFont typeface="Constantia" pitchFamily="18" charset="0"/>
              <a:buChar char="√"/>
            </a:pPr>
            <a:r>
              <a:rPr lang="en-US" sz="2800" b="1" dirty="0" smtClean="0">
                <a:solidFill>
                  <a:schemeClr val="tx1">
                    <a:lumMod val="75000"/>
                    <a:lumOff val="25000"/>
                  </a:schemeClr>
                </a:solidFill>
                <a:sym typeface="Wingdings" pitchFamily="2" charset="2"/>
              </a:rPr>
              <a:t>Prefix:</a:t>
            </a:r>
            <a:r>
              <a:rPr lang="en-US" sz="2800" dirty="0" smtClean="0">
                <a:solidFill>
                  <a:schemeClr val="tx1">
                    <a:lumMod val="75000"/>
                    <a:lumOff val="25000"/>
                  </a:schemeClr>
                </a:solidFill>
                <a:sym typeface="Wingdings" pitchFamily="2" charset="2"/>
              </a:rPr>
              <a:t> When the operator is written before their operands then it is known as Prefix notation. For example </a:t>
            </a:r>
            <a:r>
              <a:rPr lang="en-US" sz="2800" b="1" dirty="0" smtClean="0">
                <a:solidFill>
                  <a:schemeClr val="tx1">
                    <a:lumMod val="75000"/>
                    <a:lumOff val="25000"/>
                  </a:schemeClr>
                </a:solidFill>
                <a:sym typeface="Wingdings" pitchFamily="2" charset="2"/>
              </a:rPr>
              <a:t>+AB</a:t>
            </a:r>
            <a:r>
              <a:rPr lang="en-US" sz="2800" dirty="0" smtClean="0">
                <a:solidFill>
                  <a:schemeClr val="tx1">
                    <a:lumMod val="75000"/>
                    <a:lumOff val="25000"/>
                  </a:schemeClr>
                </a:solidFill>
                <a:sym typeface="Wingdings" pitchFamily="2" charset="2"/>
              </a:rPr>
              <a:t> </a:t>
            </a:r>
          </a:p>
          <a:p>
            <a:pPr lvl="1" algn="just">
              <a:buFont typeface="Constantia" pitchFamily="18" charset="0"/>
              <a:buChar char="√"/>
            </a:pPr>
            <a:r>
              <a:rPr lang="en-US" sz="2800" b="1" dirty="0" smtClean="0">
                <a:solidFill>
                  <a:schemeClr val="tx1">
                    <a:lumMod val="75000"/>
                    <a:lumOff val="25000"/>
                  </a:schemeClr>
                </a:solidFill>
                <a:sym typeface="Wingdings" pitchFamily="2" charset="2"/>
              </a:rPr>
              <a:t>Postfix:</a:t>
            </a:r>
            <a:r>
              <a:rPr lang="en-US" sz="2800" dirty="0" smtClean="0">
                <a:solidFill>
                  <a:schemeClr val="tx1">
                    <a:lumMod val="75000"/>
                    <a:lumOff val="25000"/>
                  </a:schemeClr>
                </a:solidFill>
                <a:sym typeface="Wingdings" pitchFamily="2" charset="2"/>
              </a:rPr>
              <a:t> When the operator is written after their operands then it is known as Postfix notation. For example </a:t>
            </a:r>
            <a:r>
              <a:rPr lang="en-US" sz="2800" b="1" dirty="0" smtClean="0">
                <a:solidFill>
                  <a:schemeClr val="tx1">
                    <a:lumMod val="75000"/>
                    <a:lumOff val="25000"/>
                  </a:schemeClr>
                </a:solidFill>
                <a:sym typeface="Wingdings" pitchFamily="2" charset="2"/>
              </a:rPr>
              <a:t>AB+</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Polish Notations</a:t>
            </a:r>
            <a:endParaRPr lang="en-US" dirty="0"/>
          </a:p>
        </p:txBody>
      </p:sp>
      <p:sp>
        <p:nvSpPr>
          <p:cNvPr id="3" name="Content Placeholder 2"/>
          <p:cNvSpPr>
            <a:spLocks noGrp="1"/>
          </p:cNvSpPr>
          <p:nvPr>
            <p:ph idx="1"/>
          </p:nvPr>
        </p:nvSpPr>
        <p:spPr>
          <a:xfrm>
            <a:off x="457200" y="1935480"/>
            <a:ext cx="8229600" cy="4693920"/>
          </a:xfrm>
        </p:spPr>
        <p:txBody>
          <a:bodyPr>
            <a:normAutofit/>
          </a:bodyPr>
          <a:lstStyle/>
          <a:p>
            <a:pPr algn="just"/>
            <a:r>
              <a:rPr lang="en-US" sz="2800" dirty="0" smtClean="0"/>
              <a:t>Operator Precedence</a:t>
            </a:r>
            <a:endParaRPr lang="en-US" sz="2800" dirty="0" smtClean="0">
              <a:solidFill>
                <a:schemeClr val="tx1">
                  <a:lumMod val="75000"/>
                  <a:lumOff val="25000"/>
                </a:schemeClr>
              </a:solidFill>
              <a:sym typeface="Wingdings" pitchFamily="2" charset="2"/>
            </a:endParaRPr>
          </a:p>
          <a:p>
            <a:pPr lvl="1" algn="just">
              <a:buFont typeface="Constantia" pitchFamily="18" charset="0"/>
              <a:buChar char="√"/>
            </a:pPr>
            <a:r>
              <a:rPr lang="en-US" sz="2800" dirty="0" smtClean="0"/>
              <a:t>Following are the precedence of each operator from highest to lowest. </a:t>
            </a:r>
            <a:endParaRPr lang="en-US" sz="2800" b="1" dirty="0" smtClean="0">
              <a:solidFill>
                <a:schemeClr val="tx1">
                  <a:lumMod val="75000"/>
                  <a:lumOff val="25000"/>
                </a:schemeClr>
              </a:solidFill>
              <a:sym typeface="Wingdings" pitchFamily="2" charset="2"/>
            </a:endParaRPr>
          </a:p>
        </p:txBody>
      </p:sp>
      <p:pic>
        <p:nvPicPr>
          <p:cNvPr id="1026" name="Picture 2"/>
          <p:cNvPicPr>
            <a:picLocks noChangeAspect="1" noChangeArrowheads="1"/>
          </p:cNvPicPr>
          <p:nvPr/>
        </p:nvPicPr>
        <p:blipFill>
          <a:blip r:embed="rId2"/>
          <a:srcRect/>
          <a:stretch>
            <a:fillRect/>
          </a:stretch>
        </p:blipFill>
        <p:spPr bwMode="auto">
          <a:xfrm>
            <a:off x="1676400" y="3352800"/>
            <a:ext cx="6010275" cy="33348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Polish Notations</a:t>
            </a:r>
            <a:endParaRPr lang="en-US" dirty="0"/>
          </a:p>
        </p:txBody>
      </p:sp>
      <p:sp>
        <p:nvSpPr>
          <p:cNvPr id="3" name="Content Placeholder 2"/>
          <p:cNvSpPr>
            <a:spLocks noGrp="1"/>
          </p:cNvSpPr>
          <p:nvPr>
            <p:ph idx="1"/>
          </p:nvPr>
        </p:nvSpPr>
        <p:spPr>
          <a:xfrm>
            <a:off x="457200" y="1935480"/>
            <a:ext cx="8229600" cy="4693920"/>
          </a:xfrm>
        </p:spPr>
        <p:txBody>
          <a:bodyPr>
            <a:normAutofit/>
          </a:bodyPr>
          <a:lstStyle/>
          <a:p>
            <a:pPr algn="just"/>
            <a:r>
              <a:rPr lang="en-US" sz="2800" dirty="0" smtClean="0"/>
              <a:t>Conversion of Infix Expression into Postfix Expression </a:t>
            </a:r>
            <a:endParaRPr lang="en-US" sz="2800" dirty="0" smtClean="0">
              <a:solidFill>
                <a:schemeClr val="tx1">
                  <a:lumMod val="75000"/>
                  <a:lumOff val="25000"/>
                </a:schemeClr>
              </a:solidFill>
              <a:sym typeface="Wingdings" pitchFamily="2" charset="2"/>
            </a:endParaRPr>
          </a:p>
          <a:p>
            <a:pPr lvl="1" algn="just">
              <a:buFont typeface="Constantia" pitchFamily="18" charset="0"/>
              <a:buChar char="√"/>
            </a:pPr>
            <a:r>
              <a:rPr lang="en-US" sz="2800" dirty="0" smtClean="0">
                <a:solidFill>
                  <a:schemeClr val="tx1">
                    <a:lumMod val="75000"/>
                    <a:lumOff val="25000"/>
                  </a:schemeClr>
                </a:solidFill>
                <a:sym typeface="Wingdings" pitchFamily="2" charset="2"/>
              </a:rPr>
              <a:t>Generally we use infix notation in arithmetic expression. </a:t>
            </a:r>
          </a:p>
          <a:p>
            <a:pPr lvl="1" algn="just">
              <a:buFont typeface="Constantia" pitchFamily="18" charset="0"/>
              <a:buChar char="√"/>
            </a:pPr>
            <a:r>
              <a:rPr lang="en-US" sz="2800" dirty="0" smtClean="0">
                <a:solidFill>
                  <a:schemeClr val="tx1">
                    <a:lumMod val="75000"/>
                    <a:lumOff val="25000"/>
                  </a:schemeClr>
                </a:solidFill>
                <a:sym typeface="Wingdings" pitchFamily="2" charset="2"/>
              </a:rPr>
              <a:t>In order to convert an expression from infix notation to postfix notation follows some steps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Polish Notations</a:t>
            </a:r>
            <a:endParaRPr lang="en-US" dirty="0"/>
          </a:p>
        </p:txBody>
      </p:sp>
      <p:sp>
        <p:nvSpPr>
          <p:cNvPr id="3" name="Content Placeholder 2"/>
          <p:cNvSpPr>
            <a:spLocks noGrp="1"/>
          </p:cNvSpPr>
          <p:nvPr>
            <p:ph idx="1"/>
          </p:nvPr>
        </p:nvSpPr>
        <p:spPr>
          <a:xfrm>
            <a:off x="457200" y="1935480"/>
            <a:ext cx="8229600" cy="4693920"/>
          </a:xfrm>
        </p:spPr>
        <p:txBody>
          <a:bodyPr>
            <a:normAutofit fontScale="85000" lnSpcReduction="20000"/>
          </a:bodyPr>
          <a:lstStyle/>
          <a:p>
            <a:pPr algn="just"/>
            <a:r>
              <a:rPr lang="en-US" sz="2800" dirty="0" smtClean="0"/>
              <a:t>Infix Expression into Postfix Expression steps</a:t>
            </a:r>
            <a:endParaRPr lang="en-US" sz="2800" dirty="0" smtClean="0">
              <a:solidFill>
                <a:schemeClr val="tx1">
                  <a:lumMod val="75000"/>
                  <a:lumOff val="25000"/>
                </a:schemeClr>
              </a:solidFill>
              <a:sym typeface="Wingdings" pitchFamily="2" charset="2"/>
            </a:endParaRPr>
          </a:p>
          <a:p>
            <a:pPr lvl="1" algn="just">
              <a:buFont typeface="Constantia" pitchFamily="18" charset="0"/>
              <a:buChar char="√"/>
            </a:pPr>
            <a:r>
              <a:rPr lang="en-US" sz="2800" dirty="0" smtClean="0">
                <a:solidFill>
                  <a:schemeClr val="tx1">
                    <a:lumMod val="75000"/>
                    <a:lumOff val="25000"/>
                  </a:schemeClr>
                </a:solidFill>
                <a:sym typeface="Wingdings" pitchFamily="2" charset="2"/>
              </a:rPr>
              <a:t>(1) Initialize an empty stack. </a:t>
            </a:r>
          </a:p>
          <a:p>
            <a:pPr lvl="1" algn="just">
              <a:buFont typeface="Constantia" pitchFamily="18" charset="0"/>
              <a:buChar char="√"/>
            </a:pPr>
            <a:r>
              <a:rPr lang="en-US" sz="2800" dirty="0" smtClean="0">
                <a:solidFill>
                  <a:schemeClr val="tx1">
                    <a:lumMod val="75000"/>
                    <a:lumOff val="25000"/>
                  </a:schemeClr>
                </a:solidFill>
                <a:sym typeface="Wingdings" pitchFamily="2" charset="2"/>
              </a:rPr>
              <a:t>(2) Scan infix string from left to right. </a:t>
            </a:r>
          </a:p>
          <a:p>
            <a:pPr lvl="1" algn="just">
              <a:buFont typeface="Constantia" pitchFamily="18" charset="0"/>
              <a:buChar char="√"/>
            </a:pPr>
            <a:r>
              <a:rPr lang="en-US" sz="2800" dirty="0" smtClean="0">
                <a:solidFill>
                  <a:schemeClr val="tx1">
                    <a:lumMod val="75000"/>
                    <a:lumOff val="25000"/>
                  </a:schemeClr>
                </a:solidFill>
                <a:sym typeface="Wingdings" pitchFamily="2" charset="2"/>
              </a:rPr>
              <a:t>(3) If scanned character is an operand then append it into postfix string. </a:t>
            </a:r>
          </a:p>
          <a:p>
            <a:pPr lvl="1" algn="just">
              <a:buFont typeface="Constantia" pitchFamily="18" charset="0"/>
              <a:buChar char="√"/>
            </a:pPr>
            <a:r>
              <a:rPr lang="en-US" sz="2800" dirty="0" smtClean="0">
                <a:solidFill>
                  <a:schemeClr val="tx1">
                    <a:lumMod val="75000"/>
                    <a:lumOff val="25000"/>
                  </a:schemeClr>
                </a:solidFill>
                <a:sym typeface="Wingdings" pitchFamily="2" charset="2"/>
              </a:rPr>
              <a:t>(4) If scanned character is left parenthesis “(“then PUSH it into stack. </a:t>
            </a:r>
          </a:p>
          <a:p>
            <a:pPr lvl="1" algn="just">
              <a:buFont typeface="Constantia" pitchFamily="18" charset="0"/>
              <a:buChar char="√"/>
            </a:pPr>
            <a:r>
              <a:rPr lang="en-US" sz="2800" dirty="0" smtClean="0">
                <a:solidFill>
                  <a:schemeClr val="tx1">
                    <a:lumMod val="75000"/>
                    <a:lumOff val="25000"/>
                  </a:schemeClr>
                </a:solidFill>
                <a:sym typeface="Wingdings" pitchFamily="2" charset="2"/>
              </a:rPr>
              <a:t>(5) If scanned character is an </a:t>
            </a:r>
            <a:r>
              <a:rPr lang="en-US" sz="2800" b="1" dirty="0" smtClean="0">
                <a:solidFill>
                  <a:schemeClr val="tx1">
                    <a:lumMod val="75000"/>
                    <a:lumOff val="25000"/>
                  </a:schemeClr>
                </a:solidFill>
                <a:sym typeface="Wingdings" pitchFamily="2" charset="2"/>
              </a:rPr>
              <a:t>operator</a:t>
            </a:r>
            <a:r>
              <a:rPr lang="en-US" sz="2800" dirty="0" smtClean="0">
                <a:solidFill>
                  <a:schemeClr val="tx1">
                    <a:lumMod val="75000"/>
                    <a:lumOff val="25000"/>
                  </a:schemeClr>
                </a:solidFill>
                <a:sym typeface="Wingdings" pitchFamily="2" charset="2"/>
              </a:rPr>
              <a:t> and stack is either </a:t>
            </a:r>
            <a:r>
              <a:rPr lang="en-US" sz="2800" b="1" dirty="0" smtClean="0">
                <a:solidFill>
                  <a:schemeClr val="tx1">
                    <a:lumMod val="75000"/>
                    <a:lumOff val="25000"/>
                  </a:schemeClr>
                </a:solidFill>
                <a:sym typeface="Wingdings" pitchFamily="2" charset="2"/>
              </a:rPr>
              <a:t>empty</a:t>
            </a:r>
            <a:r>
              <a:rPr lang="en-US" sz="2800" dirty="0" smtClean="0">
                <a:solidFill>
                  <a:schemeClr val="tx1">
                    <a:lumMod val="75000"/>
                    <a:lumOff val="25000"/>
                  </a:schemeClr>
                </a:solidFill>
                <a:sym typeface="Wingdings" pitchFamily="2" charset="2"/>
              </a:rPr>
              <a:t> or contains </a:t>
            </a:r>
            <a:r>
              <a:rPr lang="en-US" sz="2800" b="1" dirty="0" smtClean="0">
                <a:solidFill>
                  <a:schemeClr val="tx1">
                    <a:lumMod val="75000"/>
                    <a:lumOff val="25000"/>
                  </a:schemeClr>
                </a:solidFill>
                <a:sym typeface="Wingdings" pitchFamily="2" charset="2"/>
              </a:rPr>
              <a:t>“(“</a:t>
            </a:r>
            <a:r>
              <a:rPr lang="en-US" sz="2800" dirty="0" smtClean="0">
                <a:solidFill>
                  <a:schemeClr val="tx1">
                    <a:lumMod val="75000"/>
                    <a:lumOff val="25000"/>
                  </a:schemeClr>
                </a:solidFill>
                <a:sym typeface="Wingdings" pitchFamily="2" charset="2"/>
              </a:rPr>
              <a:t>at topmost element then </a:t>
            </a:r>
            <a:r>
              <a:rPr lang="en-US" sz="2800" b="1" dirty="0" smtClean="0">
                <a:solidFill>
                  <a:schemeClr val="tx1">
                    <a:lumMod val="75000"/>
                    <a:lumOff val="25000"/>
                  </a:schemeClr>
                </a:solidFill>
                <a:sym typeface="Wingdings" pitchFamily="2" charset="2"/>
              </a:rPr>
              <a:t>PUSH</a:t>
            </a:r>
            <a:r>
              <a:rPr lang="en-US" sz="2800" dirty="0" smtClean="0">
                <a:solidFill>
                  <a:schemeClr val="tx1">
                    <a:lumMod val="75000"/>
                    <a:lumOff val="25000"/>
                  </a:schemeClr>
                </a:solidFill>
                <a:sym typeface="Wingdings" pitchFamily="2" charset="2"/>
              </a:rPr>
              <a:t> it into stack. </a:t>
            </a:r>
          </a:p>
          <a:p>
            <a:pPr lvl="1" algn="just">
              <a:buFont typeface="Constantia" pitchFamily="18" charset="0"/>
              <a:buChar char="√"/>
            </a:pPr>
            <a:r>
              <a:rPr lang="en-US" sz="2800" dirty="0" smtClean="0">
                <a:solidFill>
                  <a:schemeClr val="tx1">
                    <a:lumMod val="75000"/>
                    <a:lumOff val="25000"/>
                  </a:schemeClr>
                </a:solidFill>
                <a:sym typeface="Wingdings" pitchFamily="2" charset="2"/>
              </a:rPr>
              <a:t>(6) If </a:t>
            </a:r>
            <a:r>
              <a:rPr lang="en-US" sz="2800" b="1" dirty="0" smtClean="0">
                <a:solidFill>
                  <a:schemeClr val="tx1">
                    <a:lumMod val="75000"/>
                    <a:lumOff val="25000"/>
                  </a:schemeClr>
                </a:solidFill>
                <a:sym typeface="Wingdings" pitchFamily="2" charset="2"/>
              </a:rPr>
              <a:t>scanned character</a:t>
            </a:r>
            <a:r>
              <a:rPr lang="en-US" sz="2800" dirty="0" smtClean="0">
                <a:solidFill>
                  <a:schemeClr val="tx1">
                    <a:lumMod val="75000"/>
                    <a:lumOff val="25000"/>
                  </a:schemeClr>
                </a:solidFill>
                <a:sym typeface="Wingdings" pitchFamily="2" charset="2"/>
              </a:rPr>
              <a:t> is right parenthesis </a:t>
            </a:r>
            <a:r>
              <a:rPr lang="en-US" sz="2800" b="1" dirty="0" smtClean="0">
                <a:solidFill>
                  <a:schemeClr val="tx1">
                    <a:lumMod val="75000"/>
                    <a:lumOff val="25000"/>
                  </a:schemeClr>
                </a:solidFill>
                <a:sym typeface="Wingdings" pitchFamily="2" charset="2"/>
              </a:rPr>
              <a:t>“)”</a:t>
            </a:r>
            <a:r>
              <a:rPr lang="en-US" sz="2800" dirty="0" smtClean="0">
                <a:solidFill>
                  <a:schemeClr val="tx1">
                    <a:lumMod val="75000"/>
                    <a:lumOff val="25000"/>
                  </a:schemeClr>
                </a:solidFill>
                <a:sym typeface="Wingdings" pitchFamily="2" charset="2"/>
              </a:rPr>
              <a:t> then </a:t>
            </a:r>
            <a:r>
              <a:rPr lang="en-US" sz="2800" b="1" dirty="0" smtClean="0">
                <a:solidFill>
                  <a:schemeClr val="tx1">
                    <a:lumMod val="75000"/>
                    <a:lumOff val="25000"/>
                  </a:schemeClr>
                </a:solidFill>
                <a:sym typeface="Wingdings" pitchFamily="2" charset="2"/>
              </a:rPr>
              <a:t>POP</a:t>
            </a:r>
            <a:r>
              <a:rPr lang="en-US" sz="2800" dirty="0" smtClean="0">
                <a:solidFill>
                  <a:schemeClr val="tx1">
                    <a:lumMod val="75000"/>
                    <a:lumOff val="25000"/>
                  </a:schemeClr>
                </a:solidFill>
                <a:sym typeface="Wingdings" pitchFamily="2" charset="2"/>
              </a:rPr>
              <a:t> all the </a:t>
            </a:r>
            <a:r>
              <a:rPr lang="en-US" sz="2800" b="1" dirty="0" smtClean="0">
                <a:solidFill>
                  <a:schemeClr val="tx1">
                    <a:lumMod val="75000"/>
                    <a:lumOff val="25000"/>
                  </a:schemeClr>
                </a:solidFill>
                <a:sym typeface="Wingdings" pitchFamily="2" charset="2"/>
              </a:rPr>
              <a:t>operators</a:t>
            </a:r>
            <a:r>
              <a:rPr lang="en-US" sz="2800" dirty="0" smtClean="0">
                <a:solidFill>
                  <a:schemeClr val="tx1">
                    <a:lumMod val="75000"/>
                    <a:lumOff val="25000"/>
                  </a:schemeClr>
                </a:solidFill>
                <a:sym typeface="Wingdings" pitchFamily="2" charset="2"/>
              </a:rPr>
              <a:t> from stack </a:t>
            </a:r>
            <a:r>
              <a:rPr lang="en-US" sz="2800" b="1" dirty="0" smtClean="0">
                <a:solidFill>
                  <a:schemeClr val="tx1">
                    <a:lumMod val="75000"/>
                    <a:lumOff val="25000"/>
                  </a:schemeClr>
                </a:solidFill>
                <a:sym typeface="Wingdings" pitchFamily="2" charset="2"/>
              </a:rPr>
              <a:t>until “(“</a:t>
            </a:r>
            <a:r>
              <a:rPr lang="en-US" sz="2800" dirty="0" smtClean="0">
                <a:solidFill>
                  <a:schemeClr val="tx1">
                    <a:lumMod val="75000"/>
                    <a:lumOff val="25000"/>
                  </a:schemeClr>
                </a:solidFill>
                <a:sym typeface="Wingdings" pitchFamily="2" charset="2"/>
              </a:rPr>
              <a:t>is encountered in the stack. Do not append parenthesis into postfix string.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Stacks</a:t>
            </a:r>
            <a:endParaRPr lang="en-US" b="1" dirty="0"/>
          </a:p>
        </p:txBody>
      </p:sp>
      <p:sp>
        <p:nvSpPr>
          <p:cNvPr id="3" name="Content Placeholder 2"/>
          <p:cNvSpPr>
            <a:spLocks noGrp="1"/>
          </p:cNvSpPr>
          <p:nvPr>
            <p:ph idx="1"/>
          </p:nvPr>
        </p:nvSpPr>
        <p:spPr>
          <a:xfrm>
            <a:off x="457200" y="1935480"/>
            <a:ext cx="8229600" cy="4922520"/>
          </a:xfrm>
        </p:spPr>
        <p:txBody>
          <a:bodyPr>
            <a:normAutofit/>
          </a:bodyPr>
          <a:lstStyle/>
          <a:p>
            <a:pPr algn="just">
              <a:buNone/>
            </a:pPr>
            <a:endParaRPr lang="en-US" dirty="0" smtClean="0"/>
          </a:p>
          <a:p>
            <a:pPr algn="just">
              <a:buNone/>
            </a:pPr>
            <a:endParaRPr lang="en-US" dirty="0" smtClean="0"/>
          </a:p>
          <a:p>
            <a:pPr algn="just">
              <a:buNone/>
            </a:pPr>
            <a:endParaRPr lang="en-US" dirty="0" smtClean="0"/>
          </a:p>
          <a:p>
            <a:pPr algn="just"/>
            <a:r>
              <a:rPr lang="en-US" dirty="0" smtClean="0"/>
              <a:t>For example, we can place or remove a </a:t>
            </a:r>
            <a:r>
              <a:rPr lang="en-US" b="1" dirty="0" smtClean="0">
                <a:solidFill>
                  <a:srgbClr val="FF0000"/>
                </a:solidFill>
              </a:rPr>
              <a:t>card</a:t>
            </a:r>
            <a:r>
              <a:rPr lang="en-US" dirty="0" smtClean="0"/>
              <a:t> or </a:t>
            </a:r>
            <a:r>
              <a:rPr lang="en-US" dirty="0" smtClean="0">
                <a:solidFill>
                  <a:srgbClr val="FF0000"/>
                </a:solidFill>
              </a:rPr>
              <a:t>plates on a shelf</a:t>
            </a:r>
            <a:r>
              <a:rPr lang="en-US" dirty="0" smtClean="0"/>
              <a:t> from the top of the stack only</a:t>
            </a:r>
          </a:p>
          <a:p>
            <a:pPr algn="just"/>
            <a:r>
              <a:rPr lang="en-US" dirty="0" smtClean="0"/>
              <a:t>At any given time, we can only access the top element of a stack. </a:t>
            </a:r>
          </a:p>
          <a:p>
            <a:pPr algn="just"/>
            <a:r>
              <a:rPr lang="en-US" dirty="0" smtClean="0"/>
              <a:t>Stack of CD’s</a:t>
            </a:r>
          </a:p>
          <a:p>
            <a:pPr algn="just"/>
            <a:r>
              <a:rPr lang="en-US" dirty="0" smtClean="0"/>
              <a:t>Stack of Books</a:t>
            </a:r>
          </a:p>
          <a:p>
            <a:pPr algn="just"/>
            <a:endParaRPr lang="en-US" dirty="0" smtClean="0"/>
          </a:p>
          <a:p>
            <a:pPr algn="just"/>
            <a:endParaRPr lang="en-US" dirty="0"/>
          </a:p>
        </p:txBody>
      </p:sp>
      <p:pic>
        <p:nvPicPr>
          <p:cNvPr id="5" name="Picture 8"/>
          <p:cNvPicPr>
            <a:picLocks noChangeAspect="1" noChangeArrowheads="1"/>
          </p:cNvPicPr>
          <p:nvPr/>
        </p:nvPicPr>
        <p:blipFill>
          <a:blip r:embed="rId3"/>
          <a:srcRect/>
          <a:stretch>
            <a:fillRect/>
          </a:stretch>
        </p:blipFill>
        <p:spPr bwMode="auto">
          <a:xfrm>
            <a:off x="6781800" y="5181600"/>
            <a:ext cx="1123950" cy="1152525"/>
          </a:xfrm>
          <a:prstGeom prst="rect">
            <a:avLst/>
          </a:prstGeom>
          <a:noFill/>
          <a:ln w="9525">
            <a:noFill/>
            <a:miter lim="800000"/>
            <a:headEnd/>
            <a:tailEnd/>
          </a:ln>
          <a:effectLst/>
        </p:spPr>
      </p:pic>
      <p:pic>
        <p:nvPicPr>
          <p:cNvPr id="6" name="Picture 10" descr="stack2"/>
          <p:cNvPicPr>
            <a:picLocks noChangeAspect="1" noChangeArrowheads="1"/>
          </p:cNvPicPr>
          <p:nvPr/>
        </p:nvPicPr>
        <p:blipFill>
          <a:blip r:embed="rId4"/>
          <a:srcRect/>
          <a:stretch>
            <a:fillRect/>
          </a:stretch>
        </p:blipFill>
        <p:spPr bwMode="auto">
          <a:xfrm>
            <a:off x="4495800" y="5105400"/>
            <a:ext cx="1533015" cy="1568466"/>
          </a:xfrm>
          <a:prstGeom prst="rect">
            <a:avLst/>
          </a:prstGeom>
          <a:noFill/>
        </p:spPr>
      </p:pic>
      <p:pic>
        <p:nvPicPr>
          <p:cNvPr id="1026" name="Picture 2"/>
          <p:cNvPicPr>
            <a:picLocks noChangeAspect="1" noChangeArrowheads="1"/>
          </p:cNvPicPr>
          <p:nvPr/>
        </p:nvPicPr>
        <p:blipFill>
          <a:blip r:embed="rId5"/>
          <a:srcRect/>
          <a:stretch>
            <a:fillRect/>
          </a:stretch>
        </p:blipFill>
        <p:spPr bwMode="auto">
          <a:xfrm>
            <a:off x="3578942" y="1066800"/>
            <a:ext cx="5336458" cy="1981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6"/>
          <a:srcRect/>
          <a:stretch>
            <a:fillRect/>
          </a:stretch>
        </p:blipFill>
        <p:spPr bwMode="auto">
          <a:xfrm>
            <a:off x="533400" y="1676400"/>
            <a:ext cx="2152650" cy="157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Polish Notations</a:t>
            </a:r>
            <a:endParaRPr lang="en-US" dirty="0"/>
          </a:p>
        </p:txBody>
      </p:sp>
      <p:sp>
        <p:nvSpPr>
          <p:cNvPr id="3" name="Content Placeholder 2"/>
          <p:cNvSpPr>
            <a:spLocks noGrp="1"/>
          </p:cNvSpPr>
          <p:nvPr>
            <p:ph idx="1"/>
          </p:nvPr>
        </p:nvSpPr>
        <p:spPr>
          <a:xfrm>
            <a:off x="457200" y="1935480"/>
            <a:ext cx="8229600" cy="4693920"/>
          </a:xfrm>
        </p:spPr>
        <p:txBody>
          <a:bodyPr>
            <a:normAutofit fontScale="70000" lnSpcReduction="20000"/>
          </a:bodyPr>
          <a:lstStyle/>
          <a:p>
            <a:pPr algn="just"/>
            <a:r>
              <a:rPr lang="en-US" sz="2800" dirty="0" smtClean="0"/>
              <a:t>Infix Expression into Postfix Expression steps</a:t>
            </a:r>
            <a:endParaRPr lang="en-US" sz="2800" dirty="0" smtClean="0">
              <a:solidFill>
                <a:schemeClr val="tx1">
                  <a:lumMod val="75000"/>
                  <a:lumOff val="25000"/>
                </a:schemeClr>
              </a:solidFill>
              <a:sym typeface="Wingdings" pitchFamily="2" charset="2"/>
            </a:endParaRPr>
          </a:p>
          <a:p>
            <a:pPr lvl="1" algn="just">
              <a:buFont typeface="Constantia" pitchFamily="18" charset="0"/>
              <a:buChar char="√"/>
            </a:pPr>
            <a:r>
              <a:rPr lang="en-US" sz="2800" dirty="0" smtClean="0">
                <a:solidFill>
                  <a:schemeClr val="tx1">
                    <a:lumMod val="75000"/>
                    <a:lumOff val="25000"/>
                  </a:schemeClr>
                </a:solidFill>
                <a:sym typeface="Wingdings" pitchFamily="2" charset="2"/>
              </a:rPr>
              <a:t>(7) If </a:t>
            </a:r>
            <a:r>
              <a:rPr lang="en-US" sz="2800" dirty="0" smtClean="0">
                <a:solidFill>
                  <a:srgbClr val="FF0000"/>
                </a:solidFill>
                <a:sym typeface="Wingdings" pitchFamily="2" charset="2"/>
              </a:rPr>
              <a:t>scanned character</a:t>
            </a:r>
            <a:r>
              <a:rPr lang="en-US" sz="2800" dirty="0" smtClean="0">
                <a:solidFill>
                  <a:schemeClr val="tx1">
                    <a:lumMod val="75000"/>
                    <a:lumOff val="25000"/>
                  </a:schemeClr>
                </a:solidFill>
                <a:sym typeface="Wingdings" pitchFamily="2" charset="2"/>
              </a:rPr>
              <a:t> is an </a:t>
            </a:r>
            <a:r>
              <a:rPr lang="en-US" sz="2800" dirty="0" smtClean="0">
                <a:solidFill>
                  <a:srgbClr val="FF0000"/>
                </a:solidFill>
                <a:sym typeface="Wingdings" pitchFamily="2" charset="2"/>
              </a:rPr>
              <a:t>operator</a:t>
            </a:r>
            <a:r>
              <a:rPr lang="en-US" sz="2800" dirty="0" smtClean="0">
                <a:solidFill>
                  <a:schemeClr val="tx1">
                    <a:lumMod val="75000"/>
                    <a:lumOff val="25000"/>
                  </a:schemeClr>
                </a:solidFill>
                <a:sym typeface="Wingdings" pitchFamily="2" charset="2"/>
              </a:rPr>
              <a:t> </a:t>
            </a:r>
            <a:r>
              <a:rPr lang="en-US" sz="2800" dirty="0" smtClean="0">
                <a:solidFill>
                  <a:srgbClr val="0070C0"/>
                </a:solidFill>
                <a:sym typeface="Wingdings" pitchFamily="2" charset="2"/>
              </a:rPr>
              <a:t>and</a:t>
            </a:r>
            <a:r>
              <a:rPr lang="en-US" sz="2800" dirty="0" smtClean="0">
                <a:solidFill>
                  <a:schemeClr val="tx1">
                    <a:lumMod val="75000"/>
                    <a:lumOff val="25000"/>
                  </a:schemeClr>
                </a:solidFill>
                <a:sym typeface="Wingdings" pitchFamily="2" charset="2"/>
              </a:rPr>
              <a:t> </a:t>
            </a:r>
            <a:r>
              <a:rPr lang="en-US" sz="2800" b="1" dirty="0" smtClean="0">
                <a:solidFill>
                  <a:schemeClr val="tx1">
                    <a:lumMod val="75000"/>
                    <a:lumOff val="25000"/>
                  </a:schemeClr>
                </a:solidFill>
                <a:sym typeface="Wingdings" pitchFamily="2" charset="2"/>
              </a:rPr>
              <a:t>top of the stack also contains an operator</a:t>
            </a:r>
            <a:r>
              <a:rPr lang="en-US" sz="2800" dirty="0" smtClean="0">
                <a:solidFill>
                  <a:schemeClr val="tx1">
                    <a:lumMod val="75000"/>
                    <a:lumOff val="25000"/>
                  </a:schemeClr>
                </a:solidFill>
                <a:sym typeface="Wingdings" pitchFamily="2" charset="2"/>
              </a:rPr>
              <a:t> </a:t>
            </a:r>
            <a:r>
              <a:rPr lang="en-US" sz="2800" dirty="0" smtClean="0">
                <a:solidFill>
                  <a:srgbClr val="FF0000"/>
                </a:solidFill>
                <a:sym typeface="Wingdings" pitchFamily="2" charset="2"/>
              </a:rPr>
              <a:t>then we have to compare the precedence of operators as follow</a:t>
            </a:r>
            <a:r>
              <a:rPr lang="en-US" sz="2800" dirty="0" smtClean="0">
                <a:solidFill>
                  <a:schemeClr val="tx1">
                    <a:lumMod val="75000"/>
                    <a:lumOff val="25000"/>
                  </a:schemeClr>
                </a:solidFill>
                <a:sym typeface="Wingdings" pitchFamily="2" charset="2"/>
              </a:rPr>
              <a:t>: </a:t>
            </a:r>
          </a:p>
          <a:p>
            <a:pPr lvl="1" algn="just">
              <a:buFont typeface="Constantia" pitchFamily="18" charset="0"/>
              <a:buChar char="√"/>
            </a:pPr>
            <a:r>
              <a:rPr lang="en-US" sz="2800" dirty="0" smtClean="0">
                <a:solidFill>
                  <a:schemeClr val="tx1">
                    <a:lumMod val="75000"/>
                    <a:lumOff val="25000"/>
                  </a:schemeClr>
                </a:solidFill>
                <a:sym typeface="Wingdings" pitchFamily="2" charset="2"/>
              </a:rPr>
              <a:t>(a) If precedence of scanned operator is </a:t>
            </a:r>
            <a:r>
              <a:rPr lang="en-US" sz="2800" b="1" dirty="0" smtClean="0">
                <a:solidFill>
                  <a:srgbClr val="FF0000"/>
                </a:solidFill>
                <a:sym typeface="Wingdings" pitchFamily="2" charset="2"/>
              </a:rPr>
              <a:t>less then </a:t>
            </a:r>
            <a:r>
              <a:rPr lang="en-US" sz="2800" dirty="0" smtClean="0">
                <a:solidFill>
                  <a:schemeClr val="tx1">
                    <a:lumMod val="75000"/>
                    <a:lumOff val="25000"/>
                  </a:schemeClr>
                </a:solidFill>
                <a:sym typeface="Wingdings" pitchFamily="2" charset="2"/>
              </a:rPr>
              <a:t>or equal to the precedence of topmost operator in the stack then </a:t>
            </a:r>
            <a:r>
              <a:rPr lang="en-US" sz="2800" b="1" dirty="0" smtClean="0">
                <a:solidFill>
                  <a:srgbClr val="FF0000"/>
                </a:solidFill>
                <a:sym typeface="Wingdings" pitchFamily="2" charset="2"/>
              </a:rPr>
              <a:t>POP</a:t>
            </a:r>
            <a:r>
              <a:rPr lang="en-US" sz="2800" dirty="0" smtClean="0">
                <a:solidFill>
                  <a:schemeClr val="tx1">
                    <a:lumMod val="75000"/>
                    <a:lumOff val="25000"/>
                  </a:schemeClr>
                </a:solidFill>
                <a:sym typeface="Wingdings" pitchFamily="2" charset="2"/>
              </a:rPr>
              <a:t> that </a:t>
            </a:r>
            <a:r>
              <a:rPr lang="en-US" sz="2800" dirty="0" smtClean="0">
                <a:solidFill>
                  <a:srgbClr val="FF0000"/>
                </a:solidFill>
                <a:sym typeface="Wingdings" pitchFamily="2" charset="2"/>
              </a:rPr>
              <a:t>operator</a:t>
            </a:r>
            <a:r>
              <a:rPr lang="en-US" sz="2800" dirty="0" smtClean="0">
                <a:solidFill>
                  <a:schemeClr val="tx1">
                    <a:lumMod val="75000"/>
                    <a:lumOff val="25000"/>
                  </a:schemeClr>
                </a:solidFill>
                <a:sym typeface="Wingdings" pitchFamily="2" charset="2"/>
              </a:rPr>
              <a:t> from stack and </a:t>
            </a:r>
            <a:r>
              <a:rPr lang="en-US" sz="2800" b="1" dirty="0" smtClean="0">
                <a:solidFill>
                  <a:srgbClr val="FF0000"/>
                </a:solidFill>
                <a:sym typeface="Wingdings" pitchFamily="2" charset="2"/>
              </a:rPr>
              <a:t>append</a:t>
            </a:r>
            <a:r>
              <a:rPr lang="en-US" sz="2800" dirty="0" smtClean="0">
                <a:solidFill>
                  <a:schemeClr val="tx1">
                    <a:lumMod val="75000"/>
                    <a:lumOff val="25000"/>
                  </a:schemeClr>
                </a:solidFill>
                <a:sym typeface="Wingdings" pitchFamily="2" charset="2"/>
              </a:rPr>
              <a:t> it into </a:t>
            </a:r>
            <a:r>
              <a:rPr lang="en-US" sz="2800" dirty="0" smtClean="0">
                <a:solidFill>
                  <a:srgbClr val="FF0000"/>
                </a:solidFill>
                <a:sym typeface="Wingdings" pitchFamily="2" charset="2"/>
              </a:rPr>
              <a:t>postfix</a:t>
            </a:r>
            <a:r>
              <a:rPr lang="en-US" sz="2800" dirty="0" smtClean="0">
                <a:solidFill>
                  <a:schemeClr val="tx1">
                    <a:lumMod val="75000"/>
                    <a:lumOff val="25000"/>
                  </a:schemeClr>
                </a:solidFill>
                <a:sym typeface="Wingdings" pitchFamily="2" charset="2"/>
              </a:rPr>
              <a:t> string and </a:t>
            </a:r>
            <a:r>
              <a:rPr lang="en-US" sz="2800" b="1" dirty="0" smtClean="0">
                <a:solidFill>
                  <a:srgbClr val="FF0000"/>
                </a:solidFill>
                <a:sym typeface="Wingdings" pitchFamily="2" charset="2"/>
              </a:rPr>
              <a:t>PUSH scanned </a:t>
            </a:r>
            <a:r>
              <a:rPr lang="en-US" sz="2800" dirty="0" smtClean="0">
                <a:solidFill>
                  <a:schemeClr val="tx1">
                    <a:lumMod val="75000"/>
                    <a:lumOff val="25000"/>
                  </a:schemeClr>
                </a:solidFill>
                <a:sym typeface="Wingdings" pitchFamily="2" charset="2"/>
              </a:rPr>
              <a:t>operator into stack. </a:t>
            </a:r>
          </a:p>
          <a:p>
            <a:pPr lvl="1" algn="just">
              <a:buFont typeface="Constantia" pitchFamily="18" charset="0"/>
              <a:buChar char="√"/>
            </a:pPr>
            <a:r>
              <a:rPr lang="en-US" sz="2800" dirty="0" smtClean="0">
                <a:solidFill>
                  <a:schemeClr val="tx1">
                    <a:lumMod val="75000"/>
                    <a:lumOff val="25000"/>
                  </a:schemeClr>
                </a:solidFill>
                <a:sym typeface="Wingdings" pitchFamily="2" charset="2"/>
              </a:rPr>
              <a:t>(b) If precedence of scanned operator is </a:t>
            </a:r>
            <a:r>
              <a:rPr lang="en-US" sz="2800" b="1" dirty="0" smtClean="0">
                <a:solidFill>
                  <a:srgbClr val="FF0000"/>
                </a:solidFill>
                <a:sym typeface="Wingdings" pitchFamily="2" charset="2"/>
              </a:rPr>
              <a:t>greater</a:t>
            </a:r>
            <a:r>
              <a:rPr lang="en-US" sz="2800" dirty="0" smtClean="0">
                <a:solidFill>
                  <a:schemeClr val="tx1">
                    <a:lumMod val="75000"/>
                    <a:lumOff val="25000"/>
                  </a:schemeClr>
                </a:solidFill>
                <a:sym typeface="Wingdings" pitchFamily="2" charset="2"/>
              </a:rPr>
              <a:t> then the precedence of topmost operator in the stack then </a:t>
            </a:r>
            <a:r>
              <a:rPr lang="en-US" sz="2800" dirty="0" smtClean="0">
                <a:solidFill>
                  <a:srgbClr val="FF0000"/>
                </a:solidFill>
                <a:sym typeface="Wingdings" pitchFamily="2" charset="2"/>
              </a:rPr>
              <a:t>PUSH</a:t>
            </a:r>
            <a:r>
              <a:rPr lang="en-US" sz="2800" dirty="0" smtClean="0">
                <a:solidFill>
                  <a:schemeClr val="tx1">
                    <a:lumMod val="75000"/>
                    <a:lumOff val="25000"/>
                  </a:schemeClr>
                </a:solidFill>
                <a:sym typeface="Wingdings" pitchFamily="2" charset="2"/>
              </a:rPr>
              <a:t> scanned operator into stack. </a:t>
            </a:r>
          </a:p>
          <a:p>
            <a:pPr lvl="1" algn="just">
              <a:buFont typeface="Constantia" pitchFamily="18" charset="0"/>
              <a:buChar char="√"/>
            </a:pPr>
            <a:r>
              <a:rPr lang="en-US" sz="2800" dirty="0" smtClean="0">
                <a:solidFill>
                  <a:schemeClr val="tx1">
                    <a:lumMod val="75000"/>
                    <a:lumOff val="25000"/>
                  </a:schemeClr>
                </a:solidFill>
                <a:sym typeface="Wingdings" pitchFamily="2" charset="2"/>
              </a:rPr>
              <a:t>(8) Repeat step7 until </a:t>
            </a:r>
            <a:r>
              <a:rPr lang="en-US" sz="2800" b="1" dirty="0" smtClean="0">
                <a:solidFill>
                  <a:srgbClr val="FF0000"/>
                </a:solidFill>
                <a:sym typeface="Wingdings" pitchFamily="2" charset="2"/>
              </a:rPr>
              <a:t>“(“</a:t>
            </a:r>
            <a:r>
              <a:rPr lang="en-US" sz="2800" dirty="0" smtClean="0">
                <a:solidFill>
                  <a:schemeClr val="tx1">
                    <a:lumMod val="75000"/>
                    <a:lumOff val="25000"/>
                  </a:schemeClr>
                </a:solidFill>
                <a:sym typeface="Wingdings" pitchFamily="2" charset="2"/>
              </a:rPr>
              <a:t>is encountered into stack or stack becomes empty. </a:t>
            </a:r>
          </a:p>
          <a:p>
            <a:pPr lvl="1" algn="just">
              <a:buFont typeface="Constantia" pitchFamily="18" charset="0"/>
              <a:buChar char="√"/>
            </a:pPr>
            <a:r>
              <a:rPr lang="en-US" sz="2800" dirty="0" smtClean="0">
                <a:solidFill>
                  <a:schemeClr val="tx1">
                    <a:lumMod val="75000"/>
                    <a:lumOff val="25000"/>
                  </a:schemeClr>
                </a:solidFill>
                <a:sym typeface="Wingdings" pitchFamily="2" charset="2"/>
              </a:rPr>
              <a:t>(9) When all the characters are scanned from infix string, POP remaining characters from stack and append it into postfix string.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8991600" cy="1143000"/>
          </a:xfrm>
        </p:spPr>
        <p:txBody>
          <a:bodyPr>
            <a:noAutofit/>
          </a:bodyPr>
          <a:lstStyle/>
          <a:p>
            <a:r>
              <a:rPr lang="en-US" sz="4000" b="1" dirty="0" smtClean="0"/>
              <a:t>Conversion from Infix to Postfix Algorithm</a:t>
            </a:r>
            <a:br>
              <a:rPr lang="en-US" sz="4000" b="1" dirty="0" smtClean="0"/>
            </a:br>
            <a:r>
              <a:rPr lang="en-US" sz="4000" b="1" dirty="0" smtClean="0"/>
              <a:t>(simple steps)</a:t>
            </a:r>
            <a:endParaRPr lang="en-IN" sz="4000" b="1" dirty="0"/>
          </a:p>
        </p:txBody>
      </p:sp>
      <p:sp>
        <p:nvSpPr>
          <p:cNvPr id="3" name="Content Placeholder 2"/>
          <p:cNvSpPr>
            <a:spLocks noGrp="1"/>
          </p:cNvSpPr>
          <p:nvPr>
            <p:ph sz="quarter" idx="1"/>
          </p:nvPr>
        </p:nvSpPr>
        <p:spPr>
          <a:xfrm>
            <a:off x="457200" y="1960240"/>
            <a:ext cx="8229600" cy="4061048"/>
          </a:xfrm>
        </p:spPr>
        <p:txBody>
          <a:bodyPr>
            <a:normAutofit/>
          </a:bodyPr>
          <a:lstStyle/>
          <a:p>
            <a:pPr marL="0" indent="0" algn="just">
              <a:lnSpc>
                <a:spcPct val="200000"/>
              </a:lnSpc>
              <a:buClr>
                <a:srgbClr val="CC00CC"/>
              </a:buClr>
              <a:buNone/>
            </a:pPr>
            <a:r>
              <a:rPr lang="en-US" sz="2200" b="1" dirty="0" smtClean="0">
                <a:solidFill>
                  <a:srgbClr val="3333FF"/>
                </a:solidFill>
              </a:rPr>
              <a:t>Step1</a:t>
            </a:r>
          </a:p>
          <a:p>
            <a:pPr algn="just">
              <a:lnSpc>
                <a:spcPct val="200000"/>
              </a:lnSpc>
              <a:buClr>
                <a:srgbClr val="CC00CC"/>
              </a:buClr>
              <a:buFont typeface="Wingdings 2" pitchFamily="18" charset="2"/>
              <a:buChar char="é"/>
            </a:pPr>
            <a:r>
              <a:rPr lang="en-IN" sz="2200" b="1" dirty="0">
                <a:solidFill>
                  <a:srgbClr val="FF0000"/>
                </a:solidFill>
              </a:rPr>
              <a:t>Scan the Infix expression </a:t>
            </a:r>
            <a:r>
              <a:rPr lang="en-IN" sz="2200" dirty="0"/>
              <a:t>from </a:t>
            </a:r>
            <a:r>
              <a:rPr lang="en-IN" sz="2200" b="1" dirty="0">
                <a:solidFill>
                  <a:srgbClr val="FF0000"/>
                </a:solidFill>
              </a:rPr>
              <a:t>left to right </a:t>
            </a:r>
            <a:r>
              <a:rPr lang="en-IN" sz="2200" dirty="0"/>
              <a:t>for tokens (Operators, Operands &amp; Parentheses) and perform the steps 2 to 5 for each token in the Expression</a:t>
            </a:r>
            <a:endParaRPr lang="en-IN" sz="2200" dirty="0" smtClean="0"/>
          </a:p>
        </p:txBody>
      </p:sp>
    </p:spTree>
    <p:extLst>
      <p:ext uri="{BB962C8B-B14F-4D97-AF65-F5344CB8AC3E}">
        <p14:creationId xmlns:p14="http://schemas.microsoft.com/office/powerpoint/2010/main" val="94780468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Algorithm</a:t>
            </a:r>
            <a:endParaRPr lang="en-IN" b="1" dirty="0"/>
          </a:p>
        </p:txBody>
      </p:sp>
      <p:sp>
        <p:nvSpPr>
          <p:cNvPr id="3" name="Content Placeholder 2"/>
          <p:cNvSpPr>
            <a:spLocks noGrp="1"/>
          </p:cNvSpPr>
          <p:nvPr>
            <p:ph sz="quarter" idx="1"/>
          </p:nvPr>
        </p:nvSpPr>
        <p:spPr>
          <a:xfrm>
            <a:off x="457200" y="1960240"/>
            <a:ext cx="8229600" cy="4061048"/>
          </a:xfrm>
        </p:spPr>
        <p:txBody>
          <a:bodyPr>
            <a:normAutofit/>
          </a:bodyPr>
          <a:lstStyle/>
          <a:p>
            <a:pPr marL="0" indent="0" algn="just">
              <a:lnSpc>
                <a:spcPct val="200000"/>
              </a:lnSpc>
              <a:buClr>
                <a:srgbClr val="CC00CC"/>
              </a:buClr>
              <a:buNone/>
            </a:pPr>
            <a:r>
              <a:rPr lang="en-US" sz="2200" b="1" dirty="0" smtClean="0">
                <a:solidFill>
                  <a:srgbClr val="3333FF"/>
                </a:solidFill>
              </a:rPr>
              <a:t>Step2</a:t>
            </a:r>
          </a:p>
          <a:p>
            <a:pPr algn="just">
              <a:lnSpc>
                <a:spcPct val="200000"/>
              </a:lnSpc>
              <a:buClr>
                <a:srgbClr val="CC00CC"/>
              </a:buClr>
              <a:buFont typeface="Wingdings 2" pitchFamily="18" charset="2"/>
              <a:buChar char="é"/>
            </a:pPr>
            <a:r>
              <a:rPr lang="en-IN" sz="2200" dirty="0"/>
              <a:t>If token is </a:t>
            </a:r>
            <a:r>
              <a:rPr lang="en-IN" sz="2200" b="1" dirty="0">
                <a:solidFill>
                  <a:srgbClr val="FF0000"/>
                </a:solidFill>
              </a:rPr>
              <a:t>operand, Append it </a:t>
            </a:r>
            <a:r>
              <a:rPr lang="en-IN" sz="2200" dirty="0"/>
              <a:t>in postfix </a:t>
            </a:r>
            <a:r>
              <a:rPr lang="en-IN" sz="2200" dirty="0" smtClean="0"/>
              <a:t>expression</a:t>
            </a:r>
          </a:p>
          <a:p>
            <a:pPr marL="0" indent="0" algn="just">
              <a:lnSpc>
                <a:spcPct val="200000"/>
              </a:lnSpc>
              <a:buClr>
                <a:srgbClr val="CC00CC"/>
              </a:buClr>
              <a:buNone/>
            </a:pPr>
            <a:r>
              <a:rPr lang="en-US" sz="2200" b="1" dirty="0" smtClean="0">
                <a:solidFill>
                  <a:srgbClr val="3333FF"/>
                </a:solidFill>
              </a:rPr>
              <a:t>Step3</a:t>
            </a:r>
          </a:p>
          <a:p>
            <a:pPr algn="just">
              <a:lnSpc>
                <a:spcPct val="200000"/>
              </a:lnSpc>
              <a:buClr>
                <a:srgbClr val="CC00CC"/>
              </a:buClr>
              <a:buFont typeface="Wingdings 2" pitchFamily="18" charset="2"/>
              <a:buChar char="é"/>
            </a:pPr>
            <a:r>
              <a:rPr lang="en-IN" sz="2200" dirty="0" smtClean="0"/>
              <a:t>If token is a </a:t>
            </a:r>
            <a:r>
              <a:rPr lang="en-IN" sz="2200" b="1" dirty="0" smtClean="0">
                <a:solidFill>
                  <a:srgbClr val="FF0000"/>
                </a:solidFill>
              </a:rPr>
              <a:t>left parentheses “(“</a:t>
            </a:r>
            <a:r>
              <a:rPr lang="en-IN" sz="2200" dirty="0" smtClean="0"/>
              <a:t>, </a:t>
            </a:r>
            <a:r>
              <a:rPr lang="en-IN" sz="2200" b="1" dirty="0" smtClean="0">
                <a:solidFill>
                  <a:srgbClr val="FF0000"/>
                </a:solidFill>
              </a:rPr>
              <a:t>push it</a:t>
            </a:r>
            <a:r>
              <a:rPr lang="en-IN" sz="2200" dirty="0" smtClean="0"/>
              <a:t> in stack.</a:t>
            </a:r>
          </a:p>
        </p:txBody>
      </p:sp>
    </p:spTree>
    <p:extLst>
      <p:ext uri="{BB962C8B-B14F-4D97-AF65-F5344CB8AC3E}">
        <p14:creationId xmlns:p14="http://schemas.microsoft.com/office/powerpoint/2010/main" val="305921695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Algorithm</a:t>
            </a:r>
            <a:endParaRPr lang="en-IN" b="1" dirty="0"/>
          </a:p>
        </p:txBody>
      </p:sp>
      <p:sp>
        <p:nvSpPr>
          <p:cNvPr id="3" name="Content Placeholder 2"/>
          <p:cNvSpPr>
            <a:spLocks noGrp="1"/>
          </p:cNvSpPr>
          <p:nvPr>
            <p:ph sz="quarter" idx="1"/>
          </p:nvPr>
        </p:nvSpPr>
        <p:spPr>
          <a:xfrm>
            <a:off x="457200" y="1556792"/>
            <a:ext cx="8229600" cy="4536504"/>
          </a:xfrm>
        </p:spPr>
        <p:txBody>
          <a:bodyPr>
            <a:normAutofit fontScale="92500" lnSpcReduction="10000"/>
          </a:bodyPr>
          <a:lstStyle/>
          <a:p>
            <a:pPr marL="0" indent="0" algn="just">
              <a:lnSpc>
                <a:spcPct val="200000"/>
              </a:lnSpc>
              <a:buClr>
                <a:srgbClr val="CC00CC"/>
              </a:buClr>
              <a:buNone/>
            </a:pPr>
            <a:r>
              <a:rPr lang="en-US" sz="2200" b="1" dirty="0" smtClean="0">
                <a:solidFill>
                  <a:srgbClr val="3333FF"/>
                </a:solidFill>
              </a:rPr>
              <a:t>Step4</a:t>
            </a:r>
          </a:p>
          <a:p>
            <a:pPr algn="just">
              <a:lnSpc>
                <a:spcPct val="200000"/>
              </a:lnSpc>
              <a:buClr>
                <a:srgbClr val="CC00CC"/>
              </a:buClr>
              <a:buFont typeface="Wingdings 2" pitchFamily="18" charset="2"/>
              <a:buChar char="é"/>
            </a:pPr>
            <a:r>
              <a:rPr lang="en-IN" sz="2200" dirty="0" smtClean="0"/>
              <a:t>I</a:t>
            </a:r>
            <a:r>
              <a:rPr lang="en-IN" sz="2200" dirty="0"/>
              <a:t>f token is an </a:t>
            </a:r>
            <a:r>
              <a:rPr lang="en-IN" sz="2200" b="1" dirty="0">
                <a:solidFill>
                  <a:srgbClr val="FF0000"/>
                </a:solidFill>
              </a:rPr>
              <a:t>operator</a:t>
            </a:r>
            <a:r>
              <a:rPr lang="en-IN" sz="2200" dirty="0" smtClean="0"/>
              <a:t>,</a:t>
            </a:r>
          </a:p>
          <a:p>
            <a:pPr marL="1235075" algn="just">
              <a:lnSpc>
                <a:spcPct val="200000"/>
              </a:lnSpc>
              <a:buClr>
                <a:srgbClr val="C00000"/>
              </a:buClr>
              <a:buSzPct val="90000"/>
              <a:buFont typeface="Wingdings 3" pitchFamily="18" charset="2"/>
              <a:buChar char=""/>
            </a:pPr>
            <a:r>
              <a:rPr lang="en-IN" sz="2200" b="1" dirty="0">
                <a:solidFill>
                  <a:srgbClr val="FF0000"/>
                </a:solidFill>
              </a:rPr>
              <a:t>Pop all the operators </a:t>
            </a:r>
            <a:r>
              <a:rPr lang="en-IN" sz="2200" dirty="0"/>
              <a:t>which are of higher or equal precedence then the incoming token and </a:t>
            </a:r>
            <a:r>
              <a:rPr lang="en-IN" sz="2200" b="1" dirty="0">
                <a:solidFill>
                  <a:srgbClr val="FF0000"/>
                </a:solidFill>
              </a:rPr>
              <a:t>append them </a:t>
            </a:r>
            <a:r>
              <a:rPr lang="en-IN" sz="2200" dirty="0"/>
              <a:t>(in the same order) to the output Expression. </a:t>
            </a:r>
            <a:endParaRPr lang="en-IN" sz="2200" dirty="0" smtClean="0"/>
          </a:p>
          <a:p>
            <a:pPr marL="1235075" algn="just">
              <a:lnSpc>
                <a:spcPct val="200000"/>
              </a:lnSpc>
              <a:buClr>
                <a:srgbClr val="C00000"/>
              </a:buClr>
              <a:buSzPct val="90000"/>
              <a:buFont typeface="Wingdings 3" pitchFamily="18" charset="2"/>
              <a:buChar char=""/>
            </a:pPr>
            <a:r>
              <a:rPr lang="en-IN" sz="2200" dirty="0" smtClean="0"/>
              <a:t>After </a:t>
            </a:r>
            <a:r>
              <a:rPr lang="en-IN" sz="2200" dirty="0"/>
              <a:t>popping out all such operators, </a:t>
            </a:r>
            <a:r>
              <a:rPr lang="en-IN" sz="2200" b="1" dirty="0">
                <a:solidFill>
                  <a:srgbClr val="FF0000"/>
                </a:solidFill>
              </a:rPr>
              <a:t>push the new token </a:t>
            </a:r>
            <a:r>
              <a:rPr lang="en-IN" sz="2200" dirty="0"/>
              <a:t>on stack.</a:t>
            </a:r>
            <a:endParaRPr lang="en-IN" sz="2200" dirty="0" smtClean="0"/>
          </a:p>
        </p:txBody>
      </p:sp>
    </p:spTree>
    <p:extLst>
      <p:ext uri="{BB962C8B-B14F-4D97-AF65-F5344CB8AC3E}">
        <p14:creationId xmlns:p14="http://schemas.microsoft.com/office/powerpoint/2010/main" val="320094738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Algorithm</a:t>
            </a:r>
            <a:endParaRPr lang="en-IN" b="1" dirty="0"/>
          </a:p>
        </p:txBody>
      </p:sp>
      <p:sp>
        <p:nvSpPr>
          <p:cNvPr id="3" name="Content Placeholder 2"/>
          <p:cNvSpPr>
            <a:spLocks noGrp="1"/>
          </p:cNvSpPr>
          <p:nvPr>
            <p:ph sz="quarter" idx="1"/>
          </p:nvPr>
        </p:nvSpPr>
        <p:spPr>
          <a:xfrm>
            <a:off x="457200" y="1484784"/>
            <a:ext cx="8229600" cy="4896544"/>
          </a:xfrm>
        </p:spPr>
        <p:txBody>
          <a:bodyPr>
            <a:noAutofit/>
          </a:bodyPr>
          <a:lstStyle/>
          <a:p>
            <a:pPr marL="0" indent="0" algn="just">
              <a:lnSpc>
                <a:spcPct val="200000"/>
              </a:lnSpc>
              <a:buClr>
                <a:srgbClr val="CC00CC"/>
              </a:buClr>
              <a:buNone/>
            </a:pPr>
            <a:r>
              <a:rPr lang="en-US" sz="2000" b="1" dirty="0" smtClean="0">
                <a:solidFill>
                  <a:srgbClr val="3333FF"/>
                </a:solidFill>
              </a:rPr>
              <a:t>Step5</a:t>
            </a:r>
          </a:p>
          <a:p>
            <a:pPr algn="just">
              <a:lnSpc>
                <a:spcPct val="200000"/>
              </a:lnSpc>
              <a:buClr>
                <a:srgbClr val="CC00CC"/>
              </a:buClr>
              <a:buFont typeface="Wingdings 2" pitchFamily="18" charset="2"/>
              <a:buChar char="é"/>
            </a:pPr>
            <a:r>
              <a:rPr lang="en-IN" sz="2000" dirty="0"/>
              <a:t>If </a:t>
            </a:r>
            <a:r>
              <a:rPr lang="en-IN" sz="2000" b="1" dirty="0">
                <a:solidFill>
                  <a:srgbClr val="FF0000"/>
                </a:solidFill>
              </a:rPr>
              <a:t>“)”</a:t>
            </a:r>
            <a:r>
              <a:rPr lang="en-IN" sz="2000" dirty="0"/>
              <a:t> right </a:t>
            </a:r>
            <a:r>
              <a:rPr lang="en-IN" sz="2000" dirty="0" smtClean="0"/>
              <a:t>parentheses </a:t>
            </a:r>
            <a:r>
              <a:rPr lang="en-IN" sz="2000" dirty="0"/>
              <a:t>is found</a:t>
            </a:r>
            <a:r>
              <a:rPr lang="en-IN" sz="2000" dirty="0" smtClean="0"/>
              <a:t>,</a:t>
            </a:r>
          </a:p>
          <a:p>
            <a:pPr marL="1235075" algn="just">
              <a:lnSpc>
                <a:spcPct val="200000"/>
              </a:lnSpc>
              <a:buClr>
                <a:srgbClr val="C00000"/>
              </a:buClr>
              <a:buSzPct val="90000"/>
              <a:buFont typeface="Wingdings 3" pitchFamily="18" charset="2"/>
              <a:buChar char=""/>
            </a:pPr>
            <a:r>
              <a:rPr lang="en-IN" sz="2000" b="1" dirty="0">
                <a:solidFill>
                  <a:srgbClr val="FF0000"/>
                </a:solidFill>
              </a:rPr>
              <a:t>Pop all the operators </a:t>
            </a:r>
            <a:r>
              <a:rPr lang="en-IN" sz="2000" dirty="0"/>
              <a:t>from the Stack and append them to Output String, </a:t>
            </a:r>
            <a:r>
              <a:rPr lang="en-IN" sz="2000" b="1" dirty="0">
                <a:solidFill>
                  <a:srgbClr val="FF0000"/>
                </a:solidFill>
              </a:rPr>
              <a:t>till</a:t>
            </a:r>
            <a:r>
              <a:rPr lang="en-IN" sz="2000" dirty="0"/>
              <a:t> you </a:t>
            </a:r>
            <a:r>
              <a:rPr lang="en-IN" sz="2000" b="1" dirty="0">
                <a:solidFill>
                  <a:srgbClr val="FF0000"/>
                </a:solidFill>
              </a:rPr>
              <a:t>encounter the Opening Parenthesis “(“</a:t>
            </a:r>
            <a:r>
              <a:rPr lang="en-IN" sz="2000" dirty="0"/>
              <a:t>. </a:t>
            </a:r>
            <a:endParaRPr lang="en-IN" sz="2000" dirty="0" smtClean="0"/>
          </a:p>
          <a:p>
            <a:pPr marL="1235075" algn="just">
              <a:lnSpc>
                <a:spcPct val="200000"/>
              </a:lnSpc>
              <a:buClr>
                <a:srgbClr val="C00000"/>
              </a:buClr>
              <a:buSzPct val="90000"/>
              <a:buFont typeface="Wingdings 3" pitchFamily="18" charset="2"/>
              <a:buChar char=""/>
            </a:pPr>
            <a:r>
              <a:rPr lang="en-IN" sz="2000" b="1" dirty="0" smtClean="0">
                <a:solidFill>
                  <a:srgbClr val="FF0000"/>
                </a:solidFill>
              </a:rPr>
              <a:t>Pop </a:t>
            </a:r>
            <a:r>
              <a:rPr lang="en-IN" sz="2000" b="1" dirty="0">
                <a:solidFill>
                  <a:srgbClr val="FF0000"/>
                </a:solidFill>
              </a:rPr>
              <a:t>the left parenthesis </a:t>
            </a:r>
            <a:r>
              <a:rPr lang="en-IN" sz="2000" dirty="0"/>
              <a:t>but don’t append it to the output string (Postfix notation does not have brackets).</a:t>
            </a:r>
            <a:endParaRPr lang="en-IN" sz="2000" dirty="0" smtClean="0"/>
          </a:p>
        </p:txBody>
      </p:sp>
    </p:spTree>
    <p:extLst>
      <p:ext uri="{BB962C8B-B14F-4D97-AF65-F5344CB8AC3E}">
        <p14:creationId xmlns:p14="http://schemas.microsoft.com/office/powerpoint/2010/main" val="251875700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Algorithm</a:t>
            </a:r>
            <a:endParaRPr lang="en-IN" b="1" dirty="0"/>
          </a:p>
        </p:txBody>
      </p:sp>
      <p:sp>
        <p:nvSpPr>
          <p:cNvPr id="3" name="Content Placeholder 2"/>
          <p:cNvSpPr>
            <a:spLocks noGrp="1"/>
          </p:cNvSpPr>
          <p:nvPr>
            <p:ph sz="quarter" idx="1"/>
          </p:nvPr>
        </p:nvSpPr>
        <p:spPr>
          <a:xfrm>
            <a:off x="457200" y="1700808"/>
            <a:ext cx="8229600" cy="4608512"/>
          </a:xfrm>
        </p:spPr>
        <p:txBody>
          <a:bodyPr>
            <a:normAutofit/>
          </a:bodyPr>
          <a:lstStyle/>
          <a:p>
            <a:pPr marL="0" indent="0" algn="just">
              <a:lnSpc>
                <a:spcPct val="200000"/>
              </a:lnSpc>
              <a:buClr>
                <a:srgbClr val="CC00CC"/>
              </a:buClr>
              <a:buNone/>
            </a:pPr>
            <a:r>
              <a:rPr lang="en-US" sz="2200" b="1" dirty="0" smtClean="0">
                <a:solidFill>
                  <a:srgbClr val="3333FF"/>
                </a:solidFill>
              </a:rPr>
              <a:t>Step6</a:t>
            </a:r>
          </a:p>
          <a:p>
            <a:pPr algn="just">
              <a:lnSpc>
                <a:spcPct val="200000"/>
              </a:lnSpc>
              <a:buClr>
                <a:srgbClr val="CC00CC"/>
              </a:buClr>
              <a:buFont typeface="Wingdings 2" pitchFamily="18" charset="2"/>
              <a:buChar char="é"/>
            </a:pPr>
            <a:r>
              <a:rPr lang="en-IN" sz="2200" dirty="0"/>
              <a:t>When all tokens of Infix expression have been scanned. </a:t>
            </a:r>
            <a:r>
              <a:rPr lang="en-IN" sz="2200" b="1" dirty="0">
                <a:solidFill>
                  <a:srgbClr val="FF0000"/>
                </a:solidFill>
              </a:rPr>
              <a:t>Pop all the elements from the stack </a:t>
            </a:r>
            <a:r>
              <a:rPr lang="en-IN" sz="2200" dirty="0"/>
              <a:t>and </a:t>
            </a:r>
            <a:r>
              <a:rPr lang="en-IN" sz="2200" b="1" dirty="0">
                <a:solidFill>
                  <a:srgbClr val="FF0000"/>
                </a:solidFill>
              </a:rPr>
              <a:t>append</a:t>
            </a:r>
            <a:r>
              <a:rPr lang="en-IN" sz="2200" dirty="0"/>
              <a:t> them to the Output String</a:t>
            </a:r>
            <a:r>
              <a:rPr lang="en-IN" sz="2200" dirty="0" smtClean="0"/>
              <a:t>.</a:t>
            </a:r>
          </a:p>
          <a:p>
            <a:pPr algn="just">
              <a:lnSpc>
                <a:spcPct val="200000"/>
              </a:lnSpc>
              <a:buClr>
                <a:srgbClr val="CC00CC"/>
              </a:buClr>
              <a:buFont typeface="Wingdings 2" pitchFamily="18" charset="2"/>
              <a:buChar char="é"/>
            </a:pPr>
            <a:r>
              <a:rPr lang="en-IN" sz="2200" dirty="0"/>
              <a:t>The Output string is the Corresponding </a:t>
            </a:r>
            <a:r>
              <a:rPr lang="en-IN" sz="2200" b="1" dirty="0">
                <a:solidFill>
                  <a:srgbClr val="FF0000"/>
                </a:solidFill>
              </a:rPr>
              <a:t>Postfix Notation</a:t>
            </a:r>
            <a:r>
              <a:rPr lang="en-IN" sz="2200" dirty="0"/>
              <a:t>.</a:t>
            </a:r>
            <a:endParaRPr lang="en-IN" sz="2200" dirty="0" smtClean="0"/>
          </a:p>
          <a:p>
            <a:pPr algn="just">
              <a:lnSpc>
                <a:spcPct val="200000"/>
              </a:lnSpc>
              <a:buClr>
                <a:srgbClr val="CC00CC"/>
              </a:buClr>
              <a:buFont typeface="Wingdings 2" pitchFamily="18" charset="2"/>
              <a:buChar char="é"/>
            </a:pPr>
            <a:endParaRPr lang="en-IN" sz="2200" b="1" dirty="0" smtClean="0"/>
          </a:p>
        </p:txBody>
      </p:sp>
    </p:spTree>
    <p:extLst>
      <p:ext uri="{BB962C8B-B14F-4D97-AF65-F5344CB8AC3E}">
        <p14:creationId xmlns:p14="http://schemas.microsoft.com/office/powerpoint/2010/main" val="308538331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662880" y="836712"/>
            <a:ext cx="8229600" cy="3312368"/>
          </a:xfrm>
        </p:spPr>
        <p:txBody>
          <a:bodyPr>
            <a:normAutofit/>
          </a:bodyPr>
          <a:lstStyle/>
          <a:p>
            <a:pPr>
              <a:lnSpc>
                <a:spcPct val="200000"/>
              </a:lnSpc>
              <a:buClr>
                <a:srgbClr val="CC00CC"/>
              </a:buClr>
              <a:buFont typeface="Wingdings 2" pitchFamily="18" charset="2"/>
              <a:buChar char="é"/>
            </a:pPr>
            <a:r>
              <a:rPr lang="en-IN" sz="2200" dirty="0"/>
              <a:t>Let the incoming </a:t>
            </a:r>
            <a:r>
              <a:rPr lang="en-IN" sz="2200" dirty="0" smtClean="0"/>
              <a:t>the Infix expression </a:t>
            </a:r>
            <a:r>
              <a:rPr lang="en-IN" sz="2200" dirty="0"/>
              <a:t>be:     </a:t>
            </a:r>
            <a:endParaRPr lang="en-IN" sz="2200" dirty="0" smtClean="0"/>
          </a:p>
          <a:p>
            <a:pPr marL="0" indent="0">
              <a:lnSpc>
                <a:spcPct val="200000"/>
              </a:lnSpc>
              <a:buClr>
                <a:srgbClr val="CC00CC"/>
              </a:buClr>
              <a:buNone/>
            </a:pPr>
            <a:r>
              <a:rPr lang="en-US" sz="2200" dirty="0" smtClean="0"/>
              <a:t>		</a:t>
            </a:r>
            <a:r>
              <a:rPr lang="en-IN" sz="2200" dirty="0" smtClean="0"/>
              <a:t> </a:t>
            </a:r>
            <a:r>
              <a:rPr lang="en-IN" sz="2200" b="1" dirty="0" smtClean="0">
                <a:solidFill>
                  <a:srgbClr val="FF0000"/>
                </a:solidFill>
              </a:rPr>
              <a:t> A * (B + C) – D / E</a:t>
            </a:r>
          </a:p>
          <a:p>
            <a:pPr marL="0" indent="0">
              <a:lnSpc>
                <a:spcPct val="200000"/>
              </a:lnSpc>
              <a:buClr>
                <a:srgbClr val="CC00CC"/>
              </a:buClr>
              <a:buNone/>
            </a:pPr>
            <a:r>
              <a:rPr lang="en-IN" sz="2200" b="1" dirty="0" smtClean="0">
                <a:solidFill>
                  <a:srgbClr val="3333FF"/>
                </a:solidFill>
              </a:rPr>
              <a:t>Stage 1: </a:t>
            </a:r>
            <a:r>
              <a:rPr lang="en-IN" sz="2200" dirty="0" smtClean="0">
                <a:solidFill>
                  <a:srgbClr val="3333FF"/>
                </a:solidFill>
              </a:rPr>
              <a:t> </a:t>
            </a:r>
            <a:r>
              <a:rPr lang="en-IN" sz="2200" b="1" dirty="0" smtClean="0">
                <a:solidFill>
                  <a:srgbClr val="FF0000"/>
                </a:solidFill>
              </a:rPr>
              <a:t>Stack </a:t>
            </a:r>
            <a:r>
              <a:rPr lang="en-IN" sz="2200" b="1" dirty="0">
                <a:solidFill>
                  <a:srgbClr val="FF0000"/>
                </a:solidFill>
              </a:rPr>
              <a:t>is empty </a:t>
            </a:r>
            <a:r>
              <a:rPr lang="en-IN" sz="2200" dirty="0"/>
              <a:t>and we only have the Infix Expression</a:t>
            </a:r>
            <a:r>
              <a:rPr lang="en-IN" sz="2200" dirty="0" smtClean="0"/>
              <a:t>.                   </a:t>
            </a:r>
            <a:r>
              <a:rPr lang="en-IN" sz="2200" dirty="0"/>
              <a:t>   </a:t>
            </a:r>
            <a:endParaRPr lang="en-IN" sz="2200" b="1" dirty="0" smtClean="0"/>
          </a:p>
        </p:txBody>
      </p:sp>
      <p:pic>
        <p:nvPicPr>
          <p:cNvPr id="1026" name="Picture 2" descr="\\SREE\Users\Thenmurugeshwari\My Documents\Work\February\24.2.11\Infix_PostFixStac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041" y="3229247"/>
            <a:ext cx="4640263"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2258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196752"/>
            <a:ext cx="8229600" cy="2160240"/>
          </a:xfrm>
        </p:spPr>
        <p:txBody>
          <a:bodyPr>
            <a:normAutofit fontScale="92500" lnSpcReduction="10000"/>
          </a:bodyPr>
          <a:lstStyle/>
          <a:p>
            <a:pPr marL="0" indent="0">
              <a:lnSpc>
                <a:spcPct val="200000"/>
              </a:lnSpc>
              <a:buClr>
                <a:srgbClr val="CC00CC"/>
              </a:buClr>
              <a:buNone/>
            </a:pPr>
            <a:r>
              <a:rPr lang="en-US" sz="2400" b="1" dirty="0" smtClean="0">
                <a:solidFill>
                  <a:srgbClr val="3333FF"/>
                </a:solidFill>
              </a:rPr>
              <a:t>Stage 2</a:t>
            </a:r>
            <a:endParaRPr lang="en-IN" sz="2400" b="1" dirty="0" smtClean="0">
              <a:solidFill>
                <a:srgbClr val="3333FF"/>
              </a:solidFill>
            </a:endParaRPr>
          </a:p>
          <a:p>
            <a:pPr>
              <a:lnSpc>
                <a:spcPct val="200000"/>
              </a:lnSpc>
              <a:buClr>
                <a:srgbClr val="CC00CC"/>
              </a:buClr>
              <a:buFont typeface="Wingdings 2" pitchFamily="18" charset="2"/>
              <a:buChar char="é"/>
            </a:pPr>
            <a:r>
              <a:rPr lang="en-IN" sz="2400" dirty="0" smtClean="0"/>
              <a:t>The </a:t>
            </a:r>
            <a:r>
              <a:rPr lang="en-IN" sz="2400" dirty="0"/>
              <a:t>first token is </a:t>
            </a:r>
            <a:r>
              <a:rPr lang="en-IN" sz="2400" b="1" dirty="0">
                <a:solidFill>
                  <a:srgbClr val="FF0000"/>
                </a:solidFill>
              </a:rPr>
              <a:t>Operand A</a:t>
            </a:r>
            <a:r>
              <a:rPr lang="en-IN" sz="2400" dirty="0"/>
              <a:t> Operands are Appended to the Output as it is.</a:t>
            </a:r>
            <a:r>
              <a:rPr lang="en-IN" sz="2200" dirty="0"/>
              <a:t>   </a:t>
            </a:r>
            <a:endParaRPr lang="en-IN" sz="2200" b="1" dirty="0" smtClean="0"/>
          </a:p>
        </p:txBody>
      </p:sp>
      <p:pic>
        <p:nvPicPr>
          <p:cNvPr id="2050" name="Picture 2" descr="\\SREE\Users\Thenmurugeshwari\My Documents\Work\February\24.2.11\Infix_PostFixSta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085231"/>
            <a:ext cx="4306887"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459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196752"/>
            <a:ext cx="8229600" cy="2160240"/>
          </a:xfrm>
        </p:spPr>
        <p:txBody>
          <a:bodyPr>
            <a:normAutofit fontScale="92500" lnSpcReduction="10000"/>
          </a:bodyPr>
          <a:lstStyle/>
          <a:p>
            <a:pPr marL="0" indent="0">
              <a:lnSpc>
                <a:spcPct val="200000"/>
              </a:lnSpc>
              <a:buClr>
                <a:srgbClr val="CC00CC"/>
              </a:buClr>
              <a:buNone/>
            </a:pPr>
            <a:r>
              <a:rPr lang="en-US" sz="2400" b="1" dirty="0" smtClean="0">
                <a:solidFill>
                  <a:srgbClr val="3333FF"/>
                </a:solidFill>
              </a:rPr>
              <a:t>Stage 3</a:t>
            </a:r>
          </a:p>
          <a:p>
            <a:pPr>
              <a:lnSpc>
                <a:spcPct val="200000"/>
              </a:lnSpc>
              <a:buClr>
                <a:srgbClr val="CC00CC"/>
              </a:buClr>
              <a:buFont typeface="Wingdings 2" pitchFamily="18" charset="2"/>
              <a:buChar char="é"/>
            </a:pPr>
            <a:r>
              <a:rPr lang="en-IN" sz="2400" dirty="0"/>
              <a:t>Next token is</a:t>
            </a:r>
            <a:r>
              <a:rPr lang="en-IN" sz="2400" b="1" dirty="0">
                <a:solidFill>
                  <a:srgbClr val="FF0000"/>
                </a:solidFill>
              </a:rPr>
              <a:t> * </a:t>
            </a:r>
            <a:r>
              <a:rPr lang="en-IN" sz="2400" dirty="0"/>
              <a:t>Since </a:t>
            </a:r>
            <a:r>
              <a:rPr lang="en-IN" sz="2400" b="1" dirty="0">
                <a:solidFill>
                  <a:srgbClr val="FF0000"/>
                </a:solidFill>
              </a:rPr>
              <a:t>Stack is empty (top==NULL) </a:t>
            </a:r>
            <a:r>
              <a:rPr lang="en-IN" sz="2400" dirty="0"/>
              <a:t>it is </a:t>
            </a:r>
            <a:r>
              <a:rPr lang="en-IN" sz="2400" b="1" dirty="0">
                <a:solidFill>
                  <a:srgbClr val="FF0000"/>
                </a:solidFill>
              </a:rPr>
              <a:t>pushed into the Stack</a:t>
            </a:r>
            <a:endParaRPr lang="en-IN" sz="2200" b="1" dirty="0" smtClean="0">
              <a:solidFill>
                <a:srgbClr val="FF0000"/>
              </a:solidFill>
            </a:endParaRPr>
          </a:p>
        </p:txBody>
      </p:sp>
      <p:pic>
        <p:nvPicPr>
          <p:cNvPr id="3074" name="Picture 2" descr="\\SREE\Users\Thenmurugeshwari\My Documents\Work\February\24.2.11\Infix_PostFixStack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30835"/>
            <a:ext cx="43053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3102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692696"/>
            <a:ext cx="8229600" cy="4248472"/>
          </a:xfrm>
        </p:spPr>
        <p:txBody>
          <a:bodyPr>
            <a:normAutofit/>
          </a:bodyPr>
          <a:lstStyle/>
          <a:p>
            <a:pPr marL="0" indent="0">
              <a:lnSpc>
                <a:spcPct val="200000"/>
              </a:lnSpc>
              <a:buClr>
                <a:srgbClr val="CC00CC"/>
              </a:buClr>
              <a:buNone/>
            </a:pPr>
            <a:r>
              <a:rPr lang="en-US" sz="2000" b="1" dirty="0" smtClean="0">
                <a:solidFill>
                  <a:srgbClr val="3333FF"/>
                </a:solidFill>
              </a:rPr>
              <a:t>Stage 4</a:t>
            </a:r>
          </a:p>
          <a:p>
            <a:pPr>
              <a:lnSpc>
                <a:spcPct val="200000"/>
              </a:lnSpc>
              <a:buClr>
                <a:srgbClr val="CC00CC"/>
              </a:buClr>
              <a:buFont typeface="Wingdings 2" pitchFamily="18" charset="2"/>
              <a:buChar char="é"/>
            </a:pPr>
            <a:r>
              <a:rPr lang="en-IN" sz="2000" dirty="0"/>
              <a:t>Next token is </a:t>
            </a:r>
            <a:r>
              <a:rPr lang="en-IN" sz="2000" b="1" dirty="0">
                <a:solidFill>
                  <a:srgbClr val="FF0000"/>
                </a:solidFill>
              </a:rPr>
              <a:t>(</a:t>
            </a:r>
            <a:r>
              <a:rPr lang="en-IN" sz="2000" dirty="0"/>
              <a:t> the precedence of open-parenthesis, when it is to go inside, is </a:t>
            </a:r>
            <a:r>
              <a:rPr lang="en-IN" sz="2000" dirty="0" smtClean="0"/>
              <a:t>maximum.</a:t>
            </a:r>
          </a:p>
          <a:p>
            <a:pPr>
              <a:lnSpc>
                <a:spcPct val="200000"/>
              </a:lnSpc>
              <a:buClr>
                <a:srgbClr val="CC00CC"/>
              </a:buClr>
              <a:buFont typeface="Wingdings 2" pitchFamily="18" charset="2"/>
              <a:buChar char="é"/>
            </a:pPr>
            <a:r>
              <a:rPr lang="en-IN" sz="2000" dirty="0" smtClean="0"/>
              <a:t>But </a:t>
            </a:r>
            <a:r>
              <a:rPr lang="en-IN" sz="2000" dirty="0"/>
              <a:t>when another operator is to come on the top of </a:t>
            </a:r>
            <a:r>
              <a:rPr lang="en-IN" sz="2000" b="1" dirty="0">
                <a:solidFill>
                  <a:srgbClr val="FF0000"/>
                </a:solidFill>
              </a:rPr>
              <a:t>‘(‘</a:t>
            </a:r>
            <a:r>
              <a:rPr lang="en-IN" sz="2000" dirty="0"/>
              <a:t> then its precedence is </a:t>
            </a:r>
            <a:r>
              <a:rPr lang="en-IN" sz="2000" dirty="0" smtClean="0"/>
              <a:t>least.</a:t>
            </a:r>
            <a:endParaRPr lang="en-IN" sz="2000" b="1" dirty="0" smtClean="0">
              <a:solidFill>
                <a:srgbClr val="FF0000"/>
              </a:solidFill>
            </a:endParaRPr>
          </a:p>
        </p:txBody>
      </p:sp>
      <p:pic>
        <p:nvPicPr>
          <p:cNvPr id="4098" name="Picture 2" descr="\\SREE\Users\Thenmurugeshwari\My Documents\Work\February\24.2.11\Infix_PostFixStack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373263"/>
            <a:ext cx="4306887"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3667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Stacks</a:t>
            </a:r>
            <a:endParaRPr lang="en-US" dirty="0"/>
          </a:p>
        </p:txBody>
      </p:sp>
      <p:pic>
        <p:nvPicPr>
          <p:cNvPr id="1026" name="Picture 2"/>
          <p:cNvPicPr>
            <a:picLocks noChangeAspect="1" noChangeArrowheads="1"/>
          </p:cNvPicPr>
          <p:nvPr/>
        </p:nvPicPr>
        <p:blipFill>
          <a:blip r:embed="rId2"/>
          <a:srcRect/>
          <a:stretch>
            <a:fillRect/>
          </a:stretch>
        </p:blipFill>
        <p:spPr bwMode="auto">
          <a:xfrm>
            <a:off x="0" y="1981199"/>
            <a:ext cx="9144000" cy="4876801"/>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124744"/>
            <a:ext cx="8229600" cy="2664296"/>
          </a:xfrm>
        </p:spPr>
        <p:txBody>
          <a:bodyPr>
            <a:normAutofit/>
          </a:bodyPr>
          <a:lstStyle/>
          <a:p>
            <a:pPr marL="0" indent="0">
              <a:lnSpc>
                <a:spcPct val="200000"/>
              </a:lnSpc>
              <a:buClr>
                <a:srgbClr val="CC00CC"/>
              </a:buClr>
              <a:buNone/>
            </a:pPr>
            <a:r>
              <a:rPr lang="en-US" sz="2000" b="1" dirty="0" smtClean="0">
                <a:solidFill>
                  <a:srgbClr val="3333FF"/>
                </a:solidFill>
              </a:rPr>
              <a:t>Stage 5</a:t>
            </a:r>
          </a:p>
          <a:p>
            <a:pPr>
              <a:lnSpc>
                <a:spcPct val="200000"/>
              </a:lnSpc>
              <a:buClr>
                <a:srgbClr val="CC00CC"/>
              </a:buClr>
              <a:buFont typeface="Wingdings 2" pitchFamily="18" charset="2"/>
              <a:buChar char="é"/>
            </a:pPr>
            <a:r>
              <a:rPr lang="en-IN" sz="2000" dirty="0"/>
              <a:t>Next token, </a:t>
            </a:r>
            <a:r>
              <a:rPr lang="en-IN" sz="2000" b="1" dirty="0">
                <a:solidFill>
                  <a:srgbClr val="FF0000"/>
                </a:solidFill>
              </a:rPr>
              <a:t>B</a:t>
            </a:r>
            <a:r>
              <a:rPr lang="en-IN" sz="2000" dirty="0"/>
              <a:t> is an operand which will go to the Output expression as it is</a:t>
            </a:r>
            <a:endParaRPr lang="en-IN" sz="2000" b="1" dirty="0" smtClean="0">
              <a:solidFill>
                <a:srgbClr val="FF0000"/>
              </a:solidFill>
            </a:endParaRPr>
          </a:p>
        </p:txBody>
      </p:sp>
      <p:pic>
        <p:nvPicPr>
          <p:cNvPr id="5122" name="Picture 2" descr="\\SREE\Users\Thenmurugeshwari\My Documents\Work\February\24.2.11\Infix_PostFixStack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729" y="2941215"/>
            <a:ext cx="4154487"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37827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124744"/>
            <a:ext cx="8229600" cy="2664296"/>
          </a:xfrm>
        </p:spPr>
        <p:txBody>
          <a:bodyPr>
            <a:normAutofit/>
          </a:bodyPr>
          <a:lstStyle/>
          <a:p>
            <a:pPr marL="0" indent="0">
              <a:lnSpc>
                <a:spcPct val="200000"/>
              </a:lnSpc>
              <a:buClr>
                <a:srgbClr val="CC00CC"/>
              </a:buClr>
              <a:buNone/>
            </a:pPr>
            <a:r>
              <a:rPr lang="en-US" sz="2000" b="1" dirty="0" smtClean="0">
                <a:solidFill>
                  <a:srgbClr val="3333FF"/>
                </a:solidFill>
              </a:rPr>
              <a:t>Stage 6</a:t>
            </a:r>
          </a:p>
          <a:p>
            <a:pPr>
              <a:lnSpc>
                <a:spcPct val="200000"/>
              </a:lnSpc>
              <a:buClr>
                <a:srgbClr val="CC00CC"/>
              </a:buClr>
              <a:buFont typeface="Wingdings 2" pitchFamily="18" charset="2"/>
              <a:buChar char="é"/>
            </a:pPr>
            <a:r>
              <a:rPr lang="en-IN" sz="2000" dirty="0"/>
              <a:t>Next token,</a:t>
            </a:r>
            <a:r>
              <a:rPr lang="en-IN" sz="2000" b="1" dirty="0">
                <a:solidFill>
                  <a:srgbClr val="FF0000"/>
                </a:solidFill>
              </a:rPr>
              <a:t> +</a:t>
            </a:r>
            <a:r>
              <a:rPr lang="en-IN" sz="2000" dirty="0"/>
              <a:t> is operator, We consider the precedence of </a:t>
            </a:r>
            <a:r>
              <a:rPr lang="en-IN" sz="2000" b="1" dirty="0">
                <a:solidFill>
                  <a:srgbClr val="FF0000"/>
                </a:solidFill>
              </a:rPr>
              <a:t>top element in the Stack</a:t>
            </a:r>
            <a:r>
              <a:rPr lang="en-IN" sz="2000" dirty="0"/>
              <a:t>, </a:t>
            </a:r>
            <a:r>
              <a:rPr lang="en-IN" sz="2000" b="1" dirty="0">
                <a:solidFill>
                  <a:srgbClr val="FF0000"/>
                </a:solidFill>
              </a:rPr>
              <a:t>‘(</a:t>
            </a:r>
            <a:r>
              <a:rPr lang="en-IN" sz="2000" dirty="0"/>
              <a:t>‘. The outgoing precedence of open parenthesis is the least (refer point 4. Above). So </a:t>
            </a:r>
            <a:r>
              <a:rPr lang="en-IN" sz="2000" b="1" dirty="0">
                <a:solidFill>
                  <a:srgbClr val="FF0000"/>
                </a:solidFill>
              </a:rPr>
              <a:t>+</a:t>
            </a:r>
            <a:r>
              <a:rPr lang="en-IN" sz="2000" dirty="0"/>
              <a:t> gets </a:t>
            </a:r>
            <a:r>
              <a:rPr lang="en-IN" sz="2000" b="1" dirty="0">
                <a:solidFill>
                  <a:srgbClr val="FF0000"/>
                </a:solidFill>
              </a:rPr>
              <a:t>pushed into the </a:t>
            </a:r>
            <a:r>
              <a:rPr lang="en-IN" sz="2000" b="1" dirty="0" smtClean="0">
                <a:solidFill>
                  <a:srgbClr val="FF0000"/>
                </a:solidFill>
              </a:rPr>
              <a:t>Stack</a:t>
            </a:r>
          </a:p>
        </p:txBody>
      </p:sp>
      <p:pic>
        <p:nvPicPr>
          <p:cNvPr id="6146" name="Picture 2" descr="\\SREE\Users\Thenmurugeshwari\My Documents\Work\February\24.2.11\Infix_PostFixStack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653195"/>
            <a:ext cx="3816424" cy="316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41620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268760"/>
            <a:ext cx="8229600" cy="2160240"/>
          </a:xfrm>
        </p:spPr>
        <p:txBody>
          <a:bodyPr>
            <a:normAutofit/>
          </a:bodyPr>
          <a:lstStyle/>
          <a:p>
            <a:pPr marL="0" indent="0">
              <a:lnSpc>
                <a:spcPct val="200000"/>
              </a:lnSpc>
              <a:buClr>
                <a:srgbClr val="CC00CC"/>
              </a:buClr>
              <a:buNone/>
            </a:pPr>
            <a:r>
              <a:rPr lang="en-US" sz="2000" b="1" dirty="0" smtClean="0">
                <a:solidFill>
                  <a:srgbClr val="3333FF"/>
                </a:solidFill>
              </a:rPr>
              <a:t>Stage 7</a:t>
            </a:r>
          </a:p>
          <a:p>
            <a:pPr>
              <a:lnSpc>
                <a:spcPct val="200000"/>
              </a:lnSpc>
              <a:buClr>
                <a:srgbClr val="CC00CC"/>
              </a:buClr>
              <a:buFont typeface="Wingdings 2" pitchFamily="18" charset="2"/>
              <a:buChar char="é"/>
            </a:pPr>
            <a:r>
              <a:rPr lang="en-IN" sz="2000" dirty="0"/>
              <a:t> Next token, </a:t>
            </a:r>
            <a:r>
              <a:rPr lang="en-IN" sz="2000" b="1" dirty="0">
                <a:solidFill>
                  <a:srgbClr val="FF0000"/>
                </a:solidFill>
              </a:rPr>
              <a:t>C</a:t>
            </a:r>
            <a:r>
              <a:rPr lang="en-IN" sz="2000" dirty="0"/>
              <a:t>, is appended to the output</a:t>
            </a:r>
            <a:endParaRPr lang="en-IN" sz="2000" b="1" dirty="0" smtClean="0">
              <a:solidFill>
                <a:srgbClr val="FF0000"/>
              </a:solidFill>
            </a:endParaRPr>
          </a:p>
        </p:txBody>
      </p:sp>
      <p:pic>
        <p:nvPicPr>
          <p:cNvPr id="7170" name="Picture 2" descr="\\SREE\Users\Thenmurugeshwari\My Documents\Work\February\24.2.11\Infix_PostFixStack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013223"/>
            <a:ext cx="3868737"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48051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268760"/>
            <a:ext cx="8229600" cy="2376264"/>
          </a:xfrm>
        </p:spPr>
        <p:txBody>
          <a:bodyPr>
            <a:normAutofit fontScale="92500"/>
          </a:bodyPr>
          <a:lstStyle/>
          <a:p>
            <a:pPr marL="0" indent="0">
              <a:lnSpc>
                <a:spcPct val="200000"/>
              </a:lnSpc>
              <a:buClr>
                <a:srgbClr val="CC00CC"/>
              </a:buClr>
              <a:buNone/>
            </a:pPr>
            <a:r>
              <a:rPr lang="en-US" sz="2000" b="1" dirty="0" smtClean="0">
                <a:solidFill>
                  <a:srgbClr val="3333FF"/>
                </a:solidFill>
              </a:rPr>
              <a:t>Stage 8</a:t>
            </a:r>
          </a:p>
          <a:p>
            <a:pPr>
              <a:lnSpc>
                <a:spcPct val="200000"/>
              </a:lnSpc>
              <a:buClr>
                <a:srgbClr val="CC00CC"/>
              </a:buClr>
              <a:buFont typeface="Wingdings 2" pitchFamily="18" charset="2"/>
              <a:buChar char="é"/>
            </a:pPr>
            <a:r>
              <a:rPr lang="en-IN" sz="2000" dirty="0" smtClean="0"/>
              <a:t>Next </a:t>
            </a:r>
            <a:r>
              <a:rPr lang="en-IN" sz="2000" dirty="0"/>
              <a:t>token </a:t>
            </a:r>
            <a:r>
              <a:rPr lang="en-IN" sz="2000" b="1" dirty="0">
                <a:solidFill>
                  <a:srgbClr val="FF0000"/>
                </a:solidFill>
              </a:rPr>
              <a:t>)</a:t>
            </a:r>
            <a:r>
              <a:rPr lang="en-IN" sz="2000" dirty="0"/>
              <a:t>, means that </a:t>
            </a:r>
            <a:r>
              <a:rPr lang="en-IN" sz="2000" b="1" dirty="0">
                <a:solidFill>
                  <a:srgbClr val="FF0000"/>
                </a:solidFill>
              </a:rPr>
              <a:t>pop all the elements from Stack </a:t>
            </a:r>
            <a:r>
              <a:rPr lang="en-IN" sz="2000" dirty="0"/>
              <a:t>and </a:t>
            </a:r>
            <a:r>
              <a:rPr lang="en-IN" sz="2000" b="1" dirty="0">
                <a:solidFill>
                  <a:srgbClr val="FF0000"/>
                </a:solidFill>
              </a:rPr>
              <a:t>append them to the output</a:t>
            </a:r>
            <a:r>
              <a:rPr lang="en-IN" sz="2000" dirty="0"/>
              <a:t> expression till we read an opening parenthesis.</a:t>
            </a:r>
            <a:endParaRPr lang="en-IN" sz="2000" b="1" dirty="0" smtClean="0">
              <a:solidFill>
                <a:srgbClr val="FF0000"/>
              </a:solidFill>
            </a:endParaRPr>
          </a:p>
        </p:txBody>
      </p:sp>
      <p:pic>
        <p:nvPicPr>
          <p:cNvPr id="8194" name="Picture 2" descr="\\SREE\Users\Thenmurugeshwari\My Documents\Work\February\24.2.11\Infix_PostFixStack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230835"/>
            <a:ext cx="386715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30688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76470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9</a:t>
            </a:r>
          </a:p>
          <a:p>
            <a:pPr>
              <a:lnSpc>
                <a:spcPct val="200000"/>
              </a:lnSpc>
              <a:buClr>
                <a:srgbClr val="CC00CC"/>
              </a:buClr>
              <a:buFont typeface="Wingdings 2" pitchFamily="18" charset="2"/>
              <a:buChar char="é"/>
            </a:pPr>
            <a:r>
              <a:rPr lang="en-IN" sz="2000" dirty="0"/>
              <a:t>Next token,</a:t>
            </a:r>
            <a:r>
              <a:rPr lang="en-IN" sz="2000" b="1" dirty="0">
                <a:solidFill>
                  <a:srgbClr val="FF0000"/>
                </a:solidFill>
              </a:rPr>
              <a:t> -</a:t>
            </a:r>
            <a:r>
              <a:rPr lang="en-IN" sz="2000" dirty="0"/>
              <a:t>, is an operator. The precedence of operator on the top of Stack </a:t>
            </a:r>
            <a:r>
              <a:rPr lang="en-IN" sz="2000" b="1" dirty="0"/>
              <a:t>‘</a:t>
            </a:r>
            <a:r>
              <a:rPr lang="en-IN" sz="2000" b="1" dirty="0">
                <a:solidFill>
                  <a:srgbClr val="FF0000"/>
                </a:solidFill>
              </a:rPr>
              <a:t>*</a:t>
            </a:r>
            <a:r>
              <a:rPr lang="en-IN" sz="2000" dirty="0"/>
              <a:t>‘ is more than that of Minus. So we </a:t>
            </a:r>
            <a:r>
              <a:rPr lang="en-IN" sz="2000" b="1" dirty="0">
                <a:solidFill>
                  <a:srgbClr val="FF0000"/>
                </a:solidFill>
              </a:rPr>
              <a:t>pop multiply </a:t>
            </a:r>
            <a:r>
              <a:rPr lang="en-IN" sz="2000" dirty="0"/>
              <a:t>and </a:t>
            </a:r>
            <a:r>
              <a:rPr lang="en-IN" sz="2000" b="1" dirty="0">
                <a:solidFill>
                  <a:srgbClr val="FF0000"/>
                </a:solidFill>
              </a:rPr>
              <a:t>append it to output</a:t>
            </a:r>
            <a:r>
              <a:rPr lang="en-IN" sz="2000" dirty="0"/>
              <a:t> expression. Then </a:t>
            </a:r>
            <a:r>
              <a:rPr lang="en-IN" sz="2000" b="1" dirty="0">
                <a:solidFill>
                  <a:srgbClr val="FF0000"/>
                </a:solidFill>
              </a:rPr>
              <a:t>push minus in the Stack</a:t>
            </a:r>
            <a:r>
              <a:rPr lang="en-IN" sz="2000" dirty="0"/>
              <a:t>.</a:t>
            </a:r>
            <a:endParaRPr lang="en-IN" sz="2000" b="1" dirty="0" smtClean="0">
              <a:solidFill>
                <a:srgbClr val="FF0000"/>
              </a:solidFill>
            </a:endParaRPr>
          </a:p>
        </p:txBody>
      </p:sp>
      <p:pic>
        <p:nvPicPr>
          <p:cNvPr id="9218" name="Picture 2" descr="\\SREE\Users\Thenmurugeshwari\My Documents\Work\February\24.2.11\Infix_PostFixStack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3374851"/>
            <a:ext cx="386715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61953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12474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10</a:t>
            </a:r>
          </a:p>
          <a:p>
            <a:pPr>
              <a:lnSpc>
                <a:spcPct val="200000"/>
              </a:lnSpc>
              <a:buClr>
                <a:srgbClr val="CC00CC"/>
              </a:buClr>
              <a:buFont typeface="Wingdings 2" pitchFamily="18" charset="2"/>
              <a:buChar char="é"/>
            </a:pPr>
            <a:r>
              <a:rPr lang="en-IN" sz="2000" dirty="0"/>
              <a:t>Next, Operand ‘</a:t>
            </a:r>
            <a:r>
              <a:rPr lang="en-IN" sz="2000" b="1" dirty="0">
                <a:solidFill>
                  <a:srgbClr val="FF0000"/>
                </a:solidFill>
              </a:rPr>
              <a:t>D</a:t>
            </a:r>
            <a:r>
              <a:rPr lang="en-IN" sz="2000" dirty="0"/>
              <a:t>‘ gets </a:t>
            </a:r>
            <a:r>
              <a:rPr lang="en-IN" sz="2000" b="1" dirty="0">
                <a:solidFill>
                  <a:srgbClr val="FF0000"/>
                </a:solidFill>
              </a:rPr>
              <a:t>appended to the output</a:t>
            </a:r>
            <a:r>
              <a:rPr lang="en-IN" sz="2000" dirty="0"/>
              <a:t>.</a:t>
            </a:r>
            <a:endParaRPr lang="en-IN" sz="2000" b="1" dirty="0" smtClean="0">
              <a:solidFill>
                <a:srgbClr val="FF0000"/>
              </a:solidFill>
            </a:endParaRPr>
          </a:p>
        </p:txBody>
      </p:sp>
      <p:pic>
        <p:nvPicPr>
          <p:cNvPr id="10242" name="Picture 2" descr="\\SREE\Users\Thenmurugeshwari\My Documents\Work\February\24.2.11\Infix_PostFixStack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780928"/>
            <a:ext cx="40386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620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12474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11</a:t>
            </a:r>
          </a:p>
          <a:p>
            <a:pPr>
              <a:lnSpc>
                <a:spcPct val="200000"/>
              </a:lnSpc>
              <a:buClr>
                <a:srgbClr val="CC00CC"/>
              </a:buClr>
              <a:buFont typeface="Wingdings 2" pitchFamily="18" charset="2"/>
              <a:buChar char="é"/>
            </a:pPr>
            <a:r>
              <a:rPr lang="en-IN" sz="2000" dirty="0"/>
              <a:t>Next, we will insert the </a:t>
            </a:r>
            <a:r>
              <a:rPr lang="en-IN" sz="2000" b="1" dirty="0">
                <a:solidFill>
                  <a:srgbClr val="FF0000"/>
                </a:solidFill>
              </a:rPr>
              <a:t>division</a:t>
            </a:r>
            <a:r>
              <a:rPr lang="en-IN" sz="2000" dirty="0"/>
              <a:t> operator into the Stack because its precedence is more than that of minus.</a:t>
            </a:r>
            <a:endParaRPr lang="en-IN" sz="2000" b="1" dirty="0" smtClean="0">
              <a:solidFill>
                <a:srgbClr val="FF0000"/>
              </a:solidFill>
            </a:endParaRPr>
          </a:p>
        </p:txBody>
      </p:sp>
      <p:pic>
        <p:nvPicPr>
          <p:cNvPr id="11266" name="Picture 2" descr="\\SREE\Users\Thenmurugeshwari\My Documents\Work\February\24.2.11\Infix_PostFixStack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3158827"/>
            <a:ext cx="40386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9217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12474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12</a:t>
            </a:r>
          </a:p>
          <a:p>
            <a:pPr>
              <a:lnSpc>
                <a:spcPct val="200000"/>
              </a:lnSpc>
              <a:buClr>
                <a:srgbClr val="CC00CC"/>
              </a:buClr>
              <a:buFont typeface="Wingdings 2" pitchFamily="18" charset="2"/>
              <a:buChar char="é"/>
            </a:pPr>
            <a:r>
              <a:rPr lang="en-IN" sz="2000" dirty="0"/>
              <a:t>The last token, </a:t>
            </a:r>
            <a:r>
              <a:rPr lang="en-IN" sz="2000" b="1" dirty="0">
                <a:solidFill>
                  <a:srgbClr val="FF0000"/>
                </a:solidFill>
              </a:rPr>
              <a:t>E</a:t>
            </a:r>
            <a:r>
              <a:rPr lang="en-IN" sz="2000" dirty="0"/>
              <a:t>, is an operand, so we </a:t>
            </a:r>
            <a:r>
              <a:rPr lang="en-IN" sz="2000" b="1" dirty="0">
                <a:solidFill>
                  <a:srgbClr val="FF0000"/>
                </a:solidFill>
              </a:rPr>
              <a:t>insert it to the output </a:t>
            </a:r>
            <a:r>
              <a:rPr lang="en-IN" sz="2000" dirty="0"/>
              <a:t>Expression as it is.</a:t>
            </a:r>
            <a:endParaRPr lang="en-IN" sz="2000" b="1" dirty="0" smtClean="0">
              <a:solidFill>
                <a:srgbClr val="FF0000"/>
              </a:solidFill>
            </a:endParaRPr>
          </a:p>
        </p:txBody>
      </p:sp>
      <p:pic>
        <p:nvPicPr>
          <p:cNvPr id="12290" name="Picture 2" descr="\\SREE\Users\Thenmurugeshwari\My Documents\Work\February\24.2.11\Infix_PostFixStack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3158827"/>
            <a:ext cx="42291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49239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518864" y="112474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13</a:t>
            </a:r>
          </a:p>
          <a:p>
            <a:pPr>
              <a:lnSpc>
                <a:spcPct val="200000"/>
              </a:lnSpc>
              <a:buClr>
                <a:srgbClr val="CC00CC"/>
              </a:buClr>
              <a:buFont typeface="Wingdings 2" pitchFamily="18" charset="2"/>
              <a:buChar char="é"/>
            </a:pPr>
            <a:r>
              <a:rPr lang="en-IN" sz="2000" dirty="0"/>
              <a:t>The input Expression is complete now. So we </a:t>
            </a:r>
            <a:r>
              <a:rPr lang="en-IN" sz="2000" b="1" dirty="0">
                <a:solidFill>
                  <a:srgbClr val="FF0000"/>
                </a:solidFill>
              </a:rPr>
              <a:t>pop the Stack </a:t>
            </a:r>
            <a:r>
              <a:rPr lang="en-IN" sz="2000" dirty="0"/>
              <a:t>and </a:t>
            </a:r>
            <a:r>
              <a:rPr lang="en-IN" sz="2000" b="1" dirty="0">
                <a:solidFill>
                  <a:srgbClr val="FF0000"/>
                </a:solidFill>
              </a:rPr>
              <a:t>Append it to the Output Expression </a:t>
            </a:r>
            <a:r>
              <a:rPr lang="en-IN" sz="2000" dirty="0"/>
              <a:t>as we pop it.</a:t>
            </a:r>
            <a:endParaRPr lang="en-IN" sz="2000" b="1" dirty="0" smtClean="0">
              <a:solidFill>
                <a:srgbClr val="FF0000"/>
              </a:solidFill>
            </a:endParaRPr>
          </a:p>
        </p:txBody>
      </p:sp>
      <p:pic>
        <p:nvPicPr>
          <p:cNvPr id="13314" name="Picture 2" descr="\\SREE\Users\Thenmurugeshwari\My Documents\Work\February\24.2.11\Infix_PostFixStack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3149302"/>
            <a:ext cx="505777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85156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76200"/>
            <a:ext cx="8686800" cy="1143000"/>
          </a:xfrm>
        </p:spPr>
        <p:txBody>
          <a:bodyPr>
            <a:normAutofit fontScale="90000"/>
          </a:bodyPr>
          <a:lstStyle/>
          <a:p>
            <a:pPr eaLnBrk="1" hangingPunct="1"/>
            <a:r>
              <a:rPr lang="en-US" dirty="0" smtClean="0"/>
              <a:t>Algorithmic Steps for Infix to Postfix</a:t>
            </a:r>
          </a:p>
        </p:txBody>
      </p:sp>
      <p:sp>
        <p:nvSpPr>
          <p:cNvPr id="17411" name="Rectangle 3"/>
          <p:cNvSpPr>
            <a:spLocks noGrp="1" noChangeArrowheads="1"/>
          </p:cNvSpPr>
          <p:nvPr>
            <p:ph idx="1"/>
          </p:nvPr>
        </p:nvSpPr>
        <p:spPr>
          <a:xfrm>
            <a:off x="457200" y="1295400"/>
            <a:ext cx="8305800" cy="5257800"/>
          </a:xfrm>
        </p:spPr>
        <p:txBody>
          <a:bodyPr>
            <a:normAutofit/>
          </a:bodyPr>
          <a:lstStyle/>
          <a:p>
            <a:pPr eaLnBrk="1" hangingPunct="1">
              <a:lnSpc>
                <a:spcPct val="80000"/>
              </a:lnSpc>
              <a:spcBef>
                <a:spcPct val="40000"/>
              </a:spcBef>
              <a:buFont typeface="Wingdings" pitchFamily="2" charset="2"/>
              <a:buNone/>
            </a:pPr>
            <a:r>
              <a:rPr lang="en-US" sz="2000" dirty="0" smtClean="0"/>
              <a:t>1)  Examine the next element in the input.</a:t>
            </a:r>
          </a:p>
          <a:p>
            <a:pPr eaLnBrk="1" hangingPunct="1">
              <a:lnSpc>
                <a:spcPct val="80000"/>
              </a:lnSpc>
              <a:spcBef>
                <a:spcPct val="40000"/>
              </a:spcBef>
              <a:buFont typeface="Wingdings" pitchFamily="2" charset="2"/>
              <a:buNone/>
            </a:pPr>
            <a:r>
              <a:rPr lang="en-US" sz="2000" dirty="0" smtClean="0"/>
              <a:t>2)  If it is </a:t>
            </a:r>
            <a:r>
              <a:rPr lang="en-US" sz="2000" dirty="0" smtClean="0">
                <a:solidFill>
                  <a:srgbClr val="FF0000"/>
                </a:solidFill>
              </a:rPr>
              <a:t>operand</a:t>
            </a:r>
            <a:r>
              <a:rPr lang="en-US" sz="2000" dirty="0" smtClean="0"/>
              <a:t>, output it.</a:t>
            </a:r>
          </a:p>
          <a:p>
            <a:pPr eaLnBrk="1" hangingPunct="1">
              <a:lnSpc>
                <a:spcPct val="80000"/>
              </a:lnSpc>
              <a:spcBef>
                <a:spcPct val="40000"/>
              </a:spcBef>
              <a:buFont typeface="Wingdings" pitchFamily="2" charset="2"/>
              <a:buNone/>
            </a:pPr>
            <a:r>
              <a:rPr lang="en-US" sz="2000" dirty="0" smtClean="0"/>
              <a:t>3)  If it is </a:t>
            </a:r>
            <a:r>
              <a:rPr lang="en-US" sz="2000" dirty="0" smtClean="0">
                <a:solidFill>
                  <a:srgbClr val="FF0000"/>
                </a:solidFill>
              </a:rPr>
              <a:t>opening</a:t>
            </a:r>
            <a:r>
              <a:rPr lang="en-US" sz="2000" dirty="0" smtClean="0">
                <a:solidFill>
                  <a:schemeClr val="hlink"/>
                </a:solidFill>
              </a:rPr>
              <a:t> </a:t>
            </a:r>
            <a:r>
              <a:rPr lang="en-US" sz="2000" dirty="0" smtClean="0">
                <a:solidFill>
                  <a:srgbClr val="FF0000"/>
                </a:solidFill>
              </a:rPr>
              <a:t>parenthesis</a:t>
            </a:r>
            <a:r>
              <a:rPr lang="en-US" sz="2000" dirty="0" smtClean="0"/>
              <a:t>, push it on stack.</a:t>
            </a:r>
          </a:p>
          <a:p>
            <a:pPr eaLnBrk="1" hangingPunct="1">
              <a:lnSpc>
                <a:spcPct val="80000"/>
              </a:lnSpc>
              <a:spcBef>
                <a:spcPct val="40000"/>
              </a:spcBef>
              <a:buFont typeface="Wingdings" pitchFamily="2" charset="2"/>
              <a:buNone/>
            </a:pPr>
            <a:r>
              <a:rPr lang="en-US" sz="2000" dirty="0" smtClean="0"/>
              <a:t>4)  If it is an </a:t>
            </a:r>
            <a:r>
              <a:rPr lang="en-US" sz="2000" dirty="0" smtClean="0">
                <a:solidFill>
                  <a:srgbClr val="FF0000"/>
                </a:solidFill>
              </a:rPr>
              <a:t>operator</a:t>
            </a:r>
            <a:r>
              <a:rPr lang="en-US" sz="2000" dirty="0" smtClean="0"/>
              <a:t>, then</a:t>
            </a:r>
          </a:p>
          <a:p>
            <a:pPr lvl="1" eaLnBrk="1" hangingPunct="1">
              <a:lnSpc>
                <a:spcPct val="80000"/>
              </a:lnSpc>
              <a:spcBef>
                <a:spcPct val="40000"/>
              </a:spcBef>
              <a:buFont typeface="Wingdings" pitchFamily="2" charset="2"/>
              <a:buNone/>
            </a:pPr>
            <a:r>
              <a:rPr lang="en-US" sz="2000" dirty="0" err="1" smtClean="0"/>
              <a:t>i</a:t>
            </a:r>
            <a:r>
              <a:rPr lang="en-US" sz="2000" dirty="0" smtClean="0"/>
              <a:t>) If stack is empty, push operator on stack.</a:t>
            </a:r>
          </a:p>
          <a:p>
            <a:pPr lvl="1" eaLnBrk="1" hangingPunct="1">
              <a:lnSpc>
                <a:spcPct val="80000"/>
              </a:lnSpc>
              <a:spcBef>
                <a:spcPct val="40000"/>
              </a:spcBef>
              <a:buFont typeface="Wingdings" pitchFamily="2" charset="2"/>
              <a:buNone/>
            </a:pPr>
            <a:r>
              <a:rPr lang="en-US" sz="2000" dirty="0" smtClean="0"/>
              <a:t>ii) If the top of stack is opening parenthesis, push operator on stack</a:t>
            </a:r>
          </a:p>
          <a:p>
            <a:pPr lvl="1" eaLnBrk="1" hangingPunct="1">
              <a:lnSpc>
                <a:spcPct val="80000"/>
              </a:lnSpc>
              <a:spcBef>
                <a:spcPct val="40000"/>
              </a:spcBef>
              <a:buFont typeface="Wingdings" pitchFamily="2" charset="2"/>
              <a:buNone/>
            </a:pPr>
            <a:r>
              <a:rPr lang="en-US" sz="2000" dirty="0" smtClean="0"/>
              <a:t>iii) If it has higher priority than the top of stack, push operator on stack.</a:t>
            </a:r>
          </a:p>
          <a:p>
            <a:pPr lvl="1" eaLnBrk="1" hangingPunct="1">
              <a:lnSpc>
                <a:spcPct val="80000"/>
              </a:lnSpc>
              <a:spcBef>
                <a:spcPct val="40000"/>
              </a:spcBef>
              <a:buFont typeface="Wingdings" pitchFamily="2" charset="2"/>
              <a:buNone/>
            </a:pPr>
            <a:r>
              <a:rPr lang="en-US" sz="2000" dirty="0" smtClean="0"/>
              <a:t>iv) Else pop the operator from the stack and output it, push scanned character repeat step 4</a:t>
            </a:r>
          </a:p>
          <a:p>
            <a:pPr eaLnBrk="1" hangingPunct="1">
              <a:lnSpc>
                <a:spcPct val="80000"/>
              </a:lnSpc>
              <a:spcBef>
                <a:spcPct val="40000"/>
              </a:spcBef>
              <a:buFont typeface="Wingdings" pitchFamily="2" charset="2"/>
              <a:buNone/>
            </a:pPr>
            <a:r>
              <a:rPr lang="en-US" sz="2000" dirty="0" smtClean="0"/>
              <a:t>5)  If it is a </a:t>
            </a:r>
            <a:r>
              <a:rPr lang="en-US" sz="2000" dirty="0" smtClean="0">
                <a:solidFill>
                  <a:srgbClr val="FF0000"/>
                </a:solidFill>
              </a:rPr>
              <a:t>closing</a:t>
            </a:r>
            <a:r>
              <a:rPr lang="en-US" sz="2000" dirty="0" smtClean="0">
                <a:solidFill>
                  <a:schemeClr val="hlink"/>
                </a:solidFill>
              </a:rPr>
              <a:t> </a:t>
            </a:r>
            <a:r>
              <a:rPr lang="en-US" sz="2000" dirty="0" smtClean="0">
                <a:solidFill>
                  <a:srgbClr val="FF0000"/>
                </a:solidFill>
              </a:rPr>
              <a:t>parenthesis</a:t>
            </a:r>
            <a:r>
              <a:rPr lang="en-US" sz="2000" dirty="0" smtClean="0"/>
              <a:t>, pop operators from stack and output them until an opening parenthesis is encountered. pop and discard the opening parenthesis.</a:t>
            </a:r>
          </a:p>
          <a:p>
            <a:pPr eaLnBrk="1" hangingPunct="1">
              <a:lnSpc>
                <a:spcPct val="80000"/>
              </a:lnSpc>
              <a:spcBef>
                <a:spcPct val="40000"/>
              </a:spcBef>
              <a:buFont typeface="Wingdings" pitchFamily="2" charset="2"/>
              <a:buNone/>
            </a:pPr>
            <a:r>
              <a:rPr lang="en-US" sz="2000" dirty="0" smtClean="0"/>
              <a:t>6)  If there is </a:t>
            </a:r>
            <a:r>
              <a:rPr lang="en-US" sz="2000" dirty="0" smtClean="0">
                <a:solidFill>
                  <a:srgbClr val="FF0000"/>
                </a:solidFill>
              </a:rPr>
              <a:t>more</a:t>
            </a:r>
            <a:r>
              <a:rPr lang="en-US" sz="2000" dirty="0" smtClean="0">
                <a:solidFill>
                  <a:schemeClr val="hlink"/>
                </a:solidFill>
              </a:rPr>
              <a:t> </a:t>
            </a:r>
            <a:r>
              <a:rPr lang="en-US" sz="2000" dirty="0" smtClean="0">
                <a:solidFill>
                  <a:srgbClr val="FF0000"/>
                </a:solidFill>
              </a:rPr>
              <a:t>input</a:t>
            </a:r>
            <a:r>
              <a:rPr lang="en-US" sz="2000" dirty="0" smtClean="0"/>
              <a:t> go to step 1</a:t>
            </a:r>
          </a:p>
          <a:p>
            <a:pPr eaLnBrk="1" hangingPunct="1">
              <a:lnSpc>
                <a:spcPct val="80000"/>
              </a:lnSpc>
              <a:spcBef>
                <a:spcPct val="40000"/>
              </a:spcBef>
              <a:buFont typeface="Wingdings" pitchFamily="2" charset="2"/>
              <a:buNone/>
            </a:pPr>
            <a:r>
              <a:rPr lang="en-US" sz="2000" dirty="0" smtClean="0"/>
              <a:t>7)  If there is </a:t>
            </a:r>
            <a:r>
              <a:rPr lang="en-US" sz="2000" dirty="0" smtClean="0">
                <a:solidFill>
                  <a:srgbClr val="FF0000"/>
                </a:solidFill>
              </a:rPr>
              <a:t>no</a:t>
            </a:r>
            <a:r>
              <a:rPr lang="en-US" sz="2000" dirty="0" smtClean="0">
                <a:solidFill>
                  <a:schemeClr val="hlink"/>
                </a:solidFill>
              </a:rPr>
              <a:t> </a:t>
            </a:r>
            <a:r>
              <a:rPr lang="en-US" sz="2000" dirty="0" smtClean="0">
                <a:solidFill>
                  <a:srgbClr val="FF0000"/>
                </a:solidFill>
              </a:rPr>
              <a:t>more</a:t>
            </a:r>
            <a:r>
              <a:rPr lang="en-US" sz="2000" dirty="0" smtClean="0">
                <a:solidFill>
                  <a:schemeClr val="hlink"/>
                </a:solidFill>
              </a:rPr>
              <a:t> </a:t>
            </a:r>
            <a:r>
              <a:rPr lang="en-US" sz="2000" dirty="0" smtClean="0">
                <a:solidFill>
                  <a:srgbClr val="FF0000"/>
                </a:solidFill>
              </a:rPr>
              <a:t>input</a:t>
            </a:r>
            <a:r>
              <a:rPr lang="en-US" sz="2000" dirty="0" smtClean="0"/>
              <a:t>, </a:t>
            </a:r>
            <a:r>
              <a:rPr lang="en-US" sz="2000" dirty="0" smtClean="0">
                <a:solidFill>
                  <a:srgbClr val="FF0000"/>
                </a:solidFill>
              </a:rPr>
              <a:t>pop</a:t>
            </a:r>
            <a:r>
              <a:rPr lang="en-US" sz="2000" dirty="0" smtClean="0">
                <a:solidFill>
                  <a:schemeClr val="hlink"/>
                </a:solidFill>
              </a:rPr>
              <a:t> </a:t>
            </a:r>
            <a:r>
              <a:rPr lang="en-US" sz="2000" dirty="0" smtClean="0"/>
              <a:t>the remaining operators to output.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Stacks</a:t>
            </a:r>
            <a:endParaRPr lang="en-US" b="1" dirty="0"/>
          </a:p>
        </p:txBody>
      </p:sp>
      <p:sp>
        <p:nvSpPr>
          <p:cNvPr id="3" name="Content Placeholder 2"/>
          <p:cNvSpPr>
            <a:spLocks noGrp="1"/>
          </p:cNvSpPr>
          <p:nvPr>
            <p:ph idx="1"/>
          </p:nvPr>
        </p:nvSpPr>
        <p:spPr>
          <a:xfrm>
            <a:off x="457200" y="1935480"/>
            <a:ext cx="8229600" cy="4922520"/>
          </a:xfrm>
        </p:spPr>
        <p:txBody>
          <a:bodyPr>
            <a:normAutofit/>
          </a:bodyPr>
          <a:lstStyle/>
          <a:p>
            <a:r>
              <a:rPr lang="en-US" sz="2800" dirty="0" smtClean="0"/>
              <a:t>Consider a card game with a discard pile</a:t>
            </a:r>
          </a:p>
          <a:p>
            <a:pPr lvl="1">
              <a:buFont typeface="Constantia" pitchFamily="18" charset="0"/>
              <a:buChar char="√"/>
            </a:pPr>
            <a:r>
              <a:rPr lang="en-US" dirty="0" smtClean="0"/>
              <a:t>Discards always </a:t>
            </a:r>
            <a:r>
              <a:rPr lang="en-US" u="sng" dirty="0" smtClean="0"/>
              <a:t>placed</a:t>
            </a:r>
            <a:r>
              <a:rPr lang="en-US" dirty="0" smtClean="0"/>
              <a:t> on the </a:t>
            </a:r>
            <a:r>
              <a:rPr lang="en-US" u="sng" dirty="0" smtClean="0"/>
              <a:t>top</a:t>
            </a:r>
            <a:r>
              <a:rPr lang="en-US" dirty="0" smtClean="0"/>
              <a:t> of the pile</a:t>
            </a:r>
          </a:p>
          <a:p>
            <a:pPr lvl="1">
              <a:buFont typeface="Constantia" pitchFamily="18" charset="0"/>
              <a:buChar char="√"/>
            </a:pPr>
            <a:r>
              <a:rPr lang="en-US" dirty="0" smtClean="0"/>
              <a:t>Players may </a:t>
            </a:r>
            <a:r>
              <a:rPr lang="en-US" u="sng" dirty="0" smtClean="0"/>
              <a:t>retrieve</a:t>
            </a:r>
            <a:r>
              <a:rPr lang="en-US" dirty="0" smtClean="0"/>
              <a:t> a card only from the top</a:t>
            </a:r>
          </a:p>
          <a:p>
            <a:pPr algn="just"/>
            <a:endParaRPr lang="en-US" dirty="0" smtClean="0"/>
          </a:p>
          <a:p>
            <a:pPr algn="just"/>
            <a:r>
              <a:rPr lang="en-US" dirty="0" smtClean="0"/>
              <a:t>LIFO stands for Last-in-first-out. Here, the element which is placed (inserted or added) last, is accessed first. In stack terminology, insertion operation is called </a:t>
            </a:r>
            <a:r>
              <a:rPr lang="en-US" b="1" dirty="0" smtClean="0"/>
              <a:t>PUSH</a:t>
            </a:r>
            <a:r>
              <a:rPr lang="en-US" dirty="0" smtClean="0"/>
              <a:t> operation and removal operation is called </a:t>
            </a:r>
            <a:r>
              <a:rPr lang="en-US" b="1" dirty="0" smtClean="0"/>
              <a:t>POP</a:t>
            </a:r>
            <a:r>
              <a:rPr lang="en-US" dirty="0" smtClean="0"/>
              <a:t> operation.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4800" y="0"/>
            <a:ext cx="8610600" cy="1143000"/>
          </a:xfrm>
        </p:spPr>
        <p:txBody>
          <a:bodyPr>
            <a:noAutofit/>
          </a:bodyPr>
          <a:lstStyle/>
          <a:p>
            <a:pPr eaLnBrk="1" hangingPunct="1">
              <a:defRPr/>
            </a:pPr>
            <a:r>
              <a:rPr lang="en-US" sz="3200" dirty="0" smtClean="0"/>
              <a:t>Algorithm for Converting Infix Expression into Postfix Expression</a:t>
            </a:r>
          </a:p>
        </p:txBody>
      </p:sp>
      <p:sp>
        <p:nvSpPr>
          <p:cNvPr id="25603" name="Rectangle 3"/>
          <p:cNvSpPr>
            <a:spLocks noGrp="1" noChangeArrowheads="1"/>
          </p:cNvSpPr>
          <p:nvPr>
            <p:ph type="body" idx="1"/>
          </p:nvPr>
        </p:nvSpPr>
        <p:spPr>
          <a:xfrm>
            <a:off x="152400" y="1066800"/>
            <a:ext cx="8839200" cy="5486400"/>
          </a:xfrm>
        </p:spPr>
        <p:txBody>
          <a:bodyPr/>
          <a:lstStyle/>
          <a:p>
            <a:pPr marL="609600" indent="-609600" eaLnBrk="1" hangingPunct="1">
              <a:lnSpc>
                <a:spcPct val="80000"/>
              </a:lnSpc>
              <a:buFont typeface="Wingdings" pitchFamily="2" charset="2"/>
              <a:buNone/>
              <a:defRPr/>
            </a:pPr>
            <a:r>
              <a:rPr lang="en-US" sz="1800" dirty="0" smtClean="0"/>
              <a:t>POLISH(Q,P)</a:t>
            </a:r>
          </a:p>
          <a:p>
            <a:pPr marL="609600" indent="-609600" eaLnBrk="1" hangingPunct="1">
              <a:lnSpc>
                <a:spcPct val="80000"/>
              </a:lnSpc>
              <a:buFont typeface="Wingdings" pitchFamily="2" charset="2"/>
              <a:buNone/>
              <a:defRPr/>
            </a:pPr>
            <a:r>
              <a:rPr lang="en-US" sz="1800" dirty="0" smtClean="0"/>
              <a:t>Suppose </a:t>
            </a:r>
            <a:r>
              <a:rPr lang="en-US" sz="1800" b="1" dirty="0" smtClean="0">
                <a:solidFill>
                  <a:srgbClr val="FF0000"/>
                </a:solidFill>
              </a:rPr>
              <a:t>Q</a:t>
            </a:r>
            <a:r>
              <a:rPr lang="en-US" sz="1800" dirty="0" smtClean="0"/>
              <a:t> is an arithmetic expression written in </a:t>
            </a:r>
            <a:r>
              <a:rPr lang="en-US" sz="1800" b="1" dirty="0" smtClean="0">
                <a:solidFill>
                  <a:srgbClr val="FF0000"/>
                </a:solidFill>
              </a:rPr>
              <a:t>infix notation</a:t>
            </a:r>
            <a:r>
              <a:rPr lang="en-US" sz="1800" dirty="0" smtClean="0"/>
              <a:t>. This algorithm finds the equivalent</a:t>
            </a:r>
            <a:r>
              <a:rPr lang="en-US" sz="1800" b="1" dirty="0" smtClean="0">
                <a:solidFill>
                  <a:srgbClr val="0070C0"/>
                </a:solidFill>
              </a:rPr>
              <a:t> postfix expression P.</a:t>
            </a:r>
          </a:p>
          <a:p>
            <a:pPr marL="609600" indent="-609600" eaLnBrk="1" hangingPunct="1">
              <a:lnSpc>
                <a:spcPct val="80000"/>
              </a:lnSpc>
              <a:buFont typeface="Wingdings" pitchFamily="2" charset="2"/>
              <a:buNone/>
              <a:defRPr/>
            </a:pPr>
            <a:r>
              <a:rPr lang="en-US" sz="1800" dirty="0" smtClean="0"/>
              <a:t>1)	Scan </a:t>
            </a:r>
            <a:r>
              <a:rPr lang="en-US" sz="1800" b="1" dirty="0" smtClean="0">
                <a:solidFill>
                  <a:srgbClr val="FF0000"/>
                </a:solidFill>
              </a:rPr>
              <a:t>Q</a:t>
            </a:r>
            <a:r>
              <a:rPr lang="en-US" sz="1800" dirty="0" smtClean="0"/>
              <a:t> from </a:t>
            </a:r>
            <a:r>
              <a:rPr lang="en-US" sz="1800" b="1" dirty="0" smtClean="0">
                <a:solidFill>
                  <a:srgbClr val="FF0000"/>
                </a:solidFill>
              </a:rPr>
              <a:t>left to right</a:t>
            </a:r>
            <a:r>
              <a:rPr lang="en-US" sz="1800" dirty="0" smtClean="0"/>
              <a:t> and repeat Steps 2 to 5 for each elements of Q until the STACK is empty:</a:t>
            </a:r>
          </a:p>
          <a:p>
            <a:pPr marL="609600" indent="-609600" eaLnBrk="1" hangingPunct="1">
              <a:lnSpc>
                <a:spcPct val="80000"/>
              </a:lnSpc>
              <a:buFont typeface="Wingdings" pitchFamily="2" charset="2"/>
              <a:buNone/>
              <a:defRPr/>
            </a:pPr>
            <a:r>
              <a:rPr lang="en-US" sz="1800" dirty="0" smtClean="0"/>
              <a:t>2)	If an </a:t>
            </a:r>
            <a:r>
              <a:rPr lang="en-US" sz="1800" b="1" dirty="0" smtClean="0">
                <a:solidFill>
                  <a:srgbClr val="FF0000"/>
                </a:solidFill>
              </a:rPr>
              <a:t>operand</a:t>
            </a:r>
            <a:r>
              <a:rPr lang="en-US" sz="1800" dirty="0" smtClean="0"/>
              <a:t> is encountered, </a:t>
            </a:r>
            <a:r>
              <a:rPr lang="en-US" sz="1800" b="1" dirty="0" smtClean="0">
                <a:solidFill>
                  <a:srgbClr val="FF0000"/>
                </a:solidFill>
              </a:rPr>
              <a:t>add it to P.</a:t>
            </a:r>
          </a:p>
          <a:p>
            <a:pPr marL="609600" indent="-609600" eaLnBrk="1" hangingPunct="1">
              <a:lnSpc>
                <a:spcPct val="80000"/>
              </a:lnSpc>
              <a:buFont typeface="Wingdings" pitchFamily="2" charset="2"/>
              <a:buNone/>
              <a:defRPr/>
            </a:pPr>
            <a:r>
              <a:rPr lang="en-US" sz="1800" dirty="0" smtClean="0"/>
              <a:t>3)	If a </a:t>
            </a:r>
            <a:r>
              <a:rPr lang="en-US" sz="1800" b="1" dirty="0" smtClean="0"/>
              <a:t>left parenthesis</a:t>
            </a:r>
            <a:r>
              <a:rPr lang="en-US" sz="1800" dirty="0" smtClean="0"/>
              <a:t> is encountered. Push it onto STACK.</a:t>
            </a:r>
          </a:p>
          <a:p>
            <a:pPr marL="609600" indent="-609600" eaLnBrk="1" hangingPunct="1">
              <a:lnSpc>
                <a:spcPct val="80000"/>
              </a:lnSpc>
              <a:buFont typeface="Wingdings" pitchFamily="2" charset="2"/>
              <a:buNone/>
              <a:defRPr/>
            </a:pPr>
            <a:r>
              <a:rPr lang="en-US" sz="1800" dirty="0" smtClean="0"/>
              <a:t>4)	If an operator × is encountered, then:</a:t>
            </a:r>
          </a:p>
          <a:p>
            <a:pPr marL="990600" lvl="1" indent="-533400" eaLnBrk="1" hangingPunct="1">
              <a:lnSpc>
                <a:spcPct val="80000"/>
              </a:lnSpc>
              <a:buFont typeface="Wingdings" pitchFamily="2" charset="2"/>
              <a:buNone/>
              <a:defRPr/>
            </a:pPr>
            <a:r>
              <a:rPr lang="en-US" sz="1600" dirty="0" smtClean="0"/>
              <a:t>	a)	Repeatedly </a:t>
            </a:r>
            <a:r>
              <a:rPr lang="en-US" sz="1600" b="1" dirty="0" smtClean="0">
                <a:solidFill>
                  <a:srgbClr val="FF0000"/>
                </a:solidFill>
              </a:rPr>
              <a:t>pop</a:t>
            </a:r>
            <a:r>
              <a:rPr lang="en-US" sz="1600" dirty="0" smtClean="0"/>
              <a:t> from STACK and add to </a:t>
            </a:r>
            <a:r>
              <a:rPr lang="en-US" sz="1600" b="1" dirty="0" smtClean="0">
                <a:solidFill>
                  <a:srgbClr val="FF0000"/>
                </a:solidFill>
              </a:rPr>
              <a:t>P</a:t>
            </a:r>
            <a:r>
              <a:rPr lang="en-US" sz="1600" dirty="0" smtClean="0"/>
              <a:t> each operator (on the top of STACK) which has the </a:t>
            </a:r>
            <a:r>
              <a:rPr lang="en-US" sz="1600" b="1" dirty="0" smtClean="0"/>
              <a:t>same precedence as or higher precedence</a:t>
            </a:r>
            <a:r>
              <a:rPr lang="en-US" sz="1600" dirty="0" smtClean="0"/>
              <a:t> than </a:t>
            </a:r>
            <a:r>
              <a:rPr lang="en-US" sz="1600" b="1" dirty="0" smtClean="0"/>
              <a:t>×</a:t>
            </a:r>
            <a:r>
              <a:rPr lang="en-US" sz="1600" dirty="0" smtClean="0"/>
              <a:t>.</a:t>
            </a:r>
          </a:p>
          <a:p>
            <a:pPr marL="990600" lvl="1" indent="-533400" eaLnBrk="1" hangingPunct="1">
              <a:lnSpc>
                <a:spcPct val="80000"/>
              </a:lnSpc>
              <a:buFont typeface="Wingdings" pitchFamily="2" charset="2"/>
              <a:buNone/>
              <a:defRPr/>
            </a:pPr>
            <a:r>
              <a:rPr lang="en-US" sz="1600" dirty="0" smtClean="0"/>
              <a:t>	b)	Add × to STACK.</a:t>
            </a:r>
          </a:p>
          <a:p>
            <a:pPr marL="609600" indent="-609600" eaLnBrk="1" hangingPunct="1">
              <a:lnSpc>
                <a:spcPct val="80000"/>
              </a:lnSpc>
              <a:buFont typeface="Wingdings" pitchFamily="2" charset="2"/>
              <a:buNone/>
              <a:defRPr/>
            </a:pPr>
            <a:r>
              <a:rPr lang="en-US" sz="1800" dirty="0" smtClean="0"/>
              <a:t>	[End of  If Structure.]</a:t>
            </a:r>
          </a:p>
          <a:p>
            <a:pPr marL="609600" indent="-609600" eaLnBrk="1" hangingPunct="1">
              <a:lnSpc>
                <a:spcPct val="80000"/>
              </a:lnSpc>
              <a:buFont typeface="Wingdings" pitchFamily="2" charset="2"/>
              <a:buNone/>
              <a:defRPr/>
            </a:pPr>
            <a:r>
              <a:rPr lang="en-US" sz="1800" dirty="0" smtClean="0"/>
              <a:t>5)	If a right parenthesis is encountered, then:</a:t>
            </a:r>
          </a:p>
          <a:p>
            <a:pPr marL="990600" lvl="1" indent="-533400" eaLnBrk="1" hangingPunct="1">
              <a:lnSpc>
                <a:spcPct val="80000"/>
              </a:lnSpc>
              <a:buFont typeface="Wingdings" pitchFamily="2" charset="2"/>
              <a:buNone/>
              <a:defRPr/>
            </a:pPr>
            <a:r>
              <a:rPr lang="en-US" sz="1600" dirty="0" smtClean="0"/>
              <a:t>	a) Repeatedly pop from STACK and add to P each operator (on the top of STACK) until a 	left parenthesis is encountered:</a:t>
            </a:r>
          </a:p>
          <a:p>
            <a:pPr marL="990600" lvl="1" indent="-533400" eaLnBrk="1" hangingPunct="1">
              <a:lnSpc>
                <a:spcPct val="80000"/>
              </a:lnSpc>
              <a:buFont typeface="Wingdings" pitchFamily="2" charset="2"/>
              <a:buNone/>
              <a:defRPr/>
            </a:pPr>
            <a:r>
              <a:rPr lang="en-US" sz="1600" dirty="0" smtClean="0"/>
              <a:t>	b) Remove the left parenthesis. [Do not add the left parenthesis to P.]</a:t>
            </a:r>
          </a:p>
          <a:p>
            <a:pPr marL="609600" indent="-609600" eaLnBrk="1" hangingPunct="1">
              <a:lnSpc>
                <a:spcPct val="80000"/>
              </a:lnSpc>
              <a:buFont typeface="Wingdings" pitchFamily="2" charset="2"/>
              <a:buNone/>
              <a:defRPr/>
            </a:pPr>
            <a:r>
              <a:rPr lang="en-US" sz="1800" dirty="0" smtClean="0"/>
              <a:t>	[End of  If Structure.]</a:t>
            </a:r>
          </a:p>
          <a:p>
            <a:pPr marL="609600" indent="-609600" eaLnBrk="1" hangingPunct="1">
              <a:lnSpc>
                <a:spcPct val="80000"/>
              </a:lnSpc>
              <a:buFont typeface="Wingdings" pitchFamily="2" charset="2"/>
              <a:buNone/>
              <a:defRPr/>
            </a:pPr>
            <a:r>
              <a:rPr lang="en-US" sz="1800" dirty="0" smtClean="0"/>
              <a:t>	[End of Step loop.]</a:t>
            </a:r>
          </a:p>
          <a:p>
            <a:pPr marL="609600" indent="-609600" eaLnBrk="1" hangingPunct="1">
              <a:lnSpc>
                <a:spcPct val="80000"/>
              </a:lnSpc>
              <a:buNone/>
              <a:defRPr/>
            </a:pPr>
            <a:r>
              <a:rPr lang="en-US" sz="1800" dirty="0" smtClean="0"/>
              <a:t>6)	Exit.</a:t>
            </a:r>
          </a:p>
          <a:p>
            <a:pPr marL="609600" indent="-609600" eaLnBrk="1" hangingPunct="1">
              <a:lnSpc>
                <a:spcPct val="80000"/>
              </a:lnSpc>
              <a:buFont typeface="Wingdings" pitchFamily="2" charset="2"/>
              <a:buNone/>
              <a:defRPr/>
            </a:pPr>
            <a:endParaRPr lang="en-US" sz="2000" b="1"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610600" cy="780288"/>
          </a:xfrm>
        </p:spPr>
        <p:txBody>
          <a:bodyPr>
            <a:noAutofit/>
          </a:bodyPr>
          <a:lstStyle/>
          <a:p>
            <a:r>
              <a:rPr lang="en-US" sz="4000" dirty="0" smtClean="0"/>
              <a:t>Evaluation diff: b/w Infix, Prefix n postfix</a:t>
            </a:r>
            <a:endParaRPr lang="en-US" sz="4000" dirty="0"/>
          </a:p>
        </p:txBody>
      </p:sp>
      <p:pic>
        <p:nvPicPr>
          <p:cNvPr id="53250" name="Picture 2"/>
          <p:cNvPicPr>
            <a:picLocks noChangeAspect="1" noChangeArrowheads="1"/>
          </p:cNvPicPr>
          <p:nvPr/>
        </p:nvPicPr>
        <p:blipFill>
          <a:blip r:embed="rId2"/>
          <a:srcRect/>
          <a:stretch>
            <a:fillRect/>
          </a:stretch>
        </p:blipFill>
        <p:spPr bwMode="auto">
          <a:xfrm>
            <a:off x="49322" y="1752600"/>
            <a:ext cx="9018478"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3600" b="1" dirty="0" smtClean="0"/>
              <a:t>Infix to Postfix Example</a:t>
            </a:r>
            <a:endParaRPr lang="en-US" sz="3600" dirty="0"/>
          </a:p>
        </p:txBody>
      </p:sp>
      <p:sp>
        <p:nvSpPr>
          <p:cNvPr id="3" name="Content Placeholder 2"/>
          <p:cNvSpPr>
            <a:spLocks noGrp="1"/>
          </p:cNvSpPr>
          <p:nvPr>
            <p:ph idx="1"/>
          </p:nvPr>
        </p:nvSpPr>
        <p:spPr>
          <a:xfrm>
            <a:off x="457200" y="1402080"/>
            <a:ext cx="8229600" cy="4389120"/>
          </a:xfrm>
        </p:spPr>
        <p:txBody>
          <a:bodyPr/>
          <a:lstStyle/>
          <a:p>
            <a:pPr>
              <a:buNone/>
            </a:pPr>
            <a:r>
              <a:rPr lang="en-US" b="1" dirty="0" smtClean="0"/>
              <a:t>Infix String: (a + b) * (c + d)</a:t>
            </a:r>
            <a:endParaRPr lang="en-US" dirty="0"/>
          </a:p>
        </p:txBody>
      </p:sp>
      <p:graphicFrame>
        <p:nvGraphicFramePr>
          <p:cNvPr id="4" name="Table 3"/>
          <p:cNvGraphicFramePr>
            <a:graphicFrameLocks noGrp="1"/>
          </p:cNvGraphicFramePr>
          <p:nvPr/>
        </p:nvGraphicFramePr>
        <p:xfrm>
          <a:off x="1143000" y="1905000"/>
          <a:ext cx="6781800" cy="4800595"/>
        </p:xfrm>
        <a:graphic>
          <a:graphicData uri="http://schemas.openxmlformats.org/drawingml/2006/table">
            <a:tbl>
              <a:tblPr>
                <a:tableStyleId>{616DA210-FB5B-4158-B5E0-FEB733F419BA}</a:tableStyleId>
              </a:tblPr>
              <a:tblGrid>
                <a:gridCol w="2260600"/>
                <a:gridCol w="2260600"/>
                <a:gridCol w="2260600"/>
              </a:tblGrid>
              <a:tr h="818162">
                <a:tc>
                  <a:txBody>
                    <a:bodyPr/>
                    <a:lstStyle/>
                    <a:p>
                      <a:pPr marL="0" marR="0" algn="ctr">
                        <a:lnSpc>
                          <a:spcPct val="115000"/>
                        </a:lnSpc>
                        <a:spcBef>
                          <a:spcPts val="0"/>
                        </a:spcBef>
                        <a:spcAft>
                          <a:spcPts val="0"/>
                        </a:spcAft>
                      </a:pPr>
                      <a:r>
                        <a:rPr lang="en-US" sz="2000" dirty="0"/>
                        <a:t>Scanned Character</a:t>
                      </a:r>
                      <a:endParaRPr lang="en-US" sz="1200" dirty="0">
                        <a:latin typeface="Calibri"/>
                        <a:ea typeface="Calibri"/>
                        <a:cs typeface="Times New Roman"/>
                      </a:endParaRPr>
                    </a:p>
                  </a:txBody>
                  <a:tcPr marL="19050" marR="19050" marT="19050" marB="1905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2000" dirty="0"/>
                        <a:t>Content of Stack</a:t>
                      </a:r>
                      <a:endParaRPr lang="en-US" sz="1200" dirty="0">
                        <a:latin typeface="Calibri"/>
                        <a:ea typeface="Calibri"/>
                        <a:cs typeface="Times New Roman"/>
                      </a:endParaRPr>
                    </a:p>
                  </a:txBody>
                  <a:tcPr marL="19050" marR="19050" marT="19050" marB="1905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2000" dirty="0"/>
                        <a:t>Postfix String</a:t>
                      </a:r>
                      <a:endParaRPr lang="en-US" sz="1200" dirty="0">
                        <a:latin typeface="Calibri"/>
                        <a:ea typeface="Calibri"/>
                        <a:cs typeface="Times New Roman"/>
                      </a:endParaRPr>
                    </a:p>
                  </a:txBody>
                  <a:tcPr marL="19050" marR="19050" marT="19050" marB="19050" anchor="ctr">
                    <a:solidFill>
                      <a:schemeClr val="accent1">
                        <a:lumMod val="20000"/>
                        <a:lumOff val="80000"/>
                      </a:schemeClr>
                    </a:solidFill>
                  </a:tcPr>
                </a:tc>
              </a:tr>
              <a:tr h="306341">
                <a:tc>
                  <a:txBody>
                    <a:bodyPr/>
                    <a:lstStyle/>
                    <a:p>
                      <a:pPr>
                        <a:lnSpc>
                          <a:spcPct val="115000"/>
                        </a:lnSpc>
                      </a:pPr>
                      <a:endParaRPr lang="en-US" sz="1200" dirty="0">
                        <a:latin typeface="Calibri"/>
                        <a:ea typeface="Times New Roman"/>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Empty</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Empty</a:t>
                      </a:r>
                      <a:endParaRPr lang="en-US" sz="120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Empty</a:t>
                      </a:r>
                      <a:endParaRPr lang="en-US" sz="120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a</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a:t>
                      </a:r>
                      <a:endParaRPr lang="en-US" sz="120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dirty="0"/>
                        <a:t>(+</a:t>
                      </a:r>
                      <a:endParaRPr lang="en-US" sz="1200" dirty="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a:t>
                      </a:r>
                      <a:endParaRPr lang="en-US" sz="120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b</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ab</a:t>
                      </a:r>
                      <a:endParaRPr lang="en-US" sz="120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Empty</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dirty="0" err="1"/>
                        <a:t>ab</a:t>
                      </a:r>
                      <a:r>
                        <a:rPr lang="en-US" sz="1400" dirty="0"/>
                        <a:t>+</a:t>
                      </a:r>
                      <a:endParaRPr lang="en-US" sz="1200" dirty="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dirty="0" err="1"/>
                        <a:t>ab</a:t>
                      </a:r>
                      <a:r>
                        <a:rPr lang="en-US" sz="1400" dirty="0"/>
                        <a:t>+</a:t>
                      </a:r>
                      <a:endParaRPr lang="en-US" sz="1200" dirty="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dirty="0" err="1"/>
                        <a:t>ab</a:t>
                      </a:r>
                      <a:r>
                        <a:rPr lang="en-US" sz="1400" dirty="0"/>
                        <a:t>+</a:t>
                      </a:r>
                      <a:endParaRPr lang="en-US" sz="1200" dirty="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c</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dirty="0" err="1"/>
                        <a:t>ab+c</a:t>
                      </a:r>
                      <a:endParaRPr lang="en-US" sz="1200" dirty="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dirty="0" err="1"/>
                        <a:t>ab+c</a:t>
                      </a:r>
                      <a:endParaRPr lang="en-US" sz="1200" dirty="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d</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dirty="0" err="1"/>
                        <a:t>ab+cd</a:t>
                      </a:r>
                      <a:endParaRPr lang="en-US" sz="1200" dirty="0">
                        <a:latin typeface="Calibri"/>
                        <a:ea typeface="Calibri"/>
                        <a:cs typeface="Times New Roman"/>
                      </a:endParaRPr>
                    </a:p>
                  </a:txBody>
                  <a:tcPr marL="19050" marR="19050" marT="19050" marB="19050" anchor="ctr"/>
                </a:tc>
              </a:tr>
              <a:tr h="306341">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a:t>*</a:t>
                      </a:r>
                      <a:endParaRPr lang="en-US" sz="1200">
                        <a:latin typeface="Calibri"/>
                        <a:ea typeface="Calibri"/>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dirty="0" err="1"/>
                        <a:t>ab+cd</a:t>
                      </a:r>
                      <a:r>
                        <a:rPr lang="en-US" sz="1400" dirty="0"/>
                        <a:t>+</a:t>
                      </a:r>
                      <a:endParaRPr lang="en-US" sz="1200" dirty="0">
                        <a:latin typeface="Calibri"/>
                        <a:ea typeface="Calibri"/>
                        <a:cs typeface="Times New Roman"/>
                      </a:endParaRPr>
                    </a:p>
                  </a:txBody>
                  <a:tcPr marL="19050" marR="19050" marT="19050" marB="19050" anchor="ctr"/>
                </a:tc>
              </a:tr>
              <a:tr h="306341">
                <a:tc>
                  <a:txBody>
                    <a:bodyPr/>
                    <a:lstStyle/>
                    <a:p>
                      <a:pPr>
                        <a:lnSpc>
                          <a:spcPct val="115000"/>
                        </a:lnSpc>
                      </a:pPr>
                      <a:endParaRPr lang="en-US" sz="1200">
                        <a:latin typeface="Calibri"/>
                        <a:ea typeface="Times New Roman"/>
                        <a:cs typeface="Times New Roman"/>
                      </a:endParaRPr>
                    </a:p>
                  </a:txBody>
                  <a:tcPr marL="19050" marR="19050" marT="19050" marB="19050" anchor="ctr"/>
                </a:tc>
                <a:tc>
                  <a:txBody>
                    <a:bodyPr/>
                    <a:lstStyle/>
                    <a:p>
                      <a:pPr>
                        <a:lnSpc>
                          <a:spcPct val="115000"/>
                        </a:lnSpc>
                      </a:pPr>
                      <a:endParaRPr lang="en-US" sz="1200" dirty="0">
                        <a:latin typeface="Calibri"/>
                        <a:ea typeface="Times New Roman"/>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1400" dirty="0" err="1"/>
                        <a:t>ab+cd</a:t>
                      </a:r>
                      <a:r>
                        <a:rPr lang="en-US" sz="1400" dirty="0"/>
                        <a:t>+*</a:t>
                      </a:r>
                      <a:endParaRPr lang="en-US" sz="1200" dirty="0">
                        <a:latin typeface="Calibri"/>
                        <a:ea typeface="Calibri"/>
                        <a:cs typeface="Times New Roman"/>
                      </a:endParaRPr>
                    </a:p>
                  </a:txBody>
                  <a:tcPr marL="19050" marR="19050" marT="19050" marB="19050" anchor="ct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Infix to Postfix Conversion(Examples)</a:t>
            </a:r>
            <a:endParaRPr lang="en-US" dirty="0"/>
          </a:p>
        </p:txBody>
      </p:sp>
      <p:pic>
        <p:nvPicPr>
          <p:cNvPr id="8194" name="Picture 2"/>
          <p:cNvPicPr>
            <a:picLocks noChangeAspect="1" noChangeArrowheads="1"/>
          </p:cNvPicPr>
          <p:nvPr/>
        </p:nvPicPr>
        <p:blipFill>
          <a:blip r:embed="rId2"/>
          <a:srcRect/>
          <a:stretch>
            <a:fillRect/>
          </a:stretch>
        </p:blipFill>
        <p:spPr bwMode="auto">
          <a:xfrm>
            <a:off x="304800" y="1163732"/>
            <a:ext cx="8763000" cy="55418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627888"/>
          </a:xfrm>
        </p:spPr>
        <p:txBody>
          <a:bodyPr>
            <a:normAutofit fontScale="90000"/>
          </a:bodyPr>
          <a:lstStyle/>
          <a:p>
            <a:r>
              <a:rPr lang="en-US" dirty="0" smtClean="0"/>
              <a:t>Infix to Postfix Conversion(Examples)</a:t>
            </a:r>
            <a:endParaRPr lang="en-US" dirty="0"/>
          </a:p>
        </p:txBody>
      </p:sp>
      <p:pic>
        <p:nvPicPr>
          <p:cNvPr id="9218" name="Picture 2"/>
          <p:cNvPicPr>
            <a:picLocks noChangeAspect="1" noChangeArrowheads="1"/>
          </p:cNvPicPr>
          <p:nvPr/>
        </p:nvPicPr>
        <p:blipFill>
          <a:blip r:embed="rId2"/>
          <a:srcRect/>
          <a:stretch>
            <a:fillRect/>
          </a:stretch>
        </p:blipFill>
        <p:spPr bwMode="auto">
          <a:xfrm>
            <a:off x="762000" y="1752600"/>
            <a:ext cx="7848600" cy="494803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990600" y="1371600"/>
            <a:ext cx="6324600" cy="506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r>
              <a:rPr lang="en-US" dirty="0" smtClean="0"/>
              <a:t>Infix to Postfix Conversion(Examples)</a:t>
            </a:r>
            <a:endParaRPr lang="en-US" dirty="0"/>
          </a:p>
        </p:txBody>
      </p:sp>
      <p:pic>
        <p:nvPicPr>
          <p:cNvPr id="10242" name="Picture 2"/>
          <p:cNvPicPr>
            <a:picLocks noChangeAspect="1" noChangeArrowheads="1"/>
          </p:cNvPicPr>
          <p:nvPr/>
        </p:nvPicPr>
        <p:blipFill>
          <a:blip r:embed="rId2"/>
          <a:srcRect/>
          <a:stretch>
            <a:fillRect/>
          </a:stretch>
        </p:blipFill>
        <p:spPr bwMode="auto">
          <a:xfrm>
            <a:off x="1219200" y="1143000"/>
            <a:ext cx="6400800" cy="56648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143000"/>
          </a:xfrm>
        </p:spPr>
        <p:txBody>
          <a:bodyPr>
            <a:normAutofit fontScale="90000"/>
          </a:bodyPr>
          <a:lstStyle/>
          <a:p>
            <a:r>
              <a:rPr lang="en-US" dirty="0" smtClean="0"/>
              <a:t>Infix to Postfix Conversion(Examples)</a:t>
            </a:r>
            <a:endParaRPr lang="en-US" dirty="0"/>
          </a:p>
        </p:txBody>
      </p:sp>
      <p:pic>
        <p:nvPicPr>
          <p:cNvPr id="11266" name="Picture 2"/>
          <p:cNvPicPr>
            <a:picLocks noChangeAspect="1" noChangeArrowheads="1"/>
          </p:cNvPicPr>
          <p:nvPr/>
        </p:nvPicPr>
        <p:blipFill>
          <a:blip r:embed="rId2"/>
          <a:srcRect/>
          <a:stretch>
            <a:fillRect/>
          </a:stretch>
        </p:blipFill>
        <p:spPr bwMode="auto">
          <a:xfrm>
            <a:off x="515471" y="1295400"/>
            <a:ext cx="8628529"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r>
              <a:rPr lang="en-US" dirty="0" smtClean="0"/>
              <a:t>Infix to Postfix Conversion(Examples)</a:t>
            </a:r>
            <a:endParaRPr lang="en-US" dirty="0"/>
          </a:p>
        </p:txBody>
      </p:sp>
      <p:pic>
        <p:nvPicPr>
          <p:cNvPr id="12290" name="Picture 2"/>
          <p:cNvPicPr>
            <a:picLocks noChangeAspect="1" noChangeArrowheads="1"/>
          </p:cNvPicPr>
          <p:nvPr/>
        </p:nvPicPr>
        <p:blipFill>
          <a:blip r:embed="rId2"/>
          <a:srcRect/>
          <a:stretch>
            <a:fillRect/>
          </a:stretch>
        </p:blipFill>
        <p:spPr bwMode="auto">
          <a:xfrm>
            <a:off x="1371600" y="1496217"/>
            <a:ext cx="6629400" cy="49045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762000"/>
          </a:xfrm>
        </p:spPr>
        <p:txBody>
          <a:bodyPr>
            <a:normAutofit/>
          </a:bodyPr>
          <a:lstStyle/>
          <a:p>
            <a:r>
              <a:rPr lang="en-US" sz="4400" b="1" dirty="0" smtClean="0"/>
              <a:t>Infix to Postfix</a:t>
            </a:r>
            <a:endParaRPr lang="en-US" sz="5400" b="1" dirty="0"/>
          </a:p>
        </p:txBody>
      </p:sp>
      <p:sp>
        <p:nvSpPr>
          <p:cNvPr id="3" name="Content Placeholder 2"/>
          <p:cNvSpPr>
            <a:spLocks noGrp="1"/>
          </p:cNvSpPr>
          <p:nvPr>
            <p:ph idx="1"/>
          </p:nvPr>
        </p:nvSpPr>
        <p:spPr>
          <a:xfrm>
            <a:off x="457200" y="1447800"/>
            <a:ext cx="8229600" cy="4389120"/>
          </a:xfrm>
        </p:spPr>
        <p:txBody>
          <a:bodyPr/>
          <a:lstStyle/>
          <a:p>
            <a:pPr marL="381000" indent="-381000"/>
            <a:r>
              <a:rPr lang="en-US" dirty="0" smtClean="0"/>
              <a:t>An Infix to Postfix </a:t>
            </a:r>
            <a:r>
              <a:rPr lang="en-US" b="1" dirty="0" smtClean="0">
                <a:solidFill>
                  <a:srgbClr val="FF0000"/>
                </a:solidFill>
              </a:rPr>
              <a:t>manual conversion </a:t>
            </a:r>
            <a:r>
              <a:rPr lang="en-US" dirty="0" smtClean="0"/>
              <a:t>algorithm is:</a:t>
            </a:r>
          </a:p>
          <a:p>
            <a:pPr marL="838200" lvl="1" indent="-381000">
              <a:buFontTx/>
              <a:buNone/>
            </a:pPr>
            <a:r>
              <a:rPr lang="en-US" sz="2000" dirty="0" smtClean="0"/>
              <a:t>1.  Completely parenthesize the infix expression according to order of priority you want.</a:t>
            </a:r>
          </a:p>
          <a:p>
            <a:pPr marL="838200" lvl="1" indent="-381000">
              <a:buFontTx/>
              <a:buNone/>
            </a:pPr>
            <a:r>
              <a:rPr lang="en-US" sz="2000" dirty="0" smtClean="0"/>
              <a:t>2.   Move each operator to its corresponding </a:t>
            </a:r>
            <a:r>
              <a:rPr lang="en-US" sz="2000" b="1" dirty="0" smtClean="0"/>
              <a:t>right</a:t>
            </a:r>
            <a:r>
              <a:rPr lang="en-US" sz="2000" dirty="0" smtClean="0"/>
              <a:t> parenthesis.</a:t>
            </a:r>
          </a:p>
          <a:p>
            <a:pPr marL="838200" lvl="1" indent="-381000">
              <a:buFontTx/>
              <a:buAutoNum type="arabicPeriod" startAt="3"/>
            </a:pPr>
            <a:r>
              <a:rPr lang="en-US" sz="2000" dirty="0" smtClean="0"/>
              <a:t>Remove all parentheses.</a:t>
            </a:r>
            <a:endParaRPr lang="en-US" sz="2000" dirty="0"/>
          </a:p>
          <a:p>
            <a:pPr marL="472440" indent="-381000">
              <a:buNone/>
            </a:pPr>
            <a:r>
              <a:rPr lang="en-US" sz="2200" dirty="0" smtClean="0"/>
              <a:t>Example</a:t>
            </a:r>
          </a:p>
        </p:txBody>
      </p:sp>
      <p:pic>
        <p:nvPicPr>
          <p:cNvPr id="4" name="Picture 2"/>
          <p:cNvPicPr>
            <a:picLocks noChangeAspect="1" noChangeArrowheads="1"/>
          </p:cNvPicPr>
          <p:nvPr/>
        </p:nvPicPr>
        <p:blipFill>
          <a:blip r:embed="rId2"/>
          <a:srcRect/>
          <a:stretch>
            <a:fillRect/>
          </a:stretch>
        </p:blipFill>
        <p:spPr bwMode="auto">
          <a:xfrm>
            <a:off x="2057400" y="3352800"/>
            <a:ext cx="6486525" cy="942975"/>
          </a:xfrm>
          <a:prstGeom prst="rect">
            <a:avLst/>
          </a:prstGeom>
          <a:noFill/>
          <a:ln w="9525">
            <a:noFill/>
            <a:miter lim="800000"/>
            <a:headEnd/>
            <a:tailEnd/>
          </a:ln>
          <a:effectLst/>
        </p:spPr>
      </p:pic>
      <p:pic>
        <p:nvPicPr>
          <p:cNvPr id="55298" name="Picture 2"/>
          <p:cNvPicPr>
            <a:picLocks noChangeAspect="1" noChangeArrowheads="1"/>
          </p:cNvPicPr>
          <p:nvPr/>
        </p:nvPicPr>
        <p:blipFill>
          <a:blip r:embed="rId3"/>
          <a:srcRect/>
          <a:stretch>
            <a:fillRect/>
          </a:stretch>
        </p:blipFill>
        <p:spPr bwMode="auto">
          <a:xfrm>
            <a:off x="357188" y="4419600"/>
            <a:ext cx="8364279"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algn="ctr"/>
            <a:r>
              <a:rPr lang="en-US" dirty="0" smtClean="0"/>
              <a:t>Infix TO Postfix Example</a:t>
            </a:r>
            <a:br>
              <a:rPr lang="en-US" dirty="0" smtClean="0"/>
            </a:br>
            <a:r>
              <a:rPr lang="en-US" dirty="0" smtClean="0"/>
              <a:t> (Without open stack-manual)</a:t>
            </a:r>
            <a:endParaRPr lang="en-US" dirty="0"/>
          </a:p>
        </p:txBody>
      </p:sp>
      <p:pic>
        <p:nvPicPr>
          <p:cNvPr id="4099" name="Picture 3"/>
          <p:cNvPicPr>
            <a:picLocks noChangeAspect="1" noChangeArrowheads="1"/>
          </p:cNvPicPr>
          <p:nvPr/>
        </p:nvPicPr>
        <p:blipFill>
          <a:blip r:embed="rId2"/>
          <a:srcRect/>
          <a:stretch>
            <a:fillRect/>
          </a:stretch>
        </p:blipFill>
        <p:spPr bwMode="auto">
          <a:xfrm>
            <a:off x="2033451" y="1600200"/>
            <a:ext cx="5053149" cy="838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1600200" y="2172730"/>
            <a:ext cx="5334000" cy="46852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56488"/>
          </a:xfrm>
        </p:spPr>
        <p:txBody>
          <a:bodyPr>
            <a:normAutofit/>
          </a:bodyPr>
          <a:lstStyle/>
          <a:p>
            <a:r>
              <a:rPr lang="en-US" b="1" dirty="0" smtClean="0"/>
              <a:t>Stack Representation</a:t>
            </a:r>
            <a:endParaRPr lang="en-US" b="1" dirty="0"/>
          </a:p>
        </p:txBody>
      </p:sp>
      <p:pic>
        <p:nvPicPr>
          <p:cNvPr id="50178" name="Picture 2"/>
          <p:cNvPicPr>
            <a:picLocks noChangeAspect="1" noChangeArrowheads="1"/>
          </p:cNvPicPr>
          <p:nvPr/>
        </p:nvPicPr>
        <p:blipFill>
          <a:blip r:embed="rId2"/>
          <a:srcRect/>
          <a:stretch>
            <a:fillRect/>
          </a:stretch>
        </p:blipFill>
        <p:spPr bwMode="auto">
          <a:xfrm>
            <a:off x="838200" y="1371600"/>
            <a:ext cx="784087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ctr"/>
            <a:r>
              <a:rPr lang="en-US" dirty="0" smtClean="0"/>
              <a:t>Infix TO Postfix Example</a:t>
            </a:r>
            <a:br>
              <a:rPr lang="en-US" dirty="0" smtClean="0"/>
            </a:br>
            <a:r>
              <a:rPr lang="en-US" dirty="0" smtClean="0"/>
              <a:t> (Without open stack-manual)</a:t>
            </a:r>
            <a:endParaRPr lang="en-US" dirty="0"/>
          </a:p>
        </p:txBody>
      </p:sp>
      <p:pic>
        <p:nvPicPr>
          <p:cNvPr id="5122" name="Picture 2"/>
          <p:cNvPicPr>
            <a:picLocks noChangeAspect="1" noChangeArrowheads="1"/>
          </p:cNvPicPr>
          <p:nvPr/>
        </p:nvPicPr>
        <p:blipFill>
          <a:blip r:embed="rId2"/>
          <a:srcRect/>
          <a:stretch>
            <a:fillRect/>
          </a:stretch>
        </p:blipFill>
        <p:spPr bwMode="auto">
          <a:xfrm>
            <a:off x="2895600" y="1788367"/>
            <a:ext cx="2438400" cy="49763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371600" y="2199381"/>
            <a:ext cx="6248400" cy="45062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Stacks</a:t>
            </a:r>
            <a:endParaRPr lang="en-US" dirty="0"/>
          </a:p>
        </p:txBody>
      </p:sp>
      <p:sp>
        <p:nvSpPr>
          <p:cNvPr id="3" name="Content Placeholder 2"/>
          <p:cNvSpPr>
            <a:spLocks noGrp="1"/>
          </p:cNvSpPr>
          <p:nvPr>
            <p:ph idx="1"/>
          </p:nvPr>
        </p:nvSpPr>
        <p:spPr/>
        <p:txBody>
          <a:bodyPr/>
          <a:lstStyle/>
          <a:p>
            <a:pPr algn="just"/>
            <a:r>
              <a:rPr lang="en-US" dirty="0" smtClean="0"/>
              <a:t>Consider a stack of plates at dinner counter. </a:t>
            </a:r>
          </a:p>
          <a:p>
            <a:pPr algn="just"/>
            <a:endParaRPr lang="en-US" dirty="0" smtClean="0"/>
          </a:p>
          <a:p>
            <a:pPr algn="just"/>
            <a:r>
              <a:rPr lang="en-US" dirty="0" smtClean="0"/>
              <a:t>The person who comes for dinner takes off the plate which is at top of the stack. </a:t>
            </a:r>
          </a:p>
          <a:p>
            <a:pPr algn="just"/>
            <a:endParaRPr lang="en-US" dirty="0" smtClean="0"/>
          </a:p>
          <a:p>
            <a:pPr algn="just"/>
            <a:r>
              <a:rPr lang="en-US" dirty="0" smtClean="0"/>
              <a:t>After washing the plates the waiter places the washed plates on the top of the stack. </a:t>
            </a:r>
          </a:p>
          <a:p>
            <a:pPr algn="just"/>
            <a:endParaRPr lang="en-US" dirty="0" smtClean="0"/>
          </a:p>
          <a:p>
            <a:pPr algn="just"/>
            <a:r>
              <a:rPr lang="en-US" dirty="0" smtClean="0"/>
              <a:t>So the plate that is placed last is first take by person.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stack</a:t>
            </a:r>
            <a:endParaRPr lang="en-US" b="1" dirty="0"/>
          </a:p>
        </p:txBody>
      </p:sp>
      <p:sp>
        <p:nvSpPr>
          <p:cNvPr id="3" name="Content Placeholder 2"/>
          <p:cNvSpPr>
            <a:spLocks noGrp="1"/>
          </p:cNvSpPr>
          <p:nvPr>
            <p:ph idx="1"/>
          </p:nvPr>
        </p:nvSpPr>
        <p:spPr>
          <a:xfrm>
            <a:off x="457200" y="1935480"/>
            <a:ext cx="8229600" cy="4770120"/>
          </a:xfrm>
        </p:spPr>
        <p:txBody>
          <a:bodyPr>
            <a:normAutofit fontScale="92500" lnSpcReduction="10000"/>
          </a:bodyPr>
          <a:lstStyle/>
          <a:p>
            <a:r>
              <a:rPr lang="en-US" dirty="0" smtClean="0"/>
              <a:t>Stacks are useful data structures for algorithms </a:t>
            </a:r>
            <a:r>
              <a:rPr lang="en-US" b="1" dirty="0" smtClean="0">
                <a:solidFill>
                  <a:srgbClr val="FF0000"/>
                </a:solidFill>
              </a:rPr>
              <a:t>that work first with the last saved element of a series</a:t>
            </a:r>
            <a:r>
              <a:rPr lang="en-US" dirty="0" smtClean="0"/>
              <a:t>. </a:t>
            </a:r>
          </a:p>
          <a:p>
            <a:r>
              <a:rPr lang="en-US" dirty="0" smtClean="0"/>
              <a:t>e.g. computer systems use stack while executing programs, when a </a:t>
            </a:r>
            <a:r>
              <a:rPr lang="en-US" b="1" dirty="0" smtClean="0">
                <a:solidFill>
                  <a:srgbClr val="FF0000"/>
                </a:solidFill>
              </a:rPr>
              <a:t>function</a:t>
            </a:r>
            <a:r>
              <a:rPr lang="en-US" dirty="0" smtClean="0"/>
              <a:t> is </a:t>
            </a:r>
            <a:r>
              <a:rPr lang="en-US" b="1" dirty="0" smtClean="0">
                <a:solidFill>
                  <a:srgbClr val="FF0000"/>
                </a:solidFill>
              </a:rPr>
              <a:t>called</a:t>
            </a:r>
            <a:r>
              <a:rPr lang="en-US" dirty="0" smtClean="0"/>
              <a:t>, its </a:t>
            </a:r>
            <a:r>
              <a:rPr lang="en-US" b="1" dirty="0" smtClean="0">
                <a:solidFill>
                  <a:srgbClr val="FF0000"/>
                </a:solidFill>
              </a:rPr>
              <a:t>return address</a:t>
            </a:r>
            <a:r>
              <a:rPr lang="en-US" dirty="0" smtClean="0">
                <a:solidFill>
                  <a:srgbClr val="FF0000"/>
                </a:solidFill>
              </a:rPr>
              <a:t> </a:t>
            </a:r>
            <a:r>
              <a:rPr lang="en-US" dirty="0" smtClean="0"/>
              <a:t>goes on a </a:t>
            </a:r>
            <a:r>
              <a:rPr lang="en-US" b="1" dirty="0" smtClean="0"/>
              <a:t>stack</a:t>
            </a:r>
            <a:r>
              <a:rPr lang="en-US" dirty="0" smtClean="0"/>
              <a:t>.</a:t>
            </a:r>
          </a:p>
          <a:p>
            <a:pPr algn="just">
              <a:lnSpc>
                <a:spcPct val="90000"/>
              </a:lnSpc>
            </a:pPr>
            <a:r>
              <a:rPr lang="en-US" dirty="0" smtClean="0"/>
              <a:t>Evaluation of arithmetic expressions by compilers [</a:t>
            </a:r>
            <a:r>
              <a:rPr lang="en-US" dirty="0" smtClean="0">
                <a:solidFill>
                  <a:schemeClr val="accent2"/>
                </a:solidFill>
              </a:rPr>
              <a:t>infix  to postfix conversion, infix to prefix conversion, evaluation of postfix expressions</a:t>
            </a:r>
            <a:r>
              <a:rPr lang="en-US" dirty="0" smtClean="0"/>
              <a:t>]</a:t>
            </a:r>
            <a:endParaRPr lang="en-US" sz="1200" dirty="0" smtClean="0"/>
          </a:p>
          <a:p>
            <a:pPr algn="just">
              <a:lnSpc>
                <a:spcPct val="90000"/>
              </a:lnSpc>
            </a:pPr>
            <a:r>
              <a:rPr lang="en-US" dirty="0" smtClean="0"/>
              <a:t>Auxiliary data structure for some algorithms</a:t>
            </a:r>
          </a:p>
          <a:p>
            <a:pPr lvl="1" algn="just">
              <a:lnSpc>
                <a:spcPct val="90000"/>
              </a:lnSpc>
            </a:pPr>
            <a:r>
              <a:rPr lang="en-US" dirty="0" smtClean="0"/>
              <a:t>Example: Converting a decimal number to another base</a:t>
            </a:r>
            <a:endParaRPr lang="en-US" sz="1400" dirty="0" smtClean="0">
              <a:solidFill>
                <a:schemeClr val="accent2"/>
              </a:solidFill>
            </a:endParaRPr>
          </a:p>
          <a:p>
            <a:pPr algn="just"/>
            <a:r>
              <a:rPr lang="en-US" dirty="0" smtClean="0">
                <a:solidFill>
                  <a:schemeClr val="accent2"/>
                </a:solidFill>
              </a:rPr>
              <a:t>Conversion of tail-recursive algorithms to iterative ones</a:t>
            </a:r>
            <a:r>
              <a:rPr lang="en-US" dirty="0" smtClean="0"/>
              <a:t>. [Note: Tail recursion will be covered in a later lesson]</a:t>
            </a:r>
          </a:p>
          <a:p>
            <a:pPr algn="just"/>
            <a:r>
              <a:rPr lang="en-US" dirty="0" smtClean="0"/>
              <a:t>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856488"/>
          </a:xfrm>
        </p:spPr>
        <p:txBody>
          <a:bodyPr>
            <a:noAutofit/>
          </a:bodyPr>
          <a:lstStyle/>
          <a:p>
            <a:pPr algn="ctr"/>
            <a:r>
              <a:rPr lang="en-US" sz="4000" b="1" dirty="0" smtClean="0"/>
              <a:t>Common Operations Performed on Stack</a:t>
            </a:r>
            <a:endParaRPr lang="en-US" sz="4000" b="1"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sz="2800" dirty="0" smtClean="0"/>
              <a:t>Stack operations may involve initializing the stack, using it and then de-initializing it. Apart from these basic stuffs, a stack is used for the following two primary operations</a:t>
            </a:r>
          </a:p>
          <a:p>
            <a:pPr lvl="1">
              <a:buFont typeface="Constantia" pitchFamily="18" charset="0"/>
              <a:buChar char="√"/>
            </a:pPr>
            <a:r>
              <a:rPr lang="en-US" b="1" dirty="0" smtClean="0"/>
              <a:t>MAKENULL(S)</a:t>
            </a:r>
            <a:r>
              <a:rPr lang="en-US" dirty="0" smtClean="0"/>
              <a:t>: Make Stack S be an empty stack.</a:t>
            </a:r>
          </a:p>
          <a:p>
            <a:pPr lvl="1">
              <a:buFont typeface="Constantia" pitchFamily="18" charset="0"/>
              <a:buChar char="√"/>
            </a:pPr>
            <a:r>
              <a:rPr lang="en-US" b="1" dirty="0" smtClean="0"/>
              <a:t>TOP(S)</a:t>
            </a:r>
            <a:r>
              <a:rPr lang="en-US" dirty="0" smtClean="0"/>
              <a:t>: Return the element at the top of stack S.</a:t>
            </a:r>
          </a:p>
          <a:p>
            <a:pPr lvl="1">
              <a:buFont typeface="Constantia" pitchFamily="18" charset="0"/>
              <a:buChar char="√"/>
            </a:pPr>
            <a:r>
              <a:rPr lang="en-US" b="1" dirty="0" smtClean="0">
                <a:solidFill>
                  <a:srgbClr val="FF0000"/>
                </a:solidFill>
              </a:rPr>
              <a:t>POP(S)</a:t>
            </a:r>
            <a:r>
              <a:rPr lang="en-US" dirty="0" smtClean="0"/>
              <a:t>: Remove the top element of the stack.</a:t>
            </a:r>
          </a:p>
          <a:p>
            <a:pPr lvl="1">
              <a:buFont typeface="Constantia" pitchFamily="18" charset="0"/>
              <a:buChar char="√"/>
            </a:pPr>
            <a:r>
              <a:rPr lang="en-US" b="1" dirty="0" smtClean="0">
                <a:solidFill>
                  <a:srgbClr val="FF0000"/>
                </a:solidFill>
              </a:rPr>
              <a:t>PUSH(S)</a:t>
            </a:r>
            <a:r>
              <a:rPr lang="en-US" dirty="0" smtClean="0"/>
              <a:t>: Insert the element x at the top of the stack.</a:t>
            </a:r>
          </a:p>
          <a:p>
            <a:pPr lvl="1">
              <a:buFont typeface="Constantia" pitchFamily="18" charset="0"/>
              <a:buChar char="√"/>
            </a:pPr>
            <a:r>
              <a:rPr lang="en-US" b="1" dirty="0" smtClean="0"/>
              <a:t>ISEMPTY(S)</a:t>
            </a:r>
            <a:r>
              <a:rPr lang="en-US" dirty="0" smtClean="0"/>
              <a:t>: Return true if S is an empty stack; return false otherwise.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7273</TotalTime>
  <Words>1575</Words>
  <Application>Microsoft Office PowerPoint</Application>
  <PresentationFormat>On-screen Show (4:3)</PresentationFormat>
  <Paragraphs>365</Paragraphs>
  <Slides>60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Constantia</vt:lpstr>
      <vt:lpstr>Times New Roman</vt:lpstr>
      <vt:lpstr>Wingdings</vt:lpstr>
      <vt:lpstr>Wingdings 2</vt:lpstr>
      <vt:lpstr>Wingdings 3</vt:lpstr>
      <vt:lpstr>Flow</vt:lpstr>
      <vt:lpstr>Lecture # 13-14</vt:lpstr>
      <vt:lpstr>Stacks</vt:lpstr>
      <vt:lpstr>Stacks</vt:lpstr>
      <vt:lpstr>Conceptual Stacks</vt:lpstr>
      <vt:lpstr>Stacks</vt:lpstr>
      <vt:lpstr>Stack Representation</vt:lpstr>
      <vt:lpstr>Stacks</vt:lpstr>
      <vt:lpstr>Applications of stack</vt:lpstr>
      <vt:lpstr>Common Operations Performed on Stack</vt:lpstr>
      <vt:lpstr>Some more Operations Performed on Stack</vt:lpstr>
      <vt:lpstr>Operations Performed on Stack</vt:lpstr>
      <vt:lpstr>An Example of a Stack Push n Pop</vt:lpstr>
      <vt:lpstr>Algorithm for peek() functions</vt:lpstr>
      <vt:lpstr>Algorithm for isfull() functions</vt:lpstr>
      <vt:lpstr>Algorithm for isempty() functions</vt:lpstr>
      <vt:lpstr>PUSH Operation</vt:lpstr>
      <vt:lpstr>Push Operation Simple Steps</vt:lpstr>
      <vt:lpstr>Push Operation</vt:lpstr>
      <vt:lpstr>PUSH Operation Algorithm</vt:lpstr>
      <vt:lpstr>Pop Operation</vt:lpstr>
      <vt:lpstr>Pop Operation</vt:lpstr>
      <vt:lpstr>Pop Operation simple Steps</vt:lpstr>
      <vt:lpstr>Pop Operation</vt:lpstr>
      <vt:lpstr>POP Operation Algorithm</vt:lpstr>
      <vt:lpstr>Polish Notations</vt:lpstr>
      <vt:lpstr>Polish Notations</vt:lpstr>
      <vt:lpstr>Polish Notations</vt:lpstr>
      <vt:lpstr>Polish Notations</vt:lpstr>
      <vt:lpstr>Polish Notations</vt:lpstr>
      <vt:lpstr>Polish Notations</vt:lpstr>
      <vt:lpstr>Conversion from Infix to Postfix Algorithm (simple steps)</vt:lpstr>
      <vt:lpstr>Algorithm</vt:lpstr>
      <vt:lpstr>Algorithm</vt:lpstr>
      <vt:lpstr>Algorithm</vt:lpstr>
      <vt:lpstr>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Algorithmic Steps for Infix to Postfix</vt:lpstr>
      <vt:lpstr>Algorithm for Converting Infix Expression into Postfix Expression</vt:lpstr>
      <vt:lpstr>Evaluation diff: b/w Infix, Prefix n postfix</vt:lpstr>
      <vt:lpstr>Infix to Postfix Example</vt:lpstr>
      <vt:lpstr>Infix to Postfix Conversion(Examples)</vt:lpstr>
      <vt:lpstr>Infix to Postfix Conversion(Examples)</vt:lpstr>
      <vt:lpstr>Infix to Postfix Conversion(Examples)</vt:lpstr>
      <vt:lpstr>Infix to Postfix Conversion(Examples)</vt:lpstr>
      <vt:lpstr>Infix to Postfix Conversion(Examples)</vt:lpstr>
      <vt:lpstr>Infix to Postfix</vt:lpstr>
      <vt:lpstr>Infix TO Postfix Example  (Without open stack-manual)</vt:lpstr>
      <vt:lpstr>Infix TO Postfix Example  (Without open stack-manual)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user</cp:lastModifiedBy>
  <cp:revision>342</cp:revision>
  <dcterms:created xsi:type="dcterms:W3CDTF">2006-08-16T00:00:00Z</dcterms:created>
  <dcterms:modified xsi:type="dcterms:W3CDTF">2021-03-29T05:01:31Z</dcterms:modified>
</cp:coreProperties>
</file>