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5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FB53D-71D0-46E2-BBF4-BD96B78457B8}" type="datetimeFigureOut">
              <a:rPr lang="en-US" smtClean="0"/>
              <a:pPr/>
              <a:t>03/29/2021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9158-D415-4BB2-A2C0-DBD9D34EB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39267-22E4-4DDC-BFBC-F262FD5F1338}" type="slidenum">
              <a:rPr lang="en-US"/>
              <a:pPr/>
              <a:t>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9881A-9A21-48D8-85F7-556F604FAAF3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48A17-D0C3-4C6A-8CBE-8391753CD8E5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18164-21B1-44B4-81EA-17B7D721A8F2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A3F94-F7A3-4DA9-A4C0-79D5D300ADCF}" type="slidenum">
              <a:rPr lang="en-US"/>
              <a:pPr/>
              <a:t>14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1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7663-67B7-4ED6-8870-21183260BCB4}" type="slidenum">
              <a:rPr lang="en-US"/>
              <a:pPr/>
              <a:t>15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1646A-AF6B-4529-972C-33063C218621}" type="slidenum">
              <a:rPr lang="en-US"/>
              <a:pPr/>
              <a:t>16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7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BCC1A-A0A6-4372-B6A1-54C33D2B156C}" type="slidenum">
              <a:rPr lang="en-US"/>
              <a:pPr/>
              <a:t>17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20E01-6CA3-4A8B-A1BF-FAA855867B53}" type="slidenum">
              <a:rPr lang="en-US"/>
              <a:pPr/>
              <a:t>18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7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75BFC-D99A-451B-B916-1B243518CDA6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278A4-4482-4D8A-80F8-22F6219AC0DD}" type="slidenum">
              <a:rPr lang="en-US"/>
              <a:pPr/>
              <a:t>20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1F83B-AFAF-4199-9E40-1EC71AB3F142}" type="slidenum">
              <a:rPr lang="en-US"/>
              <a:pPr/>
              <a:t>3</a:t>
            </a:fld>
            <a:endParaRPr lang="en-US"/>
          </a:p>
        </p:txBody>
      </p:sp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8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B2E04-0D7F-47D2-9F93-7E06CDEFB94B}" type="slidenum">
              <a:rPr lang="en-US"/>
              <a:pPr/>
              <a:t>21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8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B3E3B-3F3E-492A-9728-6F15D4F3C7A4}" type="slidenum">
              <a:rPr lang="en-US"/>
              <a:pPr/>
              <a:t>22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2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74558-E62C-4D04-8C99-E28149A849E5}" type="slidenum">
              <a:rPr lang="en-US"/>
              <a:pPr/>
              <a:t>23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1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9D5CD-9217-46BF-B086-6152F02E91B3}" type="slidenum">
              <a:rPr lang="en-US"/>
              <a:pPr/>
              <a:t>24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6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Malformed =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abnormally formed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66F58-30BA-405F-9B03-872FD6EE8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8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Quiz = 9 </a:t>
            </a:r>
            <a:r>
              <a:rPr lang="en-US" dirty="0" smtClean="0"/>
              <a:t>3 / 4 7 6 * +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59158-D415-4BB2-A2C0-DBD9D34EBF2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0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-+-AB*C+DE+FG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59158-D415-4BB2-A2C0-DBD9D34EBF2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9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66F58-30BA-405F-9B03-872FD6EE823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3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289FE-0AAA-4552-9A9E-24D6AA11CA1A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06068-45CB-4721-A36E-F1EC104EB559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97CA3-0D33-4A1A-99DC-68C41D56A5BD}" type="slidenum">
              <a:rPr lang="en-US"/>
              <a:pPr/>
              <a:t>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B1F8D-A8DD-48C8-8A36-B28232B07B55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7D28A-54A5-42FC-B89B-F32F8B4AD982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4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97E85-B541-45CB-95F8-6975C6D256CF}" type="slidenum">
              <a:rPr lang="en-US"/>
              <a:pPr/>
              <a:t>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B44BD-05DD-4205-B074-1132FC21CEA5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03/29/2021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smtClean="0"/>
              <a:t># 15-16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Dr. </a:t>
            </a:r>
            <a:r>
              <a:rPr lang="en-US" dirty="0" smtClean="0"/>
              <a:t>M. Nadeem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* ( C - E ) ) / ( F + G ) )</a:t>
            </a:r>
          </a:p>
          <a:p>
            <a:endParaRPr lang="en-US"/>
          </a:p>
          <a:p>
            <a:r>
              <a:rPr lang="en-US"/>
              <a:t>stack: ( (  </a:t>
            </a:r>
          </a:p>
          <a:p>
            <a:r>
              <a:rPr lang="en-US"/>
              <a:t>output: [A B + ]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25146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C - E ) ) / ( F + G ) )</a:t>
            </a:r>
          </a:p>
          <a:p>
            <a:endParaRPr lang="en-US"/>
          </a:p>
          <a:p>
            <a:r>
              <a:rPr lang="en-US"/>
              <a:t>stack: ( ( * </a:t>
            </a:r>
          </a:p>
          <a:p>
            <a:r>
              <a:rPr lang="en-US"/>
              <a:t>output: [A B + ]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25908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C - E ) ) / ( F + G ) )</a:t>
            </a:r>
          </a:p>
          <a:p>
            <a:endParaRPr lang="en-US"/>
          </a:p>
          <a:p>
            <a:r>
              <a:rPr lang="en-US"/>
              <a:t>stack: ( ( * (</a:t>
            </a:r>
          </a:p>
          <a:p>
            <a:r>
              <a:rPr lang="en-US"/>
              <a:t>output: [A B + ]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25146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- E ) ) / ( F + G ) )</a:t>
            </a:r>
          </a:p>
          <a:p>
            <a:endParaRPr lang="en-US"/>
          </a:p>
          <a:p>
            <a:r>
              <a:rPr lang="en-US"/>
              <a:t>stack: ( ( * (</a:t>
            </a:r>
          </a:p>
          <a:p>
            <a:r>
              <a:rPr lang="en-US"/>
              <a:t>output: [A B + C ]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28194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E ) ) / ( F + G ) )</a:t>
            </a:r>
          </a:p>
          <a:p>
            <a:endParaRPr lang="en-US"/>
          </a:p>
          <a:p>
            <a:r>
              <a:rPr lang="en-US"/>
              <a:t>stack: ( ( * ( -</a:t>
            </a:r>
          </a:p>
          <a:p>
            <a:r>
              <a:rPr lang="en-US"/>
              <a:t>output: [A B + C ]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28194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) / ( F + G ) )</a:t>
            </a:r>
          </a:p>
          <a:p>
            <a:endParaRPr lang="en-US"/>
          </a:p>
          <a:p>
            <a:r>
              <a:rPr lang="en-US"/>
              <a:t>stack: ( ( * ( -</a:t>
            </a:r>
          </a:p>
          <a:p>
            <a:r>
              <a:rPr lang="en-US"/>
              <a:t>output: [A B + C E ]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31242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/ ( F + G ) )</a:t>
            </a:r>
          </a:p>
          <a:p>
            <a:endParaRPr lang="en-US"/>
          </a:p>
          <a:p>
            <a:r>
              <a:rPr lang="en-US"/>
              <a:t>stack: ( ( *</a:t>
            </a:r>
          </a:p>
          <a:p>
            <a:r>
              <a:rPr lang="en-US"/>
              <a:t>output: [A B + C E - ]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33528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/ ( F + G ) )</a:t>
            </a:r>
          </a:p>
          <a:p>
            <a:endParaRPr lang="en-US"/>
          </a:p>
          <a:p>
            <a:r>
              <a:rPr lang="en-US"/>
              <a:t>stack: ( </a:t>
            </a:r>
          </a:p>
          <a:p>
            <a:r>
              <a:rPr lang="en-US"/>
              <a:t>output: [A B + C E - * ]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36576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F + G ) )</a:t>
            </a:r>
          </a:p>
          <a:p>
            <a:endParaRPr lang="en-US"/>
          </a:p>
          <a:p>
            <a:r>
              <a:rPr lang="en-US"/>
              <a:t>stack: ( /</a:t>
            </a:r>
          </a:p>
          <a:p>
            <a:r>
              <a:rPr lang="en-US"/>
              <a:t>output: [A B + C E - * ]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5814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F + G ) )</a:t>
            </a:r>
          </a:p>
          <a:p>
            <a:endParaRPr lang="en-US"/>
          </a:p>
          <a:p>
            <a:r>
              <a:rPr lang="en-US"/>
              <a:t>stack: ( / (</a:t>
            </a:r>
          </a:p>
          <a:p>
            <a:r>
              <a:rPr lang="en-US"/>
              <a:t>output: [A B + C E - * ]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36576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dirty="0"/>
              <a:t>FPE Infix To Postfix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/>
              <a:t>Initialize  a Stack for operators, output list</a:t>
            </a:r>
          </a:p>
          <a:p>
            <a:r>
              <a:rPr lang="en-US" dirty="0"/>
              <a:t>Split the input into a list of tokens.</a:t>
            </a:r>
          </a:p>
          <a:p>
            <a:r>
              <a:rPr lang="en-US" dirty="0"/>
              <a:t>for each token (left to right):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   if it is operand:  append to </a:t>
            </a:r>
            <a:r>
              <a:rPr lang="en-US" dirty="0" smtClean="0"/>
              <a:t>output</a:t>
            </a:r>
          </a:p>
          <a:p>
            <a:pPr>
              <a:buFont typeface="Monotype Sorts" pitchFamily="32" charset="2"/>
              <a:buNone/>
            </a:pPr>
            <a:r>
              <a:rPr lang="en-US" dirty="0" smtClean="0"/>
              <a:t>	    if it is operator push onto Stack</a:t>
            </a:r>
            <a:endParaRPr lang="en-US" dirty="0"/>
          </a:p>
          <a:p>
            <a:pPr>
              <a:buFont typeface="Monotype Sorts" pitchFamily="32" charset="2"/>
              <a:buNone/>
            </a:pPr>
            <a:r>
              <a:rPr lang="en-US" dirty="0"/>
              <a:t>	   if it is '(': push onto Stack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   if it is ')': pop &amp; append till '('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+ G ) )</a:t>
            </a:r>
          </a:p>
          <a:p>
            <a:endParaRPr lang="en-US"/>
          </a:p>
          <a:p>
            <a:r>
              <a:rPr lang="en-US"/>
              <a:t>stack: ( / (</a:t>
            </a:r>
          </a:p>
          <a:p>
            <a:r>
              <a:rPr lang="en-US"/>
              <a:t>output: [A B + C E - * F ]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810000" y="39624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 G ) )</a:t>
            </a:r>
          </a:p>
          <a:p>
            <a:endParaRPr lang="en-US"/>
          </a:p>
          <a:p>
            <a:r>
              <a:rPr lang="en-US"/>
              <a:t>stack: ( / ( +</a:t>
            </a:r>
          </a:p>
          <a:p>
            <a:r>
              <a:rPr lang="en-US"/>
              <a:t>output: [A B + C E - * F ]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8100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)</a:t>
            </a:r>
          </a:p>
          <a:p>
            <a:endParaRPr lang="en-US"/>
          </a:p>
          <a:p>
            <a:r>
              <a:rPr lang="en-US"/>
              <a:t>stack: ( / ( +</a:t>
            </a:r>
          </a:p>
          <a:p>
            <a:r>
              <a:rPr lang="en-US"/>
              <a:t>output: [A B + C E - * F G ]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41148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</a:t>
            </a:r>
          </a:p>
          <a:p>
            <a:endParaRPr lang="en-US"/>
          </a:p>
          <a:p>
            <a:r>
              <a:rPr lang="en-US"/>
              <a:t>stack: ( /</a:t>
            </a:r>
          </a:p>
          <a:p>
            <a:r>
              <a:rPr lang="en-US"/>
              <a:t>output: [A B + C E - * F G + ]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44196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endParaRPr lang="en-US"/>
          </a:p>
          <a:p>
            <a:endParaRPr lang="en-US"/>
          </a:p>
          <a:p>
            <a:r>
              <a:rPr lang="en-US"/>
              <a:t>stack: &lt;empty&gt;</a:t>
            </a:r>
          </a:p>
          <a:p>
            <a:r>
              <a:rPr lang="en-US"/>
              <a:t>output: [A B + C E - * F G + / ]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46482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038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Convert Infix to</a:t>
            </a:r>
            <a:br>
              <a:rPr lang="en-US" dirty="0" smtClean="0"/>
            </a:b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0" y="1066800"/>
            <a:ext cx="3657600" cy="548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Example-1:      </a:t>
            </a:r>
            <a:r>
              <a:rPr lang="en-US" sz="1600" b="1" dirty="0"/>
              <a:t>A+B*C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graphicFrame>
        <p:nvGraphicFramePr>
          <p:cNvPr id="5" name="Group 153"/>
          <p:cNvGraphicFramePr>
            <a:graphicFrameLocks noGrp="1"/>
          </p:cNvGraphicFramePr>
          <p:nvPr>
            <p:ph sz="half" idx="4294967295"/>
          </p:nvPr>
        </p:nvGraphicFramePr>
        <p:xfrm>
          <a:off x="5486400" y="1828800"/>
          <a:ext cx="3200400" cy="3048001"/>
        </p:xfrm>
        <a:graphic>
          <a:graphicData uri="http://schemas.openxmlformats.org/drawingml/2006/table">
            <a:tbl>
              <a:tblPr/>
              <a:tblGrid>
                <a:gridCol w="685800"/>
                <a:gridCol w="1447800"/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Postfix string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opstk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 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 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ABC*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ABC*+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038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Convert Infix to</a:t>
            </a:r>
            <a:br>
              <a:rPr lang="en-US" dirty="0" smtClean="0"/>
            </a:b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05400" y="838200"/>
            <a:ext cx="3657600" cy="548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Example-2: (A+B)*C</a:t>
            </a:r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</p:txBody>
      </p:sp>
      <p:graphicFrame>
        <p:nvGraphicFramePr>
          <p:cNvPr id="7" name="Group 90"/>
          <p:cNvGraphicFramePr>
            <a:graphicFrameLocks noGrp="1"/>
          </p:cNvGraphicFramePr>
          <p:nvPr>
            <p:ph sz="half" idx="4294967295"/>
          </p:nvPr>
        </p:nvGraphicFramePr>
        <p:xfrm>
          <a:off x="5334000" y="1524000"/>
          <a:ext cx="3124200" cy="3852546"/>
        </p:xfrm>
        <a:graphic>
          <a:graphicData uri="http://schemas.openxmlformats.org/drawingml/2006/table">
            <a:tbl>
              <a:tblPr/>
              <a:tblGrid>
                <a:gridCol w="762000"/>
                <a:gridCol w="1320800"/>
                <a:gridCol w="1041400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Postfix string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opstk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AB+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AB+C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AB+C*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038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Convert Infix to</a:t>
            </a:r>
            <a:br>
              <a:rPr lang="en-US" dirty="0" smtClean="0"/>
            </a:b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762000"/>
            <a:ext cx="3657600" cy="579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Example-3: ( (A-(B+C) ) *D ) $ (E+F)</a:t>
            </a:r>
          </a:p>
          <a:p>
            <a:pPr algn="ctr"/>
            <a:r>
              <a:rPr lang="en-US"/>
              <a:t> </a:t>
            </a:r>
            <a:endParaRPr lang="en-US" sz="16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  <a:p>
            <a:pPr algn="ctr"/>
            <a:endParaRPr lang="en-US" sz="1400" b="1"/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ph sz="half" idx="4294967295"/>
          </p:nvPr>
        </p:nvGraphicFramePr>
        <p:xfrm>
          <a:off x="5486400" y="1219200"/>
          <a:ext cx="3467100" cy="5290187"/>
        </p:xfrm>
        <a:graphic>
          <a:graphicData uri="http://schemas.openxmlformats.org/drawingml/2006/table">
            <a:tbl>
              <a:tblPr/>
              <a:tblGrid>
                <a:gridCol w="650875"/>
                <a:gridCol w="1741488"/>
                <a:gridCol w="1074737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Postfix string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opstk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((-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((-(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((-(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((-(+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((-(+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((-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(*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(*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ABC+-D*E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$(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ABC+-D*E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$(+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ABC+-D*EF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$(+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ABC+-D*EF+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ABC+-D*EF+$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12"/>
            <a:ext cx="8229600" cy="856488"/>
          </a:xfrm>
        </p:spPr>
        <p:txBody>
          <a:bodyPr>
            <a:noAutofit/>
          </a:bodyPr>
          <a:lstStyle/>
          <a:p>
            <a:r>
              <a:rPr lang="en-US" sz="4400" dirty="0" smtClean="0"/>
              <a:t>Infix to Postfix some more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err="1" smtClean="0"/>
              <a:t>a+b</a:t>
            </a:r>
            <a:r>
              <a:rPr lang="en-US" dirty="0" smtClean="0"/>
              <a:t>*c-d/e*f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8768"/>
            <a:ext cx="6924675" cy="520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Infix to Postfix some more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*c-d)/ (e*f)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51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( ( A + B ) * ( C - E ) ) / ( F + G ) )</a:t>
            </a:r>
          </a:p>
          <a:p>
            <a:endParaRPr lang="en-US"/>
          </a:p>
          <a:p>
            <a:r>
              <a:rPr lang="en-US"/>
              <a:t>stack: &lt;empty&gt;</a:t>
            </a:r>
          </a:p>
          <a:p>
            <a:r>
              <a:rPr lang="en-US"/>
              <a:t>output: []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8288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56488"/>
          </a:xfrm>
        </p:spPr>
        <p:txBody>
          <a:bodyPr>
            <a:noAutofit/>
          </a:bodyPr>
          <a:lstStyle/>
          <a:p>
            <a:r>
              <a:rPr lang="en-US" sz="4400" dirty="0" smtClean="0"/>
              <a:t>Infix to Postfix some more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pt-BR" dirty="0" smtClean="0"/>
              <a:t>A * (B + C * D) + 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77800"/>
            <a:ext cx="4419600" cy="51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postfix expressions (without </a:t>
            </a:r>
            <a:r>
              <a:rPr lang="en-US" dirty="0" err="1" smtClean="0"/>
              <a:t>OpenStack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1. Scan the expression from left to right.</a:t>
            </a:r>
          </a:p>
          <a:p>
            <a:pPr algn="just">
              <a:buNone/>
            </a:pPr>
            <a:r>
              <a:rPr lang="en-US" dirty="0" smtClean="0"/>
              <a:t>2. Each time an operator is encountered, apply it to the immediately preceding operands.</a:t>
            </a:r>
          </a:p>
          <a:p>
            <a:pPr algn="just">
              <a:buNone/>
            </a:pPr>
            <a:r>
              <a:rPr lang="en-US" dirty="0" smtClean="0"/>
              <a:t>3. Replace the operands and the operator with the result.</a:t>
            </a:r>
          </a:p>
          <a:p>
            <a:pPr algn="just">
              <a:buNone/>
            </a:pPr>
            <a:r>
              <a:rPr lang="en-US" dirty="0" smtClean="0"/>
              <a:t>4. Continue scanning to the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838200"/>
            <a:ext cx="8839200" cy="762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MS Mincho" charset="-128"/>
              </a:rPr>
              <a:t>Example: postfix expressions Evaluation</a:t>
            </a:r>
          </a:p>
        </p:txBody>
      </p:sp>
      <p:pic>
        <p:nvPicPr>
          <p:cNvPr id="23555" name="Picture 3" descr="A:\stacks_fi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5438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GB" dirty="0" smtClean="0"/>
              <a:t>Evaluating a postfix expression</a:t>
            </a:r>
            <a:br>
              <a:rPr lang="en-GB" dirty="0" smtClean="0"/>
            </a:br>
            <a:r>
              <a:rPr lang="en-GB" dirty="0" smtClean="0"/>
              <a:t>(With stack)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Initialise an empty stack</a:t>
            </a:r>
          </a:p>
          <a:p>
            <a:pPr eaLnBrk="1" hangingPunct="1"/>
            <a:r>
              <a:rPr lang="en-GB" smtClean="0"/>
              <a:t>While token remain in the input stream</a:t>
            </a:r>
          </a:p>
          <a:p>
            <a:pPr lvl="1" indent="-209550" eaLnBrk="1" hangingPunct="1"/>
            <a:r>
              <a:rPr lang="en-GB" smtClean="0"/>
              <a:t>Read next token</a:t>
            </a:r>
          </a:p>
          <a:p>
            <a:pPr lvl="1" indent="-209550" eaLnBrk="1" hangingPunct="1"/>
            <a:r>
              <a:rPr lang="en-GB" smtClean="0"/>
              <a:t>If token is a number, push it into the stack</a:t>
            </a:r>
          </a:p>
          <a:p>
            <a:pPr lvl="1" indent="-209550" eaLnBrk="1" hangingPunct="1"/>
            <a:r>
              <a:rPr lang="en-GB" smtClean="0"/>
              <a:t>Else, if token is an operator, pop top two tokens off the stack,apply the operator, and push the answer back into the stack</a:t>
            </a:r>
          </a:p>
          <a:p>
            <a:pPr eaLnBrk="1" hangingPunct="1"/>
            <a:r>
              <a:rPr lang="en-GB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postfix expressions (with </a:t>
            </a:r>
            <a:r>
              <a:rPr lang="en-US" dirty="0" err="1" smtClean="0"/>
              <a:t>OpenStack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Step 1 − scan the expression from left to right </a:t>
            </a:r>
          </a:p>
          <a:p>
            <a:pPr algn="just"/>
            <a:r>
              <a:rPr lang="en-US" dirty="0" smtClean="0"/>
              <a:t>Step 2 − if it is an operand push it to stack </a:t>
            </a:r>
          </a:p>
          <a:p>
            <a:pPr algn="just"/>
            <a:r>
              <a:rPr lang="en-US" dirty="0" smtClean="0"/>
              <a:t>Step 3 − if it is an operator pop operand from stack and perform operation </a:t>
            </a:r>
          </a:p>
          <a:p>
            <a:pPr algn="just"/>
            <a:r>
              <a:rPr lang="en-US" dirty="0" smtClean="0"/>
              <a:t>Step 4 − store the output of step 3, back to stack </a:t>
            </a:r>
          </a:p>
          <a:p>
            <a:pPr algn="just"/>
            <a:r>
              <a:rPr lang="en-US" dirty="0" smtClean="0"/>
              <a:t>Step 5 − scan the expression until all operands are consumed </a:t>
            </a:r>
          </a:p>
          <a:p>
            <a:pPr algn="just"/>
            <a:r>
              <a:rPr lang="en-US" dirty="0" smtClean="0"/>
              <a:t>Step 6 − pop the stack and perform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712"/>
            <a:ext cx="8229600" cy="551688"/>
          </a:xfrm>
        </p:spPr>
        <p:txBody>
          <a:bodyPr>
            <a:noAutofit/>
          </a:bodyPr>
          <a:lstStyle/>
          <a:p>
            <a:r>
              <a:rPr lang="en-US" sz="3600" dirty="0" smtClean="0"/>
              <a:t>Algorithm to evaluate postfix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1. Initialize an empty stack.</a:t>
            </a:r>
          </a:p>
          <a:p>
            <a:pPr>
              <a:buNone/>
            </a:pPr>
            <a:r>
              <a:rPr lang="en-US" sz="2400" dirty="0" smtClean="0"/>
              <a:t>2. Repeat the following until the end of expression.</a:t>
            </a:r>
          </a:p>
          <a:p>
            <a:pPr>
              <a:buNone/>
            </a:pPr>
            <a:r>
              <a:rPr lang="en-US" sz="2400" dirty="0" smtClean="0"/>
              <a:t>	a. Get the next token(const, variable, operator) in RPN expression.</a:t>
            </a:r>
          </a:p>
          <a:p>
            <a:pPr>
              <a:buNone/>
            </a:pPr>
            <a:r>
              <a:rPr lang="en-US" sz="2400" dirty="0" smtClean="0"/>
              <a:t>	b. If the token is an operand, push it onto the stack. If it is an operator, then do the following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.  Pop the top two values from the stack. If the stack does not contain two items, an error due to a malformed RPN expression has occurred, and evaluation terminated.</a:t>
            </a:r>
          </a:p>
          <a:p>
            <a:pPr>
              <a:buNone/>
            </a:pPr>
            <a:r>
              <a:rPr lang="en-US" sz="2400" dirty="0" smtClean="0"/>
              <a:t>	ii.  Apply the operator to these two values.</a:t>
            </a:r>
          </a:p>
          <a:p>
            <a:pPr>
              <a:buNone/>
            </a:pPr>
            <a:r>
              <a:rPr lang="en-US" sz="2400" dirty="0" smtClean="0"/>
              <a:t>	iii.  Push the resulting value back onto the stack.</a:t>
            </a:r>
          </a:p>
          <a:p>
            <a:pPr>
              <a:buNone/>
            </a:pPr>
            <a:r>
              <a:rPr lang="en-US" sz="2400" dirty="0" smtClean="0"/>
              <a:t>3. When the end of expression is encountered, its value is on top of the stack (and, in fact , must be the only value in the stack)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Evaluate postfix expressions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6705600" cy="52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6488"/>
          </a:xfrm>
        </p:spPr>
        <p:txBody>
          <a:bodyPr/>
          <a:lstStyle/>
          <a:p>
            <a:r>
              <a:rPr lang="en-US" b="1" dirty="0" smtClean="0"/>
              <a:t>Evaluating Postfix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880"/>
            <a:ext cx="8458200" cy="4389120"/>
          </a:xfrm>
        </p:spPr>
        <p:txBody>
          <a:bodyPr/>
          <a:lstStyle/>
          <a:p>
            <a:pPr algn="just"/>
            <a:r>
              <a:rPr lang="en-US" dirty="0" smtClean="0"/>
              <a:t>Example: Consider the postfix expression,  </a:t>
            </a:r>
            <a:r>
              <a:rPr lang="en-US" sz="2000" b="1" dirty="0" smtClean="0"/>
              <a:t>2  10  +  9  6  -  /</a:t>
            </a:r>
            <a:r>
              <a:rPr lang="en-US" b="1" dirty="0" smtClean="0"/>
              <a:t>,</a:t>
            </a:r>
            <a:r>
              <a:rPr lang="en-US" dirty="0" smtClean="0"/>
              <a:t> which is    </a:t>
            </a:r>
            <a:r>
              <a:rPr lang="en-US" b="1" dirty="0" smtClean="0"/>
              <a:t>(2 + 10) / (9 - 6)</a:t>
            </a:r>
            <a:r>
              <a:rPr lang="en-US" dirty="0" smtClean="0"/>
              <a:t> in infix, the result of which is 12 / 3 = 4.</a:t>
            </a:r>
          </a:p>
          <a:p>
            <a:pPr algn="just"/>
            <a:r>
              <a:rPr lang="en-US" dirty="0" smtClean="0"/>
              <a:t>The following is a trace of the postfix evaluation algorithm for the postfix expression:</a:t>
            </a:r>
            <a:endParaRPr lang="en-US" dirty="0"/>
          </a:p>
        </p:txBody>
      </p:sp>
      <p:pic>
        <p:nvPicPr>
          <p:cNvPr id="4" name="Picture 4" descr="postfix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829050"/>
            <a:ext cx="8569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postfix expressions (Using </a:t>
            </a:r>
            <a:r>
              <a:rPr lang="en-US" dirty="0" err="1" smtClean="0"/>
              <a:t>OpenStack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43600" cy="481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postfix expressions (Using </a:t>
            </a:r>
            <a:r>
              <a:rPr lang="en-US" dirty="0" err="1" smtClean="0"/>
              <a:t>OpenStack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942" y="1676400"/>
            <a:ext cx="68094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( A + B ) * ( C - E ) ) / ( F + G ) )</a:t>
            </a:r>
          </a:p>
          <a:p>
            <a:endParaRPr lang="en-US"/>
          </a:p>
          <a:p>
            <a:r>
              <a:rPr lang="en-US"/>
              <a:t>stack: (</a:t>
            </a:r>
          </a:p>
          <a:p>
            <a:r>
              <a:rPr lang="en-US"/>
              <a:t>output: []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9050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cs typeface="Times New Roman" charset="0"/>
              </a:rPr>
              <a:t>Postfix  expressions evaluation </a:t>
            </a:r>
            <a:r>
              <a:rPr lang="en-US" sz="3600" dirty="0" smtClean="0"/>
              <a:t> Algorithm using stacks</a:t>
            </a:r>
          </a:p>
        </p:txBody>
      </p:sp>
      <p:pic>
        <p:nvPicPr>
          <p:cNvPr id="24579" name="Picture 3" descr="A:\stacks_fi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010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Evaluation example: 623+-382/+*2^3+</a:t>
            </a:r>
            <a:br>
              <a:rPr lang="en-US" sz="4400" dirty="0" smtClean="0"/>
            </a:br>
            <a:r>
              <a:rPr lang="en-US" sz="3600" dirty="0" smtClean="0"/>
              <a:t>Postfix expression evaluation </a:t>
            </a:r>
            <a:r>
              <a:rPr lang="en-US" sz="3600" dirty="0" err="1" smtClean="0"/>
              <a:t>algo</a:t>
            </a:r>
            <a:r>
              <a:rPr lang="en-US" sz="3600" dirty="0" smtClean="0"/>
              <a:t> using stack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2068513"/>
            <a:ext cx="7494587" cy="40274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Symbol   opnd1	opnd2   value	</a:t>
            </a:r>
            <a:r>
              <a:rPr lang="en-US" dirty="0" err="1" smtClean="0">
                <a:cs typeface="Times New Roman" charset="0"/>
              </a:rPr>
              <a:t>opndstk</a:t>
            </a:r>
            <a:endParaRPr lang="en-US" dirty="0" smtClean="0">
              <a:cs typeface="Times New Roman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	6						 6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	2						 6,2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	3						 6,2,3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	+		 2	    3	      5	         6,5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	-	         6	    5	      1          1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cs typeface="Times New Roman" charset="0"/>
              </a:rPr>
              <a:t>	3	         6	    5	      1	         1,3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Evaluate- </a:t>
            </a:r>
            <a:r>
              <a:rPr lang="en-US" dirty="0" smtClean="0">
                <a:solidFill>
                  <a:srgbClr val="FF0000"/>
                </a:solidFill>
              </a:rPr>
              <a:t>623+-3</a:t>
            </a:r>
            <a:r>
              <a:rPr lang="en-US" dirty="0" smtClean="0"/>
              <a:t>82/+*2^3+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Symbol   opnd1	  opnd2   	value	</a:t>
            </a:r>
            <a:r>
              <a:rPr lang="en-US" sz="2400" b="1" dirty="0" err="1" smtClean="0">
                <a:cs typeface="Times New Roman" pitchFamily="18" charset="0"/>
              </a:rPr>
              <a:t>opndstk</a:t>
            </a:r>
            <a:endParaRPr lang="en-US" sz="2400" b="1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8	      	6	            	5	         	1	    1,3,8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2		6                   	5	         	1              1,3,8,2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/      		8   	        	2          		4  	    1,3,4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+	      	3                     	4 		7	    1,7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*	      	1		7	          	7	    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2	      	1		7	 	7	    7,2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^	      	7	             2	          	49	    49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3	      	7	             2	          	49	    49,3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  +	    	49	             3	          	52	    52</a:t>
            </a:r>
            <a:r>
              <a:rPr lang="en-US" sz="2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Another example of Postfix Expression Evaluation</a:t>
            </a:r>
            <a:r>
              <a:rPr lang="en-US" sz="2400" dirty="0" smtClean="0"/>
              <a:t> </a:t>
            </a:r>
            <a:endParaRPr lang="en-US" sz="2000" dirty="0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133600" y="1219200"/>
            <a:ext cx="4114800" cy="548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Example:</a:t>
            </a:r>
          </a:p>
          <a:p>
            <a:pPr algn="ctr"/>
            <a:r>
              <a:rPr lang="en-US" sz="1400" b="1" dirty="0"/>
              <a:t>Postfix Expression:  6 2 3 + - 3 8 2 / + * 2 $ 3 +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graphicFrame>
        <p:nvGraphicFramePr>
          <p:cNvPr id="433158" name="Group 6"/>
          <p:cNvGraphicFramePr>
            <a:graphicFrameLocks noGrp="1"/>
          </p:cNvGraphicFramePr>
          <p:nvPr>
            <p:ph sz="half" idx="2"/>
          </p:nvPr>
        </p:nvGraphicFramePr>
        <p:xfrm>
          <a:off x="2286000" y="2011997"/>
          <a:ext cx="3848100" cy="4465003"/>
        </p:xfrm>
        <a:graphic>
          <a:graphicData uri="http://schemas.openxmlformats.org/drawingml/2006/table">
            <a:tbl>
              <a:tblPr/>
              <a:tblGrid>
                <a:gridCol w="596900"/>
                <a:gridCol w="668338"/>
                <a:gridCol w="763587"/>
                <a:gridCol w="647700"/>
                <a:gridCol w="1171575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opnd1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opnd2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opndstk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6,2,3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1,3,8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1,3,8,2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1,3,4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49,3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/>
              <a:t>Evaluation of prefix expressions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prefix expressions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Without open stack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1. Scan the expression from right to left. </a:t>
            </a:r>
          </a:p>
          <a:p>
            <a:pPr algn="just"/>
            <a:r>
              <a:rPr lang="en-US" dirty="0" smtClean="0"/>
              <a:t>2. Each time an operator is encountered, apply it to the two operands that immediately follow the operator. </a:t>
            </a:r>
          </a:p>
          <a:p>
            <a:pPr algn="just"/>
            <a:r>
              <a:rPr lang="en-US" dirty="0" smtClean="0"/>
              <a:t>3. Replace the operands and the operator with the result. </a:t>
            </a:r>
          </a:p>
          <a:p>
            <a:pPr algn="just"/>
            <a:r>
              <a:rPr lang="en-US" dirty="0" smtClean="0"/>
              <a:t>4. Continue scanning the expression to the left.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prefix expressions</a:t>
            </a:r>
            <a:br>
              <a:rPr lang="en-US" dirty="0" smtClean="0"/>
            </a:br>
            <a:r>
              <a:rPr lang="en-US" dirty="0" smtClean="0"/>
              <a:t>(Without open stack)-Example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4114800" cy="469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prefix expressions</a:t>
            </a:r>
            <a:br>
              <a:rPr lang="en-US" dirty="0" smtClean="0"/>
            </a:br>
            <a:r>
              <a:rPr lang="en-US" dirty="0" smtClean="0"/>
              <a:t>(Without open stack) -Example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3248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6868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Prefix Expression (</a:t>
            </a:r>
            <a:r>
              <a:rPr lang="en-US" sz="2200" dirty="0" smtClean="0">
                <a:solidFill>
                  <a:srgbClr val="FF0000"/>
                </a:solidFill>
              </a:rPr>
              <a:t>With open stack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scanning the string from </a:t>
            </a:r>
            <a:r>
              <a:rPr lang="en-US" b="1" dirty="0" smtClean="0">
                <a:solidFill>
                  <a:srgbClr val="FF0000"/>
                </a:solidFill>
              </a:rPr>
              <a:t>the right one</a:t>
            </a:r>
            <a:r>
              <a:rPr lang="en-US" b="1" dirty="0" smtClean="0"/>
              <a:t> </a:t>
            </a:r>
            <a:r>
              <a:rPr lang="en-US" dirty="0" smtClean="0"/>
              <a:t>character at a time.</a:t>
            </a:r>
          </a:p>
          <a:p>
            <a:pPr algn="just"/>
            <a:r>
              <a:rPr lang="en-US" dirty="0" smtClean="0"/>
              <a:t>If it is an </a:t>
            </a:r>
            <a:r>
              <a:rPr lang="en-US" b="1" dirty="0" smtClean="0">
                <a:solidFill>
                  <a:srgbClr val="FF0000"/>
                </a:solidFill>
              </a:rPr>
              <a:t>operand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it in stack.</a:t>
            </a:r>
          </a:p>
          <a:p>
            <a:pPr algn="just"/>
            <a:r>
              <a:rPr lang="en-US" dirty="0" smtClean="0"/>
              <a:t>If it is an </a:t>
            </a:r>
            <a:r>
              <a:rPr lang="en-US" b="1" dirty="0" smtClean="0">
                <a:solidFill>
                  <a:srgbClr val="FF0000"/>
                </a:solidFill>
              </a:rPr>
              <a:t>operator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pop opnd1, opnd2</a:t>
            </a:r>
            <a:r>
              <a:rPr lang="en-US" dirty="0" smtClean="0"/>
              <a:t> and </a:t>
            </a:r>
            <a:r>
              <a:rPr lang="en-US" b="1" dirty="0" smtClean="0"/>
              <a:t>perform the operation</a:t>
            </a:r>
            <a:r>
              <a:rPr lang="en-US" dirty="0" smtClean="0"/>
              <a:t>, specified by the operator.  </a:t>
            </a:r>
            <a:r>
              <a:rPr lang="en-US" b="1" dirty="0" smtClean="0">
                <a:solidFill>
                  <a:srgbClr val="FF0000"/>
                </a:solidFill>
              </a:rPr>
              <a:t>Push the result in the stack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Repeat these steps until </a:t>
            </a:r>
            <a:r>
              <a:rPr lang="en-US" dirty="0" err="1" smtClean="0"/>
              <a:t>arr</a:t>
            </a:r>
            <a:r>
              <a:rPr lang="en-US" dirty="0" smtClean="0"/>
              <a:t> of input prefix strings ends.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 Evaluate the following prefix notation</a:t>
            </a:r>
          </a:p>
          <a:p>
            <a:pPr algn="just">
              <a:buNone/>
            </a:pPr>
            <a:r>
              <a:rPr lang="en-US" dirty="0" smtClean="0"/>
              <a:t>-*+4325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Prefix Expression</a:t>
            </a:r>
            <a:br>
              <a:rPr lang="en-US" dirty="0" smtClean="0"/>
            </a:br>
            <a:r>
              <a:rPr lang="en-US" dirty="0" smtClean="0"/>
              <a:t> (With open stack)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5599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934200" y="1295400"/>
            <a:ext cx="93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dirty="0" smtClean="0"/>
              <a:t>-*+4325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A + B ) * ( C - E ) ) / ( F + G ) )</a:t>
            </a:r>
          </a:p>
          <a:p>
            <a:endParaRPr lang="en-US"/>
          </a:p>
          <a:p>
            <a:r>
              <a:rPr lang="en-US"/>
              <a:t>stack: ( (</a:t>
            </a:r>
          </a:p>
          <a:p>
            <a:r>
              <a:rPr lang="en-US"/>
              <a:t>output: []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19050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5400" dirty="0" smtClean="0"/>
              <a:t>Infix to Prefix Conversion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prefix (</a:t>
            </a:r>
            <a:r>
              <a:rPr lang="en-US" sz="2000" dirty="0" smtClean="0"/>
              <a:t>by reversing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((A-B)+C*(D+E))-(F+G)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Now reading expression from right to left and pushing operators into stack and variables to output stack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229600" cy="884238"/>
          </a:xfrm>
        </p:spPr>
        <p:txBody>
          <a:bodyPr/>
          <a:lstStyle/>
          <a:p>
            <a:r>
              <a:rPr lang="en-US" dirty="0" smtClean="0"/>
              <a:t>Infix to prefix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6172200" cy="586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638800" y="381000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((A-B)+C*(D+E))-(F+G)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6019800"/>
            <a:ext cx="2128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is:</a:t>
            </a:r>
            <a:r>
              <a:rPr lang="en-US" dirty="0" smtClean="0">
                <a:sym typeface="Wingdings" pitchFamily="2" charset="2"/>
              </a:rPr>
              <a:t>(Reverse)</a:t>
            </a:r>
            <a:endParaRPr lang="en-US" dirty="0" smtClean="0"/>
          </a:p>
          <a:p>
            <a:r>
              <a:rPr lang="en-US" dirty="0" smtClean="0"/>
              <a:t>-+-AB*C+DE+FG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Infix to prefix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= </a:t>
            </a:r>
            <a:r>
              <a:rPr lang="en-US" b="1" dirty="0" smtClean="0"/>
              <a:t>(A+B^C)*D+E^5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Step 1.</a:t>
            </a:r>
            <a:r>
              <a:rPr lang="en-US" dirty="0" smtClean="0"/>
              <a:t> Reverse the infix expression.</a:t>
            </a:r>
            <a:br>
              <a:rPr lang="en-US" dirty="0" smtClean="0"/>
            </a:br>
            <a:r>
              <a:rPr lang="en-US" dirty="0" smtClean="0"/>
              <a:t>               </a:t>
            </a:r>
            <a:r>
              <a:rPr lang="en-US" b="1" dirty="0" smtClean="0"/>
              <a:t>5^E+D*)C^B+A(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Step 2.</a:t>
            </a:r>
            <a:r>
              <a:rPr lang="en-US" dirty="0" smtClean="0"/>
              <a:t> Make Every '(' as ')' and every ')' as '(' </a:t>
            </a:r>
            <a:br>
              <a:rPr lang="en-US" dirty="0" smtClean="0"/>
            </a:br>
            <a:r>
              <a:rPr lang="en-US" dirty="0" smtClean="0"/>
              <a:t>                </a:t>
            </a:r>
            <a:r>
              <a:rPr lang="en-US" b="1" dirty="0" smtClean="0"/>
              <a:t>5^E+D*(C^B+A)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Step 3.</a:t>
            </a:r>
            <a:r>
              <a:rPr lang="en-US" dirty="0" smtClean="0"/>
              <a:t> Convert expression to postfix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Infix to prefix conversion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025" y="1219200"/>
            <a:ext cx="7219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34200" y="697468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(implement Step 3.)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prefix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4.</a:t>
            </a:r>
            <a:r>
              <a:rPr lang="en-US" dirty="0" smtClean="0"/>
              <a:t> Reverse the expression.</a:t>
            </a:r>
            <a:br>
              <a:rPr lang="en-US" dirty="0" smtClean="0"/>
            </a:br>
            <a:r>
              <a:rPr lang="en-US" dirty="0" smtClean="0"/>
              <a:t>                </a:t>
            </a:r>
            <a:r>
              <a:rPr lang="en-US" b="1" dirty="0" smtClean="0"/>
              <a:t>+*+A^BCD^E5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r>
              <a:rPr lang="en-US" b="1" dirty="0" smtClean="0"/>
              <a:t>+*+A^BCD^E5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Infix to prefix conversion(</a:t>
            </a:r>
            <a:r>
              <a:rPr lang="en-US" sz="2000" dirty="0" smtClean="0"/>
              <a:t>Right to left</a:t>
            </a:r>
            <a:r>
              <a:rPr lang="en-US" dirty="0" smtClean="0"/>
              <a:t>) w/o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(a–b)/c*(d + e – f / g) </a:t>
            </a:r>
          </a:p>
          <a:p>
            <a:pPr>
              <a:buNone/>
            </a:pPr>
            <a:r>
              <a:rPr lang="en-US" dirty="0" smtClean="0"/>
              <a:t>	step 1: (a-b)/c*(</a:t>
            </a:r>
            <a:r>
              <a:rPr lang="en-US" dirty="0" err="1" smtClean="0"/>
              <a:t>d+e</a:t>
            </a:r>
            <a:r>
              <a:rPr lang="en-US" dirty="0" smtClean="0"/>
              <a:t>- /</a:t>
            </a:r>
            <a:r>
              <a:rPr lang="en-US" dirty="0" err="1" smtClean="0"/>
              <a:t>fg</a:t>
            </a:r>
            <a:r>
              <a:rPr lang="en-US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step 2: (a-b)/c*(+de - /</a:t>
            </a:r>
            <a:r>
              <a:rPr lang="en-US" dirty="0" err="1" smtClean="0"/>
              <a:t>fg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step 3: (a-b)/c * -+de/</a:t>
            </a:r>
            <a:r>
              <a:rPr lang="en-US" dirty="0" err="1" smtClean="0"/>
              <a:t>fg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Step 4: -</a:t>
            </a:r>
            <a:r>
              <a:rPr lang="en-US" dirty="0" err="1" smtClean="0"/>
              <a:t>ab</a:t>
            </a:r>
            <a:r>
              <a:rPr lang="en-US" dirty="0" smtClean="0"/>
              <a:t>/c * -+de/</a:t>
            </a:r>
            <a:r>
              <a:rPr lang="en-US" dirty="0" err="1" smtClean="0"/>
              <a:t>fg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step 5: /-</a:t>
            </a:r>
            <a:r>
              <a:rPr lang="en-US" dirty="0" err="1" smtClean="0"/>
              <a:t>abc</a:t>
            </a:r>
            <a:r>
              <a:rPr lang="en-US" dirty="0" smtClean="0"/>
              <a:t> * -+de/</a:t>
            </a:r>
            <a:r>
              <a:rPr lang="en-US" dirty="0" err="1" smtClean="0"/>
              <a:t>fg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step 6: */-</a:t>
            </a:r>
            <a:r>
              <a:rPr lang="en-US" dirty="0" err="1" smtClean="0"/>
              <a:t>abc</a:t>
            </a:r>
            <a:r>
              <a:rPr lang="en-US" dirty="0" smtClean="0"/>
              <a:t>-+de/</a:t>
            </a:r>
            <a:r>
              <a:rPr lang="en-US" dirty="0" err="1" smtClean="0"/>
              <a:t>fg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prefix notation.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Infix TO Prefix Example:  (Without open stack)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20073"/>
            <a:ext cx="5029200" cy="41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9311" y="1295400"/>
            <a:ext cx="369428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686800" cy="856488"/>
          </a:xfrm>
        </p:spPr>
        <p:txBody>
          <a:bodyPr>
            <a:noAutofit/>
          </a:bodyPr>
          <a:lstStyle/>
          <a:p>
            <a:r>
              <a:rPr lang="en-US" sz="3200" dirty="0" smtClean="0"/>
              <a:t>Infix TO Prefix Example  (Without open stack)</a:t>
            </a:r>
            <a:endParaRPr lang="en-US" sz="32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858000" cy="533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(infix to prefix n postfix)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5181600" cy="532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A + B ) * ( C - E ) ) / ( F + G ) )</a:t>
            </a:r>
          </a:p>
          <a:p>
            <a:endParaRPr lang="en-US"/>
          </a:p>
          <a:p>
            <a:r>
              <a:rPr lang="en-US"/>
              <a:t>stack: ( ( (</a:t>
            </a:r>
          </a:p>
          <a:p>
            <a:r>
              <a:rPr lang="en-US"/>
              <a:t>output: []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9050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+ B ) * ( C - E ) ) / ( F + G ) )</a:t>
            </a:r>
          </a:p>
          <a:p>
            <a:endParaRPr lang="en-US"/>
          </a:p>
          <a:p>
            <a:r>
              <a:rPr lang="en-US"/>
              <a:t>stack: ( ( (</a:t>
            </a:r>
          </a:p>
          <a:p>
            <a:r>
              <a:rPr lang="en-US"/>
              <a:t>output: [A]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19812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B ) * ( C - E ) ) / ( F + G ) )</a:t>
            </a:r>
          </a:p>
          <a:p>
            <a:endParaRPr lang="en-US"/>
          </a:p>
          <a:p>
            <a:r>
              <a:rPr lang="en-US"/>
              <a:t>stack: ( ( ( +</a:t>
            </a:r>
          </a:p>
          <a:p>
            <a:r>
              <a:rPr lang="en-US"/>
              <a:t>output: [A]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1981200" y="3810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* ( C - E ) ) / ( F + G ) )</a:t>
            </a:r>
          </a:p>
          <a:p>
            <a:endParaRPr lang="en-US"/>
          </a:p>
          <a:p>
            <a:r>
              <a:rPr lang="en-US"/>
              <a:t>stack: ( ( ( +</a:t>
            </a:r>
          </a:p>
          <a:p>
            <a:r>
              <a:rPr lang="en-US"/>
              <a:t>output: [A B]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2106</TotalTime>
  <Words>1050</Words>
  <Application>Microsoft Office PowerPoint</Application>
  <PresentationFormat>On-screen Show (4:3)</PresentationFormat>
  <Paragraphs>535</Paragraphs>
  <Slides>59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Constantia</vt:lpstr>
      <vt:lpstr>Monotype Sorts</vt:lpstr>
      <vt:lpstr>MS Mincho</vt:lpstr>
      <vt:lpstr>Times New Roman</vt:lpstr>
      <vt:lpstr>Wingdings</vt:lpstr>
      <vt:lpstr>Wingdings 2</vt:lpstr>
      <vt:lpstr>Flow</vt:lpstr>
      <vt:lpstr>Lecture # 15-16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Convert Infix to  Postfix</vt:lpstr>
      <vt:lpstr>Convert Infix to  Postfix</vt:lpstr>
      <vt:lpstr>Convert Infix to  Postfix</vt:lpstr>
      <vt:lpstr>Infix to Postfix some more example</vt:lpstr>
      <vt:lpstr>Infix to Postfix some more example</vt:lpstr>
      <vt:lpstr>Infix to Postfix some more example</vt:lpstr>
      <vt:lpstr>Evaluating postfix expressions (without OpenStack)</vt:lpstr>
      <vt:lpstr>Example: postfix expressions Evaluation</vt:lpstr>
      <vt:lpstr>Evaluating a postfix expression (With stack)</vt:lpstr>
      <vt:lpstr>Evaluating postfix expressions (with OpenStack)</vt:lpstr>
      <vt:lpstr>Algorithm to evaluate postfix expressions</vt:lpstr>
      <vt:lpstr>Evaluate postfix expressions</vt:lpstr>
      <vt:lpstr>Evaluating Postfix Expression</vt:lpstr>
      <vt:lpstr>Evaluating postfix expressions (Using OpenStack)</vt:lpstr>
      <vt:lpstr>Evaluating postfix expressions (Using OpenStack)</vt:lpstr>
      <vt:lpstr>Postfix  expressions evaluation  Algorithm using stacks</vt:lpstr>
      <vt:lpstr>Evaluation example: 623+-382/+*2^3+ Postfix expression evaluation algo using stack</vt:lpstr>
      <vt:lpstr>Evaluate- 623+-382/+*2^3+</vt:lpstr>
      <vt:lpstr>Another example of Postfix Expression Evaluation </vt:lpstr>
      <vt:lpstr>PowerPoint Presentation</vt:lpstr>
      <vt:lpstr>Evaluation of prefix expressions (Without open stack)</vt:lpstr>
      <vt:lpstr>Evaluation of prefix expressions (Without open stack)-Example</vt:lpstr>
      <vt:lpstr>Evaluation of prefix expressions (Without open stack) -Example</vt:lpstr>
      <vt:lpstr>Evaluating Prefix Expression (With open stack)</vt:lpstr>
      <vt:lpstr>Evaluating Prefix Expression  (With open stack)</vt:lpstr>
      <vt:lpstr>PowerPoint Presentation</vt:lpstr>
      <vt:lpstr>Infix to prefix (by reversing)</vt:lpstr>
      <vt:lpstr>Infix to prefix</vt:lpstr>
      <vt:lpstr>Infix to prefix conversion</vt:lpstr>
      <vt:lpstr>Infix to prefix conversion</vt:lpstr>
      <vt:lpstr>Infix to prefix conversion</vt:lpstr>
      <vt:lpstr>Infix to prefix conversion(Right to left) w/o stack</vt:lpstr>
      <vt:lpstr>Infix TO Prefix Example:  (Without open stack)</vt:lpstr>
      <vt:lpstr>Infix TO Prefix Example  (Without open stack)</vt:lpstr>
      <vt:lpstr>Practice (infix to prefix n postfix)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user</cp:lastModifiedBy>
  <cp:revision>337</cp:revision>
  <dcterms:created xsi:type="dcterms:W3CDTF">2006-08-16T00:00:00Z</dcterms:created>
  <dcterms:modified xsi:type="dcterms:W3CDTF">2021-03-29T05:55:28Z</dcterms:modified>
</cp:coreProperties>
</file>