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15" r:id="rId3"/>
    <p:sldId id="272" r:id="rId4"/>
    <p:sldId id="273" r:id="rId5"/>
    <p:sldId id="302" r:id="rId6"/>
    <p:sldId id="303" r:id="rId7"/>
    <p:sldId id="310" r:id="rId8"/>
    <p:sldId id="311" r:id="rId9"/>
    <p:sldId id="316" r:id="rId10"/>
    <p:sldId id="312" r:id="rId11"/>
    <p:sldId id="313" r:id="rId12"/>
    <p:sldId id="304" r:id="rId13"/>
    <p:sldId id="274" r:id="rId14"/>
    <p:sldId id="339" r:id="rId15"/>
    <p:sldId id="348" r:id="rId16"/>
    <p:sldId id="349" r:id="rId17"/>
    <p:sldId id="350" r:id="rId18"/>
    <p:sldId id="275" r:id="rId19"/>
    <p:sldId id="319" r:id="rId20"/>
    <p:sldId id="314" r:id="rId21"/>
    <p:sldId id="296" r:id="rId22"/>
    <p:sldId id="297" r:id="rId23"/>
    <p:sldId id="340" r:id="rId24"/>
    <p:sldId id="276" r:id="rId25"/>
    <p:sldId id="278" r:id="rId26"/>
    <p:sldId id="300" r:id="rId27"/>
    <p:sldId id="301" r:id="rId28"/>
    <p:sldId id="341" r:id="rId29"/>
    <p:sldId id="277" r:id="rId30"/>
    <p:sldId id="279" r:id="rId31"/>
    <p:sldId id="326" r:id="rId32"/>
    <p:sldId id="321" r:id="rId33"/>
    <p:sldId id="322" r:id="rId34"/>
    <p:sldId id="323" r:id="rId35"/>
    <p:sldId id="333" r:id="rId36"/>
    <p:sldId id="334" r:id="rId37"/>
    <p:sldId id="344" r:id="rId38"/>
    <p:sldId id="335" r:id="rId39"/>
    <p:sldId id="337" r:id="rId40"/>
    <p:sldId id="346" r:id="rId41"/>
    <p:sldId id="336" r:id="rId42"/>
    <p:sldId id="338" r:id="rId43"/>
    <p:sldId id="331" r:id="rId44"/>
    <p:sldId id="332" r:id="rId45"/>
    <p:sldId id="26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C1262-566E-4E3A-BF59-464CB750D6D2}" type="datetimeFigureOut">
              <a:rPr lang="en-US" smtClean="0"/>
              <a:pPr/>
              <a:t>04/26/2021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08E7E8-C63B-4DA2-A6EE-A421EB1B1BE5}" type="slidenum">
              <a:rPr lang="en-US" smtClean="0"/>
              <a:pPr/>
              <a:t>‹#›</a:t>
            </a:fld>
            <a:endParaRPr lang="en-US"/>
          </a:p>
        </p:txBody>
      </p:sp>
    </p:spTree>
    <p:extLst>
      <p:ext uri="{BB962C8B-B14F-4D97-AF65-F5344CB8AC3E}">
        <p14:creationId xmlns:p14="http://schemas.microsoft.com/office/powerpoint/2010/main" val="154527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Queue Ordered collection of items in a linear way </a:t>
            </a:r>
          </a:p>
        </p:txBody>
      </p:sp>
      <p:sp>
        <p:nvSpPr>
          <p:cNvPr id="4" name="Slide Number Placeholder 3"/>
          <p:cNvSpPr>
            <a:spLocks noGrp="1"/>
          </p:cNvSpPr>
          <p:nvPr>
            <p:ph type="sldNum" sz="quarter" idx="10"/>
          </p:nvPr>
        </p:nvSpPr>
        <p:spPr/>
        <p:txBody>
          <a:bodyPr/>
          <a:lstStyle/>
          <a:p>
            <a:fld id="{5F08E7E8-C63B-4DA2-A6EE-A421EB1B1BE5}" type="slidenum">
              <a:rPr lang="en-US" smtClean="0"/>
              <a:pPr/>
              <a:t>3</a:t>
            </a:fld>
            <a:endParaRPr lang="en-US"/>
          </a:p>
        </p:txBody>
      </p:sp>
    </p:spTree>
    <p:extLst>
      <p:ext uri="{BB962C8B-B14F-4D97-AF65-F5344CB8AC3E}">
        <p14:creationId xmlns:p14="http://schemas.microsoft.com/office/powerpoint/2010/main" val="115509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2"/>
          <p:cNvSpPr txBox="1">
            <a:spLocks noGrp="1" noChangeArrowheads="1"/>
          </p:cNvSpPr>
          <p:nvPr>
            <p:ph type="body"/>
          </p:nvPr>
        </p:nvSpPr>
        <p:spPr>
          <a:xfrm>
            <a:off x="914400" y="4343400"/>
            <a:ext cx="5029200" cy="1108075"/>
          </a:xfrm>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cs typeface="Arial Unicode MS" charset="0"/>
              </a:rPr>
              <a:t>The easiest implementation also keeps track of three numbers.  The size could be as small as zero or as large as the number of items in the array.  The index of the front element is stored in the first member variable.  The front item in the queue is at that index of the array.  The next item is after the first one and so on until the rear of the queue that occurs at the index stored in a member variable called last.</a:t>
            </a:r>
          </a:p>
        </p:txBody>
      </p:sp>
      <p:sp>
        <p:nvSpPr>
          <p:cNvPr id="32771"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207612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2"/>
          <p:cNvSpPr txBox="1">
            <a:spLocks noGrp="1" noChangeArrowheads="1"/>
          </p:cNvSpPr>
          <p:nvPr>
            <p:ph type="body"/>
          </p:nvPr>
        </p:nvSpPr>
        <p:spPr>
          <a:xfrm>
            <a:off x="914400" y="4343400"/>
            <a:ext cx="5029200" cy="428625"/>
          </a:xfrm>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cs typeface="Arial Unicode MS" charset="0"/>
              </a:rPr>
              <a:t>This shows how the member variables change when an item leaves the queue.</a:t>
            </a:r>
          </a:p>
        </p:txBody>
      </p:sp>
      <p:sp>
        <p:nvSpPr>
          <p:cNvPr id="33795"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65468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2"/>
          <p:cNvSpPr txBox="1">
            <a:spLocks noGrp="1" noChangeArrowheads="1"/>
          </p:cNvSpPr>
          <p:nvPr>
            <p:ph type="body"/>
          </p:nvPr>
        </p:nvSpPr>
        <p:spPr>
          <a:xfrm>
            <a:off x="914400" y="4343400"/>
            <a:ext cx="5029200" cy="938213"/>
          </a:xfrm>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latin typeface="Arial" charset="0"/>
                <a:cs typeface="Arial Unicode MS" charset="0"/>
              </a:rPr>
              <a:t>And this shows how the member variables change when a new item enters the queue.  For a fixed size array, a new item may enter only if the current size of the queue is less than the size of the array.  For a dynamic array, we could increase the size of the array when the queue grows beyond the current array size.</a:t>
            </a:r>
          </a:p>
        </p:txBody>
      </p:sp>
      <p:sp>
        <p:nvSpPr>
          <p:cNvPr id="34819" name="Rectangle 3"/>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398430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90F591B-435A-42FF-BD96-16084FE43FC2}" type="slidenum">
              <a:rPr lang="en-GB"/>
              <a:pPr/>
              <a:t>43</a:t>
            </a:fld>
            <a:endParaRPr lang="en-GB"/>
          </a:p>
        </p:txBody>
      </p:sp>
      <p:sp>
        <p:nvSpPr>
          <p:cNvPr id="22529"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6098" y="4343703"/>
            <a:ext cx="5485805" cy="411540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8359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339862D-E71E-4552-822D-143244CFA612}" type="slidenum">
              <a:rPr lang="en-GB"/>
              <a:pPr/>
              <a:t>44</a:t>
            </a:fld>
            <a:endParaRPr lang="en-GB"/>
          </a:p>
        </p:txBody>
      </p:sp>
      <p:sp>
        <p:nvSpPr>
          <p:cNvPr id="23553"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686098" y="4343703"/>
            <a:ext cx="5485805" cy="411540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7018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smtClean="0"/>
              <a:t># 17-18</a:t>
            </a:r>
            <a:endParaRPr lang="en-US" dirty="0"/>
          </a:p>
        </p:txBody>
      </p:sp>
      <p:sp>
        <p:nvSpPr>
          <p:cNvPr id="3" name="Subtitle 2"/>
          <p:cNvSpPr>
            <a:spLocks noGrp="1"/>
          </p:cNvSpPr>
          <p:nvPr>
            <p:ph type="subTitle" idx="1"/>
          </p:nvPr>
        </p:nvSpPr>
        <p:spPr/>
        <p:txBody>
          <a:bodyPr/>
          <a:lstStyle/>
          <a:p>
            <a:endParaRPr lang="en-US" dirty="0" smtClean="0"/>
          </a:p>
          <a:p>
            <a:r>
              <a:rPr lang="en-US" dirty="0" smtClean="0"/>
              <a:t>Dr. </a:t>
            </a:r>
            <a:r>
              <a:rPr lang="en-US" dirty="0" smtClean="0"/>
              <a:t>M. Nadeem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Implementation </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273050" indent="-273050"/>
            <a:r>
              <a:rPr lang="en-US" dirty="0" smtClean="0"/>
              <a:t>Static</a:t>
            </a:r>
          </a:p>
          <a:p>
            <a:pPr marL="520700" lvl="1" indent="-228600" algn="just"/>
            <a:r>
              <a:rPr lang="en-US" dirty="0" smtClean="0"/>
              <a:t>Queue is implemented by an array, and size of queue remains fix</a:t>
            </a:r>
          </a:p>
          <a:p>
            <a:pPr marL="520700" lvl="1" indent="-228600"/>
            <a:endParaRPr lang="en-US" dirty="0" smtClean="0"/>
          </a:p>
          <a:p>
            <a:pPr marL="273050" indent="-273050"/>
            <a:r>
              <a:rPr lang="en-US" dirty="0" smtClean="0"/>
              <a:t>Dynamic</a:t>
            </a:r>
          </a:p>
          <a:p>
            <a:pPr marL="520700" lvl="1" indent="-228600"/>
            <a:r>
              <a:rPr lang="en-US" dirty="0" smtClean="0"/>
              <a:t>A </a:t>
            </a:r>
            <a:r>
              <a:rPr lang="en-US" b="1" dirty="0" smtClean="0"/>
              <a:t>queue</a:t>
            </a:r>
            <a:r>
              <a:rPr lang="en-US" dirty="0" smtClean="0"/>
              <a:t> can be </a:t>
            </a:r>
            <a:r>
              <a:rPr lang="en-US" b="1" dirty="0" smtClean="0"/>
              <a:t>implemented</a:t>
            </a:r>
            <a:r>
              <a:rPr lang="en-US" dirty="0" smtClean="0"/>
              <a:t> as a </a:t>
            </a:r>
            <a:r>
              <a:rPr lang="en-US" b="1" dirty="0" smtClean="0"/>
              <a:t>linked list</a:t>
            </a:r>
            <a:r>
              <a:rPr lang="en-US" dirty="0" smtClean="0"/>
              <a:t>, and </a:t>
            </a:r>
            <a:r>
              <a:rPr lang="en-US" i="1" dirty="0" smtClean="0"/>
              <a:t>expand</a:t>
            </a:r>
            <a:r>
              <a:rPr lang="en-US" dirty="0" smtClean="0"/>
              <a:t> or </a:t>
            </a:r>
            <a:r>
              <a:rPr lang="en-US" i="1" dirty="0" smtClean="0"/>
              <a:t>shrink </a:t>
            </a:r>
            <a:r>
              <a:rPr lang="en-US" dirty="0" smtClean="0"/>
              <a:t>with each </a:t>
            </a:r>
            <a:r>
              <a:rPr lang="en-US" i="1" dirty="0" err="1" smtClean="0"/>
              <a:t>enqueue</a:t>
            </a:r>
            <a:r>
              <a:rPr lang="en-US" dirty="0" smtClean="0"/>
              <a:t> or </a:t>
            </a:r>
            <a:r>
              <a:rPr lang="en-US" i="1" dirty="0" err="1" smtClean="0"/>
              <a:t>dequeue</a:t>
            </a:r>
            <a:r>
              <a:rPr lang="en-US" dirty="0" smtClean="0"/>
              <a:t> operation.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Operations on Queue</a:t>
            </a:r>
            <a:endParaRPr lang="en-US" dirty="0"/>
          </a:p>
        </p:txBody>
      </p:sp>
      <p:sp>
        <p:nvSpPr>
          <p:cNvPr id="3" name="Content Placeholder 2"/>
          <p:cNvSpPr>
            <a:spLocks noGrp="1"/>
          </p:cNvSpPr>
          <p:nvPr>
            <p:ph idx="1"/>
          </p:nvPr>
        </p:nvSpPr>
        <p:spPr/>
        <p:txBody>
          <a:bodyPr>
            <a:normAutofit fontScale="85000" lnSpcReduction="20000"/>
          </a:bodyPr>
          <a:lstStyle/>
          <a:p>
            <a:pPr marL="609600" indent="-609600" algn="just">
              <a:buFontTx/>
              <a:buAutoNum type="arabicPeriod"/>
            </a:pPr>
            <a:r>
              <a:rPr lang="en-US" b="1" dirty="0" smtClean="0"/>
              <a:t>Queue(): </a:t>
            </a:r>
            <a:r>
              <a:rPr lang="en-US" dirty="0" smtClean="0"/>
              <a:t>creates a new queue that is empty. It needs no parameters and returns an empty queue.</a:t>
            </a:r>
          </a:p>
          <a:p>
            <a:pPr marL="609600" indent="-609600" algn="just">
              <a:buFontTx/>
              <a:buAutoNum type="arabicPeriod"/>
            </a:pPr>
            <a:r>
              <a:rPr lang="en-US" b="1" dirty="0" smtClean="0"/>
              <a:t>MAKENULL(Q):</a:t>
            </a:r>
            <a:r>
              <a:rPr lang="en-US" dirty="0" smtClean="0"/>
              <a:t> Makes Queue Q be an empty list.</a:t>
            </a:r>
          </a:p>
          <a:p>
            <a:pPr marL="609600" indent="-609600" algn="just">
              <a:buFontTx/>
              <a:buAutoNum type="arabicPeriod"/>
            </a:pPr>
            <a:r>
              <a:rPr lang="en-US" b="1" dirty="0" smtClean="0"/>
              <a:t>FRONT</a:t>
            </a:r>
            <a:r>
              <a:rPr lang="en-US" b="1" i="1" dirty="0" smtClean="0"/>
              <a:t>(Q</a:t>
            </a:r>
            <a:r>
              <a:rPr lang="en-US" b="1" dirty="0" smtClean="0"/>
              <a:t>):</a:t>
            </a:r>
            <a:r>
              <a:rPr lang="en-US" dirty="0" smtClean="0"/>
              <a:t> Returns the first element on Queue Q.</a:t>
            </a:r>
          </a:p>
          <a:p>
            <a:pPr marL="609600" indent="-609600" algn="just">
              <a:buFontTx/>
              <a:buAutoNum type="arabicPeriod"/>
            </a:pPr>
            <a:r>
              <a:rPr lang="en-US" b="1" dirty="0" smtClean="0"/>
              <a:t>ENQUEUE(</a:t>
            </a:r>
            <a:r>
              <a:rPr lang="en-US" b="1" i="1" dirty="0" err="1" smtClean="0"/>
              <a:t>x</a:t>
            </a:r>
            <a:r>
              <a:rPr lang="en-US" b="1" dirty="0" err="1" smtClean="0"/>
              <a:t>,</a:t>
            </a:r>
            <a:r>
              <a:rPr lang="en-US" b="1" i="1" dirty="0" err="1" smtClean="0"/>
              <a:t>Q</a:t>
            </a:r>
            <a:r>
              <a:rPr lang="en-US" b="1" dirty="0" smtClean="0"/>
              <a:t>):</a:t>
            </a:r>
            <a:r>
              <a:rPr lang="en-US" dirty="0" smtClean="0"/>
              <a:t> Inserts element x at the end of Queue Q. </a:t>
            </a:r>
          </a:p>
          <a:p>
            <a:pPr marL="609600" indent="-609600" algn="just">
              <a:buFontTx/>
              <a:buAutoNum type="arabicPeriod"/>
            </a:pPr>
            <a:r>
              <a:rPr lang="en-US" b="1" dirty="0" smtClean="0"/>
              <a:t>DEQUEUE(</a:t>
            </a:r>
            <a:r>
              <a:rPr lang="en-US" b="1" i="1" dirty="0" smtClean="0"/>
              <a:t>Q</a:t>
            </a:r>
            <a:r>
              <a:rPr lang="en-US" b="1" dirty="0" smtClean="0"/>
              <a:t>):</a:t>
            </a:r>
            <a:r>
              <a:rPr lang="en-US" dirty="0" smtClean="0"/>
              <a:t> Deletes the first element of </a:t>
            </a:r>
            <a:r>
              <a:rPr lang="en-US" i="1" dirty="0" smtClean="0"/>
              <a:t>Q.</a:t>
            </a:r>
          </a:p>
          <a:p>
            <a:pPr marL="609600" indent="-609600" algn="just">
              <a:buFontTx/>
              <a:buAutoNum type="arabicPeriod"/>
            </a:pPr>
            <a:r>
              <a:rPr lang="en-US" b="1" dirty="0" smtClean="0"/>
              <a:t>EMPTY(</a:t>
            </a:r>
            <a:r>
              <a:rPr lang="en-US" b="1" i="1" dirty="0" smtClean="0"/>
              <a:t>Q</a:t>
            </a:r>
            <a:r>
              <a:rPr lang="en-US" b="1" dirty="0" smtClean="0"/>
              <a:t>):</a:t>
            </a:r>
            <a:r>
              <a:rPr lang="en-US" dirty="0" smtClean="0"/>
              <a:t> Returns true if and only if Q is an empty queue.</a:t>
            </a:r>
          </a:p>
          <a:p>
            <a:pPr marL="609600" indent="-609600" algn="just">
              <a:buFontTx/>
              <a:buAutoNum type="arabicPeriod"/>
            </a:pPr>
            <a:r>
              <a:rPr lang="en-US" b="1" dirty="0" smtClean="0"/>
              <a:t>SIZE()</a:t>
            </a:r>
            <a:r>
              <a:rPr lang="en-US" dirty="0" smtClean="0"/>
              <a:t>: Returns the number of items in the queue. It needs no parameters and returns an integer.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and rear</a:t>
            </a:r>
            <a:endParaRPr lang="en-US" dirty="0"/>
          </a:p>
        </p:txBody>
      </p:sp>
      <p:sp>
        <p:nvSpPr>
          <p:cNvPr id="4" name="Oval 60"/>
          <p:cNvSpPr>
            <a:spLocks noChangeArrowheads="1"/>
          </p:cNvSpPr>
          <p:nvPr/>
        </p:nvSpPr>
        <p:spPr bwMode="auto">
          <a:xfrm>
            <a:off x="1482725" y="2438400"/>
            <a:ext cx="1066800" cy="1981200"/>
          </a:xfrm>
          <a:prstGeom prst="ellipse">
            <a:avLst/>
          </a:prstGeom>
          <a:solidFill>
            <a:schemeClr val="hlink"/>
          </a:solidFill>
          <a:ln w="9525">
            <a:solidFill>
              <a:schemeClr val="tx1"/>
            </a:solidFill>
            <a:round/>
            <a:headEnd/>
            <a:tailEnd/>
          </a:ln>
        </p:spPr>
        <p:txBody>
          <a:bodyPr wrap="none" anchor="ctr"/>
          <a:lstStyle/>
          <a:p>
            <a:endParaRPr lang="en-US"/>
          </a:p>
        </p:txBody>
      </p:sp>
      <p:grpSp>
        <p:nvGrpSpPr>
          <p:cNvPr id="5" name="Group 4"/>
          <p:cNvGrpSpPr>
            <a:grpSpLocks/>
          </p:cNvGrpSpPr>
          <p:nvPr/>
        </p:nvGrpSpPr>
        <p:grpSpPr bwMode="auto">
          <a:xfrm>
            <a:off x="2651125" y="2667000"/>
            <a:ext cx="381000" cy="1295400"/>
            <a:chOff x="2784" y="2448"/>
            <a:chExt cx="240" cy="816"/>
          </a:xfrm>
        </p:grpSpPr>
        <p:grpSp>
          <p:nvGrpSpPr>
            <p:cNvPr id="6" name="Group 5"/>
            <p:cNvGrpSpPr>
              <a:grpSpLocks/>
            </p:cNvGrpSpPr>
            <p:nvPr/>
          </p:nvGrpSpPr>
          <p:grpSpPr bwMode="auto">
            <a:xfrm>
              <a:off x="2832" y="2784"/>
              <a:ext cx="144" cy="240"/>
              <a:chOff x="3312" y="3072"/>
              <a:chExt cx="144" cy="240"/>
            </a:xfrm>
          </p:grpSpPr>
          <p:sp>
            <p:nvSpPr>
              <p:cNvPr id="12" name="Rectangle 6"/>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3" name="Rectangle 7"/>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7" name="Rectangle 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8" name="Oval 9"/>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9" name="Group 10"/>
            <p:cNvGrpSpPr>
              <a:grpSpLocks/>
            </p:cNvGrpSpPr>
            <p:nvPr/>
          </p:nvGrpSpPr>
          <p:grpSpPr bwMode="auto">
            <a:xfrm>
              <a:off x="2832" y="3024"/>
              <a:ext cx="144" cy="240"/>
              <a:chOff x="3312" y="3072"/>
              <a:chExt cx="144" cy="240"/>
            </a:xfrm>
          </p:grpSpPr>
          <p:sp>
            <p:nvSpPr>
              <p:cNvPr id="10" name="Rectangle 1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1" name="Rectangle 1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14" name="Group 13"/>
          <p:cNvGrpSpPr>
            <a:grpSpLocks/>
          </p:cNvGrpSpPr>
          <p:nvPr/>
        </p:nvGrpSpPr>
        <p:grpSpPr bwMode="auto">
          <a:xfrm>
            <a:off x="3311525" y="2667000"/>
            <a:ext cx="381000" cy="1295400"/>
            <a:chOff x="2784" y="2448"/>
            <a:chExt cx="240" cy="816"/>
          </a:xfrm>
        </p:grpSpPr>
        <p:grpSp>
          <p:nvGrpSpPr>
            <p:cNvPr id="15" name="Group 14"/>
            <p:cNvGrpSpPr>
              <a:grpSpLocks/>
            </p:cNvGrpSpPr>
            <p:nvPr/>
          </p:nvGrpSpPr>
          <p:grpSpPr bwMode="auto">
            <a:xfrm>
              <a:off x="2832" y="2784"/>
              <a:ext cx="144" cy="240"/>
              <a:chOff x="3312" y="3072"/>
              <a:chExt cx="144" cy="240"/>
            </a:xfrm>
          </p:grpSpPr>
          <p:sp>
            <p:nvSpPr>
              <p:cNvPr id="21" name="Rectangle 1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2" name="Rectangle 1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16" name="Rectangle 17"/>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17" name="Oval 18"/>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18" name="Group 19"/>
            <p:cNvGrpSpPr>
              <a:grpSpLocks/>
            </p:cNvGrpSpPr>
            <p:nvPr/>
          </p:nvGrpSpPr>
          <p:grpSpPr bwMode="auto">
            <a:xfrm>
              <a:off x="2832" y="3024"/>
              <a:ext cx="144" cy="240"/>
              <a:chOff x="3312" y="3072"/>
              <a:chExt cx="144" cy="240"/>
            </a:xfrm>
          </p:grpSpPr>
          <p:sp>
            <p:nvSpPr>
              <p:cNvPr id="19" name="Rectangle 2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0" name="Rectangle 2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23" name="Group 22"/>
          <p:cNvGrpSpPr>
            <a:grpSpLocks/>
          </p:cNvGrpSpPr>
          <p:nvPr/>
        </p:nvGrpSpPr>
        <p:grpSpPr bwMode="auto">
          <a:xfrm>
            <a:off x="3971925" y="2667000"/>
            <a:ext cx="381000" cy="1295400"/>
            <a:chOff x="2784" y="2448"/>
            <a:chExt cx="240" cy="816"/>
          </a:xfrm>
        </p:grpSpPr>
        <p:grpSp>
          <p:nvGrpSpPr>
            <p:cNvPr id="24" name="Group 23"/>
            <p:cNvGrpSpPr>
              <a:grpSpLocks/>
            </p:cNvGrpSpPr>
            <p:nvPr/>
          </p:nvGrpSpPr>
          <p:grpSpPr bwMode="auto">
            <a:xfrm>
              <a:off x="2832" y="2784"/>
              <a:ext cx="144" cy="240"/>
              <a:chOff x="3312" y="3072"/>
              <a:chExt cx="144" cy="240"/>
            </a:xfrm>
          </p:grpSpPr>
          <p:sp>
            <p:nvSpPr>
              <p:cNvPr id="30" name="Rectangle 2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1" name="Rectangle 2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25" name="Rectangle 2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6" name="Oval 2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27" name="Group 28"/>
            <p:cNvGrpSpPr>
              <a:grpSpLocks/>
            </p:cNvGrpSpPr>
            <p:nvPr/>
          </p:nvGrpSpPr>
          <p:grpSpPr bwMode="auto">
            <a:xfrm>
              <a:off x="2832" y="3024"/>
              <a:ext cx="144" cy="240"/>
              <a:chOff x="3312" y="3072"/>
              <a:chExt cx="144" cy="240"/>
            </a:xfrm>
          </p:grpSpPr>
          <p:sp>
            <p:nvSpPr>
              <p:cNvPr id="28" name="Rectangle 2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29" name="Rectangle 3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32" name="Group 31"/>
          <p:cNvGrpSpPr>
            <a:grpSpLocks/>
          </p:cNvGrpSpPr>
          <p:nvPr/>
        </p:nvGrpSpPr>
        <p:grpSpPr bwMode="auto">
          <a:xfrm>
            <a:off x="4632325" y="2667000"/>
            <a:ext cx="381000" cy="1295400"/>
            <a:chOff x="2784" y="2448"/>
            <a:chExt cx="240" cy="816"/>
          </a:xfrm>
        </p:grpSpPr>
        <p:grpSp>
          <p:nvGrpSpPr>
            <p:cNvPr id="33" name="Group 32"/>
            <p:cNvGrpSpPr>
              <a:grpSpLocks/>
            </p:cNvGrpSpPr>
            <p:nvPr/>
          </p:nvGrpSpPr>
          <p:grpSpPr bwMode="auto">
            <a:xfrm>
              <a:off x="2832" y="2784"/>
              <a:ext cx="144" cy="240"/>
              <a:chOff x="3312" y="3072"/>
              <a:chExt cx="144" cy="240"/>
            </a:xfrm>
          </p:grpSpPr>
          <p:sp>
            <p:nvSpPr>
              <p:cNvPr id="39" name="Rectangle 3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0" name="Rectangle 3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34" name="Rectangle 3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5" name="Oval 3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36" name="Group 37"/>
            <p:cNvGrpSpPr>
              <a:grpSpLocks/>
            </p:cNvGrpSpPr>
            <p:nvPr/>
          </p:nvGrpSpPr>
          <p:grpSpPr bwMode="auto">
            <a:xfrm>
              <a:off x="2832" y="3024"/>
              <a:ext cx="144" cy="240"/>
              <a:chOff x="3312" y="3072"/>
              <a:chExt cx="144" cy="240"/>
            </a:xfrm>
          </p:grpSpPr>
          <p:sp>
            <p:nvSpPr>
              <p:cNvPr id="37" name="Rectangle 3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38" name="Rectangle 3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grpSp>
        <p:nvGrpSpPr>
          <p:cNvPr id="41" name="Group 51"/>
          <p:cNvGrpSpPr>
            <a:grpSpLocks/>
          </p:cNvGrpSpPr>
          <p:nvPr/>
        </p:nvGrpSpPr>
        <p:grpSpPr bwMode="auto">
          <a:xfrm>
            <a:off x="1825625" y="2667000"/>
            <a:ext cx="381000" cy="1295400"/>
            <a:chOff x="2784" y="2448"/>
            <a:chExt cx="240" cy="816"/>
          </a:xfrm>
        </p:grpSpPr>
        <p:grpSp>
          <p:nvGrpSpPr>
            <p:cNvPr id="42" name="Group 52"/>
            <p:cNvGrpSpPr>
              <a:grpSpLocks/>
            </p:cNvGrpSpPr>
            <p:nvPr/>
          </p:nvGrpSpPr>
          <p:grpSpPr bwMode="auto">
            <a:xfrm>
              <a:off x="2832" y="2784"/>
              <a:ext cx="144" cy="240"/>
              <a:chOff x="3312" y="3072"/>
              <a:chExt cx="144" cy="240"/>
            </a:xfrm>
          </p:grpSpPr>
          <p:sp>
            <p:nvSpPr>
              <p:cNvPr id="48" name="Rectangle 5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9" name="Rectangle 5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43" name="Rectangle 5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4" name="Oval 5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45" name="Group 57"/>
            <p:cNvGrpSpPr>
              <a:grpSpLocks/>
            </p:cNvGrpSpPr>
            <p:nvPr/>
          </p:nvGrpSpPr>
          <p:grpSpPr bwMode="auto">
            <a:xfrm>
              <a:off x="2832" y="3024"/>
              <a:ext cx="144" cy="240"/>
              <a:chOff x="3312" y="3072"/>
              <a:chExt cx="144" cy="240"/>
            </a:xfrm>
          </p:grpSpPr>
          <p:sp>
            <p:nvSpPr>
              <p:cNvPr id="46" name="Rectangle 5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47" name="Rectangle 5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sp>
        <p:nvSpPr>
          <p:cNvPr id="50" name="Line 65"/>
          <p:cNvSpPr>
            <a:spLocks noChangeShapeType="1"/>
          </p:cNvSpPr>
          <p:nvPr/>
        </p:nvSpPr>
        <p:spPr bwMode="auto">
          <a:xfrm flipV="1">
            <a:off x="34925" y="3810000"/>
            <a:ext cx="1524000" cy="457200"/>
          </a:xfrm>
          <a:prstGeom prst="line">
            <a:avLst/>
          </a:prstGeom>
          <a:noFill/>
          <a:ln w="76200">
            <a:solidFill>
              <a:schemeClr val="tx1"/>
            </a:solidFill>
            <a:round/>
            <a:headEnd/>
            <a:tailEnd type="triangle" w="med" len="med"/>
          </a:ln>
        </p:spPr>
        <p:txBody>
          <a:bodyPr/>
          <a:lstStyle/>
          <a:p>
            <a:endParaRPr lang="en-US"/>
          </a:p>
        </p:txBody>
      </p:sp>
      <p:sp>
        <p:nvSpPr>
          <p:cNvPr id="52" name="AutoShape 67"/>
          <p:cNvSpPr>
            <a:spLocks noChangeArrowheads="1"/>
          </p:cNvSpPr>
          <p:nvPr/>
        </p:nvSpPr>
        <p:spPr bwMode="auto">
          <a:xfrm>
            <a:off x="1101725" y="4495800"/>
            <a:ext cx="854075" cy="498475"/>
          </a:xfrm>
          <a:prstGeom prst="roundRect">
            <a:avLst>
              <a:gd name="adj" fmla="val 306"/>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chemeClr val="folHlink"/>
                </a:solidFill>
              </a:rPr>
              <a:t>Rear</a:t>
            </a:r>
          </a:p>
        </p:txBody>
      </p:sp>
      <p:sp>
        <p:nvSpPr>
          <p:cNvPr id="53" name="Oval 63"/>
          <p:cNvSpPr>
            <a:spLocks noChangeArrowheads="1"/>
          </p:cNvSpPr>
          <p:nvPr/>
        </p:nvSpPr>
        <p:spPr bwMode="auto">
          <a:xfrm>
            <a:off x="6096000" y="2362200"/>
            <a:ext cx="1066800" cy="1981200"/>
          </a:xfrm>
          <a:prstGeom prst="ellipse">
            <a:avLst/>
          </a:prstGeom>
          <a:solidFill>
            <a:schemeClr val="hlink"/>
          </a:solidFill>
          <a:ln w="9525">
            <a:solidFill>
              <a:schemeClr val="tx1"/>
            </a:solidFill>
            <a:round/>
            <a:headEnd/>
            <a:tailEnd/>
          </a:ln>
        </p:spPr>
        <p:txBody>
          <a:bodyPr wrap="none" anchor="ctr"/>
          <a:lstStyle/>
          <a:p>
            <a:endParaRPr lang="en-US"/>
          </a:p>
        </p:txBody>
      </p:sp>
      <p:grpSp>
        <p:nvGrpSpPr>
          <p:cNvPr id="54" name="Group 32"/>
          <p:cNvGrpSpPr>
            <a:grpSpLocks/>
          </p:cNvGrpSpPr>
          <p:nvPr/>
        </p:nvGrpSpPr>
        <p:grpSpPr bwMode="auto">
          <a:xfrm>
            <a:off x="6350000" y="2667000"/>
            <a:ext cx="381000" cy="1295400"/>
            <a:chOff x="2784" y="2448"/>
            <a:chExt cx="240" cy="816"/>
          </a:xfrm>
        </p:grpSpPr>
        <p:grpSp>
          <p:nvGrpSpPr>
            <p:cNvPr id="55" name="Group 33"/>
            <p:cNvGrpSpPr>
              <a:grpSpLocks/>
            </p:cNvGrpSpPr>
            <p:nvPr/>
          </p:nvGrpSpPr>
          <p:grpSpPr bwMode="auto">
            <a:xfrm>
              <a:off x="2832" y="2784"/>
              <a:ext cx="144" cy="240"/>
              <a:chOff x="3312" y="3072"/>
              <a:chExt cx="144" cy="240"/>
            </a:xfrm>
          </p:grpSpPr>
          <p:sp>
            <p:nvSpPr>
              <p:cNvPr id="61" name="Rectangle 3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2" name="Rectangle 3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56" name="Rectangle 3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57" name="Oval 3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58" name="Group 38"/>
            <p:cNvGrpSpPr>
              <a:grpSpLocks/>
            </p:cNvGrpSpPr>
            <p:nvPr/>
          </p:nvGrpSpPr>
          <p:grpSpPr bwMode="auto">
            <a:xfrm>
              <a:off x="2832" y="3024"/>
              <a:ext cx="144" cy="240"/>
              <a:chOff x="3312" y="3072"/>
              <a:chExt cx="144" cy="240"/>
            </a:xfrm>
          </p:grpSpPr>
          <p:sp>
            <p:nvSpPr>
              <p:cNvPr id="59" name="Rectangle 3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0" name="Rectangle 4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sp>
        <p:nvSpPr>
          <p:cNvPr id="63" name="AutoShape 61"/>
          <p:cNvSpPr>
            <a:spLocks noChangeArrowheads="1"/>
          </p:cNvSpPr>
          <p:nvPr/>
        </p:nvSpPr>
        <p:spPr bwMode="auto">
          <a:xfrm>
            <a:off x="6858000" y="4343400"/>
            <a:ext cx="955675" cy="498475"/>
          </a:xfrm>
          <a:prstGeom prst="roundRect">
            <a:avLst>
              <a:gd name="adj" fmla="val 306"/>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chemeClr val="folHlink"/>
                </a:solidFill>
              </a:rPr>
              <a:t>Front</a:t>
            </a:r>
          </a:p>
        </p:txBody>
      </p:sp>
      <p:sp>
        <p:nvSpPr>
          <p:cNvPr id="64" name="Line 64"/>
          <p:cNvSpPr>
            <a:spLocks noChangeShapeType="1"/>
          </p:cNvSpPr>
          <p:nvPr/>
        </p:nvSpPr>
        <p:spPr bwMode="auto">
          <a:xfrm flipV="1">
            <a:off x="7162800" y="3124200"/>
            <a:ext cx="1524000" cy="457200"/>
          </a:xfrm>
          <a:prstGeom prst="line">
            <a:avLst/>
          </a:prstGeom>
          <a:noFill/>
          <a:ln w="76200">
            <a:solidFill>
              <a:schemeClr val="tx1"/>
            </a:solidFill>
            <a:round/>
            <a:headEnd/>
            <a:tailEnd type="triangle" w="med" len="med"/>
          </a:ln>
        </p:spPr>
        <p:txBody>
          <a:bodyPr/>
          <a:lstStyle/>
          <a:p>
            <a:endParaRPr lang="en-US"/>
          </a:p>
        </p:txBody>
      </p:sp>
      <p:grpSp>
        <p:nvGrpSpPr>
          <p:cNvPr id="65" name="Group 64"/>
          <p:cNvGrpSpPr>
            <a:grpSpLocks/>
          </p:cNvGrpSpPr>
          <p:nvPr/>
        </p:nvGrpSpPr>
        <p:grpSpPr bwMode="auto">
          <a:xfrm>
            <a:off x="5334000" y="2667000"/>
            <a:ext cx="381000" cy="1295400"/>
            <a:chOff x="2784" y="2448"/>
            <a:chExt cx="240" cy="816"/>
          </a:xfrm>
        </p:grpSpPr>
        <p:grpSp>
          <p:nvGrpSpPr>
            <p:cNvPr id="66" name="Group 32"/>
            <p:cNvGrpSpPr>
              <a:grpSpLocks/>
            </p:cNvGrpSpPr>
            <p:nvPr/>
          </p:nvGrpSpPr>
          <p:grpSpPr bwMode="auto">
            <a:xfrm>
              <a:off x="2832" y="2784"/>
              <a:ext cx="144" cy="240"/>
              <a:chOff x="3312" y="3072"/>
              <a:chExt cx="144" cy="240"/>
            </a:xfrm>
          </p:grpSpPr>
          <p:sp>
            <p:nvSpPr>
              <p:cNvPr id="72" name="Rectangle 3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73" name="Rectangle 3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sp>
          <p:nvSpPr>
            <p:cNvPr id="67" name="Rectangle 3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68" name="Oval 3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endParaRPr lang="en-US"/>
            </a:p>
          </p:txBody>
        </p:sp>
        <p:grpSp>
          <p:nvGrpSpPr>
            <p:cNvPr id="69" name="Group 37"/>
            <p:cNvGrpSpPr>
              <a:grpSpLocks/>
            </p:cNvGrpSpPr>
            <p:nvPr/>
          </p:nvGrpSpPr>
          <p:grpSpPr bwMode="auto">
            <a:xfrm>
              <a:off x="2832" y="3024"/>
              <a:ext cx="144" cy="240"/>
              <a:chOff x="3312" y="3072"/>
              <a:chExt cx="144" cy="240"/>
            </a:xfrm>
          </p:grpSpPr>
          <p:sp>
            <p:nvSpPr>
              <p:cNvPr id="70" name="Rectangle 3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sp>
            <p:nvSpPr>
              <p:cNvPr id="71" name="Rectangle 3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Conditions in Queue</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ü"/>
            </a:pPr>
            <a:r>
              <a:rPr lang="en-US" dirty="0" smtClean="0"/>
              <a:t>FRONT &lt; 0 ( Queue is Empty )</a:t>
            </a:r>
          </a:p>
          <a:p>
            <a:pPr>
              <a:buFont typeface="Wingdings" pitchFamily="2" charset="2"/>
              <a:buChar char="ü"/>
            </a:pPr>
            <a:endParaRPr lang="en-US" dirty="0" smtClean="0"/>
          </a:p>
          <a:p>
            <a:pPr>
              <a:buFont typeface="Wingdings" pitchFamily="2" charset="2"/>
              <a:buChar char="ü"/>
            </a:pPr>
            <a:r>
              <a:rPr lang="en-US" dirty="0" smtClean="0"/>
              <a:t> REAR = Size of Queue ( Queue is Full )</a:t>
            </a:r>
          </a:p>
          <a:p>
            <a:pPr>
              <a:buFont typeface="Wingdings" pitchFamily="2" charset="2"/>
              <a:buChar char="ü"/>
            </a:pPr>
            <a:endParaRPr lang="en-US" dirty="0" smtClean="0"/>
          </a:p>
          <a:p>
            <a:pPr>
              <a:buFont typeface="Wingdings" pitchFamily="2" charset="2"/>
              <a:buChar char="ü"/>
            </a:pPr>
            <a:r>
              <a:rPr lang="en-US" dirty="0" smtClean="0"/>
              <a:t> FRONT &lt; REAR ( Queue contains at least one element )</a:t>
            </a:r>
          </a:p>
          <a:p>
            <a:pPr>
              <a:buFont typeface="Wingdings" pitchFamily="2" charset="2"/>
              <a:buChar char="ü"/>
            </a:pPr>
            <a:endParaRPr lang="en-US" dirty="0" smtClean="0"/>
          </a:p>
          <a:p>
            <a:pPr>
              <a:buFont typeface="Wingdings" pitchFamily="2" charset="2"/>
              <a:buChar char="ü"/>
            </a:pPr>
            <a:r>
              <a:rPr lang="en-US" dirty="0" smtClean="0"/>
              <a:t> No of elements in queue is : ( REAR - FRONT ) + 1</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a:t>
            </a:r>
            <a:r>
              <a:rPr lang="en-US" dirty="0" smtClean="0"/>
              <a:t> </a:t>
            </a:r>
            <a:r>
              <a:rPr lang="en-US" b="1" dirty="0" smtClean="0"/>
              <a:t>states</a:t>
            </a:r>
            <a:r>
              <a:rPr lang="en-US" dirty="0" smtClean="0"/>
              <a:t> </a:t>
            </a:r>
            <a:r>
              <a:rPr lang="en-US" b="1" dirty="0" smtClean="0"/>
              <a:t>of</a:t>
            </a:r>
            <a:r>
              <a:rPr lang="en-US" dirty="0" smtClean="0"/>
              <a:t>  </a:t>
            </a:r>
            <a:r>
              <a:rPr lang="en-US" b="1" dirty="0" smtClean="0"/>
              <a:t>the</a:t>
            </a:r>
            <a:r>
              <a:rPr lang="en-US" dirty="0" smtClean="0"/>
              <a:t> </a:t>
            </a:r>
            <a:r>
              <a:rPr lang="en-US" b="1" dirty="0" smtClean="0"/>
              <a:t>queue</a:t>
            </a:r>
          </a:p>
        </p:txBody>
      </p:sp>
      <p:sp>
        <p:nvSpPr>
          <p:cNvPr id="3" name="Content Placeholder 2"/>
          <p:cNvSpPr>
            <a:spLocks noGrp="1"/>
          </p:cNvSpPr>
          <p:nvPr>
            <p:ph idx="1"/>
          </p:nvPr>
        </p:nvSpPr>
        <p:spPr/>
        <p:txBody>
          <a:bodyPr/>
          <a:lstStyle/>
          <a:p>
            <a:pPr>
              <a:buNone/>
            </a:pPr>
            <a:r>
              <a:rPr lang="en-US" dirty="0" smtClean="0"/>
              <a:t>1.Queue is empty</a:t>
            </a:r>
          </a:p>
          <a:p>
            <a:pPr>
              <a:buNone/>
            </a:pPr>
            <a:r>
              <a:rPr lang="en-US" dirty="0" smtClean="0"/>
              <a:t>			FRONT=REAR</a:t>
            </a:r>
          </a:p>
          <a:p>
            <a:pPr>
              <a:buNone/>
            </a:pPr>
            <a:r>
              <a:rPr lang="en-US" dirty="0" smtClean="0"/>
              <a:t>2.Queue is full</a:t>
            </a:r>
          </a:p>
          <a:p>
            <a:pPr>
              <a:buNone/>
            </a:pPr>
            <a:r>
              <a:rPr lang="en-US" dirty="0" smtClean="0"/>
              <a:t>			REAR=N</a:t>
            </a:r>
          </a:p>
          <a:p>
            <a:pPr>
              <a:buNone/>
            </a:pPr>
            <a:r>
              <a:rPr lang="en-US" dirty="0" smtClean="0"/>
              <a:t>3.Queue contains element &gt;=1</a:t>
            </a:r>
          </a:p>
          <a:p>
            <a:pPr>
              <a:buNone/>
            </a:pPr>
            <a:r>
              <a:rPr lang="en-US" dirty="0" smtClean="0"/>
              <a:t>			FRONT&lt;REAR</a:t>
            </a:r>
          </a:p>
          <a:p>
            <a:pPr>
              <a:buNone/>
            </a:pPr>
            <a:r>
              <a:rPr lang="en-US" dirty="0" smtClean="0"/>
              <a:t>			NO. OF ELEMENT = REAR-FRONT+1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peek()</a:t>
            </a:r>
            <a:endParaRPr lang="en-US" dirty="0"/>
          </a:p>
        </p:txBody>
      </p:sp>
      <p:sp>
        <p:nvSpPr>
          <p:cNvPr id="3" name="Content Placeholder 2"/>
          <p:cNvSpPr>
            <a:spLocks noGrp="1"/>
          </p:cNvSpPr>
          <p:nvPr>
            <p:ph idx="1"/>
          </p:nvPr>
        </p:nvSpPr>
        <p:spPr/>
        <p:txBody>
          <a:bodyPr/>
          <a:lstStyle/>
          <a:p>
            <a:pPr algn="just"/>
            <a:r>
              <a:rPr lang="en-US" dirty="0" smtClean="0"/>
              <a:t>This function helps to see the data at the </a:t>
            </a:r>
            <a:r>
              <a:rPr lang="en-US" b="1" dirty="0" smtClean="0"/>
              <a:t>front</a:t>
            </a:r>
            <a:r>
              <a:rPr lang="en-US" dirty="0" smtClean="0"/>
              <a:t> of the queue. The algorithm of peek() function is as follows −</a:t>
            </a:r>
          </a:p>
          <a:p>
            <a:endParaRPr lang="en-US" b="1" dirty="0" smtClean="0"/>
          </a:p>
          <a:p>
            <a:r>
              <a:rPr lang="en-US" b="1" dirty="0" smtClean="0"/>
              <a:t>Algorithm</a:t>
            </a:r>
            <a:endParaRPr lang="en-US" dirty="0" smtClean="0"/>
          </a:p>
          <a:p>
            <a:pPr>
              <a:buNone/>
            </a:pPr>
            <a:r>
              <a:rPr lang="en-US" dirty="0" smtClean="0"/>
              <a:t>	begin procedure peek </a:t>
            </a:r>
          </a:p>
          <a:p>
            <a:pPr>
              <a:buNone/>
            </a:pPr>
            <a:r>
              <a:rPr lang="en-US" dirty="0" smtClean="0"/>
              <a:t>		return queue[front] </a:t>
            </a:r>
          </a:p>
          <a:p>
            <a:pPr>
              <a:buNone/>
            </a:pPr>
            <a:r>
              <a:rPr lang="en-US" dirty="0" smtClean="0"/>
              <a:t>	end procedure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isfull</a:t>
            </a:r>
            <a:r>
              <a:rPr lang="en-US" dirty="0" smtClean="0"/>
              <a:t>() Algorithm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begin procedure </a:t>
            </a:r>
            <a:r>
              <a:rPr lang="en-US" dirty="0" err="1" smtClean="0"/>
              <a:t>isfull</a:t>
            </a:r>
            <a:endParaRPr lang="en-US" dirty="0" smtClean="0"/>
          </a:p>
          <a:p>
            <a:pPr>
              <a:buNone/>
            </a:pPr>
            <a:endParaRPr lang="en-US" dirty="0" smtClean="0"/>
          </a:p>
          <a:p>
            <a:pPr>
              <a:buNone/>
            </a:pPr>
            <a:r>
              <a:rPr lang="en-US" dirty="0" smtClean="0"/>
              <a:t>   if rear equals to MAXSIZE</a:t>
            </a:r>
          </a:p>
          <a:p>
            <a:pPr>
              <a:buNone/>
            </a:pPr>
            <a:r>
              <a:rPr lang="en-US" dirty="0" smtClean="0"/>
              <a:t>	         return true</a:t>
            </a:r>
          </a:p>
          <a:p>
            <a:pPr>
              <a:buNone/>
            </a:pPr>
            <a:r>
              <a:rPr lang="en-US" dirty="0" smtClean="0"/>
              <a:t>   else</a:t>
            </a:r>
          </a:p>
          <a:p>
            <a:pPr>
              <a:buNone/>
            </a:pPr>
            <a:r>
              <a:rPr lang="en-US" dirty="0" smtClean="0"/>
              <a:t>    	  return false</a:t>
            </a:r>
          </a:p>
          <a:p>
            <a:pPr>
              <a:buNone/>
            </a:pPr>
            <a:r>
              <a:rPr lang="en-US" dirty="0" smtClean="0"/>
              <a:t>   </a:t>
            </a:r>
            <a:r>
              <a:rPr lang="en-US" dirty="0" err="1" smtClean="0"/>
              <a:t>endif</a:t>
            </a:r>
            <a:endParaRPr lang="en-US" dirty="0" smtClean="0"/>
          </a:p>
          <a:p>
            <a:pPr>
              <a:buNone/>
            </a:pPr>
            <a:r>
              <a:rPr lang="en-US" dirty="0" smtClean="0"/>
              <a:t>   </a:t>
            </a:r>
          </a:p>
          <a:p>
            <a:pPr>
              <a:buNone/>
            </a:pPr>
            <a:r>
              <a:rPr lang="en-US" dirty="0" smtClean="0"/>
              <a:t>end procedure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isempty</a:t>
            </a:r>
            <a:r>
              <a:rPr lang="en-US" dirty="0" smtClean="0"/>
              <a:t>() Algorithm</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pPr>
              <a:buNone/>
            </a:pPr>
            <a:r>
              <a:rPr lang="en-US" dirty="0" smtClean="0"/>
              <a:t>begin procedure </a:t>
            </a:r>
            <a:r>
              <a:rPr lang="en-US" dirty="0" err="1" smtClean="0"/>
              <a:t>isempty</a:t>
            </a:r>
            <a:endParaRPr lang="en-US" dirty="0" smtClean="0"/>
          </a:p>
          <a:p>
            <a:pPr>
              <a:buNone/>
            </a:pPr>
            <a:endParaRPr lang="en-US" dirty="0" smtClean="0"/>
          </a:p>
          <a:p>
            <a:pPr>
              <a:buNone/>
            </a:pPr>
            <a:r>
              <a:rPr lang="en-US" dirty="0" smtClean="0"/>
              <a:t>    If front is less than MIN  OR front is greater than rear</a:t>
            </a:r>
          </a:p>
          <a:p>
            <a:pPr>
              <a:buNone/>
            </a:pPr>
            <a:r>
              <a:rPr lang="en-US" dirty="0" smtClean="0"/>
              <a:t>	      return true</a:t>
            </a:r>
          </a:p>
          <a:p>
            <a:pPr>
              <a:buNone/>
            </a:pPr>
            <a:r>
              <a:rPr lang="en-US" dirty="0" smtClean="0"/>
              <a:t>   else</a:t>
            </a:r>
          </a:p>
          <a:p>
            <a:pPr>
              <a:buNone/>
            </a:pPr>
            <a:r>
              <a:rPr lang="en-US" dirty="0" smtClean="0"/>
              <a:t>	      return false</a:t>
            </a:r>
          </a:p>
          <a:p>
            <a:pPr>
              <a:buNone/>
            </a:pPr>
            <a:r>
              <a:rPr lang="en-US" dirty="0" smtClean="0"/>
              <a:t>   </a:t>
            </a:r>
            <a:r>
              <a:rPr lang="en-US" dirty="0" err="1" smtClean="0"/>
              <a:t>endif</a:t>
            </a:r>
            <a:endParaRPr lang="en-US" dirty="0" smtClean="0"/>
          </a:p>
          <a:p>
            <a:pPr>
              <a:buNone/>
            </a:pPr>
            <a:r>
              <a:rPr lang="en-US" dirty="0" smtClean="0"/>
              <a:t>   </a:t>
            </a:r>
          </a:p>
          <a:p>
            <a:pPr>
              <a:buNone/>
            </a:pPr>
            <a:r>
              <a:rPr lang="en-US" dirty="0" smtClean="0"/>
              <a:t>end procedure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Restriction in Queue</a:t>
            </a:r>
            <a:endParaRPr lang="en-US" dirty="0"/>
          </a:p>
        </p:txBody>
      </p:sp>
      <p:sp>
        <p:nvSpPr>
          <p:cNvPr id="3" name="Content Placeholder 2"/>
          <p:cNvSpPr>
            <a:spLocks noGrp="1"/>
          </p:cNvSpPr>
          <p:nvPr>
            <p:ph idx="1"/>
          </p:nvPr>
        </p:nvSpPr>
        <p:spPr/>
        <p:txBody>
          <a:bodyPr/>
          <a:lstStyle/>
          <a:p>
            <a:pPr algn="just"/>
            <a:r>
              <a:rPr lang="en-US" dirty="0" smtClean="0"/>
              <a:t>we </a:t>
            </a:r>
            <a:r>
              <a:rPr lang="en-US" b="1" dirty="0" smtClean="0"/>
              <a:t>can not insert</a:t>
            </a:r>
            <a:r>
              <a:rPr lang="en-US" dirty="0" smtClean="0"/>
              <a:t> element </a:t>
            </a:r>
            <a:r>
              <a:rPr lang="en-US" b="1" dirty="0" smtClean="0"/>
              <a:t>directly at middle index</a:t>
            </a:r>
            <a:r>
              <a:rPr lang="en-US" dirty="0" smtClean="0"/>
              <a:t> (position) in Queue and vice verse for deletion. </a:t>
            </a:r>
          </a:p>
          <a:p>
            <a:pPr algn="just"/>
            <a:r>
              <a:rPr lang="en-US" dirty="0" smtClean="0"/>
              <a:t>Insertion operation possible at REAR end only and deletion operation at FRONT end, to insert we increment REAR and to delete we increment FRONT.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79388" y="188913"/>
            <a:ext cx="184150" cy="584200"/>
          </a:xfrm>
          <a:prstGeom prst="rect">
            <a:avLst/>
          </a:prstGeom>
          <a:noFill/>
          <a:ln w="9525">
            <a:noFill/>
            <a:miter lim="800000"/>
            <a:headEnd/>
            <a:tailEnd/>
          </a:ln>
        </p:spPr>
        <p:txBody>
          <a:bodyPr wrap="none">
            <a:spAutoFit/>
          </a:bodyPr>
          <a:lstStyle/>
          <a:p>
            <a:endParaRPr lang="en-US" sz="3200" u="sng">
              <a:solidFill>
                <a:srgbClr val="006600"/>
              </a:solidFill>
            </a:endParaRPr>
          </a:p>
        </p:txBody>
      </p:sp>
      <p:sp>
        <p:nvSpPr>
          <p:cNvPr id="4099" name="Text Box 3"/>
          <p:cNvSpPr txBox="1">
            <a:spLocks noChangeArrowheads="1"/>
          </p:cNvSpPr>
          <p:nvPr/>
        </p:nvSpPr>
        <p:spPr bwMode="auto">
          <a:xfrm>
            <a:off x="357188" y="1643063"/>
            <a:ext cx="6048375" cy="4090987"/>
          </a:xfrm>
          <a:prstGeom prst="rect">
            <a:avLst/>
          </a:prstGeom>
          <a:noFill/>
          <a:ln w="9525">
            <a:noFill/>
            <a:miter lim="800000"/>
            <a:headEnd/>
            <a:tailEnd/>
          </a:ln>
        </p:spPr>
        <p:txBody>
          <a:bodyPr lIns="180000" tIns="180000" rIns="180000" bIns="180000"/>
          <a:lstStyle/>
          <a:p>
            <a:pPr algn="just"/>
            <a:endParaRPr lang="en-US" sz="2000" b="1">
              <a:solidFill>
                <a:srgbClr val="006600"/>
              </a:solidFill>
              <a:latin typeface="Verdana" pitchFamily="34" charset="0"/>
            </a:endParaRPr>
          </a:p>
        </p:txBody>
      </p:sp>
      <p:pic>
        <p:nvPicPr>
          <p:cNvPr id="4100" name="Picture 7" descr="300px-Data_Queue.png"/>
          <p:cNvPicPr>
            <a:picLocks noChangeAspect="1"/>
          </p:cNvPicPr>
          <p:nvPr/>
        </p:nvPicPr>
        <p:blipFill>
          <a:blip r:embed="rId2"/>
          <a:srcRect/>
          <a:stretch>
            <a:fillRect/>
          </a:stretch>
        </p:blipFill>
        <p:spPr bwMode="auto">
          <a:xfrm>
            <a:off x="1647825" y="3581400"/>
            <a:ext cx="4448175" cy="2866602"/>
          </a:xfrm>
          <a:prstGeom prst="rect">
            <a:avLst/>
          </a:prstGeom>
          <a:noFill/>
          <a:ln w="9525">
            <a:noFill/>
            <a:miter lim="800000"/>
            <a:headEnd/>
            <a:tailEnd/>
          </a:ln>
        </p:spPr>
      </p:pic>
      <p:sp>
        <p:nvSpPr>
          <p:cNvPr id="9" name="Title 8"/>
          <p:cNvSpPr>
            <a:spLocks noGrp="1"/>
          </p:cNvSpPr>
          <p:nvPr>
            <p:ph type="title"/>
          </p:nvPr>
        </p:nvSpPr>
        <p:spPr/>
        <p:txBody>
          <a:bodyPr/>
          <a:lstStyle/>
          <a:p>
            <a:pPr eaLnBrk="1" hangingPunct="1">
              <a:defRPr/>
            </a:pPr>
            <a:r>
              <a:rPr lang="en-US" dirty="0" smtClean="0"/>
              <a:t/>
            </a:r>
            <a:br>
              <a:rPr lang="en-US" dirty="0" smtClean="0"/>
            </a:br>
            <a:endParaRPr lang="en-US" dirty="0" smtClean="0"/>
          </a:p>
        </p:txBody>
      </p:sp>
      <p:pic>
        <p:nvPicPr>
          <p:cNvPr id="4103" name="Picture 10" descr="1534356662_f97bada3ae.jpg"/>
          <p:cNvPicPr>
            <a:picLocks noChangeAspect="1"/>
          </p:cNvPicPr>
          <p:nvPr/>
        </p:nvPicPr>
        <p:blipFill>
          <a:blip r:embed="rId3"/>
          <a:srcRect/>
          <a:stretch>
            <a:fillRect/>
          </a:stretch>
        </p:blipFill>
        <p:spPr bwMode="auto">
          <a:xfrm>
            <a:off x="1428750" y="1066800"/>
            <a:ext cx="4972050" cy="2641402"/>
          </a:xfrm>
          <a:prstGeom prst="rect">
            <a:avLst/>
          </a:prstGeom>
          <a:noFill/>
          <a:ln w="9525">
            <a:noFill/>
            <a:miter lim="800000"/>
            <a:headEnd/>
            <a:tailEnd/>
          </a:ln>
        </p:spPr>
      </p:pic>
      <p:sp>
        <p:nvSpPr>
          <p:cNvPr id="10" name="Title 1"/>
          <p:cNvSpPr txBox="1">
            <a:spLocks/>
          </p:cNvSpPr>
          <p:nvPr/>
        </p:nvSpPr>
        <p:spPr>
          <a:xfrm>
            <a:off x="457200" y="274638"/>
            <a:ext cx="8229600" cy="792162"/>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dirty="0" err="1" smtClean="0">
                <a:ln>
                  <a:noFill/>
                </a:ln>
                <a:solidFill>
                  <a:schemeClr val="tx1"/>
                </a:solidFill>
                <a:effectLst/>
                <a:uLnTx/>
                <a:uFillTx/>
                <a:latin typeface="+mj-lt"/>
                <a:ea typeface="+mj-ea"/>
                <a:cs typeface="+mj-cs"/>
              </a:rPr>
              <a:t>Enqueue</a:t>
            </a:r>
            <a:r>
              <a:rPr kumimoji="0" lang="en-US" sz="4000" b="1" i="0" u="none" strike="noStrike" kern="1200" cap="all" spc="0" normalizeH="0" baseline="0" noProof="0" dirty="0" smtClean="0">
                <a:ln>
                  <a:noFill/>
                </a:ln>
                <a:solidFill>
                  <a:schemeClr val="tx1"/>
                </a:solidFill>
                <a:effectLst/>
                <a:uLnTx/>
                <a:uFillTx/>
                <a:latin typeface="+mj-lt"/>
                <a:ea typeface="+mj-ea"/>
                <a:cs typeface="+mj-cs"/>
              </a:rPr>
              <a:t> and </a:t>
            </a:r>
            <a:r>
              <a:rPr kumimoji="0" lang="en-US" sz="4000" b="1" i="0" u="none" strike="noStrike" kern="1200" cap="all" spc="0" normalizeH="0" baseline="0" noProof="0" dirty="0" err="1" smtClean="0">
                <a:ln>
                  <a:noFill/>
                </a:ln>
                <a:solidFill>
                  <a:schemeClr val="tx1"/>
                </a:solidFill>
                <a:effectLst/>
                <a:uLnTx/>
                <a:uFillTx/>
                <a:latin typeface="+mj-lt"/>
                <a:ea typeface="+mj-ea"/>
                <a:cs typeface="+mj-cs"/>
              </a:rPr>
              <a:t>Dequeue</a:t>
            </a:r>
            <a:endParaRPr kumimoji="0" lang="en-US" sz="4000" b="1"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Queue?</a:t>
            </a:r>
            <a:endParaRPr lang="en-US" dirty="0"/>
          </a:p>
        </p:txBody>
      </p:sp>
      <p:sp>
        <p:nvSpPr>
          <p:cNvPr id="3" name="Content Placeholder 2"/>
          <p:cNvSpPr>
            <a:spLocks noGrp="1"/>
          </p:cNvSpPr>
          <p:nvPr>
            <p:ph idx="1"/>
          </p:nvPr>
        </p:nvSpPr>
        <p:spPr/>
        <p:txBody>
          <a:bodyPr/>
          <a:lstStyle/>
          <a:p>
            <a:pPr algn="just"/>
            <a:r>
              <a:rPr lang="en-US" dirty="0" smtClean="0"/>
              <a:t>Queue is a linear Data Structure in which insertion operation is performed at one end called Rear and deletion operation is performed at another end called front.</a:t>
            </a:r>
            <a:endParaRPr lang="en-US" dirty="0"/>
          </a:p>
        </p:txBody>
      </p:sp>
      <p:pic>
        <p:nvPicPr>
          <p:cNvPr id="3074" name="Picture 2"/>
          <p:cNvPicPr>
            <a:picLocks noChangeAspect="1" noChangeArrowheads="1"/>
          </p:cNvPicPr>
          <p:nvPr/>
        </p:nvPicPr>
        <p:blipFill>
          <a:blip r:embed="rId2"/>
          <a:srcRect/>
          <a:stretch>
            <a:fillRect/>
          </a:stretch>
        </p:blipFill>
        <p:spPr bwMode="auto">
          <a:xfrm>
            <a:off x="1600200" y="5257800"/>
            <a:ext cx="6324600" cy="16002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752600" y="3657600"/>
            <a:ext cx="6315166"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Enqueue</a:t>
            </a:r>
            <a:r>
              <a:rPr lang="en-US" dirty="0" smtClean="0"/>
              <a:t> and </a:t>
            </a:r>
            <a:r>
              <a:rPr lang="en-US" dirty="0" err="1" smtClean="0"/>
              <a:t>Dequeue</a:t>
            </a:r>
            <a:endParaRPr lang="en-US" dirty="0"/>
          </a:p>
        </p:txBody>
      </p:sp>
      <p:pic>
        <p:nvPicPr>
          <p:cNvPr id="4" name="Picture 2" descr="Figure 18-9"/>
          <p:cNvPicPr>
            <a:picLocks noGrp="1" noChangeAspect="1" noChangeArrowheads="1"/>
          </p:cNvPicPr>
          <p:nvPr>
            <p:ph sz="half" idx="4294967295"/>
          </p:nvPr>
        </p:nvPicPr>
        <p:blipFill>
          <a:blip r:embed="rId2" cstate="print">
            <a:clrChange>
              <a:clrFrom>
                <a:srgbClr val="FFFFFF"/>
              </a:clrFrom>
              <a:clrTo>
                <a:srgbClr val="FFFFFF">
                  <a:alpha val="0"/>
                </a:srgbClr>
              </a:clrTo>
            </a:clrChange>
          </a:blip>
          <a:srcRect/>
          <a:stretch>
            <a:fillRect/>
          </a:stretch>
        </p:blipFill>
        <p:spPr>
          <a:xfrm>
            <a:off x="1019175" y="1295400"/>
            <a:ext cx="2366963" cy="5440363"/>
          </a:xfrm>
          <a:noFill/>
        </p:spPr>
      </p:pic>
      <p:pic>
        <p:nvPicPr>
          <p:cNvPr id="5" name="Picture 3" descr="Figure 18-10"/>
          <p:cNvPicPr>
            <a:picLocks noGrp="1" noChangeAspect="1" noChangeArrowheads="1"/>
          </p:cNvPicPr>
          <p:nvPr>
            <p:ph sz="half" idx="4294967295"/>
          </p:nvPr>
        </p:nvPicPr>
        <p:blipFill>
          <a:blip r:embed="rId3" cstate="print">
            <a:clrChange>
              <a:clrFrom>
                <a:srgbClr val="FFFFFF"/>
              </a:clrFrom>
              <a:clrTo>
                <a:srgbClr val="FFFFFF">
                  <a:alpha val="0"/>
                </a:srgbClr>
              </a:clrTo>
            </a:clrChange>
          </a:blip>
          <a:srcRect/>
          <a:stretch>
            <a:fillRect/>
          </a:stretch>
        </p:blipFill>
        <p:spPr>
          <a:xfrm>
            <a:off x="5602288" y="1295400"/>
            <a:ext cx="2627312" cy="5440363"/>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Enqueue</a:t>
            </a:r>
            <a:r>
              <a:rPr lang="en-US" dirty="0" smtClean="0"/>
              <a:t> Operation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Step 1</a:t>
            </a:r>
            <a:r>
              <a:rPr lang="en-US" dirty="0" smtClean="0"/>
              <a:t> − Check if the queue is full.</a:t>
            </a:r>
          </a:p>
          <a:p>
            <a:pPr>
              <a:buNone/>
            </a:pPr>
            <a:r>
              <a:rPr lang="en-US" b="1" dirty="0" smtClean="0"/>
              <a:t>Step 2</a:t>
            </a:r>
            <a:r>
              <a:rPr lang="en-US" dirty="0" smtClean="0"/>
              <a:t> − If the queue is full, produce overflow error and exit.</a:t>
            </a:r>
          </a:p>
          <a:p>
            <a:pPr>
              <a:buNone/>
            </a:pPr>
            <a:r>
              <a:rPr lang="en-US" b="1" dirty="0" smtClean="0"/>
              <a:t>Step 3</a:t>
            </a:r>
            <a:r>
              <a:rPr lang="en-US" dirty="0" smtClean="0"/>
              <a:t> − If the queue is not full, increment </a:t>
            </a:r>
            <a:r>
              <a:rPr lang="en-US" b="1" dirty="0" smtClean="0"/>
              <a:t>rear</a:t>
            </a:r>
            <a:r>
              <a:rPr lang="en-US" dirty="0" smtClean="0"/>
              <a:t> pointer to point the next empty space.</a:t>
            </a:r>
          </a:p>
          <a:p>
            <a:pPr>
              <a:buNone/>
            </a:pPr>
            <a:r>
              <a:rPr lang="en-US" b="1" dirty="0" smtClean="0"/>
              <a:t>Step 4</a:t>
            </a:r>
            <a:r>
              <a:rPr lang="en-US" dirty="0" smtClean="0"/>
              <a:t> − Add data element to the queue location, where the rear is pointing.</a:t>
            </a:r>
          </a:p>
          <a:p>
            <a:pPr>
              <a:buNone/>
            </a:pPr>
            <a:r>
              <a:rPr lang="en-US" b="1" dirty="0" smtClean="0"/>
              <a:t>Step 5</a:t>
            </a:r>
            <a:r>
              <a:rPr lang="en-US" dirty="0" smtClean="0"/>
              <a:t> − return success.</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Enqueue</a:t>
            </a:r>
            <a:r>
              <a:rPr lang="en-US" b="1" dirty="0" smtClean="0"/>
              <a:t> Operation</a:t>
            </a:r>
            <a:endParaRPr lang="en-US" b="1" dirty="0"/>
          </a:p>
        </p:txBody>
      </p:sp>
      <p:pic>
        <p:nvPicPr>
          <p:cNvPr id="5122" name="Picture 2"/>
          <p:cNvPicPr>
            <a:picLocks noChangeAspect="1" noChangeArrowheads="1"/>
          </p:cNvPicPr>
          <p:nvPr/>
        </p:nvPicPr>
        <p:blipFill>
          <a:blip r:embed="rId2"/>
          <a:srcRect/>
          <a:stretch>
            <a:fillRect/>
          </a:stretch>
        </p:blipFill>
        <p:spPr bwMode="auto">
          <a:xfrm>
            <a:off x="457200" y="1524000"/>
            <a:ext cx="8305519"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Enqueue</a:t>
            </a:r>
            <a:r>
              <a:rPr lang="en-US" b="1" dirty="0" smtClean="0"/>
              <a:t> Operation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Insert Operation</a:t>
            </a:r>
            <a:endParaRPr lang="en-US" dirty="0" smtClean="0"/>
          </a:p>
          <a:p>
            <a:pPr algn="just"/>
            <a:r>
              <a:rPr lang="en-US" dirty="0" smtClean="0"/>
              <a:t>In order to insert an element into Queue first we have to check weather space is available in the Queue or not. </a:t>
            </a:r>
          </a:p>
          <a:p>
            <a:pPr algn="just"/>
            <a:r>
              <a:rPr lang="en-US" dirty="0" smtClean="0"/>
              <a:t>If Queue is full then we can not insert an element into Queue. If value of </a:t>
            </a:r>
            <a:r>
              <a:rPr lang="en-US" b="1" dirty="0" smtClean="0"/>
              <a:t>REAR</a:t>
            </a:r>
            <a:r>
              <a:rPr lang="en-US" dirty="0" smtClean="0"/>
              <a:t> variable is greater then or equal to </a:t>
            </a:r>
            <a:r>
              <a:rPr lang="en-US" b="1" dirty="0" smtClean="0"/>
              <a:t>SIZE – 1</a:t>
            </a:r>
            <a:r>
              <a:rPr lang="en-US" dirty="0" smtClean="0"/>
              <a:t> then we can not insert an element into Queue. This condition is known as </a:t>
            </a:r>
            <a:r>
              <a:rPr lang="en-US" b="1" dirty="0" smtClean="0"/>
              <a:t>“Overflow”.</a:t>
            </a:r>
          </a:p>
          <a:p>
            <a:pPr algn="just"/>
            <a:r>
              <a:rPr lang="en-US" dirty="0" smtClean="0"/>
              <a:t>If Queue is not overflow then we can insert an element into Queue. First we have to increment the value of </a:t>
            </a:r>
            <a:r>
              <a:rPr lang="en-US" b="1" dirty="0" smtClean="0"/>
              <a:t>REAR</a:t>
            </a:r>
            <a:r>
              <a:rPr lang="en-US" dirty="0" smtClean="0"/>
              <a:t> variable by one and then insert an element into Queue. </a:t>
            </a:r>
          </a:p>
          <a:p>
            <a:pPr algn="just"/>
            <a:r>
              <a:rPr lang="en-US" dirty="0" smtClean="0"/>
              <a:t>If the element which is inserted in Queue is first element then we have to set the value of </a:t>
            </a:r>
            <a:r>
              <a:rPr lang="en-US" b="1" dirty="0" smtClean="0"/>
              <a:t>FRONT</a:t>
            </a:r>
            <a:r>
              <a:rPr lang="en-US" dirty="0" smtClean="0"/>
              <a:t> variable to 0</a:t>
            </a:r>
          </a:p>
          <a:p>
            <a:pPr algn="just"/>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for ENQUEUE (insert element in Queue)</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b="1" i="1" dirty="0" smtClean="0"/>
              <a:t>Input </a:t>
            </a:r>
            <a:r>
              <a:rPr lang="en-US" dirty="0" smtClean="0"/>
              <a:t>: An element say ITEM that has to be inserted.</a:t>
            </a:r>
          </a:p>
          <a:p>
            <a:pPr>
              <a:buFont typeface="Wingdings" pitchFamily="2" charset="2"/>
              <a:buChar char="ü"/>
            </a:pPr>
            <a:endParaRPr lang="en-US" dirty="0" smtClean="0"/>
          </a:p>
          <a:p>
            <a:pPr>
              <a:buFont typeface="Wingdings" pitchFamily="2" charset="2"/>
              <a:buChar char="ü"/>
            </a:pPr>
            <a:r>
              <a:rPr lang="en-US" dirty="0" smtClean="0"/>
              <a:t> </a:t>
            </a:r>
            <a:r>
              <a:rPr lang="en-US" b="1" i="1" dirty="0" smtClean="0"/>
              <a:t>Output </a:t>
            </a:r>
            <a:r>
              <a:rPr lang="en-US" dirty="0" smtClean="0"/>
              <a:t>: ITEM is at the REAR of the Queue.</a:t>
            </a:r>
            <a:br>
              <a:rPr lang="en-US" dirty="0" smtClean="0"/>
            </a:br>
            <a:endParaRPr lang="en-US" dirty="0" smtClean="0"/>
          </a:p>
          <a:p>
            <a:pPr algn="just">
              <a:buFont typeface="Wingdings" pitchFamily="2" charset="2"/>
              <a:buChar char="ü"/>
            </a:pPr>
            <a:r>
              <a:rPr lang="en-US" b="1" i="1" dirty="0" smtClean="0"/>
              <a:t>Data structure </a:t>
            </a:r>
            <a:r>
              <a:rPr lang="en-US" dirty="0" smtClean="0"/>
              <a:t>: </a:t>
            </a:r>
            <a:r>
              <a:rPr lang="en-US" dirty="0" err="1" smtClean="0"/>
              <a:t>Que</a:t>
            </a:r>
            <a:r>
              <a:rPr lang="en-US" dirty="0" smtClean="0"/>
              <a:t> is an array representation of queue structure with two pointer FRONT and REAR.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for ENQUEUE (insert element in Queue)</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pPr>
              <a:buNone/>
            </a:pPr>
            <a:r>
              <a:rPr lang="en-GB" dirty="0" smtClean="0">
                <a:solidFill>
                  <a:srgbClr val="000000"/>
                </a:solidFill>
                <a:cs typeface="Arial" charset="0"/>
              </a:rPr>
              <a:t>	   </a:t>
            </a:r>
            <a:r>
              <a:rPr lang="en-GB" b="1" dirty="0" smtClean="0">
                <a:solidFill>
                  <a:srgbClr val="000000"/>
                </a:solidFill>
                <a:cs typeface="Arial" charset="0"/>
              </a:rPr>
              <a:t>ENQUEUE </a:t>
            </a:r>
            <a:r>
              <a:rPr lang="en-GB" dirty="0" smtClean="0">
                <a:solidFill>
                  <a:srgbClr val="000000"/>
                </a:solidFill>
                <a:cs typeface="Arial" charset="0"/>
              </a:rPr>
              <a:t>(QUEUE, REAR, FRONT, N, ITEM)</a:t>
            </a:r>
            <a:endParaRPr lang="en-US" b="1" dirty="0" smtClean="0"/>
          </a:p>
          <a:p>
            <a:pPr>
              <a:buNone/>
            </a:pPr>
            <a:r>
              <a:rPr lang="en-US" b="1" dirty="0" smtClean="0"/>
              <a:t>	</a:t>
            </a:r>
            <a:r>
              <a:rPr lang="en-US" dirty="0" smtClean="0"/>
              <a:t>0.</a:t>
            </a:r>
            <a:r>
              <a:rPr lang="en-US" b="1" dirty="0" smtClean="0"/>
              <a:t>  Start</a:t>
            </a:r>
            <a:br>
              <a:rPr lang="en-US" b="1" dirty="0" smtClean="0"/>
            </a:br>
            <a:r>
              <a:rPr lang="en-US" dirty="0" smtClean="0"/>
              <a:t>1.  </a:t>
            </a:r>
            <a:r>
              <a:rPr lang="en-US" b="1" dirty="0" smtClean="0"/>
              <a:t>If</a:t>
            </a:r>
            <a:r>
              <a:rPr lang="en-US" dirty="0" smtClean="0"/>
              <a:t>  REAR = N  </a:t>
            </a:r>
            <a:r>
              <a:rPr lang="en-US" b="1" dirty="0" smtClean="0"/>
              <a:t>then</a:t>
            </a:r>
            <a:r>
              <a:rPr lang="en-US" dirty="0" smtClean="0"/>
              <a:t> 					</a:t>
            </a:r>
            <a:r>
              <a:rPr lang="en-US" sz="2200" dirty="0" smtClean="0"/>
              <a:t>//Queue is full</a:t>
            </a:r>
            <a:r>
              <a:rPr lang="en-US" dirty="0" smtClean="0"/>
              <a:t/>
            </a:r>
            <a:br>
              <a:rPr lang="en-US" dirty="0" smtClean="0"/>
            </a:br>
            <a:r>
              <a:rPr lang="en-US" dirty="0" smtClean="0"/>
              <a:t>2.        Display "Queue is full, Cannot insert a value"</a:t>
            </a:r>
            <a:br>
              <a:rPr lang="en-US" dirty="0" smtClean="0"/>
            </a:br>
            <a:r>
              <a:rPr lang="en-US" dirty="0" smtClean="0"/>
              <a:t>3.        </a:t>
            </a:r>
            <a:r>
              <a:rPr lang="en-US" b="1" dirty="0" smtClean="0"/>
              <a:t>Return</a:t>
            </a:r>
          </a:p>
          <a:p>
            <a:pPr>
              <a:buNone/>
            </a:pPr>
            <a:r>
              <a:rPr lang="en-US" dirty="0" smtClean="0"/>
              <a:t>	4.  </a:t>
            </a:r>
            <a:r>
              <a:rPr lang="en-US" b="1" dirty="0" smtClean="0"/>
              <a:t>Else</a:t>
            </a:r>
            <a:r>
              <a:rPr lang="en-US" dirty="0" smtClean="0"/>
              <a:t/>
            </a:r>
            <a:br>
              <a:rPr lang="en-US" dirty="0" smtClean="0"/>
            </a:br>
            <a:r>
              <a:rPr lang="en-US" dirty="0" smtClean="0"/>
              <a:t>5.        </a:t>
            </a:r>
            <a:r>
              <a:rPr lang="en-US" b="1" dirty="0" smtClean="0"/>
              <a:t>If</a:t>
            </a:r>
            <a:r>
              <a:rPr lang="en-US" dirty="0" smtClean="0"/>
              <a:t>  FRONT = 0 &amp;&amp; REAR = 0  </a:t>
            </a:r>
            <a:r>
              <a:rPr lang="en-US" b="1" dirty="0" smtClean="0"/>
              <a:t>then</a:t>
            </a:r>
            <a:r>
              <a:rPr lang="en-US" dirty="0" smtClean="0"/>
              <a:t> 	       </a:t>
            </a:r>
            <a:r>
              <a:rPr lang="en-US" sz="2200" dirty="0" smtClean="0"/>
              <a:t>//Queue is empty</a:t>
            </a:r>
            <a:r>
              <a:rPr lang="en-US" dirty="0" smtClean="0"/>
              <a:t/>
            </a:r>
            <a:br>
              <a:rPr lang="en-US" dirty="0" smtClean="0"/>
            </a:br>
            <a:r>
              <a:rPr lang="en-US" dirty="0" smtClean="0"/>
              <a:t>6.               FRONT = 1</a:t>
            </a:r>
            <a:br>
              <a:rPr lang="en-US" dirty="0" smtClean="0"/>
            </a:br>
            <a:r>
              <a:rPr lang="en-US" dirty="0" smtClean="0"/>
              <a:t>7.        </a:t>
            </a:r>
            <a:r>
              <a:rPr lang="en-US" b="1" dirty="0" smtClean="0"/>
              <a:t>End if</a:t>
            </a:r>
            <a:r>
              <a:rPr lang="en-US" dirty="0" smtClean="0"/>
              <a:t/>
            </a:r>
            <a:br>
              <a:rPr lang="en-US" dirty="0" smtClean="0"/>
            </a:br>
            <a:r>
              <a:rPr lang="en-US" dirty="0" smtClean="0"/>
              <a:t>8.        REAR = REAR + 1 			       </a:t>
            </a:r>
            <a:r>
              <a:rPr lang="en-US" sz="2200" dirty="0" smtClean="0"/>
              <a:t>// increment REAR</a:t>
            </a:r>
            <a:r>
              <a:rPr lang="en-US" dirty="0" smtClean="0"/>
              <a:t/>
            </a:r>
            <a:br>
              <a:rPr lang="en-US" dirty="0" smtClean="0"/>
            </a:br>
            <a:r>
              <a:rPr lang="en-US" dirty="0" smtClean="0"/>
              <a:t>9.        QUEUE[ REAR ] = ITEM</a:t>
            </a:r>
            <a:br>
              <a:rPr lang="en-US" dirty="0" smtClean="0"/>
            </a:br>
            <a:r>
              <a:rPr lang="en-US" dirty="0" smtClean="0"/>
              <a:t>10. </a:t>
            </a:r>
            <a:r>
              <a:rPr lang="en-US" b="1" dirty="0" smtClean="0"/>
              <a:t>End if</a:t>
            </a:r>
            <a:r>
              <a:rPr lang="en-US" dirty="0" smtClean="0"/>
              <a:t/>
            </a:r>
            <a:br>
              <a:rPr lang="en-US" dirty="0" smtClean="0"/>
            </a:br>
            <a:r>
              <a:rPr lang="en-US" dirty="0" smtClean="0"/>
              <a:t>11. </a:t>
            </a:r>
            <a:r>
              <a:rPr lang="en-US" b="1" dirty="0" smtClean="0"/>
              <a:t>End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Dequeue</a:t>
            </a:r>
            <a:r>
              <a:rPr lang="en-US" dirty="0" smtClean="0"/>
              <a:t> Operation</a:t>
            </a:r>
            <a:endParaRPr lang="en-US" dirty="0"/>
          </a:p>
        </p:txBody>
      </p:sp>
      <p:sp>
        <p:nvSpPr>
          <p:cNvPr id="3" name="Content Placeholder 2"/>
          <p:cNvSpPr>
            <a:spLocks noGrp="1"/>
          </p:cNvSpPr>
          <p:nvPr>
            <p:ph idx="1"/>
          </p:nvPr>
        </p:nvSpPr>
        <p:spPr/>
        <p:txBody>
          <a:bodyPr/>
          <a:lstStyle/>
          <a:p>
            <a:pPr algn="just">
              <a:buNone/>
            </a:pPr>
            <a:r>
              <a:rPr lang="en-US" b="1" dirty="0" smtClean="0"/>
              <a:t>Step 1</a:t>
            </a:r>
            <a:r>
              <a:rPr lang="en-US" dirty="0" smtClean="0"/>
              <a:t> − Check if the queue is empty.</a:t>
            </a:r>
          </a:p>
          <a:p>
            <a:pPr algn="just">
              <a:buNone/>
            </a:pPr>
            <a:r>
              <a:rPr lang="en-US" b="1" dirty="0" smtClean="0"/>
              <a:t>Step 2</a:t>
            </a:r>
            <a:r>
              <a:rPr lang="en-US" dirty="0" smtClean="0"/>
              <a:t> − If the queue is empty, produce underflow error and exit.</a:t>
            </a:r>
          </a:p>
          <a:p>
            <a:pPr algn="just">
              <a:buNone/>
            </a:pPr>
            <a:r>
              <a:rPr lang="en-US" b="1" dirty="0" smtClean="0"/>
              <a:t>Step 3</a:t>
            </a:r>
            <a:r>
              <a:rPr lang="en-US" dirty="0" smtClean="0"/>
              <a:t> − If the queue is not empty, access the data where </a:t>
            </a:r>
            <a:r>
              <a:rPr lang="en-US" b="1" dirty="0" smtClean="0"/>
              <a:t>front</a:t>
            </a:r>
            <a:r>
              <a:rPr lang="en-US" dirty="0" smtClean="0"/>
              <a:t> is pointing.</a:t>
            </a:r>
          </a:p>
          <a:p>
            <a:pPr algn="just">
              <a:buNone/>
            </a:pPr>
            <a:r>
              <a:rPr lang="en-US" b="1" dirty="0" smtClean="0"/>
              <a:t>Step 4</a:t>
            </a:r>
            <a:r>
              <a:rPr lang="en-US" dirty="0" smtClean="0"/>
              <a:t> − Increment </a:t>
            </a:r>
            <a:r>
              <a:rPr lang="en-US" b="1" dirty="0" smtClean="0"/>
              <a:t>front</a:t>
            </a:r>
            <a:r>
              <a:rPr lang="en-US" dirty="0" smtClean="0"/>
              <a:t> pointer to point to the next available data element.</a:t>
            </a:r>
          </a:p>
          <a:p>
            <a:pPr algn="just">
              <a:buNone/>
            </a:pPr>
            <a:r>
              <a:rPr lang="en-US" b="1" dirty="0" smtClean="0"/>
              <a:t>Step 5</a:t>
            </a:r>
            <a:r>
              <a:rPr lang="en-US" dirty="0" smtClean="0"/>
              <a:t> − Return success.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Dequeue</a:t>
            </a:r>
            <a:r>
              <a:rPr lang="en-US" dirty="0" smtClean="0"/>
              <a:t> Operation</a:t>
            </a:r>
            <a:endParaRPr lang="en-US" dirty="0"/>
          </a:p>
        </p:txBody>
      </p:sp>
      <p:pic>
        <p:nvPicPr>
          <p:cNvPr id="6146" name="Picture 2"/>
          <p:cNvPicPr>
            <a:picLocks noChangeAspect="1" noChangeArrowheads="1"/>
          </p:cNvPicPr>
          <p:nvPr/>
        </p:nvPicPr>
        <p:blipFill>
          <a:blip r:embed="rId2"/>
          <a:srcRect/>
          <a:stretch>
            <a:fillRect/>
          </a:stretch>
        </p:blipFill>
        <p:spPr bwMode="auto">
          <a:xfrm>
            <a:off x="457200" y="1447800"/>
            <a:ext cx="8156411"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Dequeue</a:t>
            </a:r>
            <a:r>
              <a:rPr lang="en-US" b="1" dirty="0" smtClean="0"/>
              <a:t> Operation</a:t>
            </a:r>
            <a:endParaRPr lang="en-US" b="1"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buNone/>
            </a:pPr>
            <a:r>
              <a:rPr lang="en-US" b="1" dirty="0" smtClean="0"/>
              <a:t>Delete Operation</a:t>
            </a:r>
          </a:p>
          <a:p>
            <a:pPr algn="just">
              <a:buFont typeface="Wingdings" pitchFamily="2" charset="2"/>
              <a:buChar char="ü"/>
            </a:pPr>
            <a:r>
              <a:rPr lang="en-US" dirty="0" smtClean="0"/>
              <a:t>In order to delete an element from Queue first we have to check weather Queue is empty or not. </a:t>
            </a:r>
          </a:p>
          <a:p>
            <a:pPr algn="just">
              <a:buFont typeface="Wingdings" pitchFamily="2" charset="2"/>
              <a:buChar char="ü"/>
            </a:pPr>
            <a:r>
              <a:rPr lang="en-US" dirty="0" smtClean="0"/>
              <a:t>If Queue is empty then we can not delete an element from Queue. </a:t>
            </a:r>
          </a:p>
          <a:p>
            <a:pPr algn="just">
              <a:buFont typeface="Wingdings" pitchFamily="2" charset="2"/>
              <a:buChar char="ü"/>
            </a:pPr>
            <a:r>
              <a:rPr lang="en-US" dirty="0" smtClean="0"/>
              <a:t>This condition is known as </a:t>
            </a:r>
            <a:r>
              <a:rPr lang="en-US" b="1" dirty="0" smtClean="0"/>
              <a:t>“Underflow”</a:t>
            </a:r>
            <a:r>
              <a:rPr lang="en-US" dirty="0" smtClean="0"/>
              <a:t>. </a:t>
            </a:r>
            <a:br>
              <a:rPr lang="en-US" dirty="0" smtClean="0"/>
            </a:br>
            <a:endParaRPr lang="en-US" dirty="0" smtClean="0"/>
          </a:p>
          <a:p>
            <a:pPr algn="just">
              <a:buFont typeface="Wingdings" pitchFamily="2" charset="2"/>
              <a:buChar char="ü"/>
            </a:pPr>
            <a:r>
              <a:rPr lang="en-US" dirty="0" smtClean="0"/>
              <a:t>If Queue is not underflow then we can delete element from Queue. </a:t>
            </a:r>
          </a:p>
          <a:p>
            <a:pPr algn="just">
              <a:buFont typeface="Wingdings" pitchFamily="2" charset="2"/>
              <a:buChar char="ü"/>
            </a:pPr>
            <a:r>
              <a:rPr lang="en-US" dirty="0" smtClean="0"/>
              <a:t>After deleting element from Queue we have to set the value of </a:t>
            </a:r>
            <a:r>
              <a:rPr lang="en-US" b="1" dirty="0" smtClean="0"/>
              <a:t>FRONT</a:t>
            </a:r>
            <a:r>
              <a:rPr lang="en-US" dirty="0" smtClean="0"/>
              <a:t> and </a:t>
            </a:r>
            <a:r>
              <a:rPr lang="en-US" b="1" dirty="0" smtClean="0"/>
              <a:t>REAR</a:t>
            </a:r>
            <a:r>
              <a:rPr lang="en-US" dirty="0" smtClean="0"/>
              <a:t> variables according to the elements in the Queue.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for DEQUEUE (delete element from Queue)</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ü"/>
            </a:pPr>
            <a:r>
              <a:rPr lang="en-US" b="1" i="1" dirty="0" smtClean="0"/>
              <a:t>Input </a:t>
            </a:r>
            <a:r>
              <a:rPr lang="en-US" dirty="0" smtClean="0"/>
              <a:t>: A </a:t>
            </a:r>
            <a:r>
              <a:rPr lang="en-US" dirty="0" err="1" smtClean="0"/>
              <a:t>que</a:t>
            </a:r>
            <a:r>
              <a:rPr lang="en-US" dirty="0" smtClean="0"/>
              <a:t> with elements. FRONT and REAR are two pointer of queue . </a:t>
            </a:r>
          </a:p>
          <a:p>
            <a:pPr algn="just">
              <a:buFont typeface="Wingdings" pitchFamily="2" charset="2"/>
              <a:buChar char="ü"/>
            </a:pPr>
            <a:endParaRPr lang="en-US" dirty="0" smtClean="0"/>
          </a:p>
          <a:p>
            <a:pPr algn="just">
              <a:buFont typeface="Wingdings" pitchFamily="2" charset="2"/>
              <a:buChar char="ü"/>
            </a:pPr>
            <a:r>
              <a:rPr lang="en-US" b="1" i="1" dirty="0" smtClean="0"/>
              <a:t>Output </a:t>
            </a:r>
            <a:r>
              <a:rPr lang="en-US" dirty="0" smtClean="0"/>
              <a:t>: The deleted element is stored in ITEM.</a:t>
            </a:r>
          </a:p>
          <a:p>
            <a:pPr algn="just">
              <a:buFont typeface="Wingdings" pitchFamily="2" charset="2"/>
              <a:buChar char="ü"/>
            </a:pPr>
            <a:endParaRPr lang="en-US" dirty="0" smtClean="0"/>
          </a:p>
          <a:p>
            <a:pPr algn="just">
              <a:buFont typeface="Wingdings" pitchFamily="2" charset="2"/>
              <a:buChar char="ü"/>
            </a:pPr>
            <a:r>
              <a:rPr lang="en-US" b="1" i="1" dirty="0" smtClean="0"/>
              <a:t>Data structure </a:t>
            </a:r>
            <a:r>
              <a:rPr lang="en-US" dirty="0" smtClean="0"/>
              <a:t>: </a:t>
            </a:r>
            <a:r>
              <a:rPr lang="en-US" dirty="0" err="1" smtClean="0"/>
              <a:t>Que</a:t>
            </a:r>
            <a:r>
              <a:rPr lang="en-US" dirty="0" smtClean="0"/>
              <a:t> is an array representation of queue structure.</a:t>
            </a:r>
          </a:p>
          <a:p>
            <a:pPr algn="just">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normAutofit/>
          </a:bodyPr>
          <a:lstStyle/>
          <a:p>
            <a:pPr algn="just"/>
            <a:r>
              <a:rPr lang="en-US" dirty="0" smtClean="0"/>
              <a:t>Queue is ordered collection of homogeneous data elements in which insertion and deletion operation take place at two end . insertion allowed from starting of queue called  </a:t>
            </a:r>
            <a:r>
              <a:rPr lang="en-US" b="1" dirty="0" smtClean="0"/>
              <a:t> REAR </a:t>
            </a:r>
            <a:r>
              <a:rPr lang="en-US" dirty="0" smtClean="0"/>
              <a:t>point and deletion allowed from </a:t>
            </a:r>
            <a:r>
              <a:rPr lang="en-US" b="1" dirty="0" smtClean="0"/>
              <a:t> FRONT </a:t>
            </a:r>
            <a:r>
              <a:rPr lang="en-US" dirty="0" smtClean="0"/>
              <a:t> end only </a:t>
            </a:r>
          </a:p>
          <a:p>
            <a:pPr lvl="1" algn="just"/>
            <a:r>
              <a:rPr lang="en-US" dirty="0" smtClean="0"/>
              <a:t>insertion operation is called </a:t>
            </a:r>
            <a:r>
              <a:rPr lang="en-US" b="1" dirty="0" smtClean="0"/>
              <a:t>ENQUEUE</a:t>
            </a:r>
            <a:endParaRPr lang="en-US" dirty="0" smtClean="0"/>
          </a:p>
          <a:p>
            <a:pPr lvl="1" algn="just"/>
            <a:r>
              <a:rPr lang="en-US" dirty="0" smtClean="0"/>
              <a:t>deletion operation is called </a:t>
            </a:r>
            <a:r>
              <a:rPr lang="en-US" b="1" dirty="0" smtClean="0"/>
              <a:t>DEQUEUE </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for DEQUEUE (delete element from Queue)</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buNone/>
            </a:pPr>
            <a:r>
              <a:rPr lang="en-GB" b="1" dirty="0" smtClean="0">
                <a:solidFill>
                  <a:srgbClr val="000000"/>
                </a:solidFill>
                <a:cs typeface="Arial" charset="0"/>
              </a:rPr>
              <a:t>	DEQUEUE </a:t>
            </a:r>
            <a:r>
              <a:rPr lang="en-GB" dirty="0" smtClean="0">
                <a:solidFill>
                  <a:srgbClr val="000000"/>
                </a:solidFill>
                <a:cs typeface="Arial" charset="0"/>
              </a:rPr>
              <a:t>(QUEUE, REAR, FRONT, ITEM)</a:t>
            </a:r>
            <a:endParaRPr lang="en-US" dirty="0" smtClean="0"/>
          </a:p>
          <a:p>
            <a:pPr marL="514350" indent="-514350">
              <a:buNone/>
            </a:pPr>
            <a:r>
              <a:rPr lang="en-US" dirty="0" smtClean="0"/>
              <a:t>	0.  </a:t>
            </a:r>
            <a:r>
              <a:rPr lang="en-US" b="1" dirty="0" smtClean="0"/>
              <a:t>Start</a:t>
            </a:r>
            <a:r>
              <a:rPr lang="en-US" dirty="0" smtClean="0"/>
              <a:t/>
            </a:r>
            <a:br>
              <a:rPr lang="en-US" dirty="0" smtClean="0"/>
            </a:br>
            <a:r>
              <a:rPr lang="en-US" dirty="0" smtClean="0"/>
              <a:t>1.  </a:t>
            </a:r>
            <a:r>
              <a:rPr lang="en-US" b="1" dirty="0" smtClean="0"/>
              <a:t>If</a:t>
            </a:r>
            <a:r>
              <a:rPr lang="en-US" dirty="0" smtClean="0"/>
              <a:t> ( FRONT = 0 ) </a:t>
            </a:r>
            <a:r>
              <a:rPr lang="en-US" b="1" dirty="0" smtClean="0"/>
              <a:t>then</a:t>
            </a:r>
            <a:r>
              <a:rPr lang="en-US" dirty="0" smtClean="0"/>
              <a:t> </a:t>
            </a:r>
            <a:br>
              <a:rPr lang="en-US" dirty="0" smtClean="0"/>
            </a:br>
            <a:r>
              <a:rPr lang="en-US" dirty="0" smtClean="0"/>
              <a:t>2.    Display "Queue is empty, Cannot delete a value“</a:t>
            </a:r>
          </a:p>
          <a:p>
            <a:pPr marL="514350" indent="-514350">
              <a:buNone/>
            </a:pPr>
            <a:r>
              <a:rPr lang="en-US" dirty="0" smtClean="0"/>
              <a:t>	3.    </a:t>
            </a:r>
            <a:r>
              <a:rPr lang="en-US" b="1" dirty="0" smtClean="0"/>
              <a:t>Return</a:t>
            </a:r>
            <a:r>
              <a:rPr lang="en-US" dirty="0" smtClean="0"/>
              <a:t/>
            </a:r>
            <a:br>
              <a:rPr lang="en-US" dirty="0" smtClean="0"/>
            </a:br>
            <a:r>
              <a:rPr lang="en-US" dirty="0" smtClean="0"/>
              <a:t>4.  </a:t>
            </a:r>
            <a:r>
              <a:rPr lang="en-US" b="1" dirty="0" smtClean="0"/>
              <a:t>Else</a:t>
            </a:r>
            <a:r>
              <a:rPr lang="en-US" dirty="0" smtClean="0"/>
              <a:t/>
            </a:r>
            <a:br>
              <a:rPr lang="en-US" dirty="0" smtClean="0"/>
            </a:br>
            <a:r>
              <a:rPr lang="en-US" dirty="0" smtClean="0"/>
              <a:t>5.        ITEM = QUEUE [ FRONT ]</a:t>
            </a:r>
            <a:br>
              <a:rPr lang="en-US" dirty="0" smtClean="0"/>
            </a:br>
            <a:r>
              <a:rPr lang="en-US" dirty="0" smtClean="0"/>
              <a:t>6.        </a:t>
            </a:r>
            <a:r>
              <a:rPr lang="en-US" b="1" dirty="0" smtClean="0"/>
              <a:t>If</a:t>
            </a:r>
            <a:r>
              <a:rPr lang="en-US" dirty="0" smtClean="0"/>
              <a:t>   FRONT  =  REAR             		</a:t>
            </a:r>
            <a:r>
              <a:rPr lang="en-US" sz="2100" dirty="0" smtClean="0"/>
              <a:t>//only 1 element</a:t>
            </a:r>
            <a:r>
              <a:rPr lang="en-US" dirty="0" smtClean="0"/>
              <a:t/>
            </a:r>
            <a:br>
              <a:rPr lang="en-US" dirty="0" smtClean="0"/>
            </a:br>
            <a:r>
              <a:rPr lang="en-US" dirty="0" smtClean="0"/>
              <a:t>7.          </a:t>
            </a:r>
            <a:r>
              <a:rPr lang="en-US" b="1" dirty="0" smtClean="0"/>
              <a:t>     </a:t>
            </a:r>
            <a:r>
              <a:rPr lang="en-US" dirty="0" smtClean="0"/>
              <a:t>REAR</a:t>
            </a:r>
            <a:r>
              <a:rPr lang="en-US" b="1" dirty="0" smtClean="0"/>
              <a:t> = 0</a:t>
            </a:r>
            <a:r>
              <a:rPr lang="en-US" dirty="0" smtClean="0"/>
              <a:t/>
            </a:r>
            <a:br>
              <a:rPr lang="en-US" dirty="0" smtClean="0"/>
            </a:br>
            <a:r>
              <a:rPr lang="en-US" dirty="0" smtClean="0"/>
              <a:t>8.               FRONT = 0</a:t>
            </a:r>
            <a:br>
              <a:rPr lang="en-US" dirty="0" smtClean="0"/>
            </a:br>
            <a:r>
              <a:rPr lang="en-US" dirty="0" smtClean="0"/>
              <a:t>9.        </a:t>
            </a:r>
            <a:r>
              <a:rPr lang="en-US" b="1" dirty="0" smtClean="0"/>
              <a:t>Else</a:t>
            </a:r>
            <a:r>
              <a:rPr lang="en-US" dirty="0" smtClean="0"/>
              <a:t/>
            </a:r>
            <a:br>
              <a:rPr lang="en-US" dirty="0" smtClean="0"/>
            </a:br>
            <a:r>
              <a:rPr lang="en-US" dirty="0" smtClean="0"/>
              <a:t>10. </a:t>
            </a:r>
            <a:r>
              <a:rPr lang="en-US" b="1" dirty="0" smtClean="0"/>
              <a:t>            </a:t>
            </a:r>
            <a:r>
              <a:rPr lang="en-US" dirty="0" smtClean="0"/>
              <a:t>FRONT</a:t>
            </a:r>
            <a:r>
              <a:rPr lang="en-US" b="1" dirty="0" smtClean="0"/>
              <a:t>  =  </a:t>
            </a:r>
            <a:r>
              <a:rPr lang="en-US" dirty="0" smtClean="0"/>
              <a:t>FRONT</a:t>
            </a:r>
            <a:r>
              <a:rPr lang="en-US" b="1" dirty="0" smtClean="0"/>
              <a:t> + </a:t>
            </a:r>
            <a:r>
              <a:rPr lang="en-US" dirty="0" smtClean="0"/>
              <a:t>1</a:t>
            </a:r>
            <a:br>
              <a:rPr lang="en-US" dirty="0" smtClean="0"/>
            </a:br>
            <a:r>
              <a:rPr lang="en-US" dirty="0" smtClean="0"/>
              <a:t>11. </a:t>
            </a:r>
            <a:r>
              <a:rPr lang="en-US" b="1" dirty="0" smtClean="0"/>
              <a:t>     End if</a:t>
            </a:r>
            <a:r>
              <a:rPr lang="en-US" dirty="0" smtClean="0"/>
              <a:t/>
            </a:r>
            <a:br>
              <a:rPr lang="en-US" dirty="0" smtClean="0"/>
            </a:br>
            <a:r>
              <a:rPr lang="en-US" b="1" dirty="0" smtClean="0"/>
              <a:t>12. End if </a:t>
            </a:r>
            <a:r>
              <a:rPr lang="en-US" dirty="0" smtClean="0"/>
              <a:t/>
            </a:r>
            <a:br>
              <a:rPr lang="en-US" dirty="0" smtClean="0"/>
            </a:br>
            <a:r>
              <a:rPr lang="en-US" b="1" dirty="0" smtClean="0"/>
              <a:t>13. End </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 Implementation</a:t>
            </a:r>
            <a:endParaRPr lang="en-US" dirty="0"/>
          </a:p>
        </p:txBody>
      </p:sp>
      <p:sp>
        <p:nvSpPr>
          <p:cNvPr id="3" name="Content Placeholder 2"/>
          <p:cNvSpPr>
            <a:spLocks noGrp="1"/>
          </p:cNvSpPr>
          <p:nvPr>
            <p:ph idx="1"/>
          </p:nvPr>
        </p:nvSpPr>
        <p:spPr/>
        <p:txBody>
          <a:bodyPr>
            <a:normAutofit/>
          </a:bodyPr>
          <a:lstStyle/>
          <a:p>
            <a:pPr algn="just"/>
            <a:r>
              <a:rPr lang="en-US" dirty="0" smtClean="0"/>
              <a:t>A queue can be implemented with an array, as shown here.  For example, this queue contains the integers 4 (at the front), 8 and 6 (at the rear).</a:t>
            </a:r>
          </a:p>
          <a:p>
            <a:pPr algn="just"/>
            <a:endParaRPr lang="en-US" dirty="0" smtClean="0"/>
          </a:p>
        </p:txBody>
      </p:sp>
      <p:grpSp>
        <p:nvGrpSpPr>
          <p:cNvPr id="4" name="Group 25"/>
          <p:cNvGrpSpPr>
            <a:grpSpLocks/>
          </p:cNvGrpSpPr>
          <p:nvPr/>
        </p:nvGrpSpPr>
        <p:grpSpPr bwMode="auto">
          <a:xfrm>
            <a:off x="1096963" y="3733800"/>
            <a:ext cx="7018337" cy="2481262"/>
            <a:chOff x="1096963" y="4217988"/>
            <a:chExt cx="7018337" cy="2481824"/>
          </a:xfrm>
        </p:grpSpPr>
        <p:sp>
          <p:nvSpPr>
            <p:cNvPr id="5" name="AutoShape 4"/>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6" name="Line 5"/>
            <p:cNvSpPr>
              <a:spLocks noChangeShapeType="1"/>
            </p:cNvSpPr>
            <p:nvPr/>
          </p:nvSpPr>
          <p:spPr bwMode="auto">
            <a:xfrm>
              <a:off x="2620963" y="4667250"/>
              <a:ext cx="1587" cy="792163"/>
            </a:xfrm>
            <a:prstGeom prst="line">
              <a:avLst/>
            </a:prstGeom>
            <a:noFill/>
            <a:ln w="12600">
              <a:solidFill>
                <a:srgbClr val="0000FF"/>
              </a:solidFill>
              <a:round/>
              <a:headEnd/>
              <a:tailEnd/>
            </a:ln>
          </p:spPr>
          <p:txBody>
            <a:bodyPr/>
            <a:lstStyle/>
            <a:p>
              <a:endParaRPr lang="en-US"/>
            </a:p>
          </p:txBody>
        </p:sp>
        <p:sp>
          <p:nvSpPr>
            <p:cNvPr id="7" name="Line 6"/>
            <p:cNvSpPr>
              <a:spLocks noChangeShapeType="1"/>
            </p:cNvSpPr>
            <p:nvPr/>
          </p:nvSpPr>
          <p:spPr bwMode="auto">
            <a:xfrm>
              <a:off x="3535363" y="4667250"/>
              <a:ext cx="1587" cy="792163"/>
            </a:xfrm>
            <a:prstGeom prst="line">
              <a:avLst/>
            </a:prstGeom>
            <a:noFill/>
            <a:ln w="12600">
              <a:solidFill>
                <a:srgbClr val="0000FF"/>
              </a:solidFill>
              <a:round/>
              <a:headEnd/>
              <a:tailEnd/>
            </a:ln>
          </p:spPr>
          <p:txBody>
            <a:bodyPr/>
            <a:lstStyle/>
            <a:p>
              <a:endParaRPr lang="en-US"/>
            </a:p>
          </p:txBody>
        </p:sp>
        <p:sp>
          <p:nvSpPr>
            <p:cNvPr id="8" name="Line 7"/>
            <p:cNvSpPr>
              <a:spLocks noChangeShapeType="1"/>
            </p:cNvSpPr>
            <p:nvPr/>
          </p:nvSpPr>
          <p:spPr bwMode="auto">
            <a:xfrm>
              <a:off x="4448175" y="4667250"/>
              <a:ext cx="1588" cy="792163"/>
            </a:xfrm>
            <a:prstGeom prst="line">
              <a:avLst/>
            </a:prstGeom>
            <a:noFill/>
            <a:ln w="12600">
              <a:solidFill>
                <a:srgbClr val="0000FF"/>
              </a:solidFill>
              <a:round/>
              <a:headEnd/>
              <a:tailEnd/>
            </a:ln>
          </p:spPr>
          <p:txBody>
            <a:bodyPr/>
            <a:lstStyle/>
            <a:p>
              <a:endParaRPr lang="en-US"/>
            </a:p>
          </p:txBody>
        </p:sp>
        <p:sp>
          <p:nvSpPr>
            <p:cNvPr id="9" name="Line 8"/>
            <p:cNvSpPr>
              <a:spLocks noChangeShapeType="1"/>
            </p:cNvSpPr>
            <p:nvPr/>
          </p:nvSpPr>
          <p:spPr bwMode="auto">
            <a:xfrm>
              <a:off x="5364163" y="4670425"/>
              <a:ext cx="1587" cy="784225"/>
            </a:xfrm>
            <a:prstGeom prst="line">
              <a:avLst/>
            </a:prstGeom>
            <a:noFill/>
            <a:ln w="12600">
              <a:solidFill>
                <a:srgbClr val="0000FF"/>
              </a:solidFill>
              <a:round/>
              <a:headEnd/>
              <a:tailEnd/>
            </a:ln>
          </p:spPr>
          <p:txBody>
            <a:bodyPr/>
            <a:lstStyle/>
            <a:p>
              <a:endParaRPr lang="en-US"/>
            </a:p>
          </p:txBody>
        </p:sp>
        <p:sp>
          <p:nvSpPr>
            <p:cNvPr id="10" name="Line 9"/>
            <p:cNvSpPr>
              <a:spLocks noChangeShapeType="1"/>
            </p:cNvSpPr>
            <p:nvPr/>
          </p:nvSpPr>
          <p:spPr bwMode="auto">
            <a:xfrm>
              <a:off x="6278563" y="4670425"/>
              <a:ext cx="1587" cy="784225"/>
            </a:xfrm>
            <a:prstGeom prst="line">
              <a:avLst/>
            </a:prstGeom>
            <a:noFill/>
            <a:ln w="12600">
              <a:solidFill>
                <a:srgbClr val="0000FF"/>
              </a:solidFill>
              <a:round/>
              <a:headEnd/>
              <a:tailEnd/>
            </a:ln>
          </p:spPr>
          <p:txBody>
            <a:bodyPr/>
            <a:lstStyle/>
            <a:p>
              <a:endParaRPr lang="en-US"/>
            </a:p>
          </p:txBody>
        </p:sp>
        <p:sp>
          <p:nvSpPr>
            <p:cNvPr id="11" name="Line 10"/>
            <p:cNvSpPr>
              <a:spLocks noChangeShapeType="1"/>
            </p:cNvSpPr>
            <p:nvPr/>
          </p:nvSpPr>
          <p:spPr bwMode="auto">
            <a:xfrm>
              <a:off x="7192963" y="4665663"/>
              <a:ext cx="1587" cy="793750"/>
            </a:xfrm>
            <a:prstGeom prst="line">
              <a:avLst/>
            </a:prstGeom>
            <a:noFill/>
            <a:ln w="12600">
              <a:solidFill>
                <a:srgbClr val="0000FF"/>
              </a:solidFill>
              <a:round/>
              <a:headEnd/>
              <a:tailEnd/>
            </a:ln>
          </p:spPr>
          <p:txBody>
            <a:bodyPr/>
            <a:lstStyle/>
            <a:p>
              <a:endParaRPr lang="en-US"/>
            </a:p>
          </p:txBody>
        </p:sp>
        <p:sp>
          <p:nvSpPr>
            <p:cNvPr id="12" name="AutoShape 11"/>
            <p:cNvSpPr>
              <a:spLocks noChangeArrowheads="1"/>
            </p:cNvSpPr>
            <p:nvPr/>
          </p:nvSpPr>
          <p:spPr bwMode="auto">
            <a:xfrm>
              <a:off x="1828800" y="4217988"/>
              <a:ext cx="692150" cy="431898"/>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latin typeface="Times New Roman" pitchFamily="16" charset="0"/>
                  <a:cs typeface="+mn-cs"/>
                </a:rPr>
                <a:t>[ 0 ]</a:t>
              </a:r>
            </a:p>
          </p:txBody>
        </p:sp>
        <p:sp>
          <p:nvSpPr>
            <p:cNvPr id="13" name="AutoShape 12"/>
            <p:cNvSpPr>
              <a:spLocks noChangeArrowheads="1"/>
            </p:cNvSpPr>
            <p:nvPr/>
          </p:nvSpPr>
          <p:spPr bwMode="auto">
            <a:xfrm>
              <a:off x="2781300" y="4217988"/>
              <a:ext cx="539750" cy="431898"/>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latin typeface="Times New Roman" pitchFamily="16" charset="0"/>
                  <a:cs typeface="+mn-cs"/>
                </a:rPr>
                <a:t>[1]</a:t>
              </a:r>
            </a:p>
          </p:txBody>
        </p:sp>
        <p:sp>
          <p:nvSpPr>
            <p:cNvPr id="14" name="AutoShape 13"/>
            <p:cNvSpPr>
              <a:spLocks noChangeArrowheads="1"/>
            </p:cNvSpPr>
            <p:nvPr/>
          </p:nvSpPr>
          <p:spPr bwMode="auto">
            <a:xfrm>
              <a:off x="3619500" y="4217988"/>
              <a:ext cx="692150" cy="431898"/>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[ 2 ]</a:t>
              </a:r>
            </a:p>
          </p:txBody>
        </p:sp>
        <p:sp>
          <p:nvSpPr>
            <p:cNvPr id="15" name="AutoShape 14"/>
            <p:cNvSpPr>
              <a:spLocks noChangeArrowheads="1"/>
            </p:cNvSpPr>
            <p:nvPr/>
          </p:nvSpPr>
          <p:spPr bwMode="auto">
            <a:xfrm>
              <a:off x="4500563" y="4217988"/>
              <a:ext cx="692150" cy="431898"/>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[ 3 ]</a:t>
              </a:r>
            </a:p>
          </p:txBody>
        </p:sp>
        <p:sp>
          <p:nvSpPr>
            <p:cNvPr id="16" name="AutoShape 15"/>
            <p:cNvSpPr>
              <a:spLocks noChangeArrowheads="1"/>
            </p:cNvSpPr>
            <p:nvPr/>
          </p:nvSpPr>
          <p:spPr bwMode="auto">
            <a:xfrm>
              <a:off x="5414963" y="4217988"/>
              <a:ext cx="692150" cy="431898"/>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[ 4 ]</a:t>
              </a:r>
            </a:p>
          </p:txBody>
        </p:sp>
        <p:sp>
          <p:nvSpPr>
            <p:cNvPr id="17" name="AutoShape 16"/>
            <p:cNvSpPr>
              <a:spLocks noChangeArrowheads="1"/>
            </p:cNvSpPr>
            <p:nvPr/>
          </p:nvSpPr>
          <p:spPr bwMode="auto">
            <a:xfrm>
              <a:off x="6386513" y="4217988"/>
              <a:ext cx="692150" cy="431898"/>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[ 5 ]</a:t>
              </a:r>
            </a:p>
          </p:txBody>
        </p:sp>
        <p:sp>
          <p:nvSpPr>
            <p:cNvPr id="18" name="AutoShape 17"/>
            <p:cNvSpPr>
              <a:spLocks noChangeArrowheads="1"/>
            </p:cNvSpPr>
            <p:nvPr/>
          </p:nvSpPr>
          <p:spPr bwMode="auto">
            <a:xfrm>
              <a:off x="7234238" y="4217988"/>
              <a:ext cx="565150" cy="431898"/>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latin typeface="Times New Roman" pitchFamily="16" charset="0"/>
                  <a:cs typeface="+mn-cs"/>
                </a:rPr>
                <a:t>. . .</a:t>
              </a:r>
            </a:p>
          </p:txBody>
        </p:sp>
        <p:sp>
          <p:nvSpPr>
            <p:cNvPr id="19" name="AutoShape 18"/>
            <p:cNvSpPr>
              <a:spLocks noChangeArrowheads="1"/>
            </p:cNvSpPr>
            <p:nvPr/>
          </p:nvSpPr>
          <p:spPr bwMode="auto">
            <a:xfrm>
              <a:off x="1096963" y="5566080"/>
              <a:ext cx="3246437" cy="1119441"/>
            </a:xfrm>
            <a:prstGeom prst="roundRect">
              <a:avLst>
                <a:gd name="adj" fmla="val 347"/>
              </a:avLst>
            </a:prstGeom>
            <a:noFill/>
            <a:ln w="9525">
              <a:noFill/>
              <a:round/>
              <a:headEnd/>
              <a:tailEnd/>
            </a:ln>
          </p:spPr>
          <p:txBody>
            <a:bodyPr lIns="90360" tIns="44280" rIns="90360" bIns="44280">
              <a:spAutoFit/>
            </a:bodyPr>
            <a:lstStyle/>
            <a:p>
              <a:pPr algn="just">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latin typeface="Times New Roman" pitchFamily="16" charset="0"/>
                  <a:cs typeface="+mn-cs"/>
                </a:rPr>
                <a:t>An array of integers to implement a queue of integers</a:t>
              </a:r>
            </a:p>
          </p:txBody>
        </p:sp>
        <p:sp>
          <p:nvSpPr>
            <p:cNvPr id="20" name="AutoShape 19"/>
            <p:cNvSpPr>
              <a:spLocks noChangeArrowheads="1"/>
            </p:cNvSpPr>
            <p:nvPr/>
          </p:nvSpPr>
          <p:spPr bwMode="auto">
            <a:xfrm>
              <a:off x="1971675" y="4833938"/>
              <a:ext cx="354013" cy="4572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
          <p:nvSpPr>
            <p:cNvPr id="21" name="AutoShape 20"/>
            <p:cNvSpPr>
              <a:spLocks noChangeArrowheads="1"/>
            </p:cNvSpPr>
            <p:nvPr/>
          </p:nvSpPr>
          <p:spPr bwMode="auto">
            <a:xfrm>
              <a:off x="2886075" y="4833938"/>
              <a:ext cx="354013" cy="4572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22" name="AutoShape 21"/>
            <p:cNvSpPr>
              <a:spLocks noChangeArrowheads="1"/>
            </p:cNvSpPr>
            <p:nvPr/>
          </p:nvSpPr>
          <p:spPr bwMode="auto">
            <a:xfrm>
              <a:off x="3832225" y="4833938"/>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23" name="Freeform 22"/>
            <p:cNvSpPr>
              <a:spLocks noChangeArrowheads="1"/>
            </p:cNvSpPr>
            <p:nvPr/>
          </p:nvSpPr>
          <p:spPr bwMode="auto">
            <a:xfrm>
              <a:off x="4492625" y="5543850"/>
              <a:ext cx="3622675" cy="422371"/>
            </a:xfrm>
            <a:custGeom>
              <a:avLst/>
              <a:gdLst>
                <a:gd name="T0" fmla="*/ 2147483647 w 10064"/>
                <a:gd name="T1" fmla="*/ 2147483647 h 1174"/>
                <a:gd name="T2" fmla="*/ 2147483647 w 10064"/>
                <a:gd name="T3" fmla="*/ 2147483647 h 1174"/>
                <a:gd name="T4" fmla="*/ 2147483647 w 10064"/>
                <a:gd name="T5" fmla="*/ 2147483647 h 1174"/>
                <a:gd name="T6" fmla="*/ 2147483647 w 10064"/>
                <a:gd name="T7" fmla="*/ 2147483647 h 1174"/>
                <a:gd name="T8" fmla="*/ 2147483647 w 10064"/>
                <a:gd name="T9" fmla="*/ 2147483647 h 1174"/>
                <a:gd name="T10" fmla="*/ 2147483647 w 10064"/>
                <a:gd name="T11" fmla="*/ 2147483647 h 1174"/>
                <a:gd name="T12" fmla="*/ 2147483647 w 10064"/>
                <a:gd name="T13" fmla="*/ 2147483647 h 1174"/>
                <a:gd name="T14" fmla="*/ 2147483647 w 10064"/>
                <a:gd name="T15" fmla="*/ 2147483647 h 1174"/>
                <a:gd name="T16" fmla="*/ 2147483647 w 10064"/>
                <a:gd name="T17" fmla="*/ 0 h 1174"/>
                <a:gd name="T18" fmla="*/ 2147483647 w 10064"/>
                <a:gd name="T19" fmla="*/ 2147483647 h 1174"/>
                <a:gd name="T20" fmla="*/ 2147483647 w 10064"/>
                <a:gd name="T21" fmla="*/ 2147483647 h 1174"/>
                <a:gd name="T22" fmla="*/ 2147483647 w 10064"/>
                <a:gd name="T23" fmla="*/ 2147483647 h 1174"/>
                <a:gd name="T24" fmla="*/ 2147483647 w 10064"/>
                <a:gd name="T25" fmla="*/ 2147483647 h 1174"/>
                <a:gd name="T26" fmla="*/ 2147483647 w 10064"/>
                <a:gd name="T27" fmla="*/ 2147483647 h 1174"/>
                <a:gd name="T28" fmla="*/ 2147483647 w 10064"/>
                <a:gd name="T29" fmla="*/ 2147483647 h 1174"/>
                <a:gd name="T30" fmla="*/ 2147483647 w 10064"/>
                <a:gd name="T31" fmla="*/ 2147483647 h 1174"/>
                <a:gd name="T32" fmla="*/ 2147483647 w 10064"/>
                <a:gd name="T33" fmla="*/ 2147483647 h 1174"/>
                <a:gd name="T34" fmla="*/ 2147483647 w 10064"/>
                <a:gd name="T35" fmla="*/ 2147483647 h 1174"/>
                <a:gd name="T36" fmla="*/ 2147483647 w 10064"/>
                <a:gd name="T37" fmla="*/ 2147483647 h 1174"/>
                <a:gd name="T38" fmla="*/ 2147483647 w 10064"/>
                <a:gd name="T39" fmla="*/ 2147483647 h 1174"/>
                <a:gd name="T40" fmla="*/ 2147483647 w 10064"/>
                <a:gd name="T41" fmla="*/ 2147483647 h 1174"/>
                <a:gd name="T42" fmla="*/ 2147483647 w 10064"/>
                <a:gd name="T43" fmla="*/ 2147483647 h 1174"/>
                <a:gd name="T44" fmla="*/ 2147483647 w 10064"/>
                <a:gd name="T45" fmla="*/ 2147483647 h 1174"/>
                <a:gd name="T46" fmla="*/ 2147483647 w 10064"/>
                <a:gd name="T47" fmla="*/ 2147483647 h 1174"/>
                <a:gd name="T48" fmla="*/ 0 w 10064"/>
                <a:gd name="T49" fmla="*/ 0 h 1174"/>
                <a:gd name="T50" fmla="*/ 2147483647 w 10064"/>
                <a:gd name="T51" fmla="*/ 2147483647 h 1174"/>
                <a:gd name="T52" fmla="*/ 2147483647 w 10064"/>
                <a:gd name="T53" fmla="*/ 2147483647 h 1174"/>
                <a:gd name="T54" fmla="*/ 2147483647 w 10064"/>
                <a:gd name="T55" fmla="*/ 2147483647 h 1174"/>
                <a:gd name="T56" fmla="*/ 2147483647 w 10064"/>
                <a:gd name="T57" fmla="*/ 2147483647 h 1174"/>
                <a:gd name="T58" fmla="*/ 2147483647 w 10064"/>
                <a:gd name="T59" fmla="*/ 2147483647 h 1174"/>
                <a:gd name="T60" fmla="*/ 2147483647 w 10064"/>
                <a:gd name="T61" fmla="*/ 2147483647 h 1174"/>
                <a:gd name="T62" fmla="*/ 2147483647 w 10064"/>
                <a:gd name="T63" fmla="*/ 2147483647 h 1174"/>
                <a:gd name="T64" fmla="*/ 2147483647 w 10064"/>
                <a:gd name="T65" fmla="*/ 2147483647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FFFFCC"/>
            </a:solidFill>
            <a:ln w="12600">
              <a:solidFill>
                <a:srgbClr val="000000"/>
              </a:solidFill>
              <a:round/>
              <a:headEnd/>
              <a:tailEnd/>
            </a:ln>
          </p:spPr>
          <p:txBody>
            <a:bodyPr wrap="none" anchor="ctr"/>
            <a:lstStyle/>
            <a:p>
              <a:pPr>
                <a:defRPr/>
              </a:pPr>
              <a:endParaRPr lang="en-US" dirty="0">
                <a:solidFill>
                  <a:schemeClr val="bg1">
                    <a:lumMod val="85000"/>
                  </a:schemeClr>
                </a:solidFill>
              </a:endParaRPr>
            </a:p>
          </p:txBody>
        </p:sp>
        <p:sp>
          <p:nvSpPr>
            <p:cNvPr id="24" name="AutoShape 24"/>
            <p:cNvSpPr>
              <a:spLocks noChangeArrowheads="1"/>
            </p:cNvSpPr>
            <p:nvPr/>
          </p:nvSpPr>
          <p:spPr bwMode="auto">
            <a:xfrm>
              <a:off x="4778375" y="5897943"/>
              <a:ext cx="3271838" cy="801869"/>
            </a:xfrm>
            <a:prstGeom prst="roundRect">
              <a:avLst>
                <a:gd name="adj" fmla="val 190"/>
              </a:avLst>
            </a:prstGeom>
            <a:noFill/>
            <a:ln w="9525">
              <a:noFill/>
              <a:round/>
              <a:headEnd/>
              <a:tailEnd/>
            </a:ln>
          </p:spPr>
          <p:txBody>
            <a:bodyPr wrap="none" lIns="90360" tIns="44280" rIns="90360" bIns="44280">
              <a:spAutoFit/>
            </a:bodyPr>
            <a:lstStyle/>
            <a:p>
              <a:pPr algn="just">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latin typeface="Times New Roman" pitchFamily="16" charset="0"/>
                  <a:cs typeface="+mn-cs"/>
                </a:rPr>
                <a:t>We don't care what's in</a:t>
              </a:r>
            </a:p>
            <a:p>
              <a:pPr algn="just">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latin typeface="Times New Roman" pitchFamily="16" charset="0"/>
                  <a:cs typeface="+mn-cs"/>
                </a:rPr>
                <a:t>this part of the array.</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sz="half" idx="1"/>
          </p:nvPr>
        </p:nvSpPr>
        <p:spPr>
          <a:xfrm>
            <a:off x="685800" y="1981200"/>
            <a:ext cx="6553200" cy="2209800"/>
          </a:xfrm>
        </p:spPr>
        <p:txBody>
          <a:bodyPr/>
          <a:lstStyle/>
          <a:p>
            <a:pPr algn="just" eaLnBrk="1" hangingPunct="1">
              <a:lnSpc>
                <a:spcPct val="95000"/>
              </a:lnSpc>
              <a:spcBef>
                <a:spcPts val="7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dirty="0" smtClean="0"/>
              <a:t>The efficient implementation also keeps track of the number of items in the queue and the index of the first element (at the front of the queue), the last element (at the rear).</a:t>
            </a:r>
          </a:p>
        </p:txBody>
      </p:sp>
      <p:sp>
        <p:nvSpPr>
          <p:cNvPr id="11268" name="Freeform 23"/>
          <p:cNvSpPr>
            <a:spLocks noChangeArrowheads="1"/>
          </p:cNvSpPr>
          <p:nvPr/>
        </p:nvSpPr>
        <p:spPr bwMode="auto">
          <a:xfrm>
            <a:off x="7459663" y="4743450"/>
            <a:ext cx="982662" cy="1725613"/>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grpSp>
        <p:nvGrpSpPr>
          <p:cNvPr id="2" name="Group 41"/>
          <p:cNvGrpSpPr>
            <a:grpSpLocks/>
          </p:cNvGrpSpPr>
          <p:nvPr/>
        </p:nvGrpSpPr>
        <p:grpSpPr bwMode="auto">
          <a:xfrm>
            <a:off x="1703388" y="4800600"/>
            <a:ext cx="6091237" cy="1241425"/>
            <a:chOff x="1703388" y="4800600"/>
            <a:chExt cx="6091237" cy="1241425"/>
          </a:xfrm>
        </p:grpSpPr>
        <p:sp>
          <p:nvSpPr>
            <p:cNvPr id="11283"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11284" name="Line 5"/>
            <p:cNvSpPr>
              <a:spLocks noChangeShapeType="1"/>
            </p:cNvSpPr>
            <p:nvPr/>
          </p:nvSpPr>
          <p:spPr bwMode="auto">
            <a:xfrm>
              <a:off x="2616200" y="5249863"/>
              <a:ext cx="1588" cy="792162"/>
            </a:xfrm>
            <a:prstGeom prst="line">
              <a:avLst/>
            </a:prstGeom>
            <a:noFill/>
            <a:ln w="12600">
              <a:solidFill>
                <a:srgbClr val="0000FF"/>
              </a:solidFill>
              <a:round/>
              <a:headEnd/>
              <a:tailEnd/>
            </a:ln>
          </p:spPr>
          <p:txBody>
            <a:bodyPr/>
            <a:lstStyle/>
            <a:p>
              <a:endParaRPr lang="en-US"/>
            </a:p>
          </p:txBody>
        </p:sp>
        <p:sp>
          <p:nvSpPr>
            <p:cNvPr id="11285" name="Line 6"/>
            <p:cNvSpPr>
              <a:spLocks noChangeShapeType="1"/>
            </p:cNvSpPr>
            <p:nvPr/>
          </p:nvSpPr>
          <p:spPr bwMode="auto">
            <a:xfrm>
              <a:off x="3530600" y="5249863"/>
              <a:ext cx="1588" cy="792162"/>
            </a:xfrm>
            <a:prstGeom prst="line">
              <a:avLst/>
            </a:prstGeom>
            <a:noFill/>
            <a:ln w="12600">
              <a:solidFill>
                <a:srgbClr val="0000FF"/>
              </a:solidFill>
              <a:round/>
              <a:headEnd/>
              <a:tailEnd/>
            </a:ln>
          </p:spPr>
          <p:txBody>
            <a:bodyPr/>
            <a:lstStyle/>
            <a:p>
              <a:endParaRPr lang="en-US"/>
            </a:p>
          </p:txBody>
        </p:sp>
        <p:sp>
          <p:nvSpPr>
            <p:cNvPr id="11286" name="Line 7"/>
            <p:cNvSpPr>
              <a:spLocks noChangeShapeType="1"/>
            </p:cNvSpPr>
            <p:nvPr/>
          </p:nvSpPr>
          <p:spPr bwMode="auto">
            <a:xfrm>
              <a:off x="4443413" y="5249863"/>
              <a:ext cx="1587" cy="792162"/>
            </a:xfrm>
            <a:prstGeom prst="line">
              <a:avLst/>
            </a:prstGeom>
            <a:noFill/>
            <a:ln w="12600">
              <a:solidFill>
                <a:srgbClr val="0000FF"/>
              </a:solidFill>
              <a:round/>
              <a:headEnd/>
              <a:tailEnd/>
            </a:ln>
          </p:spPr>
          <p:txBody>
            <a:bodyPr/>
            <a:lstStyle/>
            <a:p>
              <a:endParaRPr lang="en-US"/>
            </a:p>
          </p:txBody>
        </p:sp>
        <p:sp>
          <p:nvSpPr>
            <p:cNvPr id="11287" name="Line 8"/>
            <p:cNvSpPr>
              <a:spLocks noChangeShapeType="1"/>
            </p:cNvSpPr>
            <p:nvPr/>
          </p:nvSpPr>
          <p:spPr bwMode="auto">
            <a:xfrm>
              <a:off x="5359400" y="5253038"/>
              <a:ext cx="1588" cy="784225"/>
            </a:xfrm>
            <a:prstGeom prst="line">
              <a:avLst/>
            </a:prstGeom>
            <a:noFill/>
            <a:ln w="12600">
              <a:solidFill>
                <a:srgbClr val="0000FF"/>
              </a:solidFill>
              <a:round/>
              <a:headEnd/>
              <a:tailEnd/>
            </a:ln>
          </p:spPr>
          <p:txBody>
            <a:bodyPr/>
            <a:lstStyle/>
            <a:p>
              <a:endParaRPr lang="en-US"/>
            </a:p>
          </p:txBody>
        </p:sp>
        <p:sp>
          <p:nvSpPr>
            <p:cNvPr id="11288" name="Line 9"/>
            <p:cNvSpPr>
              <a:spLocks noChangeShapeType="1"/>
            </p:cNvSpPr>
            <p:nvPr/>
          </p:nvSpPr>
          <p:spPr bwMode="auto">
            <a:xfrm>
              <a:off x="6273800" y="5253038"/>
              <a:ext cx="1588" cy="784225"/>
            </a:xfrm>
            <a:prstGeom prst="line">
              <a:avLst/>
            </a:prstGeom>
            <a:noFill/>
            <a:ln w="12600">
              <a:solidFill>
                <a:srgbClr val="0000FF"/>
              </a:solidFill>
              <a:round/>
              <a:headEnd/>
              <a:tailEnd/>
            </a:ln>
          </p:spPr>
          <p:txBody>
            <a:bodyPr/>
            <a:lstStyle/>
            <a:p>
              <a:endParaRPr lang="en-US"/>
            </a:p>
          </p:txBody>
        </p:sp>
        <p:sp>
          <p:nvSpPr>
            <p:cNvPr id="11289" name="Line 10"/>
            <p:cNvSpPr>
              <a:spLocks noChangeShapeType="1"/>
            </p:cNvSpPr>
            <p:nvPr/>
          </p:nvSpPr>
          <p:spPr bwMode="auto">
            <a:xfrm>
              <a:off x="7188200" y="5248275"/>
              <a:ext cx="1588" cy="793750"/>
            </a:xfrm>
            <a:prstGeom prst="line">
              <a:avLst/>
            </a:prstGeom>
            <a:noFill/>
            <a:ln w="12600">
              <a:solidFill>
                <a:srgbClr val="0000FF"/>
              </a:solidFill>
              <a:round/>
              <a:headEnd/>
              <a:tailEnd/>
            </a:ln>
          </p:spPr>
          <p:txBody>
            <a:bodyPr/>
            <a:lstStyle/>
            <a:p>
              <a:endParaRPr lang="en-US"/>
            </a:p>
          </p:txBody>
        </p:sp>
        <p:sp>
          <p:nvSpPr>
            <p:cNvPr id="74763"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[ 0 ]</a:t>
              </a:r>
            </a:p>
          </p:txBody>
        </p:sp>
        <p:sp>
          <p:nvSpPr>
            <p:cNvPr id="74764"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[1]</a:t>
              </a:r>
            </a:p>
          </p:txBody>
        </p:sp>
        <p:sp>
          <p:nvSpPr>
            <p:cNvPr id="74765"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[ 2 ]</a:t>
              </a:r>
            </a:p>
          </p:txBody>
        </p:sp>
        <p:sp>
          <p:nvSpPr>
            <p:cNvPr id="74766"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[ 3 ]</a:t>
              </a:r>
            </a:p>
          </p:txBody>
        </p:sp>
        <p:sp>
          <p:nvSpPr>
            <p:cNvPr id="74767"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[ 4 ]</a:t>
              </a:r>
            </a:p>
          </p:txBody>
        </p:sp>
        <p:sp>
          <p:nvSpPr>
            <p:cNvPr id="74768"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[ 5 ]</a:t>
              </a:r>
            </a:p>
          </p:txBody>
        </p:sp>
        <p:sp>
          <p:nvSpPr>
            <p:cNvPr id="74769"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latin typeface="Times New Roman" pitchFamily="16" charset="0"/>
                  <a:cs typeface="+mn-cs"/>
                </a:rPr>
                <a:t>. . .</a:t>
              </a:r>
            </a:p>
          </p:txBody>
        </p:sp>
        <p:sp>
          <p:nvSpPr>
            <p:cNvPr id="11297" name="AutoShape 19"/>
            <p:cNvSpPr>
              <a:spLocks noChangeArrowheads="1"/>
            </p:cNvSpPr>
            <p:nvPr/>
          </p:nvSpPr>
          <p:spPr bwMode="auto">
            <a:xfrm>
              <a:off x="19748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
          <p:nvSpPr>
            <p:cNvPr id="11298" name="AutoShape 20"/>
            <p:cNvSpPr>
              <a:spLocks noChangeArrowheads="1"/>
            </p:cNvSpPr>
            <p:nvPr/>
          </p:nvSpPr>
          <p:spPr bwMode="auto">
            <a:xfrm>
              <a:off x="28892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11299" name="AutoShape 21"/>
            <p:cNvSpPr>
              <a:spLocks noChangeArrowheads="1"/>
            </p:cNvSpPr>
            <p:nvPr/>
          </p:nvSpPr>
          <p:spPr bwMode="auto">
            <a:xfrm>
              <a:off x="3827463"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grpSp>
      <p:grpSp>
        <p:nvGrpSpPr>
          <p:cNvPr id="3" name="Group 39"/>
          <p:cNvGrpSpPr>
            <a:grpSpLocks/>
          </p:cNvGrpSpPr>
          <p:nvPr/>
        </p:nvGrpSpPr>
        <p:grpSpPr bwMode="auto">
          <a:xfrm>
            <a:off x="7391400" y="1905000"/>
            <a:ext cx="1597025" cy="2614613"/>
            <a:chOff x="7391400" y="1905000"/>
            <a:chExt cx="1597025" cy="2614613"/>
          </a:xfrm>
        </p:grpSpPr>
        <p:grpSp>
          <p:nvGrpSpPr>
            <p:cNvPr id="4" name="Group 29"/>
            <p:cNvGrpSpPr>
              <a:grpSpLocks/>
            </p:cNvGrpSpPr>
            <p:nvPr/>
          </p:nvGrpSpPr>
          <p:grpSpPr bwMode="auto">
            <a:xfrm>
              <a:off x="7391400" y="1905000"/>
              <a:ext cx="1579563" cy="785813"/>
              <a:chOff x="4656" y="1200"/>
              <a:chExt cx="995" cy="495"/>
            </a:xfrm>
          </p:grpSpPr>
          <p:sp>
            <p:nvSpPr>
              <p:cNvPr id="74778" name="AutoShape 26"/>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latin typeface="Times New Roman" pitchFamily="16" charset="0"/>
                    <a:cs typeface="+mn-cs"/>
                  </a:rPr>
                  <a:t>size</a:t>
                </a:r>
              </a:p>
            </p:txBody>
          </p:sp>
          <p:sp>
            <p:nvSpPr>
              <p:cNvPr id="11282" name="AutoShape 27"/>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1272" name="AutoShape 28"/>
            <p:cNvSpPr>
              <a:spLocks noChangeArrowheads="1"/>
            </p:cNvSpPr>
            <p:nvPr/>
          </p:nvSpPr>
          <p:spPr bwMode="auto">
            <a:xfrm>
              <a:off x="7688263" y="20685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5" name="Group 33"/>
            <p:cNvGrpSpPr>
              <a:grpSpLocks/>
            </p:cNvGrpSpPr>
            <p:nvPr/>
          </p:nvGrpSpPr>
          <p:grpSpPr bwMode="auto">
            <a:xfrm>
              <a:off x="7391400" y="2819400"/>
              <a:ext cx="1597025" cy="785813"/>
              <a:chOff x="4656" y="1200"/>
              <a:chExt cx="1006" cy="495"/>
            </a:xfrm>
          </p:grpSpPr>
          <p:sp>
            <p:nvSpPr>
              <p:cNvPr id="74786" name="AutoShape 34"/>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latin typeface="Times New Roman" pitchFamily="16" charset="0"/>
                    <a:cs typeface="+mn-cs"/>
                  </a:rPr>
                  <a:t>first</a:t>
                </a:r>
              </a:p>
            </p:txBody>
          </p:sp>
          <p:sp>
            <p:nvSpPr>
              <p:cNvPr id="11280" name="AutoShape 35"/>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1274" name="AutoShape 36"/>
            <p:cNvSpPr>
              <a:spLocks noChangeArrowheads="1"/>
            </p:cNvSpPr>
            <p:nvPr/>
          </p:nvSpPr>
          <p:spPr bwMode="auto">
            <a:xfrm>
              <a:off x="7688263" y="29829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0</a:t>
              </a:r>
            </a:p>
          </p:txBody>
        </p:sp>
        <p:grpSp>
          <p:nvGrpSpPr>
            <p:cNvPr id="6" name="Group 37"/>
            <p:cNvGrpSpPr>
              <a:grpSpLocks/>
            </p:cNvGrpSpPr>
            <p:nvPr/>
          </p:nvGrpSpPr>
          <p:grpSpPr bwMode="auto">
            <a:xfrm>
              <a:off x="7391400" y="3733800"/>
              <a:ext cx="1528763" cy="785813"/>
              <a:chOff x="4656" y="1200"/>
              <a:chExt cx="963" cy="495"/>
            </a:xfrm>
          </p:grpSpPr>
          <p:sp>
            <p:nvSpPr>
              <p:cNvPr id="74790" name="AutoShape 38"/>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effectLst>
                      <a:outerShdw blurRad="38100" dist="38100" dir="2700000" algn="tl">
                        <a:srgbClr val="000000"/>
                      </a:outerShdw>
                    </a:effectLst>
                    <a:latin typeface="Times New Roman" pitchFamily="16" charset="0"/>
                    <a:cs typeface="+mn-cs"/>
                  </a:rPr>
                  <a:t>last</a:t>
                </a:r>
              </a:p>
            </p:txBody>
          </p:sp>
          <p:sp>
            <p:nvSpPr>
              <p:cNvPr id="11278" name="AutoShape 39"/>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1276" name="AutoShape 40"/>
            <p:cNvSpPr>
              <a:spLocks noChangeArrowheads="1"/>
            </p:cNvSpPr>
            <p:nvPr/>
          </p:nvSpPr>
          <p:spPr bwMode="auto">
            <a:xfrm>
              <a:off x="7688263" y="38973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grpSp>
      <p:sp>
        <p:nvSpPr>
          <p:cNvPr id="36" name="Title 35"/>
          <p:cNvSpPr>
            <a:spLocks noGrp="1"/>
          </p:cNvSpPr>
          <p:nvPr>
            <p:ph type="title"/>
          </p:nvPr>
        </p:nvSpPr>
        <p:spPr/>
        <p:txBody>
          <a:bodyPr/>
          <a:lstStyle/>
          <a:p>
            <a:r>
              <a:rPr lang="en-US" b="1" dirty="0" smtClean="0"/>
              <a:t>Array Implementation</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sz="half" idx="1"/>
          </p:nvPr>
        </p:nvSpPr>
        <p:spPr>
          <a:xfrm>
            <a:off x="685800" y="1981200"/>
            <a:ext cx="6019800" cy="1371600"/>
          </a:xfrm>
        </p:spPr>
        <p:txBody>
          <a:bodyPr/>
          <a:lstStyle/>
          <a:p>
            <a:pPr algn="just" eaLnBrk="1" hangingPunct="1">
              <a:lnSpc>
                <a:spcPct val="95000"/>
              </a:lnSpc>
              <a:spcBef>
                <a:spcPts val="7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dirty="0" smtClean="0"/>
              <a:t>When an element leaves the queue, size is decremented, and first changes, too</a:t>
            </a:r>
            <a:r>
              <a:rPr lang="en-GB" dirty="0" smtClean="0"/>
              <a:t>.</a:t>
            </a:r>
          </a:p>
        </p:txBody>
      </p:sp>
      <p:sp>
        <p:nvSpPr>
          <p:cNvPr id="12292" name="Freeform 21"/>
          <p:cNvSpPr>
            <a:spLocks noChangeArrowheads="1"/>
          </p:cNvSpPr>
          <p:nvPr/>
        </p:nvSpPr>
        <p:spPr bwMode="auto">
          <a:xfrm>
            <a:off x="7459663" y="4743450"/>
            <a:ext cx="982662" cy="1725613"/>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grpSp>
        <p:nvGrpSpPr>
          <p:cNvPr id="2" name="Group 41"/>
          <p:cNvGrpSpPr>
            <a:grpSpLocks/>
          </p:cNvGrpSpPr>
          <p:nvPr/>
        </p:nvGrpSpPr>
        <p:grpSpPr bwMode="auto">
          <a:xfrm>
            <a:off x="7391400" y="1905000"/>
            <a:ext cx="1597025" cy="2614613"/>
            <a:chOff x="7391400" y="1905000"/>
            <a:chExt cx="1597025" cy="2614613"/>
          </a:xfrm>
        </p:grpSpPr>
        <p:grpSp>
          <p:nvGrpSpPr>
            <p:cNvPr id="4" name="Group 22"/>
            <p:cNvGrpSpPr>
              <a:grpSpLocks/>
            </p:cNvGrpSpPr>
            <p:nvPr/>
          </p:nvGrpSpPr>
          <p:grpSpPr bwMode="auto">
            <a:xfrm>
              <a:off x="7391400" y="1905000"/>
              <a:ext cx="1579563" cy="785813"/>
              <a:chOff x="4656" y="1200"/>
              <a:chExt cx="995" cy="495"/>
            </a:xfrm>
          </p:grpSpPr>
          <p:sp>
            <p:nvSpPr>
              <p:cNvPr id="76823" name="AutoShape 23"/>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size</a:t>
                </a:r>
              </a:p>
            </p:txBody>
          </p:sp>
          <p:sp>
            <p:nvSpPr>
              <p:cNvPr id="12326" name="AutoShape 24"/>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2316" name="AutoShape 25"/>
            <p:cNvSpPr>
              <a:spLocks noChangeArrowheads="1"/>
            </p:cNvSpPr>
            <p:nvPr/>
          </p:nvSpPr>
          <p:spPr bwMode="auto">
            <a:xfrm>
              <a:off x="7688263" y="20685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grpSp>
          <p:nvGrpSpPr>
            <p:cNvPr id="5" name="Group 26"/>
            <p:cNvGrpSpPr>
              <a:grpSpLocks/>
            </p:cNvGrpSpPr>
            <p:nvPr/>
          </p:nvGrpSpPr>
          <p:grpSpPr bwMode="auto">
            <a:xfrm>
              <a:off x="7391400" y="2819400"/>
              <a:ext cx="1597025" cy="785813"/>
              <a:chOff x="4656" y="1200"/>
              <a:chExt cx="1006" cy="495"/>
            </a:xfrm>
          </p:grpSpPr>
          <p:sp>
            <p:nvSpPr>
              <p:cNvPr id="76827" name="AutoShape 27"/>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first</a:t>
                </a:r>
              </a:p>
            </p:txBody>
          </p:sp>
          <p:sp>
            <p:nvSpPr>
              <p:cNvPr id="12324" name="AutoShape 28"/>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3" name="AutoShape 29"/>
            <p:cNvSpPr>
              <a:spLocks noChangeArrowheads="1"/>
            </p:cNvSpPr>
            <p:nvPr/>
          </p:nvSpPr>
          <p:spPr bwMode="auto">
            <a:xfrm>
              <a:off x="7688263" y="29829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grpSp>
          <p:nvGrpSpPr>
            <p:cNvPr id="6" name="Group 30"/>
            <p:cNvGrpSpPr>
              <a:grpSpLocks/>
            </p:cNvGrpSpPr>
            <p:nvPr/>
          </p:nvGrpSpPr>
          <p:grpSpPr bwMode="auto">
            <a:xfrm>
              <a:off x="7391400" y="3733800"/>
              <a:ext cx="1528763" cy="785813"/>
              <a:chOff x="4656" y="1200"/>
              <a:chExt cx="963" cy="495"/>
            </a:xfrm>
          </p:grpSpPr>
          <p:sp>
            <p:nvSpPr>
              <p:cNvPr id="76831" name="AutoShape 31"/>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last</a:t>
                </a:r>
              </a:p>
            </p:txBody>
          </p:sp>
          <p:sp>
            <p:nvSpPr>
              <p:cNvPr id="12322" name="AutoShape 3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2320" name="AutoShape 33"/>
            <p:cNvSpPr>
              <a:spLocks noChangeArrowheads="1"/>
            </p:cNvSpPr>
            <p:nvPr/>
          </p:nvSpPr>
          <p:spPr bwMode="auto">
            <a:xfrm>
              <a:off x="7688263" y="38973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grpSp>
      <p:grpSp>
        <p:nvGrpSpPr>
          <p:cNvPr id="7" name="Group 42"/>
          <p:cNvGrpSpPr>
            <a:grpSpLocks/>
          </p:cNvGrpSpPr>
          <p:nvPr/>
        </p:nvGrpSpPr>
        <p:grpSpPr bwMode="auto">
          <a:xfrm>
            <a:off x="1703388" y="4800600"/>
            <a:ext cx="6091237" cy="1371600"/>
            <a:chOff x="1703388" y="4800600"/>
            <a:chExt cx="6091237" cy="1371600"/>
          </a:xfrm>
        </p:grpSpPr>
        <p:sp>
          <p:nvSpPr>
            <p:cNvPr id="12295"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12296" name="Line 5"/>
            <p:cNvSpPr>
              <a:spLocks noChangeShapeType="1"/>
            </p:cNvSpPr>
            <p:nvPr/>
          </p:nvSpPr>
          <p:spPr bwMode="auto">
            <a:xfrm>
              <a:off x="2616200" y="5249863"/>
              <a:ext cx="1588" cy="792162"/>
            </a:xfrm>
            <a:prstGeom prst="line">
              <a:avLst/>
            </a:prstGeom>
            <a:noFill/>
            <a:ln w="12600">
              <a:solidFill>
                <a:srgbClr val="0000FF"/>
              </a:solidFill>
              <a:round/>
              <a:headEnd/>
              <a:tailEnd/>
            </a:ln>
          </p:spPr>
          <p:txBody>
            <a:bodyPr/>
            <a:lstStyle/>
            <a:p>
              <a:endParaRPr lang="en-US"/>
            </a:p>
          </p:txBody>
        </p:sp>
        <p:sp>
          <p:nvSpPr>
            <p:cNvPr id="12297" name="Line 6"/>
            <p:cNvSpPr>
              <a:spLocks noChangeShapeType="1"/>
            </p:cNvSpPr>
            <p:nvPr/>
          </p:nvSpPr>
          <p:spPr bwMode="auto">
            <a:xfrm>
              <a:off x="3530600" y="5249863"/>
              <a:ext cx="1588" cy="792162"/>
            </a:xfrm>
            <a:prstGeom prst="line">
              <a:avLst/>
            </a:prstGeom>
            <a:noFill/>
            <a:ln w="12600">
              <a:solidFill>
                <a:srgbClr val="0000FF"/>
              </a:solidFill>
              <a:round/>
              <a:headEnd/>
              <a:tailEnd/>
            </a:ln>
          </p:spPr>
          <p:txBody>
            <a:bodyPr/>
            <a:lstStyle/>
            <a:p>
              <a:endParaRPr lang="en-US"/>
            </a:p>
          </p:txBody>
        </p:sp>
        <p:sp>
          <p:nvSpPr>
            <p:cNvPr id="12298" name="Line 7"/>
            <p:cNvSpPr>
              <a:spLocks noChangeShapeType="1"/>
            </p:cNvSpPr>
            <p:nvPr/>
          </p:nvSpPr>
          <p:spPr bwMode="auto">
            <a:xfrm>
              <a:off x="4443413" y="5249863"/>
              <a:ext cx="1587" cy="792162"/>
            </a:xfrm>
            <a:prstGeom prst="line">
              <a:avLst/>
            </a:prstGeom>
            <a:noFill/>
            <a:ln w="12600">
              <a:solidFill>
                <a:srgbClr val="0000FF"/>
              </a:solidFill>
              <a:round/>
              <a:headEnd/>
              <a:tailEnd/>
            </a:ln>
          </p:spPr>
          <p:txBody>
            <a:bodyPr/>
            <a:lstStyle/>
            <a:p>
              <a:endParaRPr lang="en-US"/>
            </a:p>
          </p:txBody>
        </p:sp>
        <p:sp>
          <p:nvSpPr>
            <p:cNvPr id="12299" name="Line 8"/>
            <p:cNvSpPr>
              <a:spLocks noChangeShapeType="1"/>
            </p:cNvSpPr>
            <p:nvPr/>
          </p:nvSpPr>
          <p:spPr bwMode="auto">
            <a:xfrm>
              <a:off x="5359400" y="5253038"/>
              <a:ext cx="1588" cy="784225"/>
            </a:xfrm>
            <a:prstGeom prst="line">
              <a:avLst/>
            </a:prstGeom>
            <a:noFill/>
            <a:ln w="12600">
              <a:solidFill>
                <a:srgbClr val="0000FF"/>
              </a:solidFill>
              <a:round/>
              <a:headEnd/>
              <a:tailEnd/>
            </a:ln>
          </p:spPr>
          <p:txBody>
            <a:bodyPr/>
            <a:lstStyle/>
            <a:p>
              <a:endParaRPr lang="en-US"/>
            </a:p>
          </p:txBody>
        </p:sp>
        <p:sp>
          <p:nvSpPr>
            <p:cNvPr id="12300" name="Line 9"/>
            <p:cNvSpPr>
              <a:spLocks noChangeShapeType="1"/>
            </p:cNvSpPr>
            <p:nvPr/>
          </p:nvSpPr>
          <p:spPr bwMode="auto">
            <a:xfrm>
              <a:off x="6273800" y="5253038"/>
              <a:ext cx="1588" cy="784225"/>
            </a:xfrm>
            <a:prstGeom prst="line">
              <a:avLst/>
            </a:prstGeom>
            <a:noFill/>
            <a:ln w="12600">
              <a:solidFill>
                <a:srgbClr val="0000FF"/>
              </a:solidFill>
              <a:round/>
              <a:headEnd/>
              <a:tailEnd/>
            </a:ln>
          </p:spPr>
          <p:txBody>
            <a:bodyPr/>
            <a:lstStyle/>
            <a:p>
              <a:endParaRPr lang="en-US"/>
            </a:p>
          </p:txBody>
        </p:sp>
        <p:sp>
          <p:nvSpPr>
            <p:cNvPr id="12301" name="Line 10"/>
            <p:cNvSpPr>
              <a:spLocks noChangeShapeType="1"/>
            </p:cNvSpPr>
            <p:nvPr/>
          </p:nvSpPr>
          <p:spPr bwMode="auto">
            <a:xfrm>
              <a:off x="7188200" y="5248275"/>
              <a:ext cx="1588" cy="793750"/>
            </a:xfrm>
            <a:prstGeom prst="line">
              <a:avLst/>
            </a:prstGeom>
            <a:noFill/>
            <a:ln w="12600">
              <a:solidFill>
                <a:srgbClr val="0000FF"/>
              </a:solidFill>
              <a:round/>
              <a:headEnd/>
              <a:tailEnd/>
            </a:ln>
          </p:spPr>
          <p:txBody>
            <a:bodyPr/>
            <a:lstStyle/>
            <a:p>
              <a:endParaRPr lang="en-US"/>
            </a:p>
          </p:txBody>
        </p:sp>
        <p:sp>
          <p:nvSpPr>
            <p:cNvPr id="76811"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[ 0 ]</a:t>
              </a:r>
            </a:p>
          </p:txBody>
        </p:sp>
        <p:sp>
          <p:nvSpPr>
            <p:cNvPr id="76812"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[1]</a:t>
              </a:r>
            </a:p>
          </p:txBody>
        </p:sp>
        <p:sp>
          <p:nvSpPr>
            <p:cNvPr id="76813"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[ 2 ]</a:t>
              </a:r>
            </a:p>
          </p:txBody>
        </p:sp>
        <p:sp>
          <p:nvSpPr>
            <p:cNvPr id="76814"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[ 3 ]</a:t>
              </a:r>
            </a:p>
          </p:txBody>
        </p:sp>
        <p:sp>
          <p:nvSpPr>
            <p:cNvPr id="76815"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[ 4 ]</a:t>
              </a:r>
            </a:p>
          </p:txBody>
        </p:sp>
        <p:sp>
          <p:nvSpPr>
            <p:cNvPr id="76816"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[ 5 ]</a:t>
              </a:r>
            </a:p>
          </p:txBody>
        </p:sp>
        <p:sp>
          <p:nvSpPr>
            <p:cNvPr id="76817"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latin typeface="Times New Roman" pitchFamily="16" charset="0"/>
                  <a:cs typeface="+mn-cs"/>
                </a:rPr>
                <a:t>. . .</a:t>
              </a:r>
            </a:p>
          </p:txBody>
        </p:sp>
        <p:sp>
          <p:nvSpPr>
            <p:cNvPr id="12309" name="AutoShape 18"/>
            <p:cNvSpPr>
              <a:spLocks noChangeArrowheads="1"/>
            </p:cNvSpPr>
            <p:nvPr/>
          </p:nvSpPr>
          <p:spPr bwMode="auto">
            <a:xfrm>
              <a:off x="19748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4</a:t>
              </a:r>
            </a:p>
          </p:txBody>
        </p:sp>
        <p:sp>
          <p:nvSpPr>
            <p:cNvPr id="12310" name="AutoShape 19"/>
            <p:cNvSpPr>
              <a:spLocks noChangeArrowheads="1"/>
            </p:cNvSpPr>
            <p:nvPr/>
          </p:nvSpPr>
          <p:spPr bwMode="auto">
            <a:xfrm>
              <a:off x="28892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12311" name="AutoShape 20"/>
            <p:cNvSpPr>
              <a:spLocks noChangeArrowheads="1"/>
            </p:cNvSpPr>
            <p:nvPr/>
          </p:nvSpPr>
          <p:spPr bwMode="auto">
            <a:xfrm>
              <a:off x="3827463"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grpSp>
          <p:nvGrpSpPr>
            <p:cNvPr id="8" name="Group 36"/>
            <p:cNvGrpSpPr>
              <a:grpSpLocks/>
            </p:cNvGrpSpPr>
            <p:nvPr/>
          </p:nvGrpSpPr>
          <p:grpSpPr bwMode="auto">
            <a:xfrm>
              <a:off x="2133600" y="5181600"/>
              <a:ext cx="76200" cy="990600"/>
              <a:chOff x="384" y="2496"/>
              <a:chExt cx="48" cy="624"/>
            </a:xfrm>
          </p:grpSpPr>
          <p:sp>
            <p:nvSpPr>
              <p:cNvPr id="12317" name="Rectangle 34"/>
              <p:cNvSpPr>
                <a:spLocks noChangeArrowheads="1"/>
              </p:cNvSpPr>
              <p:nvPr/>
            </p:nvSpPr>
            <p:spPr bwMode="auto">
              <a:xfrm rot="2379613">
                <a:off x="384" y="2496"/>
                <a:ext cx="48" cy="624"/>
              </a:xfrm>
              <a:prstGeom prst="rect">
                <a:avLst/>
              </a:prstGeom>
              <a:solidFill>
                <a:schemeClr val="tx1"/>
              </a:solidFill>
              <a:ln w="9525">
                <a:solidFill>
                  <a:schemeClr val="bg2">
                    <a:lumMod val="50000"/>
                  </a:schemeClr>
                </a:solidFill>
                <a:miter lim="800000"/>
                <a:headEnd/>
                <a:tailEnd/>
              </a:ln>
            </p:spPr>
            <p:txBody>
              <a:bodyPr wrap="none" anchor="ctr"/>
              <a:lstStyle/>
              <a:p>
                <a:pPr algn="ctr">
                  <a:defRPr/>
                </a:pPr>
                <a:endParaRPr lang="en-US">
                  <a:solidFill>
                    <a:schemeClr val="tx1"/>
                  </a:solidFill>
                </a:endParaRPr>
              </a:p>
            </p:txBody>
          </p:sp>
          <p:sp>
            <p:nvSpPr>
              <p:cNvPr id="12318" name="Rectangle 35"/>
              <p:cNvSpPr>
                <a:spLocks noChangeArrowheads="1"/>
              </p:cNvSpPr>
              <p:nvPr/>
            </p:nvSpPr>
            <p:spPr bwMode="auto">
              <a:xfrm rot="19220387" flipH="1">
                <a:off x="384" y="2496"/>
                <a:ext cx="48" cy="624"/>
              </a:xfrm>
              <a:prstGeom prst="rect">
                <a:avLst/>
              </a:prstGeom>
              <a:solidFill>
                <a:schemeClr val="tx1"/>
              </a:solidFill>
              <a:ln w="9525">
                <a:solidFill>
                  <a:schemeClr val="bg2">
                    <a:lumMod val="50000"/>
                  </a:schemeClr>
                </a:solidFill>
                <a:miter lim="800000"/>
                <a:headEnd/>
                <a:tailEnd/>
              </a:ln>
            </p:spPr>
            <p:txBody>
              <a:bodyPr wrap="none" anchor="ctr"/>
              <a:lstStyle/>
              <a:p>
                <a:pPr algn="ctr">
                  <a:defRPr/>
                </a:pPr>
                <a:endParaRPr lang="en-US">
                  <a:solidFill>
                    <a:schemeClr val="tx1"/>
                  </a:solidFill>
                </a:endParaRPr>
              </a:p>
            </p:txBody>
          </p:sp>
        </p:grpSp>
      </p:grpSp>
      <p:sp>
        <p:nvSpPr>
          <p:cNvPr id="39" name="Title 38"/>
          <p:cNvSpPr>
            <a:spLocks noGrp="1"/>
          </p:cNvSpPr>
          <p:nvPr>
            <p:ph type="title"/>
          </p:nvPr>
        </p:nvSpPr>
        <p:spPr/>
        <p:txBody>
          <a:bodyPr/>
          <a:lstStyle/>
          <a:p>
            <a:r>
              <a:rPr lang="en-US" b="1" dirty="0" smtClean="0"/>
              <a:t>Array Implementation</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42900"/>
            <a:ext cx="86106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latin typeface="Aharoni" pitchFamily="2" charset="-79"/>
                <a:cs typeface="Aharoni" pitchFamily="2" charset="-79"/>
              </a:rPr>
              <a:t>An </a:t>
            </a:r>
            <a:r>
              <a:rPr lang="en-GB" dirty="0" err="1" smtClean="0">
                <a:latin typeface="Aharoni" pitchFamily="2" charset="-79"/>
                <a:cs typeface="Aharoni" pitchFamily="2" charset="-79"/>
              </a:rPr>
              <a:t>Enqueue</a:t>
            </a:r>
            <a:r>
              <a:rPr lang="en-GB" dirty="0" smtClean="0">
                <a:latin typeface="Aharoni" pitchFamily="2" charset="-79"/>
                <a:cs typeface="Aharoni" pitchFamily="2" charset="-79"/>
              </a:rPr>
              <a:t> Operation</a:t>
            </a:r>
          </a:p>
        </p:txBody>
      </p:sp>
      <p:sp>
        <p:nvSpPr>
          <p:cNvPr id="13315" name="Rectangle 3"/>
          <p:cNvSpPr>
            <a:spLocks noGrp="1" noChangeArrowheads="1"/>
          </p:cNvSpPr>
          <p:nvPr>
            <p:ph sz="half" idx="1"/>
          </p:nvPr>
        </p:nvSpPr>
        <p:spPr>
          <a:xfrm>
            <a:off x="685800" y="1981200"/>
            <a:ext cx="6172200" cy="1447800"/>
          </a:xfrm>
        </p:spPr>
        <p:txBody>
          <a:bodyPr/>
          <a:lstStyle/>
          <a:p>
            <a:pPr algn="just" eaLnBrk="1" hangingPunct="1">
              <a:lnSpc>
                <a:spcPct val="95000"/>
              </a:lnSpc>
              <a:spcBef>
                <a:spcPts val="7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dirty="0" smtClean="0"/>
              <a:t>When an element enters the queue, size is incremented, and last changes, too.</a:t>
            </a:r>
          </a:p>
        </p:txBody>
      </p:sp>
      <p:sp>
        <p:nvSpPr>
          <p:cNvPr id="13316" name="Freeform 21"/>
          <p:cNvSpPr>
            <a:spLocks noChangeArrowheads="1"/>
          </p:cNvSpPr>
          <p:nvPr/>
        </p:nvSpPr>
        <p:spPr bwMode="auto">
          <a:xfrm>
            <a:off x="7459663" y="4743450"/>
            <a:ext cx="982662" cy="1725613"/>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grpSp>
        <p:nvGrpSpPr>
          <p:cNvPr id="3" name="Group 37"/>
          <p:cNvGrpSpPr>
            <a:grpSpLocks/>
          </p:cNvGrpSpPr>
          <p:nvPr/>
        </p:nvGrpSpPr>
        <p:grpSpPr bwMode="auto">
          <a:xfrm>
            <a:off x="7391400" y="1905000"/>
            <a:ext cx="1597025" cy="2614613"/>
            <a:chOff x="7391400" y="1905000"/>
            <a:chExt cx="1597025" cy="2614613"/>
          </a:xfrm>
        </p:grpSpPr>
        <p:grpSp>
          <p:nvGrpSpPr>
            <p:cNvPr id="4" name="Group 22"/>
            <p:cNvGrpSpPr>
              <a:grpSpLocks/>
            </p:cNvGrpSpPr>
            <p:nvPr/>
          </p:nvGrpSpPr>
          <p:grpSpPr bwMode="auto">
            <a:xfrm>
              <a:off x="7391400" y="1905000"/>
              <a:ext cx="1579563" cy="785813"/>
              <a:chOff x="4656" y="1200"/>
              <a:chExt cx="995" cy="495"/>
            </a:xfrm>
          </p:grpSpPr>
          <p:sp>
            <p:nvSpPr>
              <p:cNvPr id="78871" name="AutoShape 23"/>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size</a:t>
                </a:r>
              </a:p>
            </p:txBody>
          </p:sp>
          <p:sp>
            <p:nvSpPr>
              <p:cNvPr id="13348" name="AutoShape 24"/>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3338" name="AutoShape 25"/>
            <p:cNvSpPr>
              <a:spLocks noChangeArrowheads="1"/>
            </p:cNvSpPr>
            <p:nvPr/>
          </p:nvSpPr>
          <p:spPr bwMode="auto">
            <a:xfrm>
              <a:off x="7688263" y="20685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nvGrpSpPr>
            <p:cNvPr id="5" name="Group 26"/>
            <p:cNvGrpSpPr>
              <a:grpSpLocks/>
            </p:cNvGrpSpPr>
            <p:nvPr/>
          </p:nvGrpSpPr>
          <p:grpSpPr bwMode="auto">
            <a:xfrm>
              <a:off x="7391400" y="2819400"/>
              <a:ext cx="1597025" cy="785813"/>
              <a:chOff x="4656" y="1200"/>
              <a:chExt cx="1006" cy="495"/>
            </a:xfrm>
          </p:grpSpPr>
          <p:sp>
            <p:nvSpPr>
              <p:cNvPr id="78875" name="AutoShape 27"/>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first</a:t>
                </a:r>
              </a:p>
            </p:txBody>
          </p:sp>
          <p:sp>
            <p:nvSpPr>
              <p:cNvPr id="13346" name="AutoShape 28"/>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2" name="AutoShape 29"/>
            <p:cNvSpPr>
              <a:spLocks noChangeArrowheads="1"/>
            </p:cNvSpPr>
            <p:nvPr/>
          </p:nvSpPr>
          <p:spPr bwMode="auto">
            <a:xfrm>
              <a:off x="7688263" y="29829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1</a:t>
              </a:r>
            </a:p>
          </p:txBody>
        </p:sp>
        <p:grpSp>
          <p:nvGrpSpPr>
            <p:cNvPr id="6" name="Group 30"/>
            <p:cNvGrpSpPr>
              <a:grpSpLocks/>
            </p:cNvGrpSpPr>
            <p:nvPr/>
          </p:nvGrpSpPr>
          <p:grpSpPr bwMode="auto">
            <a:xfrm>
              <a:off x="7391400" y="3733800"/>
              <a:ext cx="1528763" cy="785813"/>
              <a:chOff x="4656" y="1200"/>
              <a:chExt cx="963" cy="495"/>
            </a:xfrm>
          </p:grpSpPr>
          <p:sp>
            <p:nvSpPr>
              <p:cNvPr id="78879" name="AutoShape 31"/>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last</a:t>
                </a:r>
              </a:p>
            </p:txBody>
          </p:sp>
          <p:sp>
            <p:nvSpPr>
              <p:cNvPr id="13344" name="AutoShape 32"/>
              <p:cNvSpPr>
                <a:spLocks noChangeArrowheads="1"/>
              </p:cNvSpPr>
              <p:nvPr/>
            </p:nvSpPr>
            <p:spPr bwMode="auto">
              <a:xfrm>
                <a:off x="4656" y="1200"/>
                <a:ext cx="573" cy="495"/>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grpSp>
        <p:sp>
          <p:nvSpPr>
            <p:cNvPr id="13342" name="AutoShape 33"/>
            <p:cNvSpPr>
              <a:spLocks noChangeArrowheads="1"/>
            </p:cNvSpPr>
            <p:nvPr/>
          </p:nvSpPr>
          <p:spPr bwMode="auto">
            <a:xfrm>
              <a:off x="7688263" y="3897313"/>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3</a:t>
              </a:r>
            </a:p>
          </p:txBody>
        </p:sp>
      </p:grpSp>
      <p:grpSp>
        <p:nvGrpSpPr>
          <p:cNvPr id="7" name="Group 38"/>
          <p:cNvGrpSpPr>
            <a:grpSpLocks/>
          </p:cNvGrpSpPr>
          <p:nvPr/>
        </p:nvGrpSpPr>
        <p:grpSpPr bwMode="auto">
          <a:xfrm>
            <a:off x="1703388" y="4800600"/>
            <a:ext cx="6091237" cy="1447800"/>
            <a:chOff x="1703388" y="4800600"/>
            <a:chExt cx="6091237" cy="1447800"/>
          </a:xfrm>
        </p:grpSpPr>
        <p:sp>
          <p:nvSpPr>
            <p:cNvPr id="13319" name="AutoShape 4"/>
            <p:cNvSpPr>
              <a:spLocks noChangeArrowheads="1"/>
            </p:cNvSpPr>
            <p:nvPr/>
          </p:nvSpPr>
          <p:spPr bwMode="auto">
            <a:xfrm>
              <a:off x="1703388" y="5253038"/>
              <a:ext cx="6046787" cy="785812"/>
            </a:xfrm>
            <a:prstGeom prst="roundRect">
              <a:avLst>
                <a:gd name="adj" fmla="val 199"/>
              </a:avLst>
            </a:prstGeom>
            <a:solidFill>
              <a:srgbClr val="8080FF"/>
            </a:solidFill>
            <a:ln w="12600">
              <a:solidFill>
                <a:srgbClr val="0000FF"/>
              </a:solidFill>
              <a:round/>
              <a:headEnd/>
              <a:tailEnd/>
            </a:ln>
          </p:spPr>
          <p:txBody>
            <a:bodyPr wrap="none" anchor="ctr"/>
            <a:lstStyle/>
            <a:p>
              <a:endParaRPr lang="en-US"/>
            </a:p>
          </p:txBody>
        </p:sp>
        <p:sp>
          <p:nvSpPr>
            <p:cNvPr id="13320" name="Line 5"/>
            <p:cNvSpPr>
              <a:spLocks noChangeShapeType="1"/>
            </p:cNvSpPr>
            <p:nvPr/>
          </p:nvSpPr>
          <p:spPr bwMode="auto">
            <a:xfrm>
              <a:off x="2616200" y="5249863"/>
              <a:ext cx="1588" cy="792162"/>
            </a:xfrm>
            <a:prstGeom prst="line">
              <a:avLst/>
            </a:prstGeom>
            <a:noFill/>
            <a:ln w="12600">
              <a:solidFill>
                <a:srgbClr val="0000FF"/>
              </a:solidFill>
              <a:round/>
              <a:headEnd/>
              <a:tailEnd/>
            </a:ln>
          </p:spPr>
          <p:txBody>
            <a:bodyPr/>
            <a:lstStyle/>
            <a:p>
              <a:endParaRPr lang="en-US"/>
            </a:p>
          </p:txBody>
        </p:sp>
        <p:sp>
          <p:nvSpPr>
            <p:cNvPr id="13321" name="Line 6"/>
            <p:cNvSpPr>
              <a:spLocks noChangeShapeType="1"/>
            </p:cNvSpPr>
            <p:nvPr/>
          </p:nvSpPr>
          <p:spPr bwMode="auto">
            <a:xfrm>
              <a:off x="3530600" y="5249863"/>
              <a:ext cx="1588" cy="792162"/>
            </a:xfrm>
            <a:prstGeom prst="line">
              <a:avLst/>
            </a:prstGeom>
            <a:noFill/>
            <a:ln w="12600">
              <a:solidFill>
                <a:srgbClr val="0000FF"/>
              </a:solidFill>
              <a:round/>
              <a:headEnd/>
              <a:tailEnd/>
            </a:ln>
          </p:spPr>
          <p:txBody>
            <a:bodyPr/>
            <a:lstStyle/>
            <a:p>
              <a:endParaRPr lang="en-US"/>
            </a:p>
          </p:txBody>
        </p:sp>
        <p:sp>
          <p:nvSpPr>
            <p:cNvPr id="13322" name="Line 7"/>
            <p:cNvSpPr>
              <a:spLocks noChangeShapeType="1"/>
            </p:cNvSpPr>
            <p:nvPr/>
          </p:nvSpPr>
          <p:spPr bwMode="auto">
            <a:xfrm>
              <a:off x="4443413" y="5249863"/>
              <a:ext cx="1587" cy="792162"/>
            </a:xfrm>
            <a:prstGeom prst="line">
              <a:avLst/>
            </a:prstGeom>
            <a:noFill/>
            <a:ln w="12600">
              <a:solidFill>
                <a:srgbClr val="0000FF"/>
              </a:solidFill>
              <a:round/>
              <a:headEnd/>
              <a:tailEnd/>
            </a:ln>
          </p:spPr>
          <p:txBody>
            <a:bodyPr/>
            <a:lstStyle/>
            <a:p>
              <a:endParaRPr lang="en-US"/>
            </a:p>
          </p:txBody>
        </p:sp>
        <p:sp>
          <p:nvSpPr>
            <p:cNvPr id="13323" name="Line 8"/>
            <p:cNvSpPr>
              <a:spLocks noChangeShapeType="1"/>
            </p:cNvSpPr>
            <p:nvPr/>
          </p:nvSpPr>
          <p:spPr bwMode="auto">
            <a:xfrm>
              <a:off x="5359400" y="5253038"/>
              <a:ext cx="1588" cy="784225"/>
            </a:xfrm>
            <a:prstGeom prst="line">
              <a:avLst/>
            </a:prstGeom>
            <a:noFill/>
            <a:ln w="12600">
              <a:solidFill>
                <a:srgbClr val="0000FF"/>
              </a:solidFill>
              <a:round/>
              <a:headEnd/>
              <a:tailEnd/>
            </a:ln>
          </p:spPr>
          <p:txBody>
            <a:bodyPr/>
            <a:lstStyle/>
            <a:p>
              <a:endParaRPr lang="en-US"/>
            </a:p>
          </p:txBody>
        </p:sp>
        <p:sp>
          <p:nvSpPr>
            <p:cNvPr id="13324" name="Line 9"/>
            <p:cNvSpPr>
              <a:spLocks noChangeShapeType="1"/>
            </p:cNvSpPr>
            <p:nvPr/>
          </p:nvSpPr>
          <p:spPr bwMode="auto">
            <a:xfrm>
              <a:off x="6273800" y="5253038"/>
              <a:ext cx="1588" cy="784225"/>
            </a:xfrm>
            <a:prstGeom prst="line">
              <a:avLst/>
            </a:prstGeom>
            <a:noFill/>
            <a:ln w="12600">
              <a:solidFill>
                <a:srgbClr val="0000FF"/>
              </a:solidFill>
              <a:round/>
              <a:headEnd/>
              <a:tailEnd/>
            </a:ln>
          </p:spPr>
          <p:txBody>
            <a:bodyPr/>
            <a:lstStyle/>
            <a:p>
              <a:endParaRPr lang="en-US"/>
            </a:p>
          </p:txBody>
        </p:sp>
        <p:sp>
          <p:nvSpPr>
            <p:cNvPr id="13325" name="Line 10"/>
            <p:cNvSpPr>
              <a:spLocks noChangeShapeType="1"/>
            </p:cNvSpPr>
            <p:nvPr/>
          </p:nvSpPr>
          <p:spPr bwMode="auto">
            <a:xfrm>
              <a:off x="7188200" y="5248275"/>
              <a:ext cx="1588" cy="793750"/>
            </a:xfrm>
            <a:prstGeom prst="line">
              <a:avLst/>
            </a:prstGeom>
            <a:noFill/>
            <a:ln w="12600">
              <a:solidFill>
                <a:srgbClr val="0000FF"/>
              </a:solidFill>
              <a:round/>
              <a:headEnd/>
              <a:tailEnd/>
            </a:ln>
          </p:spPr>
          <p:txBody>
            <a:bodyPr/>
            <a:lstStyle/>
            <a:p>
              <a:endParaRPr lang="en-US"/>
            </a:p>
          </p:txBody>
        </p:sp>
        <p:sp>
          <p:nvSpPr>
            <p:cNvPr id="78859"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[ 0 ]</a:t>
              </a:r>
            </a:p>
          </p:txBody>
        </p:sp>
        <p:sp>
          <p:nvSpPr>
            <p:cNvPr id="78860"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[1]</a:t>
              </a:r>
            </a:p>
          </p:txBody>
        </p:sp>
        <p:sp>
          <p:nvSpPr>
            <p:cNvPr id="78861"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[ 2 ]</a:t>
              </a:r>
            </a:p>
          </p:txBody>
        </p:sp>
        <p:sp>
          <p:nvSpPr>
            <p:cNvPr id="78862"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[ 3 ]</a:t>
              </a:r>
            </a:p>
          </p:txBody>
        </p:sp>
        <p:sp>
          <p:nvSpPr>
            <p:cNvPr id="78863"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[ 4 ]</a:t>
              </a:r>
            </a:p>
          </p:txBody>
        </p:sp>
        <p:sp>
          <p:nvSpPr>
            <p:cNvPr id="78864"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000000"/>
                    </a:outerShdw>
                  </a:effectLst>
                  <a:latin typeface="Times New Roman" pitchFamily="16" charset="0"/>
                  <a:cs typeface="+mn-cs"/>
                </a:rPr>
                <a:t>[ 5 ]</a:t>
              </a:r>
            </a:p>
          </p:txBody>
        </p:sp>
        <p:sp>
          <p:nvSpPr>
            <p:cNvPr id="78865"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a:effectLst>
                    <a:outerShdw blurRad="38100" dist="38100" dir="2700000" algn="tl">
                      <a:srgbClr val="000000"/>
                    </a:outerShdw>
                  </a:effectLst>
                  <a:latin typeface="Times New Roman" pitchFamily="16" charset="0"/>
                  <a:cs typeface="+mn-cs"/>
                </a:rPr>
                <a:t>. . .</a:t>
              </a:r>
            </a:p>
          </p:txBody>
        </p:sp>
        <p:sp>
          <p:nvSpPr>
            <p:cNvPr id="13333" name="AutoShape 18"/>
            <p:cNvSpPr>
              <a:spLocks noChangeArrowheads="1"/>
            </p:cNvSpPr>
            <p:nvPr/>
          </p:nvSpPr>
          <p:spPr bwMode="auto">
            <a:xfrm>
              <a:off x="4724400" y="541020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2</a:t>
              </a:r>
            </a:p>
          </p:txBody>
        </p:sp>
        <p:sp>
          <p:nvSpPr>
            <p:cNvPr id="13334" name="AutoShape 19"/>
            <p:cNvSpPr>
              <a:spLocks noChangeArrowheads="1"/>
            </p:cNvSpPr>
            <p:nvPr/>
          </p:nvSpPr>
          <p:spPr bwMode="auto">
            <a:xfrm>
              <a:off x="2889250"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8</a:t>
              </a:r>
            </a:p>
          </p:txBody>
        </p:sp>
        <p:sp>
          <p:nvSpPr>
            <p:cNvPr id="13335" name="AutoShape 20"/>
            <p:cNvSpPr>
              <a:spLocks noChangeArrowheads="1"/>
            </p:cNvSpPr>
            <p:nvPr/>
          </p:nvSpPr>
          <p:spPr bwMode="auto">
            <a:xfrm>
              <a:off x="3827463" y="5416550"/>
              <a:ext cx="336550" cy="431800"/>
            </a:xfrm>
            <a:prstGeom prst="roundRect">
              <a:avLst>
                <a:gd name="adj" fmla="val 449"/>
              </a:avLst>
            </a:prstGeom>
            <a:noFill/>
            <a:ln w="9525">
              <a:noFill/>
              <a:round/>
              <a:headEnd/>
              <a:tailEnd/>
            </a:ln>
          </p:spPr>
          <p:txBody>
            <a:bodyPr wrap="none" lIns="90360" tIns="44280" rIns="90360" bIns="44280">
              <a:spAutoFit/>
            </a:bodyPr>
            <a:lstStyle/>
            <a:p>
              <a:pPr algn="ctr">
                <a:lnSpc>
                  <a:spcPct val="93000"/>
                </a:lnSpc>
                <a:buClr>
                  <a:srgbClr val="0000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FF"/>
                  </a:solidFill>
                </a:rPr>
                <a:t>6</a:t>
              </a:r>
            </a:p>
          </p:txBody>
        </p:sp>
        <p:sp>
          <p:nvSpPr>
            <p:cNvPr id="13340" name="Line 37"/>
            <p:cNvSpPr>
              <a:spLocks noChangeShapeType="1"/>
            </p:cNvSpPr>
            <p:nvPr/>
          </p:nvSpPr>
          <p:spPr bwMode="auto">
            <a:xfrm flipV="1">
              <a:off x="3200400" y="5791200"/>
              <a:ext cx="1524000" cy="457200"/>
            </a:xfrm>
            <a:prstGeom prst="line">
              <a:avLst/>
            </a:prstGeom>
            <a:noFill/>
            <a:ln w="76200">
              <a:solidFill>
                <a:schemeClr val="bg1">
                  <a:lumMod val="85000"/>
                </a:schemeClr>
              </a:solidFill>
              <a:round/>
              <a:headEnd/>
              <a:tailEnd type="triangle" w="med" len="med"/>
            </a:ln>
          </p:spPr>
          <p:txBody>
            <a:bodyPr/>
            <a:lstStyle/>
            <a:p>
              <a:pPr>
                <a:defRPr/>
              </a:pPr>
              <a:endParaRPr lang="en-US" dirty="0">
                <a:solidFill>
                  <a:srgbClr val="FF3399"/>
                </a:solidFill>
              </a:endParaRPr>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Drawback of Linear Queue</a:t>
            </a:r>
            <a:endParaRPr lang="en-US" dirty="0"/>
          </a:p>
        </p:txBody>
      </p:sp>
      <p:sp>
        <p:nvSpPr>
          <p:cNvPr id="3" name="Content Placeholder 2"/>
          <p:cNvSpPr>
            <a:spLocks noGrp="1"/>
          </p:cNvSpPr>
          <p:nvPr>
            <p:ph idx="1"/>
          </p:nvPr>
        </p:nvSpPr>
        <p:spPr/>
        <p:txBody>
          <a:bodyPr/>
          <a:lstStyle/>
          <a:p>
            <a:pPr algn="just"/>
            <a:r>
              <a:rPr lang="en-US" dirty="0" smtClean="0"/>
              <a:t> Once the queue is full, even though few elements from the front are deleted and    some occupied space is relieved, it is not possible to add anymore new elements, as the rear has already reached the Queue’s rear most position. </a:t>
            </a:r>
          </a:p>
          <a:p>
            <a:pPr algn="just"/>
            <a:r>
              <a:rPr lang="en-US" dirty="0" smtClean="0"/>
              <a:t>Circular Queue is designed to overcome the limitation of Simple Queue</a:t>
            </a:r>
          </a:p>
          <a:p>
            <a:pPr algn="just"/>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Circular Queue?</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This queue is not linear but circular.</a:t>
            </a:r>
          </a:p>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Its structure can be like the following figure:</a:t>
            </a:r>
          </a:p>
          <a:p>
            <a:pPr algn="just">
              <a:lnSpc>
                <a:spcPct val="20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solidFill>
                <a:srgbClr val="000000"/>
              </a:solidFill>
            </a:endParaRPr>
          </a:p>
          <a:p>
            <a:pPr algn="just">
              <a:lnSpc>
                <a:spcPct val="20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solidFill>
                <a:srgbClr val="000000"/>
              </a:solidFill>
            </a:endParaRPr>
          </a:p>
          <a:p>
            <a:pPr algn="just">
              <a:lnSpc>
                <a:spcPct val="20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solidFill>
                <a:srgbClr val="000000"/>
              </a:solidFill>
            </a:endParaRPr>
          </a:p>
          <a:p>
            <a:pPr algn="just">
              <a:lnSpc>
                <a:spcPct val="12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 In circular queue, once the Queue is full the "First" element of the Queue becomes the  "Rear" most element, </a:t>
            </a:r>
            <a:r>
              <a:rPr lang="en-GB" b="1" dirty="0" smtClean="0">
                <a:solidFill>
                  <a:srgbClr val="FF0000"/>
                </a:solidFill>
              </a:rPr>
              <a:t>if and only if the "Front“  has moved forward</a:t>
            </a:r>
            <a:r>
              <a:rPr lang="en-GB" dirty="0" smtClean="0">
                <a:solidFill>
                  <a:srgbClr val="000000"/>
                </a:solidFill>
              </a:rPr>
              <a:t>. otherwise it will again be a "Queue overflow" state.</a:t>
            </a:r>
            <a:endParaRPr lang="en-US" dirty="0"/>
          </a:p>
        </p:txBody>
      </p:sp>
      <p:pic>
        <p:nvPicPr>
          <p:cNvPr id="5" name="Picture 8"/>
          <p:cNvPicPr>
            <a:picLocks noChangeAspect="1" noChangeArrowheads="1"/>
          </p:cNvPicPr>
          <p:nvPr/>
        </p:nvPicPr>
        <p:blipFill>
          <a:blip r:embed="rId2"/>
          <a:srcRect/>
          <a:stretch>
            <a:fillRect/>
          </a:stretch>
        </p:blipFill>
        <p:spPr bwMode="auto">
          <a:xfrm>
            <a:off x="2667000" y="2667000"/>
            <a:ext cx="2895600" cy="1828800"/>
          </a:xfrm>
          <a:prstGeom prst="rect">
            <a:avLst/>
          </a:prstGeom>
          <a:solidFill>
            <a:srgbClr val="4F81BD"/>
          </a:solidFill>
          <a:ln w="9360">
            <a:solidFill>
              <a:srgbClr val="000000"/>
            </a:solidFill>
            <a:miter lim="800000"/>
            <a:headEnd/>
            <a:tailEnd/>
          </a:ln>
          <a:effectLst/>
        </p:spPr>
      </p:pic>
      <p:sp>
        <p:nvSpPr>
          <p:cNvPr id="6" name="Text Box 9"/>
          <p:cNvSpPr txBox="1">
            <a:spLocks noChangeArrowheads="1"/>
          </p:cNvSpPr>
          <p:nvPr/>
        </p:nvSpPr>
        <p:spPr bwMode="auto">
          <a:xfrm>
            <a:off x="1676400" y="4505287"/>
            <a:ext cx="5181600" cy="371513"/>
          </a:xfrm>
          <a:prstGeom prst="rect">
            <a:avLst/>
          </a:prstGeom>
          <a:noFill/>
          <a:ln w="9525">
            <a:noFill/>
            <a:round/>
            <a:headEnd/>
            <a:tailEnd/>
          </a:ln>
          <a:effectLst/>
        </p:spPr>
        <p:txBody>
          <a:bodyPr wrap="squar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rPr>
              <a:t>Figure: Circular Queue  </a:t>
            </a:r>
            <a:r>
              <a:rPr lang="en-GB" dirty="0" smtClean="0">
                <a:solidFill>
                  <a:srgbClr val="000000"/>
                </a:solidFill>
              </a:rPr>
              <a:t>having Rear </a:t>
            </a:r>
            <a:r>
              <a:rPr lang="en-GB" dirty="0">
                <a:solidFill>
                  <a:srgbClr val="000000"/>
                </a:solidFill>
              </a:rPr>
              <a:t>= 5 and Front = 0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1143000"/>
          </a:xfrm>
        </p:spPr>
        <p:txBody>
          <a:bodyPr>
            <a:normAutofit fontScale="90000"/>
          </a:bodyPr>
          <a:lstStyle/>
          <a:p>
            <a:r>
              <a:rPr lang="en-US" b="1" dirty="0" smtClean="0"/>
              <a:t>Operations Performed on Circular Queue</a:t>
            </a:r>
            <a:endParaRPr lang="en-US" dirty="0"/>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400" b="1" dirty="0" smtClean="0"/>
              <a:t>Insert operation</a:t>
            </a:r>
            <a:r>
              <a:rPr lang="en-US" sz="2400" dirty="0" smtClean="0"/>
              <a:t> is used to insert an element into Circular Queue. </a:t>
            </a:r>
          </a:p>
          <a:p>
            <a:pPr algn="just"/>
            <a:r>
              <a:rPr lang="en-US" sz="2400" dirty="0" smtClean="0"/>
              <a:t>In order to insert an element into Circular Queue first we have to check weather space is available in the Circular Queue or not. </a:t>
            </a:r>
          </a:p>
          <a:p>
            <a:pPr algn="just"/>
            <a:r>
              <a:rPr lang="en-US" sz="2400" dirty="0" smtClean="0"/>
              <a:t>If Circular Queue is full then we can not insert an element into Circular Queue. </a:t>
            </a:r>
          </a:p>
          <a:p>
            <a:pPr algn="just"/>
            <a:r>
              <a:rPr lang="en-US" sz="2400" dirty="0" smtClean="0"/>
              <a:t>If value of REAR variable is greater then or equal to SIZE and value of FRONT variable is equal to 1 then we can not insert an element into Circular Queue. </a:t>
            </a:r>
          </a:p>
          <a:p>
            <a:pPr algn="just"/>
            <a:r>
              <a:rPr lang="en-US" sz="2400" dirty="0" smtClean="0"/>
              <a:t>This condition is known as </a:t>
            </a:r>
            <a:r>
              <a:rPr lang="en-US" sz="2400" b="1" dirty="0" smtClean="0"/>
              <a:t>“Overflow”</a:t>
            </a:r>
            <a:r>
              <a:rPr lang="en-US" sz="2400" dirty="0" smtClean="0"/>
              <a:t>. </a:t>
            </a:r>
          </a:p>
          <a:p>
            <a:pPr algn="just"/>
            <a:r>
              <a:rPr lang="en-US" sz="2400" dirty="0" smtClean="0"/>
              <a:t>If Queue is not overflow then we have to </a:t>
            </a:r>
            <a:r>
              <a:rPr lang="en-US" sz="2400" b="1" dirty="0" smtClean="0"/>
              <a:t>set the value of REAR variable</a:t>
            </a:r>
            <a:r>
              <a:rPr lang="en-US" sz="2400" dirty="0" smtClean="0"/>
              <a:t> and then we can insert an element into Circular Queue.</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Algorithms for Insertion Operations in Circular Queue</a:t>
            </a:r>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algn="just">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800" dirty="0" smtClean="0">
                <a:solidFill>
                  <a:srgbClr val="000000"/>
                </a:solidFill>
                <a:cs typeface="Arial" charset="0"/>
              </a:rPr>
              <a:t>	   </a:t>
            </a:r>
            <a:r>
              <a:rPr lang="en-GB" sz="3800" b="1" dirty="0" smtClean="0">
                <a:solidFill>
                  <a:srgbClr val="000000"/>
                </a:solidFill>
                <a:cs typeface="Arial" charset="0"/>
              </a:rPr>
              <a:t>Insert-Circular-Q</a:t>
            </a:r>
            <a:r>
              <a:rPr lang="en-GB" sz="3800" dirty="0" smtClean="0">
                <a:solidFill>
                  <a:srgbClr val="000000"/>
                </a:solidFill>
                <a:cs typeface="Arial" charset="0"/>
              </a:rPr>
              <a:t>(</a:t>
            </a:r>
            <a:r>
              <a:rPr lang="en-GB" sz="3800" dirty="0" err="1" smtClean="0">
                <a:solidFill>
                  <a:srgbClr val="000000"/>
                </a:solidFill>
                <a:cs typeface="Arial" charset="0"/>
              </a:rPr>
              <a:t>CQueue</a:t>
            </a:r>
            <a:r>
              <a:rPr lang="en-GB" sz="3800" dirty="0" smtClean="0">
                <a:solidFill>
                  <a:srgbClr val="000000"/>
                </a:solidFill>
                <a:cs typeface="Arial" charset="0"/>
              </a:rPr>
              <a:t>, Rear, Front, N, Item)</a:t>
            </a:r>
          </a:p>
          <a:p>
            <a:pPr algn="just">
              <a:lnSpc>
                <a:spcPct val="150000"/>
              </a:lnSpc>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solidFill>
                  <a:srgbClr val="000000"/>
                </a:solidFill>
                <a:cs typeface="Arial" charset="0"/>
              </a:rPr>
              <a:t>CQueue</a:t>
            </a:r>
            <a:r>
              <a:rPr lang="en-GB" dirty="0" smtClean="0">
                <a:solidFill>
                  <a:srgbClr val="000000"/>
                </a:solidFill>
                <a:cs typeface="Arial" charset="0"/>
              </a:rPr>
              <a:t> is a circular queue where to store data. </a:t>
            </a:r>
          </a:p>
          <a:p>
            <a:pPr algn="just">
              <a:lnSpc>
                <a:spcPct val="150000"/>
              </a:lnSpc>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rgbClr val="FF0000"/>
                </a:solidFill>
                <a:cs typeface="Arial" charset="0"/>
              </a:rPr>
              <a:t>Rear</a:t>
            </a:r>
            <a:r>
              <a:rPr lang="en-GB" dirty="0" smtClean="0">
                <a:solidFill>
                  <a:srgbClr val="000000"/>
                </a:solidFill>
                <a:cs typeface="Arial" charset="0"/>
              </a:rPr>
              <a:t> represents the location in which the data element is to be </a:t>
            </a:r>
            <a:r>
              <a:rPr lang="en-GB" b="1" dirty="0" smtClean="0">
                <a:solidFill>
                  <a:srgbClr val="FF0000"/>
                </a:solidFill>
                <a:cs typeface="Arial" charset="0"/>
              </a:rPr>
              <a:t>inserted</a:t>
            </a:r>
            <a:r>
              <a:rPr lang="en-GB" dirty="0" smtClean="0">
                <a:solidFill>
                  <a:srgbClr val="000000"/>
                </a:solidFill>
                <a:cs typeface="Arial" charset="0"/>
              </a:rPr>
              <a:t> and </a:t>
            </a:r>
            <a:r>
              <a:rPr lang="en-GB" b="1" dirty="0" smtClean="0">
                <a:solidFill>
                  <a:srgbClr val="FF0000"/>
                </a:solidFill>
                <a:cs typeface="Arial" charset="0"/>
              </a:rPr>
              <a:t>Front</a:t>
            </a:r>
            <a:r>
              <a:rPr lang="en-GB" dirty="0" smtClean="0">
                <a:solidFill>
                  <a:srgbClr val="000000"/>
                </a:solidFill>
                <a:cs typeface="Arial" charset="0"/>
              </a:rPr>
              <a:t> represents the location from which the data element is to be </a:t>
            </a:r>
            <a:r>
              <a:rPr lang="en-GB" b="1" dirty="0" smtClean="0">
                <a:solidFill>
                  <a:srgbClr val="FF0000"/>
                </a:solidFill>
                <a:cs typeface="Arial" charset="0"/>
              </a:rPr>
              <a:t>removed</a:t>
            </a:r>
            <a:r>
              <a:rPr lang="en-GB" dirty="0" smtClean="0">
                <a:solidFill>
                  <a:srgbClr val="000000"/>
                </a:solidFill>
                <a:cs typeface="Arial" charset="0"/>
              </a:rPr>
              <a:t>.  </a:t>
            </a:r>
          </a:p>
          <a:p>
            <a:pPr algn="just">
              <a:lnSpc>
                <a:spcPct val="150000"/>
              </a:lnSpc>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Here N is the maximum size of </a:t>
            </a:r>
            <a:r>
              <a:rPr lang="en-GB" dirty="0" err="1" smtClean="0">
                <a:solidFill>
                  <a:srgbClr val="000000"/>
                </a:solidFill>
                <a:cs typeface="Arial" charset="0"/>
              </a:rPr>
              <a:t>CQueue</a:t>
            </a:r>
            <a:r>
              <a:rPr lang="en-GB" dirty="0" smtClean="0">
                <a:solidFill>
                  <a:srgbClr val="000000"/>
                </a:solidFill>
                <a:cs typeface="Arial" charset="0"/>
              </a:rPr>
              <a:t> and finally, Item is the new item to be added. </a:t>
            </a:r>
          </a:p>
          <a:p>
            <a:pPr algn="just">
              <a:lnSpc>
                <a:spcPct val="150000"/>
              </a:lnSpc>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solidFill>
                  <a:srgbClr val="000000"/>
                </a:solidFill>
                <a:cs typeface="Arial" charset="0"/>
              </a:rPr>
              <a:t>Initailly</a:t>
            </a:r>
            <a:r>
              <a:rPr lang="en-GB" dirty="0" smtClean="0">
                <a:solidFill>
                  <a:srgbClr val="000000"/>
                </a:solidFill>
                <a:cs typeface="Arial" charset="0"/>
              </a:rPr>
              <a:t> Rear = 0 and Front = 0.</a:t>
            </a:r>
          </a:p>
          <a:p>
            <a:pP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Algorithms for Insertion Operations in Circular Queue</a:t>
            </a:r>
          </a:p>
        </p:txBody>
      </p:sp>
      <p:sp>
        <p:nvSpPr>
          <p:cNvPr id="3" name="Content Placeholder 2"/>
          <p:cNvSpPr>
            <a:spLocks noGrp="1"/>
          </p:cNvSpPr>
          <p:nvPr>
            <p:ph idx="1"/>
          </p:nvPr>
        </p:nvSpPr>
        <p:spPr>
          <a:xfrm>
            <a:off x="457200" y="1600200"/>
            <a:ext cx="8229600" cy="5257800"/>
          </a:xfrm>
        </p:spPr>
        <p:txBody>
          <a:bodyPr>
            <a:normAutofit fontScale="47500" lnSpcReduction="20000"/>
          </a:bodyPr>
          <a:lstStyle/>
          <a:p>
            <a:pPr algn="just">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	   </a:t>
            </a:r>
            <a:r>
              <a:rPr lang="en-GB" sz="5100" b="1" dirty="0" smtClean="0">
                <a:solidFill>
                  <a:srgbClr val="000000"/>
                </a:solidFill>
                <a:cs typeface="Arial" charset="0"/>
              </a:rPr>
              <a:t>Insert-Circular-Q</a:t>
            </a:r>
            <a:r>
              <a:rPr lang="en-GB" sz="5100" dirty="0" smtClean="0">
                <a:solidFill>
                  <a:srgbClr val="000000"/>
                </a:solidFill>
                <a:cs typeface="Arial" charset="0"/>
              </a:rPr>
              <a:t>(</a:t>
            </a:r>
            <a:r>
              <a:rPr lang="en-GB" sz="5100" dirty="0" err="1" smtClean="0">
                <a:solidFill>
                  <a:srgbClr val="000000"/>
                </a:solidFill>
                <a:cs typeface="Arial" charset="0"/>
              </a:rPr>
              <a:t>CQueue</a:t>
            </a:r>
            <a:r>
              <a:rPr lang="en-GB" sz="5100" dirty="0" smtClean="0">
                <a:solidFill>
                  <a:srgbClr val="000000"/>
                </a:solidFill>
                <a:cs typeface="Arial" charset="0"/>
              </a:rPr>
              <a:t>, Rear, Front, N, Item)</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300" dirty="0" smtClean="0">
              <a:solidFill>
                <a:srgbClr val="000000"/>
              </a:solidFill>
              <a:cs typeface="Arial" charset="0"/>
            </a:endParaRP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cs typeface="Arial" charset="0"/>
              </a:rPr>
              <a:t>1.  If Front = 0 and Rear = 0 then Set Front := 1 and go to step 4.</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cs typeface="Arial" charset="0"/>
              </a:rPr>
              <a:t>2.  If  Front =1 and Rear = N or Front = Rear + 1 then</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cs typeface="Arial" charset="0"/>
              </a:rPr>
              <a:t>	            Display “Circular Queue Overflow” </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cs typeface="Arial" charset="0"/>
              </a:rPr>
              <a:t>            Return.</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cs typeface="Arial" charset="0"/>
              </a:rPr>
              <a:t>       </a:t>
            </a:r>
            <a:r>
              <a:rPr lang="en-GB" sz="4400" dirty="0" err="1" smtClean="0">
                <a:solidFill>
                  <a:srgbClr val="000000"/>
                </a:solidFill>
                <a:cs typeface="Arial" charset="0"/>
              </a:rPr>
              <a:t>Endif</a:t>
            </a:r>
            <a:r>
              <a:rPr lang="en-GB" sz="4400" dirty="0" smtClean="0">
                <a:solidFill>
                  <a:srgbClr val="000000"/>
                </a:solidFill>
                <a:cs typeface="Arial" charset="0"/>
              </a:rPr>
              <a:t> </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cs typeface="Arial" charset="0"/>
              </a:rPr>
              <a:t>3.  If Rear = N  then Set Rear := 1 and go to step 5.</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cs typeface="Arial" charset="0"/>
              </a:rPr>
              <a:t>4.	Set Rear := Rear + 1</a:t>
            </a:r>
          </a:p>
          <a:p>
            <a:pPr marL="742950" indent="-742950">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cs typeface="Arial" charset="0"/>
              </a:rPr>
              <a:t>5.  Set </a:t>
            </a:r>
            <a:r>
              <a:rPr lang="en-GB" sz="4400" dirty="0" err="1" smtClean="0">
                <a:solidFill>
                  <a:srgbClr val="000000"/>
                </a:solidFill>
                <a:cs typeface="Arial" charset="0"/>
              </a:rPr>
              <a:t>CQueue</a:t>
            </a:r>
            <a:r>
              <a:rPr lang="en-GB" sz="4400" dirty="0" smtClean="0">
                <a:solidFill>
                  <a:srgbClr val="000000"/>
                </a:solidFill>
                <a:cs typeface="Arial" charset="0"/>
              </a:rPr>
              <a:t> [Rear] := Item.</a:t>
            </a:r>
          </a:p>
          <a:p>
            <a:pPr marL="742950" indent="-742950">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cs typeface="Arial" charset="0"/>
              </a:rPr>
              <a:t>6.  Return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Block Diagram of Queue</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 y="2057400"/>
            <a:ext cx="84582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1143000"/>
          </a:xfrm>
        </p:spPr>
        <p:txBody>
          <a:bodyPr>
            <a:normAutofit fontScale="90000"/>
          </a:bodyPr>
          <a:lstStyle/>
          <a:p>
            <a:r>
              <a:rPr lang="en-US" b="1" dirty="0" smtClean="0"/>
              <a:t>Operations Performed on Circular Queue</a:t>
            </a:r>
            <a:endParaRPr lang="en-US" dirty="0"/>
          </a:p>
        </p:txBody>
      </p:sp>
      <p:sp>
        <p:nvSpPr>
          <p:cNvPr id="3" name="Content Placeholder 2"/>
          <p:cNvSpPr>
            <a:spLocks noGrp="1"/>
          </p:cNvSpPr>
          <p:nvPr>
            <p:ph idx="1"/>
          </p:nvPr>
        </p:nvSpPr>
        <p:spPr>
          <a:xfrm>
            <a:off x="457200" y="1371600"/>
            <a:ext cx="8229600" cy="5029200"/>
          </a:xfrm>
        </p:spPr>
        <p:txBody>
          <a:bodyPr>
            <a:noAutofit/>
          </a:bodyPr>
          <a:lstStyle/>
          <a:p>
            <a:pPr algn="just">
              <a:buFont typeface="Wingdings" pitchFamily="2" charset="2"/>
              <a:buChar char="ü"/>
            </a:pPr>
            <a:r>
              <a:rPr lang="en-US" sz="2800" dirty="0" smtClean="0"/>
              <a:t>In order to delete an element from Circular Queue first we have to check weather Circular Queue is empty or not. </a:t>
            </a:r>
          </a:p>
          <a:p>
            <a:pPr algn="just">
              <a:buFont typeface="Wingdings" pitchFamily="2" charset="2"/>
              <a:buChar char="ü"/>
            </a:pPr>
            <a:r>
              <a:rPr lang="en-US" sz="2800" dirty="0" smtClean="0"/>
              <a:t>If Circular Queue is empty then we can not delete an element from Circular Queue. </a:t>
            </a:r>
          </a:p>
          <a:p>
            <a:pPr algn="just">
              <a:buFont typeface="Wingdings" pitchFamily="2" charset="2"/>
              <a:buChar char="ü"/>
            </a:pPr>
            <a:r>
              <a:rPr lang="en-US" sz="2800" dirty="0" smtClean="0"/>
              <a:t>This condition is known as </a:t>
            </a:r>
            <a:r>
              <a:rPr lang="en-US" sz="2800" b="1" dirty="0" smtClean="0"/>
              <a:t>“Underflow”</a:t>
            </a:r>
            <a:r>
              <a:rPr lang="en-US" sz="2800" dirty="0" smtClean="0"/>
              <a:t>. </a:t>
            </a:r>
          </a:p>
          <a:p>
            <a:pPr algn="just">
              <a:buFont typeface="Wingdings" pitchFamily="2" charset="2"/>
              <a:buChar char="ü"/>
            </a:pPr>
            <a:r>
              <a:rPr lang="en-US" sz="2800" dirty="0" smtClean="0"/>
              <a:t>If Circular Queue is not underflow then we can delete an element from Circular Queue. </a:t>
            </a:r>
          </a:p>
          <a:p>
            <a:pPr algn="just">
              <a:buFont typeface="Wingdings" pitchFamily="2" charset="2"/>
              <a:buChar char="ü"/>
            </a:pPr>
            <a:r>
              <a:rPr lang="en-US" sz="2800" dirty="0" smtClean="0"/>
              <a:t>After deleting an element from Circular Queue we have to set the value of FRONT and REAR variables according to the elements in the Circular Queue</a:t>
            </a:r>
          </a:p>
          <a:p>
            <a:pPr algn="just"/>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Algorithms for Deletion Operations in Circular Queue</a:t>
            </a:r>
          </a:p>
        </p:txBody>
      </p:sp>
      <p:sp>
        <p:nvSpPr>
          <p:cNvPr id="3" name="Content Placeholder 2"/>
          <p:cNvSpPr>
            <a:spLocks noGrp="1"/>
          </p:cNvSpPr>
          <p:nvPr>
            <p:ph idx="1"/>
          </p:nvPr>
        </p:nvSpPr>
        <p:spPr>
          <a:xfrm>
            <a:off x="457200" y="1600200"/>
            <a:ext cx="8229600" cy="5257800"/>
          </a:xfrm>
        </p:spPr>
        <p:txBody>
          <a:bodyPr>
            <a:normAutofit lnSpcReduction="10000"/>
          </a:bodyPr>
          <a:lstStyle/>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rgbClr val="000000"/>
                </a:solidFill>
                <a:cs typeface="Arial" charset="0"/>
              </a:rPr>
              <a:t>Delete-Circular-Q</a:t>
            </a:r>
            <a:r>
              <a:rPr lang="en-GB" dirty="0" smtClean="0">
                <a:solidFill>
                  <a:srgbClr val="000000"/>
                </a:solidFill>
                <a:cs typeface="Arial" charset="0"/>
              </a:rPr>
              <a:t>(</a:t>
            </a:r>
            <a:r>
              <a:rPr lang="en-GB" dirty="0" err="1" smtClean="0">
                <a:solidFill>
                  <a:srgbClr val="000000"/>
                </a:solidFill>
                <a:cs typeface="Arial" charset="0"/>
              </a:rPr>
              <a:t>CQueue</a:t>
            </a:r>
            <a:r>
              <a:rPr lang="en-GB" dirty="0" smtClean="0">
                <a:solidFill>
                  <a:srgbClr val="000000"/>
                </a:solidFill>
                <a:cs typeface="Arial" charset="0"/>
              </a:rPr>
              <a:t>, Front, Rear, Item)</a:t>
            </a: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Here, </a:t>
            </a:r>
            <a:r>
              <a:rPr lang="en-GB" dirty="0" err="1" smtClean="0">
                <a:solidFill>
                  <a:srgbClr val="000000"/>
                </a:solidFill>
                <a:cs typeface="Arial" charset="0"/>
              </a:rPr>
              <a:t>CQueue</a:t>
            </a:r>
            <a:r>
              <a:rPr lang="en-GB" dirty="0" smtClean="0">
                <a:solidFill>
                  <a:srgbClr val="000000"/>
                </a:solidFill>
                <a:cs typeface="Arial" charset="0"/>
              </a:rPr>
              <a:t> is the place where data are stored. Rear represents the location in which the data element is to be inserted and Front represents the location from which the data element is to be removed. Front element is assigned to Item. Initially, Front = 1.</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Algorithms for Deletion Operations in Circular Queue</a:t>
            </a:r>
          </a:p>
        </p:txBody>
      </p:sp>
      <p:sp>
        <p:nvSpPr>
          <p:cNvPr id="3" name="Content Placeholder 2"/>
          <p:cNvSpPr>
            <a:spLocks noGrp="1"/>
          </p:cNvSpPr>
          <p:nvPr>
            <p:ph idx="1"/>
          </p:nvPr>
        </p:nvSpPr>
        <p:spPr>
          <a:xfrm>
            <a:off x="76200" y="1371600"/>
            <a:ext cx="8839200" cy="5257800"/>
          </a:xfrm>
        </p:spPr>
        <p:txBody>
          <a:bodyPr>
            <a:normAutofit fontScale="47500" lnSpcReduction="20000"/>
          </a:bodyPr>
          <a:lstStyle/>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smtClean="0">
                <a:solidFill>
                  <a:srgbClr val="000000"/>
                </a:solidFill>
                <a:cs typeface="Arial" charset="0"/>
              </a:rPr>
              <a:t>Delete-Circular-Q</a:t>
            </a:r>
            <a:r>
              <a:rPr lang="en-GB" dirty="0" smtClean="0">
                <a:solidFill>
                  <a:srgbClr val="000000"/>
                </a:solidFill>
                <a:cs typeface="Arial" charset="0"/>
              </a:rPr>
              <a:t>(</a:t>
            </a:r>
            <a:r>
              <a:rPr lang="en-GB" dirty="0" err="1" smtClean="0">
                <a:solidFill>
                  <a:srgbClr val="000000"/>
                </a:solidFill>
                <a:cs typeface="Arial" charset="0"/>
              </a:rPr>
              <a:t>CQueue</a:t>
            </a:r>
            <a:r>
              <a:rPr lang="en-GB" dirty="0" smtClean="0">
                <a:solidFill>
                  <a:srgbClr val="000000"/>
                </a:solidFill>
                <a:cs typeface="Arial" charset="0"/>
              </a:rPr>
              <a:t>, Front, Rear, Item)</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1. If Front = 0 then </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            Print: “</a:t>
            </a:r>
            <a:r>
              <a:rPr lang="en-GB" dirty="0" smtClean="0">
                <a:solidFill>
                  <a:srgbClr val="000000"/>
                </a:solidFill>
                <a:cs typeface="Arial" charset="0"/>
              </a:rPr>
              <a:t>Circular Queue Underflow” </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cs typeface="Arial" charset="0"/>
              </a:rPr>
              <a:t>           Return</a:t>
            </a:r>
            <a:r>
              <a:rPr lang="en-GB" sz="2400" dirty="0" smtClean="0">
                <a:solidFill>
                  <a:srgbClr val="000000"/>
                </a:solidFill>
                <a:cs typeface="Arial" charset="0"/>
              </a:rPr>
              <a:t>.     </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solidFill>
                  <a:srgbClr val="000000"/>
                </a:solidFill>
                <a:cs typeface="Arial" charset="0"/>
              </a:rPr>
              <a:t>        </a:t>
            </a:r>
            <a:r>
              <a:rPr lang="en-GB" sz="2400" dirty="0" err="1" smtClean="0">
                <a:solidFill>
                  <a:srgbClr val="000000"/>
                </a:solidFill>
                <a:cs typeface="Arial" charset="0"/>
              </a:rPr>
              <a:t>Endif</a:t>
            </a:r>
            <a:endParaRPr lang="en-GB" sz="2800" dirty="0" smtClean="0">
              <a:solidFill>
                <a:srgbClr val="000000"/>
              </a:solidFill>
              <a:cs typeface="Arial" charset="0"/>
            </a:endParaRP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2. Set Item := </a:t>
            </a:r>
            <a:r>
              <a:rPr lang="en-GB" dirty="0" err="1" smtClean="0">
                <a:solidFill>
                  <a:srgbClr val="000000"/>
                </a:solidFill>
              </a:rPr>
              <a:t>CQueue</a:t>
            </a:r>
            <a:r>
              <a:rPr lang="en-GB" dirty="0" smtClean="0">
                <a:solidFill>
                  <a:srgbClr val="000000"/>
                </a:solidFill>
              </a:rPr>
              <a:t> [Front]</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3. If Front = N then 				// Last element so move Front to  1</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           Set Front = 1 </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            Return.</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      </a:t>
            </a:r>
            <a:r>
              <a:rPr lang="en-GB" dirty="0" err="1" smtClean="0">
                <a:solidFill>
                  <a:srgbClr val="000000"/>
                </a:solidFill>
              </a:rPr>
              <a:t>Endif</a:t>
            </a:r>
            <a:endParaRPr lang="en-GB" dirty="0" smtClean="0">
              <a:solidFill>
                <a:srgbClr val="000000"/>
              </a:solidFill>
            </a:endParaRP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4. If Front = Rear then 		 		     //only 1 element		</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		 Set Front = 0 and Rear = 0 </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       Return.</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5. Set Front := Front + 1 </a:t>
            </a:r>
          </a:p>
          <a:p>
            <a:pPr>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rPr>
              <a:t>6. Return.</a:t>
            </a:r>
            <a:endParaRPr lang="en-GB" dirty="0" smtClean="0">
              <a:solidFill>
                <a:srgbClr val="000000"/>
              </a:solidFill>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124200" y="6356350"/>
            <a:ext cx="2895600" cy="365125"/>
          </a:xfrm>
          <a:prstGeom prst="rect">
            <a:avLst/>
          </a:prstGeom>
          <a:noFill/>
          <a:ln w="9525">
            <a:noFill/>
            <a:round/>
            <a:headEnd/>
            <a:tailEnd/>
          </a:ln>
          <a:effectLst/>
        </p:spPr>
        <p:txBody>
          <a:bodyPr lIns="90000" tIns="46800" rIns="90000" bIns="46800" anchor="ctr"/>
          <a:lstStyle/>
          <a:p>
            <a:pPr algn="ct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898989"/>
              </a:solidFill>
              <a:latin typeface="Calibri" pitchFamily="32" charset="0"/>
            </a:endParaRPr>
          </a:p>
        </p:txBody>
      </p:sp>
      <p:sp>
        <p:nvSpPr>
          <p:cNvPr id="11267" name="Text Box 3"/>
          <p:cNvSpPr txBox="1">
            <a:spLocks noChangeArrowheads="1"/>
          </p:cNvSpPr>
          <p:nvPr/>
        </p:nvSpPr>
        <p:spPr bwMode="auto">
          <a:xfrm>
            <a:off x="6553200" y="6356350"/>
            <a:ext cx="2133600" cy="365125"/>
          </a:xfrm>
          <a:prstGeom prst="rect">
            <a:avLst/>
          </a:prstGeom>
          <a:noFill/>
          <a:ln w="9525">
            <a:noFill/>
            <a:round/>
            <a:headEnd/>
            <a:tailEnd/>
          </a:ln>
          <a:effectLst/>
        </p:spPr>
        <p:txBody>
          <a:bodyPr lIns="90000" tIns="46800" rIns="90000" bIns="46800" anchor="ctr"/>
          <a:lstStyle/>
          <a:p>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28CFCF8-4E81-49E6-A655-10BD16951288}" type="slidenum">
              <a:rPr lang="en-GB" sz="1200">
                <a:solidFill>
                  <a:srgbClr val="898989"/>
                </a:solidFill>
                <a:latin typeface="Calibri" pitchFamily="32" charset="0"/>
              </a:rPr>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43</a:t>
            </a:fld>
            <a:endParaRPr lang="en-GB" sz="1200">
              <a:solidFill>
                <a:srgbClr val="898989"/>
              </a:solidFill>
              <a:latin typeface="Calibri" pitchFamily="32" charset="0"/>
            </a:endParaRPr>
          </a:p>
        </p:txBody>
      </p:sp>
      <p:sp>
        <p:nvSpPr>
          <p:cNvPr id="11268" name="Text Box 4"/>
          <p:cNvSpPr txBox="1">
            <a:spLocks noChangeArrowheads="1"/>
          </p:cNvSpPr>
          <p:nvPr/>
        </p:nvSpPr>
        <p:spPr bwMode="auto">
          <a:xfrm>
            <a:off x="304800" y="166688"/>
            <a:ext cx="85344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0000"/>
                </a:solidFill>
              </a:rPr>
              <a:t>Example: Consider the following circular queue with N = 5.</a:t>
            </a:r>
          </a:p>
        </p:txBody>
      </p:sp>
      <p:pic>
        <p:nvPicPr>
          <p:cNvPr id="11269" name="Picture 5"/>
          <p:cNvPicPr>
            <a:picLocks noChangeAspect="1" noChangeArrowheads="1"/>
          </p:cNvPicPr>
          <p:nvPr/>
        </p:nvPicPr>
        <p:blipFill>
          <a:blip r:embed="rId3"/>
          <a:srcRect/>
          <a:stretch>
            <a:fillRect/>
          </a:stretch>
        </p:blipFill>
        <p:spPr bwMode="auto">
          <a:xfrm>
            <a:off x="995363" y="969963"/>
            <a:ext cx="1581150" cy="1485900"/>
          </a:xfrm>
          <a:prstGeom prst="rect">
            <a:avLst/>
          </a:prstGeom>
          <a:noFill/>
          <a:ln w="9525">
            <a:noFill/>
            <a:round/>
            <a:headEnd/>
            <a:tailEnd/>
          </a:ln>
          <a:effectLst/>
        </p:spPr>
      </p:pic>
      <p:sp>
        <p:nvSpPr>
          <p:cNvPr id="11270" name="Text Box 6"/>
          <p:cNvSpPr txBox="1">
            <a:spLocks noChangeArrowheads="1"/>
          </p:cNvSpPr>
          <p:nvPr/>
        </p:nvSpPr>
        <p:spPr bwMode="auto">
          <a:xfrm>
            <a:off x="366713" y="574675"/>
            <a:ext cx="3367087"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 Initially, Rear = 0, Front = 0.</a:t>
            </a:r>
          </a:p>
        </p:txBody>
      </p:sp>
      <p:sp>
        <p:nvSpPr>
          <p:cNvPr id="11271" name="Text Box 7"/>
          <p:cNvSpPr txBox="1">
            <a:spLocks noChangeArrowheads="1"/>
          </p:cNvSpPr>
          <p:nvPr/>
        </p:nvSpPr>
        <p:spPr bwMode="auto">
          <a:xfrm>
            <a:off x="354013" y="2500313"/>
            <a:ext cx="35052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2. Insert 10, Rear = 1, Front = 1.</a:t>
            </a:r>
          </a:p>
        </p:txBody>
      </p:sp>
      <p:pic>
        <p:nvPicPr>
          <p:cNvPr id="11272" name="Picture 8"/>
          <p:cNvPicPr>
            <a:picLocks noChangeAspect="1" noChangeArrowheads="1"/>
          </p:cNvPicPr>
          <p:nvPr/>
        </p:nvPicPr>
        <p:blipFill>
          <a:blip r:embed="rId4"/>
          <a:srcRect/>
          <a:stretch>
            <a:fillRect/>
          </a:stretch>
        </p:blipFill>
        <p:spPr bwMode="auto">
          <a:xfrm>
            <a:off x="1084263" y="2854325"/>
            <a:ext cx="1600200" cy="1476375"/>
          </a:xfrm>
          <a:prstGeom prst="rect">
            <a:avLst/>
          </a:prstGeom>
          <a:noFill/>
          <a:ln w="9525">
            <a:noFill/>
            <a:round/>
            <a:headEnd/>
            <a:tailEnd/>
          </a:ln>
          <a:effectLst/>
        </p:spPr>
      </p:pic>
      <p:sp>
        <p:nvSpPr>
          <p:cNvPr id="11273" name="Text Box 9"/>
          <p:cNvSpPr txBox="1">
            <a:spLocks noChangeArrowheads="1"/>
          </p:cNvSpPr>
          <p:nvPr/>
        </p:nvSpPr>
        <p:spPr bwMode="auto">
          <a:xfrm>
            <a:off x="381000" y="4314825"/>
            <a:ext cx="35052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3. Insert 50, Rear = 2, Front = 1.</a:t>
            </a:r>
          </a:p>
        </p:txBody>
      </p:sp>
      <p:pic>
        <p:nvPicPr>
          <p:cNvPr id="11274" name="Picture 10"/>
          <p:cNvPicPr>
            <a:picLocks noChangeAspect="1" noChangeArrowheads="1"/>
          </p:cNvPicPr>
          <p:nvPr/>
        </p:nvPicPr>
        <p:blipFill>
          <a:blip r:embed="rId5"/>
          <a:srcRect/>
          <a:stretch>
            <a:fillRect/>
          </a:stretch>
        </p:blipFill>
        <p:spPr bwMode="auto">
          <a:xfrm>
            <a:off x="1133475" y="4724400"/>
            <a:ext cx="1609725" cy="1485900"/>
          </a:xfrm>
          <a:prstGeom prst="rect">
            <a:avLst/>
          </a:prstGeom>
          <a:noFill/>
          <a:ln w="9525">
            <a:noFill/>
            <a:round/>
            <a:headEnd/>
            <a:tailEnd/>
          </a:ln>
          <a:effectLst/>
        </p:spPr>
      </p:pic>
      <p:sp>
        <p:nvSpPr>
          <p:cNvPr id="11275" name="Text Box 11"/>
          <p:cNvSpPr txBox="1">
            <a:spLocks noChangeArrowheads="1"/>
          </p:cNvSpPr>
          <p:nvPr/>
        </p:nvSpPr>
        <p:spPr bwMode="auto">
          <a:xfrm>
            <a:off x="4405313" y="603250"/>
            <a:ext cx="3900487"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rPr>
              <a:t>4. Insert 20, Rear = 3, Front = </a:t>
            </a:r>
            <a:r>
              <a:rPr lang="en-GB" dirty="0" smtClean="0">
                <a:solidFill>
                  <a:srgbClr val="000000"/>
                </a:solidFill>
              </a:rPr>
              <a:t>1.</a:t>
            </a:r>
            <a:endParaRPr lang="en-GB" dirty="0">
              <a:solidFill>
                <a:srgbClr val="000000"/>
              </a:solidFill>
            </a:endParaRPr>
          </a:p>
        </p:txBody>
      </p:sp>
      <p:pic>
        <p:nvPicPr>
          <p:cNvPr id="11276" name="Picture 12"/>
          <p:cNvPicPr>
            <a:picLocks noChangeAspect="1" noChangeArrowheads="1"/>
          </p:cNvPicPr>
          <p:nvPr/>
        </p:nvPicPr>
        <p:blipFill>
          <a:blip r:embed="rId6"/>
          <a:srcRect/>
          <a:stretch>
            <a:fillRect/>
          </a:stretch>
        </p:blipFill>
        <p:spPr bwMode="auto">
          <a:xfrm>
            <a:off x="5257800" y="969963"/>
            <a:ext cx="1466850" cy="1514475"/>
          </a:xfrm>
          <a:prstGeom prst="rect">
            <a:avLst/>
          </a:prstGeom>
          <a:noFill/>
          <a:ln w="9525">
            <a:noFill/>
            <a:round/>
            <a:headEnd/>
            <a:tailEnd/>
          </a:ln>
          <a:effectLst/>
        </p:spPr>
      </p:pic>
      <p:sp>
        <p:nvSpPr>
          <p:cNvPr id="11277" name="Text Box 13"/>
          <p:cNvSpPr txBox="1">
            <a:spLocks noChangeArrowheads="1"/>
          </p:cNvSpPr>
          <p:nvPr/>
        </p:nvSpPr>
        <p:spPr bwMode="auto">
          <a:xfrm>
            <a:off x="4343400" y="2514600"/>
            <a:ext cx="36576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5. Insert 70, Rear = 4, Front = 1.</a:t>
            </a:r>
          </a:p>
        </p:txBody>
      </p:sp>
      <p:pic>
        <p:nvPicPr>
          <p:cNvPr id="11278" name="Picture 14"/>
          <p:cNvPicPr>
            <a:picLocks noChangeAspect="1" noChangeArrowheads="1"/>
          </p:cNvPicPr>
          <p:nvPr/>
        </p:nvPicPr>
        <p:blipFill>
          <a:blip r:embed="rId7"/>
          <a:srcRect/>
          <a:stretch>
            <a:fillRect/>
          </a:stretch>
        </p:blipFill>
        <p:spPr bwMode="auto">
          <a:xfrm>
            <a:off x="5187950" y="2895600"/>
            <a:ext cx="1714500" cy="1514475"/>
          </a:xfrm>
          <a:prstGeom prst="rect">
            <a:avLst/>
          </a:prstGeom>
          <a:noFill/>
          <a:ln w="9525">
            <a:noFill/>
            <a:round/>
            <a:headEnd/>
            <a:tailEnd/>
          </a:ln>
          <a:effectLst/>
        </p:spPr>
      </p:pic>
      <p:sp>
        <p:nvSpPr>
          <p:cNvPr id="11279" name="Text Box 15"/>
          <p:cNvSpPr txBox="1">
            <a:spLocks noChangeArrowheads="1"/>
          </p:cNvSpPr>
          <p:nvPr/>
        </p:nvSpPr>
        <p:spPr bwMode="auto">
          <a:xfrm>
            <a:off x="4419600" y="4267200"/>
            <a:ext cx="38862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6. Delete front, Rear = 4, Front = 2.</a:t>
            </a:r>
          </a:p>
        </p:txBody>
      </p:sp>
      <p:pic>
        <p:nvPicPr>
          <p:cNvPr id="11280" name="Picture 16"/>
          <p:cNvPicPr>
            <a:picLocks noChangeAspect="1" noChangeArrowheads="1"/>
          </p:cNvPicPr>
          <p:nvPr/>
        </p:nvPicPr>
        <p:blipFill>
          <a:blip r:embed="rId8"/>
          <a:srcRect/>
          <a:stretch>
            <a:fillRect/>
          </a:stretch>
        </p:blipFill>
        <p:spPr bwMode="auto">
          <a:xfrm>
            <a:off x="5264150" y="4606925"/>
            <a:ext cx="1676400" cy="1533525"/>
          </a:xfrm>
          <a:prstGeom prst="rect">
            <a:avLst/>
          </a:prstGeom>
          <a:noFill/>
          <a:ln w="9525">
            <a:noFill/>
            <a:round/>
            <a:headEnd/>
            <a:tailEnd/>
          </a:ln>
          <a:effectLst/>
        </p:spPr>
      </p:pic>
      <p:sp>
        <p:nvSpPr>
          <p:cNvPr id="11281" name="Text Box 17"/>
          <p:cNvSpPr txBox="1">
            <a:spLocks noChangeArrowheads="1"/>
          </p:cNvSpPr>
          <p:nvPr/>
        </p:nvSpPr>
        <p:spPr bwMode="auto">
          <a:xfrm>
            <a:off x="692150" y="282575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2" name="Text Box 18"/>
          <p:cNvSpPr txBox="1">
            <a:spLocks noChangeArrowheads="1"/>
          </p:cNvSpPr>
          <p:nvPr/>
        </p:nvSpPr>
        <p:spPr bwMode="auto">
          <a:xfrm>
            <a:off x="2438400" y="47244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3" name="Text Box 19"/>
          <p:cNvSpPr txBox="1">
            <a:spLocks noChangeArrowheads="1"/>
          </p:cNvSpPr>
          <p:nvPr/>
        </p:nvSpPr>
        <p:spPr bwMode="auto">
          <a:xfrm>
            <a:off x="6705600" y="18145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4" name="Text Box 20"/>
          <p:cNvSpPr txBox="1">
            <a:spLocks noChangeArrowheads="1"/>
          </p:cNvSpPr>
          <p:nvPr/>
        </p:nvSpPr>
        <p:spPr bwMode="auto">
          <a:xfrm>
            <a:off x="5430838" y="41005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5" name="Text Box 21"/>
          <p:cNvSpPr txBox="1">
            <a:spLocks noChangeArrowheads="1"/>
          </p:cNvSpPr>
          <p:nvPr/>
        </p:nvSpPr>
        <p:spPr bwMode="auto">
          <a:xfrm>
            <a:off x="5486400" y="58959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1286" name="Text Box 22"/>
          <p:cNvSpPr txBox="1">
            <a:spLocks noChangeArrowheads="1"/>
          </p:cNvSpPr>
          <p:nvPr/>
        </p:nvSpPr>
        <p:spPr bwMode="auto">
          <a:xfrm>
            <a:off x="685800" y="30130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1287" name="Text Box 23"/>
          <p:cNvSpPr txBox="1">
            <a:spLocks noChangeArrowheads="1"/>
          </p:cNvSpPr>
          <p:nvPr/>
        </p:nvSpPr>
        <p:spPr bwMode="auto">
          <a:xfrm>
            <a:off x="838200" y="46767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1288" name="Text Box 24"/>
          <p:cNvSpPr txBox="1">
            <a:spLocks noChangeArrowheads="1"/>
          </p:cNvSpPr>
          <p:nvPr/>
        </p:nvSpPr>
        <p:spPr bwMode="auto">
          <a:xfrm>
            <a:off x="4841875" y="9763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1289" name="Text Box 25"/>
          <p:cNvSpPr txBox="1">
            <a:spLocks noChangeArrowheads="1"/>
          </p:cNvSpPr>
          <p:nvPr/>
        </p:nvSpPr>
        <p:spPr bwMode="auto">
          <a:xfrm>
            <a:off x="4953000" y="28813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1290" name="Text Box 26"/>
          <p:cNvSpPr txBox="1">
            <a:spLocks noChangeArrowheads="1"/>
          </p:cNvSpPr>
          <p:nvPr/>
        </p:nvSpPr>
        <p:spPr bwMode="auto">
          <a:xfrm>
            <a:off x="6629400" y="465455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124200" y="6356350"/>
            <a:ext cx="2895600" cy="365125"/>
          </a:xfrm>
          <a:prstGeom prst="rect">
            <a:avLst/>
          </a:prstGeom>
          <a:noFill/>
          <a:ln w="9525">
            <a:noFill/>
            <a:round/>
            <a:headEnd/>
            <a:tailEnd/>
          </a:ln>
          <a:effectLst/>
        </p:spPr>
        <p:txBody>
          <a:bodyPr lIns="90000" tIns="46800" rIns="90000" bIns="46800" anchor="ctr"/>
          <a:lstStyle/>
          <a:p>
            <a:pPr algn="ct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898989"/>
              </a:solidFill>
              <a:latin typeface="Calibri" pitchFamily="32" charset="0"/>
            </a:endParaRPr>
          </a:p>
        </p:txBody>
      </p:sp>
      <p:sp>
        <p:nvSpPr>
          <p:cNvPr id="12291" name="Text Box 3"/>
          <p:cNvSpPr txBox="1">
            <a:spLocks noChangeArrowheads="1"/>
          </p:cNvSpPr>
          <p:nvPr/>
        </p:nvSpPr>
        <p:spPr bwMode="auto">
          <a:xfrm>
            <a:off x="6553200" y="6356350"/>
            <a:ext cx="2133600" cy="365125"/>
          </a:xfrm>
          <a:prstGeom prst="rect">
            <a:avLst/>
          </a:prstGeom>
          <a:noFill/>
          <a:ln w="9525">
            <a:noFill/>
            <a:round/>
            <a:headEnd/>
            <a:tailEnd/>
          </a:ln>
          <a:effectLst/>
        </p:spPr>
        <p:txBody>
          <a:bodyPr lIns="90000" tIns="46800" rIns="90000" bIns="46800" anchor="ctr"/>
          <a:lstStyle/>
          <a:p>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2696D37-F159-44D8-B749-FB4B3867F2E3}" type="slidenum">
              <a:rPr lang="en-GB" sz="1200">
                <a:solidFill>
                  <a:srgbClr val="898989"/>
                </a:solidFill>
                <a:latin typeface="Calibri" pitchFamily="32" charset="0"/>
              </a:rPr>
              <a:pPr algn="r">
                <a:lnSpc>
                  <a:spcPct val="100000"/>
                </a:lnSpc>
                <a:buClr>
                  <a:srgbClr val="898989"/>
                </a:buClr>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44</a:t>
            </a:fld>
            <a:endParaRPr lang="en-GB" sz="1200">
              <a:solidFill>
                <a:srgbClr val="898989"/>
              </a:solidFill>
              <a:latin typeface="Calibri" pitchFamily="32" charset="0"/>
            </a:endParaRPr>
          </a:p>
        </p:txBody>
      </p:sp>
      <p:sp>
        <p:nvSpPr>
          <p:cNvPr id="12292" name="Text Box 4"/>
          <p:cNvSpPr txBox="1">
            <a:spLocks noChangeArrowheads="1"/>
          </p:cNvSpPr>
          <p:nvPr/>
        </p:nvSpPr>
        <p:spPr bwMode="auto">
          <a:xfrm>
            <a:off x="304800" y="381000"/>
            <a:ext cx="37338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7. Insert 100, Rear = 5, Front = 2.</a:t>
            </a:r>
          </a:p>
        </p:txBody>
      </p:sp>
      <p:pic>
        <p:nvPicPr>
          <p:cNvPr id="12293" name="Picture 5"/>
          <p:cNvPicPr>
            <a:picLocks noChangeAspect="1" noChangeArrowheads="1"/>
          </p:cNvPicPr>
          <p:nvPr/>
        </p:nvPicPr>
        <p:blipFill>
          <a:blip r:embed="rId3"/>
          <a:srcRect/>
          <a:stretch>
            <a:fillRect/>
          </a:stretch>
        </p:blipFill>
        <p:spPr bwMode="auto">
          <a:xfrm>
            <a:off x="762000" y="768350"/>
            <a:ext cx="1676400" cy="1514475"/>
          </a:xfrm>
          <a:prstGeom prst="rect">
            <a:avLst/>
          </a:prstGeom>
          <a:noFill/>
          <a:ln w="9525">
            <a:noFill/>
            <a:round/>
            <a:headEnd/>
            <a:tailEnd/>
          </a:ln>
          <a:effectLst/>
        </p:spPr>
      </p:pic>
      <p:sp>
        <p:nvSpPr>
          <p:cNvPr id="12294" name="Text Box 6"/>
          <p:cNvSpPr txBox="1">
            <a:spLocks noChangeArrowheads="1"/>
          </p:cNvSpPr>
          <p:nvPr/>
        </p:nvSpPr>
        <p:spPr bwMode="auto">
          <a:xfrm>
            <a:off x="304800" y="2251075"/>
            <a:ext cx="37338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8. Insert 40, Rear = 1, Front = 2.</a:t>
            </a:r>
          </a:p>
        </p:txBody>
      </p:sp>
      <p:pic>
        <p:nvPicPr>
          <p:cNvPr id="12295" name="Picture 7"/>
          <p:cNvPicPr>
            <a:picLocks noChangeAspect="1" noChangeArrowheads="1"/>
          </p:cNvPicPr>
          <p:nvPr/>
        </p:nvPicPr>
        <p:blipFill>
          <a:blip r:embed="rId4"/>
          <a:srcRect/>
          <a:stretch>
            <a:fillRect/>
          </a:stretch>
        </p:blipFill>
        <p:spPr bwMode="auto">
          <a:xfrm>
            <a:off x="838200" y="2687638"/>
            <a:ext cx="1600200" cy="1495425"/>
          </a:xfrm>
          <a:prstGeom prst="rect">
            <a:avLst/>
          </a:prstGeom>
          <a:noFill/>
          <a:ln w="9525">
            <a:noFill/>
            <a:round/>
            <a:headEnd/>
            <a:tailEnd/>
          </a:ln>
          <a:effectLst/>
        </p:spPr>
      </p:pic>
      <p:sp>
        <p:nvSpPr>
          <p:cNvPr id="12296" name="Text Box 8"/>
          <p:cNvSpPr txBox="1">
            <a:spLocks noChangeArrowheads="1"/>
          </p:cNvSpPr>
          <p:nvPr/>
        </p:nvSpPr>
        <p:spPr bwMode="auto">
          <a:xfrm>
            <a:off x="325438" y="4164013"/>
            <a:ext cx="4981575" cy="642937"/>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9. Insert 140, Rear = 1, Front = 2.</a:t>
            </a: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    As Front = Rear + 1, so Queue overflow.</a:t>
            </a:r>
          </a:p>
        </p:txBody>
      </p:sp>
      <p:pic>
        <p:nvPicPr>
          <p:cNvPr id="12297" name="Picture 9"/>
          <p:cNvPicPr>
            <a:picLocks noChangeAspect="1" noChangeArrowheads="1"/>
          </p:cNvPicPr>
          <p:nvPr/>
        </p:nvPicPr>
        <p:blipFill>
          <a:blip r:embed="rId4"/>
          <a:srcRect/>
          <a:stretch>
            <a:fillRect/>
          </a:stretch>
        </p:blipFill>
        <p:spPr bwMode="auto">
          <a:xfrm>
            <a:off x="914400" y="4800600"/>
            <a:ext cx="1600200" cy="1495425"/>
          </a:xfrm>
          <a:prstGeom prst="rect">
            <a:avLst/>
          </a:prstGeom>
          <a:noFill/>
          <a:ln w="9525">
            <a:noFill/>
            <a:round/>
            <a:headEnd/>
            <a:tailEnd/>
          </a:ln>
          <a:effectLst/>
        </p:spPr>
      </p:pic>
      <p:sp>
        <p:nvSpPr>
          <p:cNvPr id="12298" name="Text Box 10"/>
          <p:cNvSpPr txBox="1">
            <a:spLocks noChangeArrowheads="1"/>
          </p:cNvSpPr>
          <p:nvPr/>
        </p:nvSpPr>
        <p:spPr bwMode="auto">
          <a:xfrm>
            <a:off x="4648200" y="381000"/>
            <a:ext cx="39624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10. Delete front, Rear = 1, Front = 3.</a:t>
            </a:r>
          </a:p>
        </p:txBody>
      </p:sp>
      <p:pic>
        <p:nvPicPr>
          <p:cNvPr id="12299" name="Picture 11"/>
          <p:cNvPicPr>
            <a:picLocks noChangeAspect="1" noChangeArrowheads="1"/>
          </p:cNvPicPr>
          <p:nvPr/>
        </p:nvPicPr>
        <p:blipFill>
          <a:blip r:embed="rId5"/>
          <a:srcRect/>
          <a:stretch>
            <a:fillRect/>
          </a:stretch>
        </p:blipFill>
        <p:spPr bwMode="auto">
          <a:xfrm>
            <a:off x="5562600" y="706438"/>
            <a:ext cx="1676400" cy="1552575"/>
          </a:xfrm>
          <a:prstGeom prst="rect">
            <a:avLst/>
          </a:prstGeom>
          <a:noFill/>
          <a:ln w="9525">
            <a:noFill/>
            <a:round/>
            <a:headEnd/>
            <a:tailEnd/>
          </a:ln>
          <a:effectLst/>
        </p:spPr>
      </p:pic>
      <p:sp>
        <p:nvSpPr>
          <p:cNvPr id="12300" name="Text Box 12"/>
          <p:cNvSpPr txBox="1">
            <a:spLocks noChangeArrowheads="1"/>
          </p:cNvSpPr>
          <p:nvPr/>
        </p:nvSpPr>
        <p:spPr bwMode="auto">
          <a:xfrm>
            <a:off x="2084388" y="8382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01" name="Text Box 13"/>
          <p:cNvSpPr txBox="1">
            <a:spLocks noChangeArrowheads="1"/>
          </p:cNvSpPr>
          <p:nvPr/>
        </p:nvSpPr>
        <p:spPr bwMode="auto">
          <a:xfrm>
            <a:off x="527050" y="18145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02" name="Text Box 14"/>
          <p:cNvSpPr txBox="1">
            <a:spLocks noChangeArrowheads="1"/>
          </p:cNvSpPr>
          <p:nvPr/>
        </p:nvSpPr>
        <p:spPr bwMode="auto">
          <a:xfrm>
            <a:off x="2209800" y="27432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03" name="Text Box 15"/>
          <p:cNvSpPr txBox="1">
            <a:spLocks noChangeArrowheads="1"/>
          </p:cNvSpPr>
          <p:nvPr/>
        </p:nvSpPr>
        <p:spPr bwMode="auto">
          <a:xfrm>
            <a:off x="533400" y="27432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04" name="Text Box 16"/>
          <p:cNvSpPr txBox="1">
            <a:spLocks noChangeArrowheads="1"/>
          </p:cNvSpPr>
          <p:nvPr/>
        </p:nvSpPr>
        <p:spPr bwMode="auto">
          <a:xfrm>
            <a:off x="679450" y="48291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05" name="Text Box 17"/>
          <p:cNvSpPr txBox="1">
            <a:spLocks noChangeArrowheads="1"/>
          </p:cNvSpPr>
          <p:nvPr/>
        </p:nvSpPr>
        <p:spPr bwMode="auto">
          <a:xfrm>
            <a:off x="5334000" y="7620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06" name="Text Box 18"/>
          <p:cNvSpPr txBox="1">
            <a:spLocks noChangeArrowheads="1"/>
          </p:cNvSpPr>
          <p:nvPr/>
        </p:nvSpPr>
        <p:spPr bwMode="auto">
          <a:xfrm>
            <a:off x="2236788" y="49053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07" name="Text Box 19"/>
          <p:cNvSpPr txBox="1">
            <a:spLocks noChangeArrowheads="1"/>
          </p:cNvSpPr>
          <p:nvPr/>
        </p:nvSpPr>
        <p:spPr bwMode="auto">
          <a:xfrm>
            <a:off x="7086600" y="147637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08" name="Text Box 20"/>
          <p:cNvSpPr txBox="1">
            <a:spLocks noChangeArrowheads="1"/>
          </p:cNvSpPr>
          <p:nvPr/>
        </p:nvSpPr>
        <p:spPr bwMode="auto">
          <a:xfrm>
            <a:off x="4724400" y="2209800"/>
            <a:ext cx="39624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11. Delete front, Rear = 1, Front = 4.</a:t>
            </a:r>
          </a:p>
        </p:txBody>
      </p:sp>
      <p:pic>
        <p:nvPicPr>
          <p:cNvPr id="12309" name="Picture 21"/>
          <p:cNvPicPr>
            <a:picLocks noChangeAspect="1" noChangeArrowheads="1"/>
          </p:cNvPicPr>
          <p:nvPr/>
        </p:nvPicPr>
        <p:blipFill>
          <a:blip r:embed="rId6"/>
          <a:srcRect/>
          <a:stretch>
            <a:fillRect/>
          </a:stretch>
        </p:blipFill>
        <p:spPr bwMode="auto">
          <a:xfrm>
            <a:off x="5562600" y="2590800"/>
            <a:ext cx="1695450" cy="1552575"/>
          </a:xfrm>
          <a:prstGeom prst="rect">
            <a:avLst/>
          </a:prstGeom>
          <a:noFill/>
          <a:ln w="9525">
            <a:noFill/>
            <a:round/>
            <a:headEnd/>
            <a:tailEnd/>
          </a:ln>
          <a:effectLst/>
        </p:spPr>
      </p:pic>
      <p:sp>
        <p:nvSpPr>
          <p:cNvPr id="12310" name="Text Box 22"/>
          <p:cNvSpPr txBox="1">
            <a:spLocks noChangeArrowheads="1"/>
          </p:cNvSpPr>
          <p:nvPr/>
        </p:nvSpPr>
        <p:spPr bwMode="auto">
          <a:xfrm>
            <a:off x="4800600" y="4114800"/>
            <a:ext cx="4038600" cy="368300"/>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12. Delete front, Rear = 1, Front = 5.</a:t>
            </a:r>
          </a:p>
        </p:txBody>
      </p:sp>
      <p:pic>
        <p:nvPicPr>
          <p:cNvPr id="12311" name="Picture 23"/>
          <p:cNvPicPr>
            <a:picLocks noChangeAspect="1" noChangeArrowheads="1"/>
          </p:cNvPicPr>
          <p:nvPr/>
        </p:nvPicPr>
        <p:blipFill>
          <a:blip r:embed="rId7"/>
          <a:srcRect/>
          <a:stretch>
            <a:fillRect/>
          </a:stretch>
        </p:blipFill>
        <p:spPr bwMode="auto">
          <a:xfrm>
            <a:off x="5638800" y="4419600"/>
            <a:ext cx="1752600" cy="1552575"/>
          </a:xfrm>
          <a:prstGeom prst="rect">
            <a:avLst/>
          </a:prstGeom>
          <a:noFill/>
          <a:ln w="9525">
            <a:noFill/>
            <a:round/>
            <a:headEnd/>
            <a:tailEnd/>
          </a:ln>
          <a:effectLst/>
        </p:spPr>
      </p:pic>
      <p:sp>
        <p:nvSpPr>
          <p:cNvPr id="12312" name="Text Box 24"/>
          <p:cNvSpPr txBox="1">
            <a:spLocks noChangeArrowheads="1"/>
          </p:cNvSpPr>
          <p:nvPr/>
        </p:nvSpPr>
        <p:spPr bwMode="auto">
          <a:xfrm>
            <a:off x="5348288" y="25638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13" name="Text Box 25"/>
          <p:cNvSpPr txBox="1">
            <a:spLocks noChangeArrowheads="1"/>
          </p:cNvSpPr>
          <p:nvPr/>
        </p:nvSpPr>
        <p:spPr bwMode="auto">
          <a:xfrm>
            <a:off x="5445125" y="4454525"/>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Rear</a:t>
            </a:r>
          </a:p>
        </p:txBody>
      </p:sp>
      <p:sp>
        <p:nvSpPr>
          <p:cNvPr id="12314" name="Text Box 26"/>
          <p:cNvSpPr txBox="1">
            <a:spLocks noChangeArrowheads="1"/>
          </p:cNvSpPr>
          <p:nvPr/>
        </p:nvSpPr>
        <p:spPr bwMode="auto">
          <a:xfrm>
            <a:off x="5791200" y="3859213"/>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
        <p:nvSpPr>
          <p:cNvPr id="12315" name="Text Box 27"/>
          <p:cNvSpPr txBox="1">
            <a:spLocks noChangeArrowheads="1"/>
          </p:cNvSpPr>
          <p:nvPr/>
        </p:nvSpPr>
        <p:spPr bwMode="auto">
          <a:xfrm>
            <a:off x="5395913" y="5410200"/>
            <a:ext cx="762000" cy="276225"/>
          </a:xfrm>
          <a:prstGeom prst="rect">
            <a:avLst/>
          </a:prstGeom>
          <a:noFill/>
          <a:ln w="9525">
            <a:noFill/>
            <a:round/>
            <a:headEnd/>
            <a:tailEnd/>
          </a:ln>
          <a:effectLst/>
        </p:spPr>
        <p:txBody>
          <a:bodyPr lIns="90000" tIns="46800" rIns="90000" bIns="46800">
            <a:spAutoFit/>
          </a:bodyPr>
          <a:lstStyle/>
          <a:p>
            <a:pPr>
              <a:lnSpc>
                <a:spcPct val="100000"/>
              </a:lnSpc>
              <a:buClr>
                <a:srgbClr val="FF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rPr>
              <a:t>Front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Double-Ended Queue</a:t>
            </a:r>
            <a:endParaRPr lang="en-US" dirty="0"/>
          </a:p>
        </p:txBody>
      </p:sp>
      <p:sp>
        <p:nvSpPr>
          <p:cNvPr id="3" name="Content Placeholder 2"/>
          <p:cNvSpPr>
            <a:spLocks noGrp="1"/>
          </p:cNvSpPr>
          <p:nvPr>
            <p:ph idx="1"/>
          </p:nvPr>
        </p:nvSpPr>
        <p:spPr/>
        <p:txBody>
          <a:bodyPr/>
          <a:lstStyle/>
          <a:p>
            <a:pPr algn="just"/>
            <a:r>
              <a:rPr lang="en-US" dirty="0" smtClean="0"/>
              <a:t>A double-ended queue is an abstract data type similar to an simple queue, it allows you to insert and delete from both sides means items can be added or deleted from the front or rear end.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features of Queue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Like Stack, Queue is also an ordered list of elements of similar data types.</a:t>
            </a:r>
          </a:p>
          <a:p>
            <a:pPr algn="just"/>
            <a:r>
              <a:rPr lang="en-US" dirty="0" smtClean="0"/>
              <a:t>Queue is a FIFO( First in First Out ) structure.</a:t>
            </a:r>
          </a:p>
          <a:p>
            <a:pPr algn="just"/>
            <a:r>
              <a:rPr lang="en-US" dirty="0" smtClean="0"/>
              <a:t>Once a new element is inserted into the Queue, all the elements inserted before the new element in the queue must be removed, to remove the new element.</a:t>
            </a:r>
          </a:p>
          <a:p>
            <a:pPr algn="just"/>
            <a:r>
              <a:rPr lang="en-US" b="1" dirty="0" smtClean="0"/>
              <a:t>peek( )</a:t>
            </a:r>
            <a:r>
              <a:rPr lang="en-US" dirty="0" smtClean="0"/>
              <a:t> function is </a:t>
            </a:r>
            <a:r>
              <a:rPr lang="en-US" dirty="0" err="1" smtClean="0"/>
              <a:t>oftenly</a:t>
            </a:r>
            <a:r>
              <a:rPr lang="en-US" dirty="0" smtClean="0"/>
              <a:t> used to return the value of first element without </a:t>
            </a:r>
            <a:r>
              <a:rPr lang="en-US" dirty="0" err="1" smtClean="0"/>
              <a:t>dequeuing</a:t>
            </a:r>
            <a:r>
              <a:rPr lang="en-US" dirty="0" smtClean="0"/>
              <a:t> it.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 of Queue</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pPr algn="just"/>
            <a:r>
              <a:rPr lang="en-US" dirty="0" smtClean="0"/>
              <a:t>Queue, as the name suggests is used whenever we need to have any group of objects in an order in which the first one coming in, also gets out first while the others wait for there turn, like in the following scenarios :</a:t>
            </a:r>
          </a:p>
          <a:p>
            <a:r>
              <a:rPr lang="en-US" dirty="0" smtClean="0"/>
              <a:t>Real life examples</a:t>
            </a:r>
          </a:p>
          <a:p>
            <a:pPr lvl="1"/>
            <a:r>
              <a:rPr lang="en-US" dirty="0" smtClean="0"/>
              <a:t>Waiting in line</a:t>
            </a:r>
          </a:p>
          <a:p>
            <a:pPr lvl="1"/>
            <a:r>
              <a:rPr lang="en-US" dirty="0" smtClean="0"/>
              <a:t>Waiting on hold for tech support</a:t>
            </a:r>
          </a:p>
          <a:p>
            <a:pPr algn="just"/>
            <a:r>
              <a:rPr lang="en-US" dirty="0" smtClean="0"/>
              <a:t>Serving requests on a single shared resource, like a printer, CPU task scheduling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 of Queue</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In real life, Call Center phone systems will use Queues, to hold people calling them in an order, until a service representative is free.</a:t>
            </a:r>
          </a:p>
          <a:p>
            <a:pPr lvl="1"/>
            <a:endParaRPr lang="en-US" dirty="0" smtClean="0"/>
          </a:p>
          <a:p>
            <a:r>
              <a:rPr lang="en-US" dirty="0" smtClean="0"/>
              <a:t>Applications related to Computer Science</a:t>
            </a:r>
          </a:p>
          <a:p>
            <a:pPr lvl="1"/>
            <a:r>
              <a:rPr lang="en-US" dirty="0" smtClean="0"/>
              <a:t>Threads</a:t>
            </a:r>
          </a:p>
          <a:p>
            <a:pPr lvl="1"/>
            <a:r>
              <a:rPr lang="en-US" dirty="0" smtClean="0"/>
              <a:t>Job scheduling (e.g. Round-Robin algorithm for CPU allocation)</a:t>
            </a:r>
          </a:p>
          <a:p>
            <a:pPr lvl="1" algn="just"/>
            <a:r>
              <a:rPr lang="en-US" dirty="0" smtClean="0"/>
              <a:t>Handling of interrupts in real-time systems. The interrupts are handled in the same order as they arrive, First come first served.</a:t>
            </a:r>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 of Queue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lgn="just">
              <a:lnSpc>
                <a:spcPct val="90000"/>
              </a:lnSpc>
            </a:pPr>
            <a:r>
              <a:rPr lang="en-US" dirty="0" smtClean="0"/>
              <a:t>Operating system</a:t>
            </a:r>
          </a:p>
          <a:p>
            <a:pPr lvl="1" algn="just">
              <a:lnSpc>
                <a:spcPct val="90000"/>
              </a:lnSpc>
            </a:pPr>
            <a:r>
              <a:rPr lang="en-US" dirty="0" smtClean="0"/>
              <a:t>multi-user/multitasking environments, where several users or task may be requesting the same resource simultaneously.</a:t>
            </a:r>
          </a:p>
          <a:p>
            <a:pPr lvl="1" algn="just">
              <a:lnSpc>
                <a:spcPct val="90000"/>
              </a:lnSpc>
            </a:pPr>
            <a:endParaRPr lang="en-US" dirty="0" smtClean="0"/>
          </a:p>
          <a:p>
            <a:pPr algn="just">
              <a:lnSpc>
                <a:spcPct val="90000"/>
              </a:lnSpc>
            </a:pPr>
            <a:r>
              <a:rPr lang="en-US" dirty="0" smtClean="0"/>
              <a:t>Communication Software</a:t>
            </a:r>
          </a:p>
          <a:p>
            <a:pPr lvl="1" algn="just">
              <a:lnSpc>
                <a:spcPct val="90000"/>
              </a:lnSpc>
            </a:pPr>
            <a:r>
              <a:rPr lang="en-US" dirty="0" smtClean="0"/>
              <a:t>queues to hold information received over </a:t>
            </a:r>
            <a:r>
              <a:rPr lang="en-US" u="sng" dirty="0" smtClean="0"/>
              <a:t>networks</a:t>
            </a:r>
            <a:r>
              <a:rPr lang="en-US" dirty="0" smtClean="0"/>
              <a:t> and dial up connections. (Information can be transmitted faster than it can be processed, so is placed in a queue waiting to be processed)</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 of Queue</a:t>
            </a:r>
            <a:endParaRPr lang="en-US" dirty="0"/>
          </a:p>
        </p:txBody>
      </p:sp>
      <p:sp>
        <p:nvSpPr>
          <p:cNvPr id="3" name="Content Placeholder 2"/>
          <p:cNvSpPr>
            <a:spLocks noGrp="1"/>
          </p:cNvSpPr>
          <p:nvPr>
            <p:ph idx="1"/>
          </p:nvPr>
        </p:nvSpPr>
        <p:spPr/>
        <p:txBody>
          <a:bodyPr>
            <a:normAutofit/>
          </a:bodyPr>
          <a:lstStyle/>
          <a:p>
            <a:pPr algn="just"/>
            <a:r>
              <a:rPr lang="en-US" dirty="0" smtClean="0"/>
              <a:t>Consider a Queue of Students at Fee Counter waiting to pay fee. The students pay fee in the same order as they are standing in the queue. The students who stand first in the Queue pay the fees first and come out from the queue.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9161</TotalTime>
  <Words>1834</Words>
  <Application>Microsoft Office PowerPoint</Application>
  <PresentationFormat>On-screen Show (4:3)</PresentationFormat>
  <Paragraphs>325</Paragraphs>
  <Slides>45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 Unicode MS</vt:lpstr>
      <vt:lpstr>Aharoni</vt:lpstr>
      <vt:lpstr>Arial</vt:lpstr>
      <vt:lpstr>Calibri</vt:lpstr>
      <vt:lpstr>Times New Roman</vt:lpstr>
      <vt:lpstr>Verdana</vt:lpstr>
      <vt:lpstr>Wingdings</vt:lpstr>
      <vt:lpstr>Office Theme</vt:lpstr>
      <vt:lpstr>Lecture # 17-18</vt:lpstr>
      <vt:lpstr>What is Queue?</vt:lpstr>
      <vt:lpstr>Queue</vt:lpstr>
      <vt:lpstr>Block Diagram of Queue</vt:lpstr>
      <vt:lpstr>Basic features of Queue</vt:lpstr>
      <vt:lpstr>Applications of Queue</vt:lpstr>
      <vt:lpstr>Applications of Queue</vt:lpstr>
      <vt:lpstr>Applications of Queue</vt:lpstr>
      <vt:lpstr>Applications of Queue</vt:lpstr>
      <vt:lpstr>Implementation </vt:lpstr>
      <vt:lpstr>Common Operations on Queue</vt:lpstr>
      <vt:lpstr>Front and rear</vt:lpstr>
      <vt:lpstr>Conditions in Queue</vt:lpstr>
      <vt:lpstr>3 states of  the queue</vt:lpstr>
      <vt:lpstr>peek()</vt:lpstr>
      <vt:lpstr>isfull() Algorithm</vt:lpstr>
      <vt:lpstr>isempty() Algorithm</vt:lpstr>
      <vt:lpstr>Restriction in Queue</vt:lpstr>
      <vt:lpstr> </vt:lpstr>
      <vt:lpstr>Enqueue and Dequeue</vt:lpstr>
      <vt:lpstr>Enqueue Operation</vt:lpstr>
      <vt:lpstr>Enqueue Operation</vt:lpstr>
      <vt:lpstr>Enqueue Operation</vt:lpstr>
      <vt:lpstr>Algorithm for ENQUEUE (insert element in Queue)</vt:lpstr>
      <vt:lpstr>Algorithm for ENQUEUE (insert element in Queue)</vt:lpstr>
      <vt:lpstr>Dequeue Operation</vt:lpstr>
      <vt:lpstr>Dequeue Operation</vt:lpstr>
      <vt:lpstr>Dequeue Operation</vt:lpstr>
      <vt:lpstr>Algorithm for DEQUEUE (delete element from Queue)</vt:lpstr>
      <vt:lpstr>Algorithm for DEQUEUE (delete element from Queue)</vt:lpstr>
      <vt:lpstr>Array Implementation</vt:lpstr>
      <vt:lpstr>Array Implementation</vt:lpstr>
      <vt:lpstr>Array Implementation</vt:lpstr>
      <vt:lpstr>An Enqueue Operation</vt:lpstr>
      <vt:lpstr>Drawback of Linear Queue</vt:lpstr>
      <vt:lpstr>What is Circular Queue?</vt:lpstr>
      <vt:lpstr>Operations Performed on Circular Queue</vt:lpstr>
      <vt:lpstr>Algorithms for Insertion Operations in Circular Queue</vt:lpstr>
      <vt:lpstr>Algorithms for Insertion Operations in Circular Queue</vt:lpstr>
      <vt:lpstr>Operations Performed on Circular Queue</vt:lpstr>
      <vt:lpstr>Algorithms for Deletion Operations in Circular Queue</vt:lpstr>
      <vt:lpstr>Algorithms for Deletion Operations in Circular Queue</vt:lpstr>
      <vt:lpstr>PowerPoint Presentation</vt:lpstr>
      <vt:lpstr>PowerPoint Presentation</vt:lpstr>
      <vt:lpstr>Double-Ended Queue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user</cp:lastModifiedBy>
  <cp:revision>107</cp:revision>
  <dcterms:created xsi:type="dcterms:W3CDTF">2006-08-16T00:00:00Z</dcterms:created>
  <dcterms:modified xsi:type="dcterms:W3CDTF">2021-04-26T04:44:03Z</dcterms:modified>
</cp:coreProperties>
</file>