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5" r:id="rId2"/>
    <p:sldId id="304" r:id="rId3"/>
    <p:sldId id="293" r:id="rId4"/>
    <p:sldId id="306" r:id="rId5"/>
    <p:sldId id="307" r:id="rId6"/>
    <p:sldId id="294" r:id="rId7"/>
    <p:sldId id="296" r:id="rId8"/>
    <p:sldId id="297" r:id="rId9"/>
    <p:sldId id="299" r:id="rId10"/>
    <p:sldId id="279" r:id="rId11"/>
    <p:sldId id="280" r:id="rId12"/>
    <p:sldId id="300" r:id="rId13"/>
    <p:sldId id="281" r:id="rId14"/>
    <p:sldId id="283" r:id="rId15"/>
    <p:sldId id="285" r:id="rId16"/>
    <p:sldId id="287" r:id="rId17"/>
    <p:sldId id="264" r:id="rId18"/>
    <p:sldId id="301" r:id="rId19"/>
    <p:sldId id="265" r:id="rId20"/>
    <p:sldId id="269" r:id="rId21"/>
    <p:sldId id="273" r:id="rId22"/>
    <p:sldId id="30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6967F-4839-4428-A2D9-73F6FBB37ABA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41A36-3A1A-4E9F-B51B-A0782585BB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5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47CC2-FD82-4E92-8101-1E0B47F40C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</a:t>
            </a:r>
            <a:r>
              <a:rPr lang="en-US" smtClean="0"/>
              <a:t># 19-20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Dr. </a:t>
            </a:r>
            <a:r>
              <a:rPr lang="en-US" dirty="0" smtClean="0"/>
              <a:t>M. Nadeem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5697559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3600" dirty="0" smtClean="0"/>
              <a:t>	</a:t>
            </a:r>
            <a:r>
              <a:rPr lang="en-US" sz="4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as Stack and Queue</a:t>
            </a:r>
          </a:p>
          <a:p>
            <a:pPr algn="just">
              <a:buNone/>
            </a:pPr>
            <a:endParaRPr lang="en-US" sz="4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 STACK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When insertion and deletion is made at the same side.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 Queue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items are inserted at one end and removed at the other end.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6929486" cy="70410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OPERATIONS IN DEQUE</a:t>
            </a:r>
            <a:endParaRPr lang="en-IN" sz="44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Insert </a:t>
            </a:r>
            <a:r>
              <a:rPr lang="en-IN" dirty="0"/>
              <a:t>element at </a:t>
            </a:r>
            <a:r>
              <a:rPr lang="en-IN" dirty="0" smtClean="0"/>
              <a:t>back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Insert </a:t>
            </a:r>
            <a:r>
              <a:rPr lang="en-IN" dirty="0"/>
              <a:t>element at </a:t>
            </a:r>
            <a:r>
              <a:rPr lang="en-IN" dirty="0" smtClean="0"/>
              <a:t>front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Remove element at front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Remove element at back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l"/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Operations</a:t>
            </a:r>
            <a:endParaRPr lang="en-US" sz="44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3200" dirty="0" err="1" smtClean="0">
                <a:solidFill>
                  <a:schemeClr val="tx2"/>
                </a:solidFill>
              </a:rPr>
              <a:t>pushRear</a:t>
            </a:r>
            <a:r>
              <a:rPr lang="en-US" sz="3200" dirty="0" smtClean="0">
                <a:solidFill>
                  <a:schemeClr val="tx2"/>
                </a:solidFill>
              </a:rPr>
              <a:t>() - Insert element at back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3200" dirty="0" err="1" smtClean="0">
                <a:solidFill>
                  <a:schemeClr val="tx2"/>
                </a:solidFill>
              </a:rPr>
              <a:t>pushFront</a:t>
            </a:r>
            <a:r>
              <a:rPr lang="en-US" sz="3200" dirty="0" smtClean="0">
                <a:solidFill>
                  <a:schemeClr val="tx2"/>
                </a:solidFill>
              </a:rPr>
              <a:t>() - Insert element at front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3200" dirty="0" err="1" smtClean="0">
                <a:solidFill>
                  <a:schemeClr val="tx2"/>
                </a:solidFill>
              </a:rPr>
              <a:t>popRear</a:t>
            </a:r>
            <a:r>
              <a:rPr lang="en-US" sz="3200" dirty="0" smtClean="0">
                <a:solidFill>
                  <a:schemeClr val="tx2"/>
                </a:solidFill>
              </a:rPr>
              <a:t>() - Remove last element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3200" dirty="0" err="1" smtClean="0">
                <a:solidFill>
                  <a:schemeClr val="tx2"/>
                </a:solidFill>
              </a:rPr>
              <a:t>popFront</a:t>
            </a:r>
            <a:r>
              <a:rPr lang="en-US" sz="3200" dirty="0" smtClean="0">
                <a:solidFill>
                  <a:schemeClr val="tx2"/>
                </a:solidFill>
              </a:rPr>
              <a:t>() - Remove first element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3200" dirty="0" err="1" smtClean="0">
                <a:solidFill>
                  <a:schemeClr val="tx2"/>
                </a:solidFill>
              </a:rPr>
              <a:t>isEmpty</a:t>
            </a:r>
            <a:r>
              <a:rPr lang="en-US" sz="3200" dirty="0" smtClean="0">
                <a:solidFill>
                  <a:schemeClr val="tx2"/>
                </a:solidFill>
              </a:rPr>
              <a:t>() – Checks whether the queue 			is empty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78581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Insert  from Front </a:t>
            </a:r>
            <a:endParaRPr lang="en-US" sz="44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71612"/>
            <a:ext cx="8001056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insert_front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is a operation used to push an element into the front of the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971800"/>
            <a:ext cx="3124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467894" y="3238500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40012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5346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0680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014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441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5400000" flipH="1" flipV="1">
            <a:off x="2819400" y="38100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562600" y="38862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1"/>
          </p:cNvCxnSpPr>
          <p:nvPr/>
        </p:nvCxnSpPr>
        <p:spPr>
          <a:xfrm flipV="1">
            <a:off x="2514600" y="32385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24000" y="3124200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PUSH 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76600" y="3048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	   3      4	     5        7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124200" y="5638800"/>
            <a:ext cx="3505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3315495" y="5905499"/>
            <a:ext cx="532607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848499" y="5905101"/>
            <a:ext cx="533401" cy="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4381899" y="5905101"/>
            <a:ext cx="533402" cy="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4839097" y="5905103"/>
            <a:ext cx="533402" cy="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372495" y="5905105"/>
            <a:ext cx="53340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5905895" y="5905105"/>
            <a:ext cx="53340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6363095" y="5905105"/>
            <a:ext cx="53340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H="1">
            <a:off x="2705100" y="49911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H="1">
            <a:off x="5643550" y="5038728"/>
            <a:ext cx="842978" cy="36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124200" y="5715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0          1       2     3       4      5      7   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78581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Insert from Rear</a:t>
            </a:r>
            <a:endParaRPr lang="en-US" sz="44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714348" y="1428736"/>
            <a:ext cx="785818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insert_back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is a operation used to push an element at the back of a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76600" y="2971800"/>
            <a:ext cx="3124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3467894" y="3238500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0012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45346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0680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6014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62200" y="441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816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rot="5400000" flipH="1" flipV="1">
            <a:off x="2819400" y="38100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5562600" y="38862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 flipV="1">
            <a:off x="6477000" y="31623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7600" y="2971800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PUSH 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76600" y="3048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	   3      4	     5        7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124200" y="5638800"/>
            <a:ext cx="3200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3315495" y="5905499"/>
            <a:ext cx="532607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3848499" y="5905101"/>
            <a:ext cx="533401" cy="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4381899" y="5905101"/>
            <a:ext cx="533402" cy="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4839097" y="5905103"/>
            <a:ext cx="533402" cy="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5372495" y="5905105"/>
            <a:ext cx="53340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2705100" y="49911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H="1">
            <a:off x="5410200" y="4953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24200" y="5715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1       2     3       4      5          7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229600" cy="7143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Deletion from Front</a:t>
            </a:r>
            <a:endParaRPr lang="en-US" sz="44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remove_front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is a operation used to pop an element on front of the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2971800"/>
            <a:ext cx="3124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467894" y="3238500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40012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5346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0680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014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4200" y="4419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3143250" y="3943350"/>
            <a:ext cx="838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</p:cNvCxnSpPr>
          <p:nvPr/>
        </p:nvCxnSpPr>
        <p:spPr>
          <a:xfrm rot="5400000" flipH="1" flipV="1">
            <a:off x="5734050" y="39052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1"/>
          </p:cNvCxnSpPr>
          <p:nvPr/>
        </p:nvCxnSpPr>
        <p:spPr>
          <a:xfrm rot="10800000">
            <a:off x="2514600" y="32004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81200" y="2971800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048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	   3      4	     5        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86200" y="5562600"/>
            <a:ext cx="2438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077495" y="5829299"/>
            <a:ext cx="532607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610499" y="5828901"/>
            <a:ext cx="533401" cy="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143899" y="5828901"/>
            <a:ext cx="533402" cy="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601097" y="5828903"/>
            <a:ext cx="533402" cy="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3505200" y="5029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5710244" y="5067310"/>
            <a:ext cx="857256" cy="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200" y="5638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2     3       4      5      7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714356"/>
            <a:ext cx="8229600" cy="64293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Deletion from Rear</a:t>
            </a:r>
            <a:endParaRPr lang="en-US" sz="44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971800"/>
            <a:ext cx="3124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467894" y="3238500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40012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5346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0680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01494" y="3237706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4200" y="4419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3143250" y="3943350"/>
            <a:ext cx="838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</p:cNvCxnSpPr>
          <p:nvPr/>
        </p:nvCxnSpPr>
        <p:spPr>
          <a:xfrm rot="5400000" flipH="1" flipV="1">
            <a:off x="5734050" y="39052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7" idx="1"/>
          </p:cNvCxnSpPr>
          <p:nvPr/>
        </p:nvCxnSpPr>
        <p:spPr>
          <a:xfrm flipV="1">
            <a:off x="6477000" y="3156466"/>
            <a:ext cx="6858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62800" y="2971800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3048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	   3      4	     5        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76600" y="5562600"/>
            <a:ext cx="2590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077495" y="5829299"/>
            <a:ext cx="532607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610499" y="5828901"/>
            <a:ext cx="533401" cy="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143899" y="5828901"/>
            <a:ext cx="533402" cy="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</p:cNvCxnSpPr>
          <p:nvPr/>
        </p:nvCxnSpPr>
        <p:spPr>
          <a:xfrm rot="5400000">
            <a:off x="3251716" y="5118616"/>
            <a:ext cx="697468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 rot="5400000">
            <a:off x="5537716" y="4966216"/>
            <a:ext cx="773668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6600" y="563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1         2      3       4         5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4282" y="1524000"/>
            <a:ext cx="8624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remove_rear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is a operation used to pop an element on front of the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544094" y="5828506"/>
            <a:ext cx="532607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da-DK" sz="40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Algorithm for Insertion at Rear end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DEQUE_INS_REAR </a:t>
            </a:r>
            <a:r>
              <a:rPr lang="en-US" sz="2200" dirty="0" smtClean="0"/>
              <a:t>( DEQUE, Rear, Front, Max, item )</a:t>
            </a:r>
          </a:p>
          <a:p>
            <a:pPr>
              <a:buNone/>
            </a:pPr>
            <a:r>
              <a:rPr lang="en-US" sz="2200" dirty="0" smtClean="0"/>
              <a:t>1. Start				</a:t>
            </a:r>
          </a:p>
          <a:p>
            <a:pPr>
              <a:buNone/>
            </a:pPr>
            <a:r>
              <a:rPr lang="en-US" sz="2200" dirty="0" smtClean="0"/>
              <a:t>2.	if(Rear==MAX)			 [Check for overflow] </a:t>
            </a:r>
          </a:p>
          <a:p>
            <a:pPr marL="457200" indent="-457200">
              <a:buNone/>
            </a:pPr>
            <a:r>
              <a:rPr lang="en-US" sz="2200" dirty="0" smtClean="0"/>
              <a:t>3.   Display "Queue is Overflow”</a:t>
            </a:r>
          </a:p>
          <a:p>
            <a:pPr marL="457200" indent="-457200">
              <a:buNone/>
            </a:pPr>
            <a:r>
              <a:rPr lang="en-US" sz="2200" dirty="0" smtClean="0"/>
              <a:t>4.   return;</a:t>
            </a:r>
          </a:p>
          <a:p>
            <a:pPr marL="457200" indent="-457200">
              <a:buAutoNum type="arabicPeriod" startAt="5"/>
            </a:pPr>
            <a:r>
              <a:rPr lang="en-US" sz="2200" dirty="0" smtClean="0"/>
              <a:t>else					 [Insert element]</a:t>
            </a:r>
          </a:p>
          <a:p>
            <a:pPr marL="457200" indent="-457200">
              <a:buAutoNum type="arabicPeriod" startAt="5"/>
            </a:pPr>
            <a:r>
              <a:rPr lang="en-US" sz="2200" dirty="0" smtClean="0"/>
              <a:t>       If Front=0 then</a:t>
            </a:r>
          </a:p>
          <a:p>
            <a:pPr marL="457200" indent="-457200">
              <a:buNone/>
            </a:pPr>
            <a:r>
              <a:rPr lang="en-US" sz="2200" dirty="0" smtClean="0"/>
              <a:t>7.			Front=1;</a:t>
            </a:r>
          </a:p>
          <a:p>
            <a:pPr marL="457200" indent="-457200">
              <a:buNone/>
            </a:pPr>
            <a:r>
              <a:rPr lang="en-US" sz="2200" dirty="0" smtClean="0"/>
              <a:t>8.         </a:t>
            </a:r>
            <a:r>
              <a:rPr lang="en-US" sz="2200" dirty="0" err="1" smtClean="0"/>
              <a:t>Endif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9.	Rear=Rear+1;	</a:t>
            </a:r>
          </a:p>
          <a:p>
            <a:pPr>
              <a:buNone/>
            </a:pPr>
            <a:r>
              <a:rPr lang="en-US" sz="2200" dirty="0" smtClean="0"/>
              <a:t>10. 	DEQUE[Rear]=item;     			    	</a:t>
            </a:r>
          </a:p>
          <a:p>
            <a:pPr>
              <a:buNone/>
            </a:pPr>
            <a:r>
              <a:rPr lang="en-US" sz="2200" dirty="0" smtClean="0"/>
              <a:t>11.  return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1143000"/>
          </a:xfrm>
        </p:spPr>
        <p:txBody>
          <a:bodyPr>
            <a:noAutofit/>
          </a:bodyPr>
          <a:lstStyle/>
          <a:p>
            <a:r>
              <a:rPr lang="da-DK" sz="40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Algorithm for Insertion at Front end</a:t>
            </a:r>
            <a:endParaRPr lang="da-DK" sz="40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DEQUE_INS_Front</a:t>
            </a:r>
            <a:r>
              <a:rPr lang="en-US" b="1" dirty="0" smtClean="0"/>
              <a:t> </a:t>
            </a:r>
            <a:r>
              <a:rPr lang="en-US" dirty="0" smtClean="0"/>
              <a:t>( DEQUE, Rear, Front, no )</a:t>
            </a:r>
          </a:p>
          <a:p>
            <a:pPr>
              <a:buNone/>
            </a:pPr>
            <a:r>
              <a:rPr lang="en-US" dirty="0" smtClean="0"/>
              <a:t>1. Start</a:t>
            </a:r>
          </a:p>
          <a:p>
            <a:pPr>
              <a:buNone/>
            </a:pPr>
            <a:r>
              <a:rPr lang="en-US" dirty="0" smtClean="0"/>
              <a:t>					 [Check for the front position]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If(Front&lt;=1)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	 Display “Cannot add item at front end”</a:t>
            </a:r>
          </a:p>
          <a:p>
            <a:pPr>
              <a:buNone/>
            </a:pPr>
            <a:r>
              <a:rPr lang="en-US" dirty="0" smtClean="0"/>
              <a:t>4. 	       return; 					</a:t>
            </a:r>
          </a:p>
          <a:p>
            <a:pPr marL="514350" indent="-514350">
              <a:buAutoNum type="arabicPeriod" startAt="5"/>
            </a:pPr>
            <a:r>
              <a:rPr lang="en-US" dirty="0" smtClean="0"/>
              <a:t>Else			 [Insert at front]</a:t>
            </a:r>
          </a:p>
          <a:p>
            <a:pPr marL="514350" indent="-514350">
              <a:buAutoNum type="arabicPeriod" startAt="5"/>
            </a:pPr>
            <a:r>
              <a:rPr lang="en-US" dirty="0" smtClean="0"/>
              <a:t>	Front=Front-1;</a:t>
            </a:r>
          </a:p>
          <a:p>
            <a:pPr>
              <a:buNone/>
            </a:pPr>
            <a:r>
              <a:rPr lang="en-US" dirty="0" smtClean="0"/>
              <a:t>7.		 DEQUE [Front]=no;</a:t>
            </a:r>
          </a:p>
          <a:p>
            <a:pPr>
              <a:buNone/>
            </a:pPr>
            <a:r>
              <a:rPr lang="en-US" dirty="0" smtClean="0"/>
              <a:t>8.     </a:t>
            </a:r>
            <a:r>
              <a:rPr lang="en-US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9.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Algorithm for Deletion from Front end</a:t>
            </a:r>
            <a:endParaRPr lang="en-US" sz="36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/>
              <a:t>DEQUE_Del_Front</a:t>
            </a:r>
            <a:r>
              <a:rPr lang="en-US" sz="2000" b="1" dirty="0" smtClean="0"/>
              <a:t> </a:t>
            </a:r>
            <a:r>
              <a:rPr lang="en-US" sz="2000" dirty="0" smtClean="0"/>
              <a:t>( DEQUE, Rear, Front, item )</a:t>
            </a:r>
          </a:p>
          <a:p>
            <a:pPr>
              <a:buNone/>
            </a:pPr>
            <a:r>
              <a:rPr lang="en-US" sz="2000" dirty="0" smtClean="0"/>
              <a:t>1. Start			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if Front=0		 		[ Check for front pointer]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	 Display " Queue is Underflow”</a:t>
            </a:r>
          </a:p>
          <a:p>
            <a:pPr>
              <a:buNone/>
            </a:pPr>
            <a:r>
              <a:rPr lang="en-US" sz="2000" dirty="0" smtClean="0"/>
              <a:t>4. 	return;</a:t>
            </a:r>
          </a:p>
          <a:p>
            <a:pPr>
              <a:buNone/>
            </a:pPr>
            <a:r>
              <a:rPr lang="en-US" sz="2000" dirty="0" smtClean="0"/>
              <a:t>5.	Else					 [Perform deletion]</a:t>
            </a:r>
          </a:p>
          <a:p>
            <a:pPr>
              <a:buNone/>
            </a:pPr>
            <a:r>
              <a:rPr lang="en-US" sz="2000" dirty="0" smtClean="0"/>
              <a:t>6.		 item =DEQUE[Front];</a:t>
            </a:r>
          </a:p>
          <a:p>
            <a:pPr marL="457200" indent="-457200">
              <a:buAutoNum type="arabicPeriod" startAt="7"/>
            </a:pPr>
            <a:r>
              <a:rPr lang="en-US" sz="2000" dirty="0" smtClean="0"/>
              <a:t>Display “Deleted element is”+item</a:t>
            </a:r>
          </a:p>
          <a:p>
            <a:pPr marL="457200" indent="-457200">
              <a:buNone/>
            </a:pPr>
            <a:r>
              <a:rPr lang="en-US" sz="2000" dirty="0" smtClean="0"/>
              <a:t>						[Set front and rear pointer]     </a:t>
            </a:r>
          </a:p>
          <a:p>
            <a:pPr>
              <a:buNone/>
            </a:pPr>
            <a:r>
              <a:rPr lang="en-US" sz="2000" dirty="0" smtClean="0"/>
              <a:t>9. 	     if Front=Rear</a:t>
            </a:r>
          </a:p>
          <a:p>
            <a:pPr>
              <a:buNone/>
            </a:pPr>
            <a:r>
              <a:rPr lang="en-US" sz="2000" dirty="0" smtClean="0"/>
              <a:t>10.		  Front=0;</a:t>
            </a:r>
          </a:p>
          <a:p>
            <a:pPr>
              <a:buNone/>
            </a:pPr>
            <a:r>
              <a:rPr lang="en-US" sz="2000" dirty="0" smtClean="0"/>
              <a:t>11.		  Rear=0;</a:t>
            </a:r>
          </a:p>
          <a:p>
            <a:pPr>
              <a:buNone/>
            </a:pPr>
            <a:r>
              <a:rPr lang="en-US" sz="2000" dirty="0" smtClean="0"/>
              <a:t>12.      else</a:t>
            </a:r>
          </a:p>
          <a:p>
            <a:pPr>
              <a:buNone/>
            </a:pPr>
            <a:r>
              <a:rPr lang="en-US" sz="2000" dirty="0" smtClean="0"/>
              <a:t> 13.           Front=Front+1;</a:t>
            </a:r>
          </a:p>
          <a:p>
            <a:pPr>
              <a:buNone/>
            </a:pPr>
            <a:r>
              <a:rPr lang="en-US" sz="2000" dirty="0" smtClean="0"/>
              <a:t> 14.    Return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803731"/>
            <a:ext cx="8229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Types of Queues</a:t>
            </a:r>
          </a:p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Simple Queue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buAutoNum type="arabicPeriod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Circular Queue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4. Priority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0803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Algorithm for Deletion from Rear end</a:t>
            </a:r>
            <a:endParaRPr lang="en-US" sz="36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/>
              <a:t>DEQUE_Del_Rear</a:t>
            </a:r>
            <a:r>
              <a:rPr lang="en-US" sz="2000" b="1" dirty="0" smtClean="0"/>
              <a:t> </a:t>
            </a:r>
            <a:r>
              <a:rPr lang="en-US" sz="2000" dirty="0" smtClean="0"/>
              <a:t>( DEQUE, Rear, Front, item )</a:t>
            </a:r>
          </a:p>
          <a:p>
            <a:pPr>
              <a:buNone/>
            </a:pPr>
            <a:r>
              <a:rPr lang="en-US" sz="2000" dirty="0" smtClean="0"/>
              <a:t>1. Start</a:t>
            </a:r>
          </a:p>
          <a:p>
            <a:pPr>
              <a:buNone/>
            </a:pPr>
            <a:r>
              <a:rPr lang="en-US" sz="2000" dirty="0" smtClean="0"/>
              <a:t>2.  	if Rear=0		 		[Check for the rear pointer]</a:t>
            </a:r>
          </a:p>
          <a:p>
            <a:pPr>
              <a:buNone/>
            </a:pPr>
            <a:r>
              <a:rPr lang="en-US" sz="2000" dirty="0" smtClean="0"/>
              <a:t>3. 		Display “Cannot delete value at rear end”</a:t>
            </a:r>
          </a:p>
          <a:p>
            <a:pPr>
              <a:buNone/>
            </a:pPr>
            <a:r>
              <a:rPr lang="en-US" sz="2000" dirty="0" smtClean="0"/>
              <a:t>4. 		return;</a:t>
            </a:r>
          </a:p>
          <a:p>
            <a:pPr>
              <a:buNone/>
            </a:pPr>
            <a:r>
              <a:rPr lang="en-US" sz="2000" dirty="0" smtClean="0"/>
              <a:t>5. 	else					 [ perform deletion]</a:t>
            </a:r>
          </a:p>
          <a:p>
            <a:pPr marL="457200" indent="-457200">
              <a:buAutoNum type="arabicPeriod" startAt="6"/>
            </a:pPr>
            <a:r>
              <a:rPr lang="en-US" sz="2000" dirty="0" smtClean="0"/>
              <a:t>item =DEQUE[Rear];</a:t>
            </a:r>
          </a:p>
          <a:p>
            <a:pPr marL="457200" indent="-457200">
              <a:buAutoNum type="arabicPeriod" startAt="6"/>
            </a:pPr>
            <a:r>
              <a:rPr lang="en-US" sz="2000" dirty="0" smtClean="0"/>
              <a:t>if Front= Rear			</a:t>
            </a:r>
            <a:r>
              <a:rPr lang="en-US" sz="1800" dirty="0" smtClean="0"/>
              <a:t> [Check for the front and rear pointer]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8. 		Front=0;</a:t>
            </a:r>
          </a:p>
          <a:p>
            <a:pPr>
              <a:buNone/>
            </a:pPr>
            <a:r>
              <a:rPr lang="en-US" sz="2000" dirty="0" smtClean="0"/>
              <a:t>9.		Rear=0;</a:t>
            </a:r>
          </a:p>
          <a:p>
            <a:pPr marL="457200" indent="-457200">
              <a:buAutoNum type="arabicPeriod" startAt="10"/>
            </a:pPr>
            <a:r>
              <a:rPr lang="en-US" sz="2000" dirty="0" smtClean="0"/>
              <a:t>Else</a:t>
            </a:r>
          </a:p>
          <a:p>
            <a:pPr marL="457200" indent="-457200">
              <a:buAutoNum type="arabicPeriod" startAt="10"/>
            </a:pPr>
            <a:r>
              <a:rPr lang="en-US" sz="2000" dirty="0" smtClean="0"/>
              <a:t>	Rear=Rear-1;</a:t>
            </a:r>
          </a:p>
          <a:p>
            <a:pPr>
              <a:buNone/>
            </a:pPr>
            <a:r>
              <a:rPr lang="en-US" sz="2000" dirty="0" smtClean="0"/>
              <a:t>12.		 Display “Deleted element is”+item</a:t>
            </a:r>
          </a:p>
          <a:p>
            <a:pPr>
              <a:buNone/>
            </a:pPr>
            <a:r>
              <a:rPr lang="en-US" sz="2000" dirty="0" smtClean="0"/>
              <a:t>13.   Return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Insertion in Double-Ended Queue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Step 1: [Check overflow condition]</a:t>
            </a:r>
          </a:p>
          <a:p>
            <a:pPr>
              <a:buNone/>
            </a:pPr>
            <a:r>
              <a:rPr lang="en-US" dirty="0" smtClean="0"/>
              <a:t>                              If rear &gt;= n and front = 0</a:t>
            </a:r>
          </a:p>
          <a:p>
            <a:pPr>
              <a:buNone/>
            </a:pPr>
            <a:r>
              <a:rPr lang="en-US" dirty="0" smtClean="0"/>
              <a:t>  	                            Output “overflow” and return</a:t>
            </a:r>
          </a:p>
          <a:p>
            <a:pPr>
              <a:buNone/>
            </a:pPr>
            <a:r>
              <a:rPr lang="en-US" dirty="0" smtClean="0"/>
              <a:t>Step 2: [Check front pointer value]</a:t>
            </a:r>
          </a:p>
          <a:p>
            <a:pPr>
              <a:buNone/>
            </a:pPr>
            <a:r>
              <a:rPr lang="en-US" dirty="0" smtClean="0"/>
              <a:t>                              If front &gt; 0</a:t>
            </a:r>
          </a:p>
          <a:p>
            <a:pPr>
              <a:buNone/>
            </a:pPr>
            <a:r>
              <a:rPr lang="en-US" dirty="0" smtClean="0"/>
              <a:t>       	                       front = front – 1</a:t>
            </a:r>
          </a:p>
          <a:p>
            <a:pPr>
              <a:buNone/>
            </a:pPr>
            <a:r>
              <a:rPr lang="en-US" dirty="0" smtClean="0"/>
              <a:t>                              else</a:t>
            </a:r>
          </a:p>
          <a:p>
            <a:pPr>
              <a:buNone/>
            </a:pPr>
            <a:r>
              <a:rPr lang="en-US" dirty="0" smtClean="0"/>
              <a:t>                 		      return</a:t>
            </a:r>
          </a:p>
          <a:p>
            <a:pPr>
              <a:buNone/>
            </a:pPr>
            <a:r>
              <a:rPr lang="en-US" dirty="0" smtClean="0"/>
              <a:t>Step 3: [Insert element at the front end]</a:t>
            </a:r>
          </a:p>
          <a:p>
            <a:pPr>
              <a:buNone/>
            </a:pPr>
            <a:r>
              <a:rPr lang="en-US" dirty="0" smtClean="0"/>
              <a:t>                              Q [front] = value</a:t>
            </a:r>
          </a:p>
          <a:p>
            <a:pPr>
              <a:buNone/>
            </a:pPr>
            <a:r>
              <a:rPr lang="en-US" dirty="0" smtClean="0"/>
              <a:t>  Step 4: [Check rear pointer value]</a:t>
            </a:r>
          </a:p>
          <a:p>
            <a:pPr>
              <a:buNone/>
            </a:pPr>
            <a:r>
              <a:rPr lang="en-US" dirty="0" smtClean="0"/>
              <a:t>                              If rear &lt; n</a:t>
            </a:r>
          </a:p>
          <a:p>
            <a:pPr>
              <a:buNone/>
            </a:pPr>
            <a:r>
              <a:rPr lang="en-US" dirty="0" smtClean="0"/>
              <a:t>                              	rear = rear + 1</a:t>
            </a:r>
          </a:p>
          <a:p>
            <a:pPr>
              <a:buNone/>
            </a:pPr>
            <a:r>
              <a:rPr lang="en-US" dirty="0" smtClean="0"/>
              <a:t>                              else</a:t>
            </a:r>
          </a:p>
          <a:p>
            <a:pPr>
              <a:buNone/>
            </a:pPr>
            <a:r>
              <a:rPr lang="en-US" dirty="0" smtClean="0"/>
              <a:t>	                              return</a:t>
            </a:r>
          </a:p>
          <a:p>
            <a:pPr>
              <a:buNone/>
            </a:pPr>
            <a:r>
              <a:rPr lang="en-US" dirty="0" smtClean="0"/>
              <a:t>  Step 5: [Insert element at the rear end]</a:t>
            </a:r>
          </a:p>
          <a:p>
            <a:pPr>
              <a:buNone/>
            </a:pPr>
            <a:r>
              <a:rPr lang="en-US" dirty="0" smtClean="0"/>
              <a:t>                              Q [rear] = value</a:t>
            </a:r>
          </a:p>
          <a:p>
            <a:pPr>
              <a:buNone/>
            </a:pPr>
            <a:r>
              <a:rPr lang="en-US" dirty="0" smtClean="0"/>
              <a:t>  Step 6: return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Deletion in Double-Ended queue</a:t>
            </a:r>
            <a:endParaRPr lang="en-US" sz="36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 Step 1: [Check for underflow]</a:t>
            </a:r>
          </a:p>
          <a:p>
            <a:pPr>
              <a:buNone/>
            </a:pPr>
            <a:r>
              <a:rPr lang="en-US" sz="1400" dirty="0" smtClean="0"/>
              <a:t>                              If front = 0 and rear = 0</a:t>
            </a:r>
          </a:p>
          <a:p>
            <a:pPr>
              <a:buNone/>
            </a:pPr>
            <a:r>
              <a:rPr lang="en-US" sz="1400" dirty="0" smtClean="0"/>
              <a:t>	                              Output “Underflow” and return</a:t>
            </a:r>
          </a:p>
          <a:p>
            <a:pPr>
              <a:buNone/>
            </a:pPr>
            <a:r>
              <a:rPr lang="en-US" sz="1400" dirty="0" smtClean="0"/>
              <a:t>Step 2: [Delete element at front end]</a:t>
            </a:r>
          </a:p>
          <a:p>
            <a:pPr>
              <a:buNone/>
            </a:pPr>
            <a:r>
              <a:rPr lang="en-US" sz="1400" dirty="0" smtClean="0"/>
              <a:t>                              If front &gt; 0</a:t>
            </a:r>
          </a:p>
          <a:p>
            <a:pPr>
              <a:buNone/>
            </a:pPr>
            <a:r>
              <a:rPr lang="en-US" sz="1400" dirty="0" smtClean="0"/>
              <a:t>         	                       Value = Q [front]</a:t>
            </a:r>
          </a:p>
          <a:p>
            <a:pPr>
              <a:buNone/>
            </a:pPr>
            <a:r>
              <a:rPr lang="en-US" sz="1400" dirty="0" smtClean="0"/>
              <a:t>                       	Return (value)</a:t>
            </a:r>
          </a:p>
          <a:p>
            <a:pPr>
              <a:buNone/>
            </a:pPr>
            <a:r>
              <a:rPr lang="en-US" sz="1400" dirty="0" smtClean="0"/>
              <a:t>Step 3: [Check queue for empty]</a:t>
            </a:r>
          </a:p>
          <a:p>
            <a:pPr>
              <a:buNone/>
            </a:pPr>
            <a:r>
              <a:rPr lang="en-US" sz="1400" dirty="0" smtClean="0"/>
              <a:t>                              If front = rear</a:t>
            </a:r>
          </a:p>
          <a:p>
            <a:pPr>
              <a:buNone/>
            </a:pPr>
            <a:r>
              <a:rPr lang="en-US" sz="1400" dirty="0" smtClean="0"/>
              <a:t>	                              front = rear = 0</a:t>
            </a:r>
          </a:p>
          <a:p>
            <a:pPr>
              <a:buNone/>
            </a:pPr>
            <a:r>
              <a:rPr lang="en-US" sz="1400" dirty="0" smtClean="0"/>
              <a:t>                              else</a:t>
            </a:r>
          </a:p>
          <a:p>
            <a:pPr>
              <a:buNone/>
            </a:pPr>
            <a:r>
              <a:rPr lang="en-US" sz="1400" dirty="0" smtClean="0"/>
              <a:t>         	                 front = front + 1</a:t>
            </a:r>
          </a:p>
          <a:p>
            <a:pPr>
              <a:buNone/>
            </a:pPr>
            <a:r>
              <a:rPr lang="en-US" sz="1400" dirty="0" smtClean="0"/>
              <a:t>Step 4: [Delete element at the rear end]</a:t>
            </a:r>
          </a:p>
          <a:p>
            <a:pPr>
              <a:buNone/>
            </a:pPr>
            <a:r>
              <a:rPr lang="en-US" sz="1400" dirty="0" smtClean="0"/>
              <a:t>                              If rear &gt; 0</a:t>
            </a:r>
          </a:p>
          <a:p>
            <a:pPr>
              <a:buNone/>
            </a:pPr>
            <a:r>
              <a:rPr lang="en-US" sz="1400" dirty="0" smtClean="0"/>
              <a:t>                       	       Value = Q [rear]</a:t>
            </a:r>
          </a:p>
          <a:p>
            <a:pPr>
              <a:buNone/>
            </a:pPr>
            <a:r>
              <a:rPr lang="en-US" sz="1400" dirty="0" smtClean="0"/>
              <a:t>		                              Return (value)</a:t>
            </a:r>
          </a:p>
          <a:p>
            <a:pPr>
              <a:buNone/>
            </a:pPr>
            <a:r>
              <a:rPr lang="en-US" sz="1400" dirty="0" smtClean="0"/>
              <a:t>Step 5: [Check queue for empty]</a:t>
            </a:r>
          </a:p>
          <a:p>
            <a:pPr>
              <a:buNone/>
            </a:pPr>
            <a:r>
              <a:rPr lang="en-US" sz="1400" dirty="0" smtClean="0"/>
              <a:t>                              If front = rear</a:t>
            </a:r>
          </a:p>
          <a:p>
            <a:pPr>
              <a:buNone/>
            </a:pPr>
            <a:r>
              <a:rPr lang="en-US" sz="1400" dirty="0" smtClean="0"/>
              <a:t>                       	front = rear = 0</a:t>
            </a:r>
          </a:p>
          <a:p>
            <a:pPr>
              <a:buNone/>
            </a:pPr>
            <a:r>
              <a:rPr lang="en-US" sz="1400" dirty="0" smtClean="0"/>
              <a:t>                              else</a:t>
            </a:r>
          </a:p>
          <a:p>
            <a:pPr>
              <a:buNone/>
            </a:pPr>
            <a:r>
              <a:rPr lang="en-US" sz="1400" dirty="0" smtClean="0"/>
              <a:t>		                     rear = rear – 1</a:t>
            </a:r>
          </a:p>
          <a:p>
            <a:pPr>
              <a:buNone/>
            </a:pPr>
            <a:r>
              <a:rPr lang="en-US" sz="1400" dirty="0" smtClean="0"/>
              <a:t>Step 6: return</a:t>
            </a: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What is </a:t>
            </a:r>
            <a:r>
              <a:rPr lang="en-US" sz="4400" b="1" dirty="0" err="1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deque</a:t>
            </a:r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?</a:t>
            </a:r>
            <a:endParaRPr lang="en-US" sz="44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371600"/>
            <a:ext cx="73914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Deque</a:t>
            </a:r>
            <a:r>
              <a:rPr lang="en-US" altLang="zh-TW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stands for double ended queue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TW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Allows elements to be added or removed on either the ends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(front or rear).</a:t>
            </a:r>
          </a:p>
        </p:txBody>
      </p:sp>
      <p:pic>
        <p:nvPicPr>
          <p:cNvPr id="5" name="Picture 5" descr="C:\Users\dwharder\Desktop\de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953000"/>
            <a:ext cx="5572125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DEQUES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is also known as </a:t>
            </a:r>
            <a:r>
              <a:rPr lang="en-US" sz="3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head-tail linked list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4876800"/>
          <a:ext cx="6096000" cy="457200"/>
        </p:xfrm>
        <a:graphic>
          <a:graphicData uri="http://schemas.openxmlformats.org/drawingml/2006/table">
            <a:tbl>
              <a:tblPr firstRow="1" firstCol="1" bandCol="1">
                <a:tableStyleId>{93296810-A885-4BE3-A3E7-6D5BEEA58F35}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6781800" y="4343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239000" y="5410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66800" y="5334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7800" y="4419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3962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5791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deletion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0" y="5791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3962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insertion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00200" y="5257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5334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772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4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US" sz="4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1.Input restricted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905000"/>
          <a:ext cx="6096000" cy="457200"/>
        </p:xfrm>
        <a:graphic>
          <a:graphicData uri="http://schemas.openxmlformats.org/drawingml/2006/table">
            <a:tbl>
              <a:tblPr firstRow="1" firstCol="1" bandCol="1">
                <a:tableStyleId>{00A15C55-8517-42AA-B614-E9B94910E393}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6858000" y="1371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10400" y="2438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2819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2819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990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286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2362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6800" y="23622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35052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2. Output restricted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5029200"/>
          <a:ext cx="6096000" cy="457200"/>
        </p:xfrm>
        <a:graphic>
          <a:graphicData uri="http://schemas.openxmlformats.org/drawingml/2006/table">
            <a:tbl>
              <a:tblPr firstRow="1" firstCol="1" bandCol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6934200" y="44958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219200" y="5486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00200" y="4572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4114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5943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deletion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4114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insertion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5410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5486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2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1524000"/>
            <a:ext cx="73914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Input-restricted </a:t>
            </a:r>
            <a:r>
              <a:rPr lang="en-US" sz="28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deque</a:t>
            </a:r>
            <a:endParaRPr lang="en-US" sz="28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Deletion can be made from both ends , but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Insertion can be made at one end only.  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Output-restricted </a:t>
            </a:r>
            <a:r>
              <a:rPr lang="en-US" sz="28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deque</a:t>
            </a:r>
            <a:endParaRPr lang="en-US" sz="28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2"/>
                </a:solidFill>
              </a:rPr>
              <a:t> Insertion can be made at both ends , but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2"/>
                </a:solidFill>
              </a:rPr>
              <a:t> Deletion can be made from one end only.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49069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4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US" sz="4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 of </a:t>
            </a:r>
            <a:r>
              <a:rPr lang="en-US" sz="4400" b="1" dirty="0" err="1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deque</a:t>
            </a:r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Operation</a:t>
            </a:r>
            <a:endParaRPr lang="en-US" sz="44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429000"/>
            <a:ext cx="80772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endParaRPr lang="en-US" sz="16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447800"/>
          <a:ext cx="79248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1600"/>
                <a:gridCol w="2641600"/>
                <a:gridCol w="264160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deque</a:t>
                      </a:r>
                      <a:r>
                        <a:rPr lang="en-US" sz="2400" dirty="0" smtClean="0"/>
                        <a:t> Contents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</a:t>
                      </a:r>
                      <a:r>
                        <a:rPr lang="en-US" sz="2400" baseline="0" dirty="0" smtClean="0"/>
                        <a:t> Value</a:t>
                      </a:r>
                      <a:endParaRPr lang="en-US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isEmpty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True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pushFront</a:t>
                      </a:r>
                      <a:r>
                        <a:rPr lang="en-US" sz="2400" dirty="0" smtClean="0"/>
                        <a:t>(‘a’)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[‘a’]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pushFront</a:t>
                      </a:r>
                      <a:r>
                        <a:rPr lang="en-US" sz="2400" dirty="0" smtClean="0"/>
                        <a:t>(‘b’)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[‘b’ , ‘a’]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pushRear</a:t>
                      </a:r>
                      <a:r>
                        <a:rPr lang="en-US" sz="2400" dirty="0" smtClean="0"/>
                        <a:t>(‘c’)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[‘b’ , ‘a’ , ‘c’]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popFront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[‘a’ , ‘c’]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‘b’</a:t>
                      </a:r>
                      <a:endParaRPr lang="en-US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isEmpty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[‘a’ , ‘c’]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popRear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[‘a’]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‘c’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deque</a:t>
            </a:r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Applications</a:t>
            </a:r>
            <a:endParaRPr lang="en-US" sz="44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990600"/>
            <a:ext cx="4648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3600" u="sng" dirty="0" smtClean="0">
                <a:solidFill>
                  <a:schemeClr val="tx2"/>
                </a:solidFill>
              </a:rPr>
              <a:t>Palindrome Checker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5400" y="1905000"/>
            <a:ext cx="7239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Madam, Radar, Malayalam are some examples for palindrome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971800"/>
            <a:ext cx="7172380" cy="355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deque</a:t>
            </a:r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Applications</a:t>
            </a:r>
            <a:endParaRPr lang="en-US" sz="44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10668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IN" sz="2800" b="1" dirty="0" smtClean="0">
                <a:solidFill>
                  <a:schemeClr val="tx2"/>
                </a:solidFill>
                <a:latin typeface="Calibri (Body)"/>
                <a:cs typeface="Tahoma" pitchFamily="34" charset="0"/>
              </a:rPr>
              <a:t>Undo - Redo </a:t>
            </a:r>
            <a:r>
              <a:rPr lang="en-IN" sz="2800" dirty="0" smtClean="0">
                <a:solidFill>
                  <a:schemeClr val="tx2"/>
                </a:solidFill>
                <a:latin typeface="Calibri (Body)"/>
                <a:cs typeface="Tahoma" pitchFamily="34" charset="0"/>
              </a:rPr>
              <a:t>operation in software applications</a:t>
            </a:r>
            <a:endParaRPr lang="en-IN" sz="2400" dirty="0" smtClean="0">
              <a:solidFill>
                <a:schemeClr val="tx2"/>
              </a:solidFill>
              <a:latin typeface="Calibri (Body)"/>
              <a:cs typeface="Tahoma" pitchFamily="34" charset="0"/>
            </a:endParaRPr>
          </a:p>
          <a:p>
            <a:pPr algn="ctr">
              <a:lnSpc>
                <a:spcPct val="150000"/>
              </a:lnSpc>
              <a:buNone/>
            </a:pPr>
            <a:endParaRPr lang="en-IN" sz="2400" dirty="0" smtClean="0">
              <a:latin typeface="Calibri (Body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1354</TotalTime>
  <Words>534</Words>
  <Application>Microsoft Office PowerPoint</Application>
  <PresentationFormat>On-screen Show (4:3)</PresentationFormat>
  <Paragraphs>231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微軟正黑體</vt:lpstr>
      <vt:lpstr>Arial</vt:lpstr>
      <vt:lpstr>Calibri</vt:lpstr>
      <vt:lpstr>Calibri (Body)</vt:lpstr>
      <vt:lpstr>Constantia</vt:lpstr>
      <vt:lpstr>Courier New</vt:lpstr>
      <vt:lpstr>Tahoma</vt:lpstr>
      <vt:lpstr>Times New Roman</vt:lpstr>
      <vt:lpstr>Wingdings</vt:lpstr>
      <vt:lpstr>Wingdings 2</vt:lpstr>
      <vt:lpstr>Flow</vt:lpstr>
      <vt:lpstr>Lecture # 19-20</vt:lpstr>
      <vt:lpstr>PowerPoint Presentation</vt:lpstr>
      <vt:lpstr>What is deque ?</vt:lpstr>
      <vt:lpstr>PowerPoint Presentation</vt:lpstr>
      <vt:lpstr>PowerPoint Presentation</vt:lpstr>
      <vt:lpstr>PowerPoint Presentation</vt:lpstr>
      <vt:lpstr>Example of deque Operation</vt:lpstr>
      <vt:lpstr>deque Applications</vt:lpstr>
      <vt:lpstr>deque Applications</vt:lpstr>
      <vt:lpstr>PowerPoint Presentation</vt:lpstr>
      <vt:lpstr>OPERATIONS IN DEQUE</vt:lpstr>
      <vt:lpstr>Operations</vt:lpstr>
      <vt:lpstr>Insert  from Front </vt:lpstr>
      <vt:lpstr>Insert from Rear</vt:lpstr>
      <vt:lpstr>Deletion from Front</vt:lpstr>
      <vt:lpstr>Deletion from Rear</vt:lpstr>
      <vt:lpstr>Algorithm for Insertion at Rear end</vt:lpstr>
      <vt:lpstr>Algorithm for Insertion at Front end</vt:lpstr>
      <vt:lpstr>Algorithm for Deletion from Front end</vt:lpstr>
      <vt:lpstr>Algorithm for Deletion from Rear end</vt:lpstr>
      <vt:lpstr>Insertion in Double-Ended Queue.</vt:lpstr>
      <vt:lpstr>Deletion in Double-Ended queue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user</cp:lastModifiedBy>
  <cp:revision>57</cp:revision>
  <dcterms:created xsi:type="dcterms:W3CDTF">2006-08-16T00:00:00Z</dcterms:created>
  <dcterms:modified xsi:type="dcterms:W3CDTF">2021-04-26T04:44:29Z</dcterms:modified>
</cp:coreProperties>
</file>