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375" r:id="rId3"/>
    <p:sldId id="376" r:id="rId4"/>
    <p:sldId id="377" r:id="rId5"/>
    <p:sldId id="378" r:id="rId6"/>
    <p:sldId id="381" r:id="rId7"/>
    <p:sldId id="383" r:id="rId8"/>
    <p:sldId id="390" r:id="rId9"/>
    <p:sldId id="384"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47"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5" r:id="rId44"/>
    <p:sldId id="426" r:id="rId45"/>
    <p:sldId id="428" r:id="rId46"/>
    <p:sldId id="429"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5" r:id="rId62"/>
    <p:sldId id="44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FB53D-71D0-46E2-BBF4-BD96B78457B8}" type="datetimeFigureOut">
              <a:rPr lang="en-US" smtClean="0"/>
              <a:pPr/>
              <a:t>04/28/2021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59158-D415-4BB2-A2C0-DBD9D34EBF20}" type="slidenum">
              <a:rPr lang="en-US" smtClean="0"/>
              <a:pPr/>
              <a:t>‹#›</a:t>
            </a:fld>
            <a:endParaRPr lang="en-US"/>
          </a:p>
        </p:txBody>
      </p:sp>
    </p:spTree>
    <p:extLst>
      <p:ext uri="{BB962C8B-B14F-4D97-AF65-F5344CB8AC3E}">
        <p14:creationId xmlns:p14="http://schemas.microsoft.com/office/powerpoint/2010/main" val="52108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smtClean="0">
                <a:latin typeface="Arial" pitchFamily="34" charset="0"/>
              </a:rPr>
              <a:t>Passes</a:t>
            </a:r>
          </a:p>
        </p:txBody>
      </p:sp>
      <p:sp>
        <p:nvSpPr>
          <p:cNvPr id="55300" name="Slide Number Placeholder 3"/>
          <p:cNvSpPr>
            <a:spLocks noGrp="1"/>
          </p:cNvSpPr>
          <p:nvPr>
            <p:ph type="sldNum" sz="quarter" idx="5"/>
          </p:nvPr>
        </p:nvSpPr>
        <p:spPr>
          <a:noFill/>
        </p:spPr>
        <p:txBody>
          <a:bodyPr/>
          <a:lstStyle/>
          <a:p>
            <a:fld id="{B2F2664C-FB45-472E-ADA5-A0065F84F079}" type="slidenum">
              <a:rPr lang="en-US" smtClean="0">
                <a:latin typeface="Arial" pitchFamily="34" charset="0"/>
              </a:rPr>
              <a:pPr/>
              <a:t>5</a:t>
            </a:fld>
            <a:endParaRPr lang="en-US" smtClean="0">
              <a:latin typeface="Arial" pitchFamily="34" charset="0"/>
            </a:endParaRPr>
          </a:p>
        </p:txBody>
      </p:sp>
    </p:spTree>
    <p:extLst>
      <p:ext uri="{BB962C8B-B14F-4D97-AF65-F5344CB8AC3E}">
        <p14:creationId xmlns:p14="http://schemas.microsoft.com/office/powerpoint/2010/main" val="245651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Mathematical Induction</a:t>
            </a:r>
          </a:p>
          <a:p>
            <a:r>
              <a:rPr lang="en-US" dirty="0" smtClean="0"/>
              <a:t>∑(j-1)=∑(j)-∑(1) = n(n+1)/2-1-(n-1) = (n^2+n-2n-2+2)/2 =(n^2+n-2n)/2 =(n^2-n)/2=n(n-1)/2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27</a:t>
            </a:fld>
            <a:endParaRPr lang="en-US"/>
          </a:p>
        </p:txBody>
      </p:sp>
    </p:spTree>
    <p:extLst>
      <p:ext uri="{BB962C8B-B14F-4D97-AF65-F5344CB8AC3E}">
        <p14:creationId xmlns:p14="http://schemas.microsoft.com/office/powerpoint/2010/main" val="337965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Floor function</a:t>
            </a:r>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43</a:t>
            </a:fld>
            <a:endParaRPr lang="en-US"/>
          </a:p>
        </p:txBody>
      </p:sp>
    </p:spTree>
    <p:extLst>
      <p:ext uri="{BB962C8B-B14F-4D97-AF65-F5344CB8AC3E}">
        <p14:creationId xmlns:p14="http://schemas.microsoft.com/office/powerpoint/2010/main" val="211757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dirty="0" smtClean="0"/>
              <a:t>Why we are using Infinity, because if we reach at the end of the first array then after that the last element will be big enough for the sake of comparison. </a:t>
            </a:r>
          </a:p>
          <a:p>
            <a:pPr eaLnBrk="1" hangingPunct="1"/>
            <a:r>
              <a:rPr lang="en-US" dirty="0" err="1" smtClean="0"/>
              <a:t>i</a:t>
            </a:r>
            <a:r>
              <a:rPr lang="en-US" dirty="0" smtClean="0"/>
              <a:t> is used to control the first</a:t>
            </a:r>
            <a:r>
              <a:rPr lang="en-US" baseline="0" dirty="0" smtClean="0"/>
              <a:t> array and j is controlling the second array. K is controlling the main array. See </a:t>
            </a:r>
            <a:r>
              <a:rPr lang="en-US" baseline="0" dirty="0" err="1" smtClean="0"/>
              <a:t>p,q,r</a:t>
            </a:r>
            <a:r>
              <a:rPr lang="en-US" baseline="0" dirty="0" smtClean="0"/>
              <a:t> in L and R array</a:t>
            </a:r>
            <a:endParaRPr lang="en-US" dirty="0" smtClean="0"/>
          </a:p>
        </p:txBody>
      </p:sp>
      <p:sp>
        <p:nvSpPr>
          <p:cNvPr id="48132" name="Slide Number Placeholder 3"/>
          <p:cNvSpPr>
            <a:spLocks noGrp="1"/>
          </p:cNvSpPr>
          <p:nvPr>
            <p:ph type="sldNum" sz="quarter" idx="5"/>
          </p:nvPr>
        </p:nvSpPr>
        <p:spPr>
          <a:noFill/>
        </p:spPr>
        <p:txBody>
          <a:bodyPr/>
          <a:lstStyle/>
          <a:p>
            <a:fld id="{BC1CF069-A5E4-4786-AF7E-7DA814CF6D26}" type="slidenum">
              <a:rPr lang="en-US"/>
              <a:pPr/>
              <a:t>44</a:t>
            </a:fld>
            <a:endParaRPr lang="en-US"/>
          </a:p>
        </p:txBody>
      </p:sp>
    </p:spTree>
    <p:extLst>
      <p:ext uri="{BB962C8B-B14F-4D97-AF65-F5344CB8AC3E}">
        <p14:creationId xmlns:p14="http://schemas.microsoft.com/office/powerpoint/2010/main" val="35615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 N is actually number of times value “1” appears in final equation</a:t>
            </a:r>
          </a:p>
          <a:p>
            <a:r>
              <a:rPr lang="en-US" dirty="0" smtClean="0"/>
              <a:t>T(N)/N=log(n) it implies that T(N)=N.log(N)</a:t>
            </a:r>
          </a:p>
          <a:p>
            <a:r>
              <a:rPr lang="en-US" dirty="0" smtClean="0"/>
              <a:t>Note: number of values 1’s is</a:t>
            </a:r>
            <a:r>
              <a:rPr lang="en-US" baseline="0" dirty="0" smtClean="0"/>
              <a:t> app. Equal to log(N) where log is logarithm of base 2</a:t>
            </a:r>
          </a:p>
          <a:p>
            <a:r>
              <a:rPr lang="en-US" baseline="0" dirty="0" smtClean="0"/>
              <a:t>Suppose log2(16)=2^4 that is power 4 and its result will be 4 so total 4 division steps required since it is divide and conquer approach</a:t>
            </a:r>
            <a:endParaRPr lang="en-US" dirty="0" smtClean="0"/>
          </a:p>
          <a:p>
            <a:r>
              <a:rPr lang="en-US" dirty="0" smtClean="0"/>
              <a:t>T(1)=0 means time required to divide and conquer 1 element is equal </a:t>
            </a:r>
            <a:r>
              <a:rPr lang="en-US" smtClean="0"/>
              <a:t>to 0</a:t>
            </a:r>
          </a:p>
          <a:p>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50</a:t>
            </a:fld>
            <a:endParaRPr lang="en-US"/>
          </a:p>
        </p:txBody>
      </p:sp>
    </p:spTree>
    <p:extLst>
      <p:ext uri="{BB962C8B-B14F-4D97-AF65-F5344CB8AC3E}">
        <p14:creationId xmlns:p14="http://schemas.microsoft.com/office/powerpoint/2010/main" val="1433962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N is power for</a:t>
            </a:r>
            <a:r>
              <a:rPr lang="en-US" baseline="0" dirty="0" smtClean="0"/>
              <a:t> 2 means easy division  </a:t>
            </a:r>
            <a:r>
              <a:rPr lang="en-US" baseline="0" smtClean="0"/>
              <a:t>that is 2,4,8,16,32,……….</a:t>
            </a:r>
            <a:endParaRPr lang="en-US" dirty="0"/>
          </a:p>
        </p:txBody>
      </p:sp>
      <p:sp>
        <p:nvSpPr>
          <p:cNvPr id="4" name="Slide Number Placeholder 3"/>
          <p:cNvSpPr>
            <a:spLocks noGrp="1"/>
          </p:cNvSpPr>
          <p:nvPr>
            <p:ph type="sldNum" sz="quarter" idx="10"/>
          </p:nvPr>
        </p:nvSpPr>
        <p:spPr/>
        <p:txBody>
          <a:bodyPr/>
          <a:lstStyle/>
          <a:p>
            <a:fld id="{67D25AD6-9C52-4AC4-AE20-1CCE1981CA34}" type="slidenum">
              <a:rPr lang="en-US" smtClean="0"/>
              <a:pPr/>
              <a:t>51</a:t>
            </a:fld>
            <a:endParaRPr lang="en-US"/>
          </a:p>
        </p:txBody>
      </p:sp>
    </p:spTree>
    <p:extLst>
      <p:ext uri="{BB962C8B-B14F-4D97-AF65-F5344CB8AC3E}">
        <p14:creationId xmlns:p14="http://schemas.microsoft.com/office/powerpoint/2010/main" val="309832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p>
        </p:txBody>
      </p:sp>
      <p:sp>
        <p:nvSpPr>
          <p:cNvPr id="36868" name="Slide Number Placeholder 3"/>
          <p:cNvSpPr>
            <a:spLocks noGrp="1"/>
          </p:cNvSpPr>
          <p:nvPr>
            <p:ph type="sldNum" sz="quarter" idx="5"/>
          </p:nvPr>
        </p:nvSpPr>
        <p:spPr>
          <a:noFill/>
        </p:spPr>
        <p:txBody>
          <a:bodyPr/>
          <a:lstStyle/>
          <a:p>
            <a:fld id="{47AC8692-6AEC-40DE-973A-ACFCAB9683EA}" type="slidenum">
              <a:rPr lang="en-US" smtClean="0"/>
              <a:pPr/>
              <a:t>52</a:t>
            </a:fld>
            <a:endParaRPr lang="en-US" dirty="0" smtClean="0"/>
          </a:p>
        </p:txBody>
      </p:sp>
    </p:spTree>
    <p:extLst>
      <p:ext uri="{BB962C8B-B14F-4D97-AF65-F5344CB8AC3E}">
        <p14:creationId xmlns:p14="http://schemas.microsoft.com/office/powerpoint/2010/main" val="303337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is pivot, </a:t>
            </a:r>
            <a:r>
              <a:rPr lang="en-US" baseline="0" dirty="0" smtClean="0"/>
              <a:t>s is reading elements of array starting from second element since first element is pivot, p is first location and r is the last location of array A, q is at location that is less then pivot, </a:t>
            </a:r>
            <a:r>
              <a:rPr lang="en-US" dirty="0" smtClean="0"/>
              <a:t>q shows less</a:t>
            </a:r>
            <a:r>
              <a:rPr lang="en-US" baseline="0" dirty="0" smtClean="0"/>
              <a:t> than or equal to pivot value index, that is it is</a:t>
            </a:r>
            <a:r>
              <a:rPr lang="en-US" dirty="0" smtClean="0"/>
              <a:t> controlling</a:t>
            </a:r>
            <a:r>
              <a:rPr lang="en-US" baseline="0" dirty="0" smtClean="0"/>
              <a:t> the replacement (that which number to be swapped or not based on the pivot comparison) , actually q is controlling the pivot position that at he end will divide the array in two parts right part and left part of pivot. X is pivot value, q is </a:t>
            </a:r>
            <a:r>
              <a:rPr lang="en-US" baseline="0" smtClean="0"/>
              <a:t>pivot position </a:t>
            </a:r>
            <a:r>
              <a:rPr lang="en-US" baseline="0" dirty="0" smtClean="0"/>
              <a:t>controlling index, p is starting index, s scans numbers in the array</a:t>
            </a:r>
            <a:endParaRPr lang="en-US" dirty="0"/>
          </a:p>
        </p:txBody>
      </p:sp>
      <p:sp>
        <p:nvSpPr>
          <p:cNvPr id="4" name="Slide Number Placeholder 3"/>
          <p:cNvSpPr>
            <a:spLocks noGrp="1"/>
          </p:cNvSpPr>
          <p:nvPr>
            <p:ph type="sldNum" sz="quarter" idx="10"/>
          </p:nvPr>
        </p:nvSpPr>
        <p:spPr/>
        <p:txBody>
          <a:bodyPr/>
          <a:lstStyle/>
          <a:p>
            <a:fld id="{E6A4A24C-D43A-4A15-94C0-60F51869337E}" type="slidenum">
              <a:rPr lang="en-US" smtClean="0"/>
              <a:pPr/>
              <a:t>55</a:t>
            </a:fld>
            <a:endParaRPr lang="en-US" dirty="0"/>
          </a:p>
        </p:txBody>
      </p:sp>
    </p:spTree>
    <p:extLst>
      <p:ext uri="{BB962C8B-B14F-4D97-AF65-F5344CB8AC3E}">
        <p14:creationId xmlns:p14="http://schemas.microsoft.com/office/powerpoint/2010/main" val="389161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AF871866-F77A-4BC6-A03F-47079F12F2DC}" type="slidenum">
              <a:rPr lang="en-US" smtClean="0"/>
              <a:pPr/>
              <a:t>58</a:t>
            </a:fld>
            <a:endParaRPr lang="en-US" smtClean="0"/>
          </a:p>
        </p:txBody>
      </p:sp>
    </p:spTree>
    <p:extLst>
      <p:ext uri="{BB962C8B-B14F-4D97-AF65-F5344CB8AC3E}">
        <p14:creationId xmlns:p14="http://schemas.microsoft.com/office/powerpoint/2010/main" val="3241211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Best case mean suppose pivot is middle number n it divides both lists in approx. equal halves. </a:t>
            </a:r>
          </a:p>
          <a:p>
            <a:r>
              <a:rPr lang="en-US" dirty="0" smtClean="0"/>
              <a:t>C.N is time to merge N elements and vice versa</a:t>
            </a:r>
          </a:p>
          <a:p>
            <a:r>
              <a:rPr lang="en-US" dirty="0" smtClean="0"/>
              <a:t>Constant C is used in Quick sort because at</a:t>
            </a:r>
            <a:r>
              <a:rPr lang="en-US" baseline="0" dirty="0" smtClean="0"/>
              <a:t> each iteration it sorts 1 element(Pivot) and so remaining iterations are (N-1) and vice versa</a:t>
            </a:r>
            <a:endParaRPr lang="en-US" dirty="0"/>
          </a:p>
        </p:txBody>
      </p:sp>
      <p:sp>
        <p:nvSpPr>
          <p:cNvPr id="4" name="Slide Number Placeholder 3"/>
          <p:cNvSpPr>
            <a:spLocks noGrp="1"/>
          </p:cNvSpPr>
          <p:nvPr>
            <p:ph type="sldNum" sz="quarter" idx="10"/>
          </p:nvPr>
        </p:nvSpPr>
        <p:spPr/>
        <p:txBody>
          <a:bodyPr/>
          <a:lstStyle/>
          <a:p>
            <a:fld id="{E6A4A24C-D43A-4A15-94C0-60F51869337E}" type="slidenum">
              <a:rPr lang="en-US" smtClean="0"/>
              <a:pPr/>
              <a:t>59</a:t>
            </a:fld>
            <a:endParaRPr lang="en-US" dirty="0"/>
          </a:p>
        </p:txBody>
      </p:sp>
    </p:spTree>
    <p:extLst>
      <p:ext uri="{BB962C8B-B14F-4D97-AF65-F5344CB8AC3E}">
        <p14:creationId xmlns:p14="http://schemas.microsoft.com/office/powerpoint/2010/main" val="137726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T(1)=1  in quick sort since 1 elements is</a:t>
            </a:r>
            <a:r>
              <a:rPr lang="en-US" baseline="0" dirty="0" smtClean="0"/>
              <a:t> sorted and so this will move in combining the elements  T</a:t>
            </a:r>
          </a:p>
          <a:p>
            <a:r>
              <a:rPr lang="en-US" b="1" baseline="0" dirty="0" smtClean="0"/>
              <a:t>C</a:t>
            </a:r>
            <a:r>
              <a:rPr lang="en-US" baseline="0" dirty="0" smtClean="0"/>
              <a:t> is adding till </a:t>
            </a:r>
            <a:r>
              <a:rPr lang="en-US" b="1" baseline="0" dirty="0" err="1" smtClean="0"/>
              <a:t>LogN</a:t>
            </a:r>
            <a:r>
              <a:rPr lang="en-US" baseline="0" dirty="0" smtClean="0"/>
              <a:t> times so </a:t>
            </a:r>
            <a:r>
              <a:rPr lang="en-US" b="1" baseline="0" dirty="0" err="1" smtClean="0">
                <a:solidFill>
                  <a:srgbClr val="FF0000"/>
                </a:solidFill>
              </a:rPr>
              <a:t>CLogN</a:t>
            </a:r>
            <a:endParaRPr lang="en-US" b="1" baseline="0" dirty="0" smtClean="0">
              <a:solidFill>
                <a:srgbClr val="FF0000"/>
              </a:solidFill>
            </a:endParaRPr>
          </a:p>
        </p:txBody>
      </p:sp>
      <p:sp>
        <p:nvSpPr>
          <p:cNvPr id="4" name="Slide Number Placeholder 3"/>
          <p:cNvSpPr>
            <a:spLocks noGrp="1"/>
          </p:cNvSpPr>
          <p:nvPr>
            <p:ph type="sldNum" sz="quarter" idx="10"/>
          </p:nvPr>
        </p:nvSpPr>
        <p:spPr/>
        <p:txBody>
          <a:bodyPr/>
          <a:lstStyle/>
          <a:p>
            <a:fld id="{E6A4A24C-D43A-4A15-94C0-60F51869337E}" type="slidenum">
              <a:rPr lang="en-US" smtClean="0"/>
              <a:pPr/>
              <a:t>60</a:t>
            </a:fld>
            <a:endParaRPr lang="en-US" dirty="0"/>
          </a:p>
        </p:txBody>
      </p:sp>
    </p:spTree>
    <p:extLst>
      <p:ext uri="{BB962C8B-B14F-4D97-AF65-F5344CB8AC3E}">
        <p14:creationId xmlns:p14="http://schemas.microsoft.com/office/powerpoint/2010/main" val="139478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latin typeface="Arial" pitchFamily="34" charset="0"/>
              </a:rPr>
              <a:t>Note: in summation use i=1 to (n-1) </a:t>
            </a:r>
          </a:p>
          <a:p>
            <a:r>
              <a:rPr lang="en-US" smtClean="0">
                <a:latin typeface="Arial" pitchFamily="34" charset="0"/>
              </a:rPr>
              <a:t>NOTE: C1(n+1)+c2(1+1+1+1+……..+1(n-1 times))</a:t>
            </a:r>
          </a:p>
          <a:p>
            <a:r>
              <a:rPr lang="en-US" smtClean="0">
                <a:latin typeface="Arial" pitchFamily="34" charset="0"/>
              </a:rPr>
              <a:t>C1(n+1)+c2(n-1)=O(n)</a:t>
            </a:r>
          </a:p>
          <a:p>
            <a:r>
              <a:rPr lang="en-US" smtClean="0">
                <a:latin typeface="Arial" pitchFamily="34" charset="0"/>
              </a:rPr>
              <a:t>∑(n) where i=1 to n is equal to =n*n since n is constant and i is variable so add 1+1+….+1(n times)=n</a:t>
            </a:r>
          </a:p>
          <a:p>
            <a:r>
              <a:rPr lang="en-US" smtClean="0">
                <a:latin typeface="Arial" pitchFamily="34" charset="0"/>
              </a:rPr>
              <a:t>∑(i) where i=1 to n is equal to =n(n+1)/2 since n is constant and i is variable so add 1+2+3+….+n=n(n+1)/2</a:t>
            </a: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953473C0-4CBD-41C3-B388-86C51E99D763}" type="slidenum">
              <a:rPr lang="en-US" smtClean="0">
                <a:latin typeface="Arial" pitchFamily="34" charset="0"/>
              </a:rPr>
              <a:pPr/>
              <a:t>6</a:t>
            </a:fld>
            <a:endParaRPr lang="en-US" smtClean="0">
              <a:latin typeface="Arial" pitchFamily="34" charset="0"/>
            </a:endParaRPr>
          </a:p>
        </p:txBody>
      </p:sp>
    </p:spTree>
    <p:extLst>
      <p:ext uri="{BB962C8B-B14F-4D97-AF65-F5344CB8AC3E}">
        <p14:creationId xmlns:p14="http://schemas.microsoft.com/office/powerpoint/2010/main" val="1643783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cN</a:t>
            </a:r>
            <a:r>
              <a:rPr lang="en-US" dirty="0" smtClean="0"/>
              <a:t> is time to divide/combine N elements,</a:t>
            </a:r>
            <a:r>
              <a:rPr lang="en-US" baseline="0" dirty="0" smtClean="0"/>
              <a:t> </a:t>
            </a:r>
            <a:r>
              <a:rPr lang="en-US" dirty="0" smtClean="0"/>
              <a:t>c(N-1) is time to divide/combine N-1 elements, c(N-2) is time to divide N-2 elements</a:t>
            </a:r>
            <a:r>
              <a:rPr lang="en-US" baseline="0" dirty="0" smtClean="0"/>
              <a:t> etc  ……..c.2 is time to divide two elements, since </a:t>
            </a:r>
            <a:r>
              <a:rPr lang="en-US" baseline="0" dirty="0" err="1" smtClean="0"/>
              <a:t>algo</a:t>
            </a:r>
            <a:r>
              <a:rPr lang="en-US" baseline="0" dirty="0" smtClean="0"/>
              <a:t> applies on at least two elements  </a:t>
            </a:r>
          </a:p>
          <a:p>
            <a:r>
              <a:rPr lang="en-US" baseline="0" dirty="0" smtClean="0"/>
              <a:t>Cancel similar terms on both sides</a:t>
            </a:r>
          </a:p>
          <a:p>
            <a:r>
              <a:rPr lang="en-US" baseline="0" dirty="0" smtClean="0"/>
              <a:t>T(1)=1 is because of pivot, suppose 2 elements, then declare 1 as pivot then to divide for </a:t>
            </a:r>
            <a:r>
              <a:rPr lang="en-US" baseline="0" smtClean="0"/>
              <a:t>pivot is </a:t>
            </a:r>
            <a:r>
              <a:rPr lang="en-US" baseline="0" dirty="0" smtClean="0"/>
              <a:t>T(1) and then combine these 2</a:t>
            </a:r>
          </a:p>
        </p:txBody>
      </p:sp>
      <p:sp>
        <p:nvSpPr>
          <p:cNvPr id="4" name="Slide Number Placeholder 3"/>
          <p:cNvSpPr>
            <a:spLocks noGrp="1"/>
          </p:cNvSpPr>
          <p:nvPr>
            <p:ph type="sldNum" sz="quarter" idx="10"/>
          </p:nvPr>
        </p:nvSpPr>
        <p:spPr/>
        <p:txBody>
          <a:bodyPr/>
          <a:lstStyle/>
          <a:p>
            <a:fld id="{E6A4A24C-D43A-4A15-94C0-60F51869337E}" type="slidenum">
              <a:rPr lang="en-US" smtClean="0"/>
              <a:pPr/>
              <a:t>61</a:t>
            </a:fld>
            <a:endParaRPr lang="en-US" dirty="0"/>
          </a:p>
        </p:txBody>
      </p:sp>
    </p:spTree>
    <p:extLst>
      <p:ext uri="{BB962C8B-B14F-4D97-AF65-F5344CB8AC3E}">
        <p14:creationId xmlns:p14="http://schemas.microsoft.com/office/powerpoint/2010/main" val="765715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latin typeface="Arial" pitchFamily="34" charset="0"/>
              </a:rPr>
              <a:t>In best case during implementation use flag if no swapping its mean numbers are given in already sorted order so terminate both loops after 1 time execution of inner loop to test the value of flag that will run in O(n) time</a:t>
            </a:r>
          </a:p>
        </p:txBody>
      </p:sp>
      <p:sp>
        <p:nvSpPr>
          <p:cNvPr id="58372" name="Slide Number Placeholder 3"/>
          <p:cNvSpPr>
            <a:spLocks noGrp="1"/>
          </p:cNvSpPr>
          <p:nvPr>
            <p:ph type="sldNum" sz="quarter" idx="5"/>
          </p:nvPr>
        </p:nvSpPr>
        <p:spPr>
          <a:noFill/>
        </p:spPr>
        <p:txBody>
          <a:bodyPr/>
          <a:lstStyle/>
          <a:p>
            <a:fld id="{B333C258-48F4-40CA-8D57-D63969100718}" type="slidenum">
              <a:rPr lang="en-US" smtClean="0">
                <a:latin typeface="Arial" pitchFamily="34" charset="0"/>
              </a:rPr>
              <a:pPr/>
              <a:t>7</a:t>
            </a:fld>
            <a:endParaRPr lang="en-US" smtClean="0">
              <a:latin typeface="Arial" pitchFamily="34" charset="0"/>
            </a:endParaRPr>
          </a:p>
        </p:txBody>
      </p:sp>
    </p:spTree>
    <p:extLst>
      <p:ext uri="{BB962C8B-B14F-4D97-AF65-F5344CB8AC3E}">
        <p14:creationId xmlns:p14="http://schemas.microsoft.com/office/powerpoint/2010/main" val="278661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13</a:t>
            </a:fld>
            <a:endParaRPr lang="en-US"/>
          </a:p>
        </p:txBody>
      </p:sp>
    </p:spTree>
    <p:extLst>
      <p:ext uri="{BB962C8B-B14F-4D97-AF65-F5344CB8AC3E}">
        <p14:creationId xmlns:p14="http://schemas.microsoft.com/office/powerpoint/2010/main" val="2377300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Running time  for example</a:t>
            </a:r>
          </a:p>
          <a:p>
            <a:r>
              <a:rPr lang="en-US" dirty="0" smtClean="0"/>
              <a:t>For </a:t>
            </a:r>
            <a:r>
              <a:rPr lang="en-US" dirty="0" err="1" smtClean="0"/>
              <a:t>i</a:t>
            </a:r>
            <a:r>
              <a:rPr lang="en-US" dirty="0" smtClean="0"/>
              <a:t>=2 to n		</a:t>
            </a:r>
            <a:r>
              <a:rPr lang="en-US" dirty="0" err="1" smtClean="0"/>
              <a:t>n</a:t>
            </a:r>
            <a:r>
              <a:rPr lang="en-US" dirty="0" smtClean="0"/>
              <a:t>-1+1</a:t>
            </a:r>
          </a:p>
          <a:p>
            <a:r>
              <a:rPr lang="en-US" dirty="0" smtClean="0"/>
              <a:t>    </a:t>
            </a:r>
            <a:r>
              <a:rPr lang="en-US" dirty="0" err="1" smtClean="0"/>
              <a:t>i</a:t>
            </a:r>
            <a:r>
              <a:rPr lang="en-US" dirty="0" smtClean="0"/>
              <a:t>++		n-1</a:t>
            </a:r>
          </a:p>
          <a:p>
            <a:r>
              <a:rPr lang="en-US" dirty="0" smtClean="0"/>
              <a:t>Now:</a:t>
            </a:r>
            <a:r>
              <a:rPr lang="en-US" baseline="0" dirty="0" smtClean="0"/>
              <a:t>   for </a:t>
            </a:r>
            <a:r>
              <a:rPr lang="en-US" baseline="0" dirty="0" err="1" smtClean="0"/>
              <a:t>i</a:t>
            </a:r>
            <a:r>
              <a:rPr lang="en-US" baseline="0" dirty="0" smtClean="0"/>
              <a:t>=j+1 to n    we have        (n-j) since j+1 is inclusive as in case of 2 as above, so n-j+1 where +1 is loop extra iteration</a:t>
            </a:r>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14</a:t>
            </a:fld>
            <a:endParaRPr lang="en-US"/>
          </a:p>
        </p:txBody>
      </p:sp>
    </p:spTree>
    <p:extLst>
      <p:ext uri="{BB962C8B-B14F-4D97-AF65-F5344CB8AC3E}">
        <p14:creationId xmlns:p14="http://schemas.microsoft.com/office/powerpoint/2010/main" val="285900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Second loop should go to n-1</a:t>
            </a:r>
          </a:p>
          <a:p>
            <a:r>
              <a:rPr lang="en-US" dirty="0" err="1" smtClean="0"/>
              <a:t>tj</a:t>
            </a:r>
            <a:r>
              <a:rPr lang="en-US" dirty="0" smtClean="0"/>
              <a:t> is time factor </a:t>
            </a:r>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16</a:t>
            </a:fld>
            <a:endParaRPr lang="en-US"/>
          </a:p>
        </p:txBody>
      </p:sp>
    </p:spTree>
    <p:extLst>
      <p:ext uri="{BB962C8B-B14F-4D97-AF65-F5344CB8AC3E}">
        <p14:creationId xmlns:p14="http://schemas.microsoft.com/office/powerpoint/2010/main" val="3584896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latin typeface="Comic Sans MS" pitchFamily="66" charset="0"/>
              </a:rPr>
              <a:t>A[</a:t>
            </a:r>
            <a:r>
              <a:rPr lang="en-US" dirty="0" err="1" smtClean="0">
                <a:solidFill>
                  <a:schemeClr val="tx1"/>
                </a:solidFill>
                <a:latin typeface="Comic Sans MS" pitchFamily="66" charset="0"/>
              </a:rPr>
              <a:t>i</a:t>
            </a:r>
            <a:r>
              <a:rPr lang="en-US" dirty="0" smtClean="0">
                <a:solidFill>
                  <a:schemeClr val="tx1"/>
                </a:solidFill>
                <a:latin typeface="Comic Sans MS" pitchFamily="66" charset="0"/>
              </a:rPr>
              <a:t> + 1] ← A[</a:t>
            </a:r>
            <a:r>
              <a:rPr lang="en-US" dirty="0" err="1" smtClean="0">
                <a:solidFill>
                  <a:schemeClr val="tx1"/>
                </a:solidFill>
                <a:latin typeface="Comic Sans MS" pitchFamily="66" charset="0"/>
              </a:rPr>
              <a:t>i</a:t>
            </a:r>
            <a:r>
              <a:rPr lang="en-US" dirty="0" smtClean="0">
                <a:solidFill>
                  <a:schemeClr val="tx1"/>
                </a:solidFill>
                <a:latin typeface="Comic Sans MS" pitchFamily="66" charset="0"/>
              </a:rPr>
              <a:t>] means move that number one step forward and reduce the index because it moves from j-1 toward zero (0)….since it is the efficient way to insert number  in less</a:t>
            </a:r>
            <a:r>
              <a:rPr lang="en-US" baseline="0" dirty="0" smtClean="0">
                <a:solidFill>
                  <a:schemeClr val="tx1"/>
                </a:solidFill>
                <a:latin typeface="Comic Sans MS" pitchFamily="66" charset="0"/>
              </a:rPr>
              <a:t> number of iterations</a:t>
            </a:r>
          </a:p>
          <a:p>
            <a:r>
              <a:rPr lang="en-US" baseline="0" dirty="0" smtClean="0">
                <a:solidFill>
                  <a:schemeClr val="tx1"/>
                </a:solidFill>
                <a:latin typeface="Comic Sans MS" pitchFamily="66" charset="0"/>
              </a:rPr>
              <a:t>J=2 since 1 element is always a sorted element</a:t>
            </a:r>
          </a:p>
          <a:p>
            <a:r>
              <a:rPr lang="en-US" b="1" i="1" dirty="0" smtClean="0">
                <a:solidFill>
                  <a:schemeClr val="tx1"/>
                </a:solidFill>
              </a:rPr>
              <a:t>while </a:t>
            </a:r>
            <a:r>
              <a:rPr lang="en-US" i="1" dirty="0" err="1" smtClean="0">
                <a:solidFill>
                  <a:schemeClr val="tx1"/>
                </a:solidFill>
                <a:latin typeface="Comic Sans MS" pitchFamily="66" charset="0"/>
              </a:rPr>
              <a:t>i</a:t>
            </a:r>
            <a:r>
              <a:rPr lang="en-US" i="1" dirty="0" smtClean="0">
                <a:solidFill>
                  <a:schemeClr val="tx1"/>
                </a:solidFill>
                <a:latin typeface="Comic Sans MS" pitchFamily="66" charset="0"/>
              </a:rPr>
              <a:t> &gt; 0</a:t>
            </a:r>
            <a:r>
              <a:rPr lang="en-US" i="1" dirty="0" smtClean="0">
                <a:solidFill>
                  <a:schemeClr val="tx1"/>
                </a:solidFill>
              </a:rPr>
              <a:t> and </a:t>
            </a:r>
            <a:r>
              <a:rPr lang="en-US" i="1" dirty="0" smtClean="0">
                <a:solidFill>
                  <a:schemeClr val="tx1"/>
                </a:solidFill>
                <a:latin typeface="Comic Sans MS" pitchFamily="66" charset="0"/>
              </a:rPr>
              <a:t>A[</a:t>
            </a:r>
            <a:r>
              <a:rPr lang="en-US" i="1" dirty="0" err="1" smtClean="0">
                <a:solidFill>
                  <a:schemeClr val="tx1"/>
                </a:solidFill>
                <a:latin typeface="Comic Sans MS" pitchFamily="66" charset="0"/>
              </a:rPr>
              <a:t>i</a:t>
            </a:r>
            <a:r>
              <a:rPr lang="en-US" i="1" dirty="0" smtClean="0">
                <a:solidFill>
                  <a:schemeClr val="tx1"/>
                </a:solidFill>
                <a:latin typeface="Comic Sans MS" pitchFamily="66" charset="0"/>
              </a:rPr>
              <a:t>] &gt; key</a:t>
            </a:r>
            <a:r>
              <a:rPr lang="en-US" dirty="0" smtClean="0">
                <a:solidFill>
                  <a:schemeClr val="tx1"/>
                </a:solidFill>
                <a:latin typeface="Comic Sans MS" pitchFamily="66" charset="0"/>
              </a:rPr>
              <a:t>    it searches for proper insertion location in backward direction from unsorted to</a:t>
            </a:r>
            <a:r>
              <a:rPr lang="en-US" baseline="0" dirty="0" smtClean="0">
                <a:solidFill>
                  <a:schemeClr val="tx1"/>
                </a:solidFill>
                <a:latin typeface="Comic Sans MS" pitchFamily="66" charset="0"/>
              </a:rPr>
              <a:t> sorted list</a:t>
            </a:r>
            <a:endParaRPr lang="en-US" b="1" baseline="0" dirty="0" smtClean="0">
              <a:solidFill>
                <a:srgbClr val="FF0000"/>
              </a:solidFill>
              <a:latin typeface="Comic Sans MS" pitchFamily="66" charset="0"/>
            </a:endParaRPr>
          </a:p>
          <a:p>
            <a:r>
              <a:rPr lang="en-US" b="1" baseline="0" dirty="0" smtClean="0">
                <a:solidFill>
                  <a:srgbClr val="FF0000"/>
                </a:solidFill>
                <a:latin typeface="Comic Sans MS" pitchFamily="66" charset="0"/>
              </a:rPr>
              <a:t>Key and </a:t>
            </a:r>
            <a:r>
              <a:rPr lang="en-US" b="1" baseline="0" dirty="0" err="1" smtClean="0">
                <a:solidFill>
                  <a:srgbClr val="FF0000"/>
                </a:solidFill>
                <a:latin typeface="Comic Sans MS" pitchFamily="66" charset="0"/>
              </a:rPr>
              <a:t>i</a:t>
            </a:r>
            <a:r>
              <a:rPr lang="en-US" b="1" baseline="0" dirty="0" smtClean="0">
                <a:solidFill>
                  <a:srgbClr val="FF0000"/>
                </a:solidFill>
                <a:latin typeface="Comic Sans MS" pitchFamily="66" charset="0"/>
              </a:rPr>
              <a:t> </a:t>
            </a:r>
            <a:r>
              <a:rPr lang="en-US" baseline="0" dirty="0" smtClean="0">
                <a:solidFill>
                  <a:schemeClr val="tx1"/>
                </a:solidFill>
                <a:latin typeface="Comic Sans MS" pitchFamily="66" charset="0"/>
              </a:rPr>
              <a:t>are based on main </a:t>
            </a:r>
            <a:r>
              <a:rPr lang="en-US" b="0" baseline="0" dirty="0" smtClean="0">
                <a:solidFill>
                  <a:schemeClr val="tx1"/>
                </a:solidFill>
                <a:latin typeface="Comic Sans MS" pitchFamily="66" charset="0"/>
              </a:rPr>
              <a:t>index </a:t>
            </a:r>
            <a:r>
              <a:rPr lang="en-US" b="1" baseline="0" dirty="0" smtClean="0">
                <a:solidFill>
                  <a:schemeClr val="tx1"/>
                </a:solidFill>
                <a:latin typeface="Comic Sans MS" pitchFamily="66" charset="0"/>
              </a:rPr>
              <a:t>j</a:t>
            </a:r>
            <a:r>
              <a:rPr lang="en-US" baseline="0" dirty="0" smtClean="0">
                <a:solidFill>
                  <a:schemeClr val="tx1"/>
                </a:solidFill>
                <a:latin typeface="Comic Sans MS" pitchFamily="66" charset="0"/>
              </a:rPr>
              <a:t>, </a:t>
            </a:r>
            <a:r>
              <a:rPr lang="en-US" b="1" baseline="0" dirty="0" smtClean="0">
                <a:solidFill>
                  <a:schemeClr val="tx1"/>
                </a:solidFill>
                <a:latin typeface="Comic Sans MS" pitchFamily="66" charset="0"/>
              </a:rPr>
              <a:t>key</a:t>
            </a:r>
            <a:r>
              <a:rPr lang="en-US" baseline="0" dirty="0" smtClean="0">
                <a:solidFill>
                  <a:schemeClr val="tx1"/>
                </a:solidFill>
                <a:latin typeface="Comic Sans MS" pitchFamily="66" charset="0"/>
              </a:rPr>
              <a:t> is for </a:t>
            </a:r>
            <a:r>
              <a:rPr lang="en-US" b="1" baseline="0" dirty="0" smtClean="0">
                <a:solidFill>
                  <a:schemeClr val="tx1"/>
                </a:solidFill>
                <a:latin typeface="Comic Sans MS" pitchFamily="66" charset="0"/>
              </a:rPr>
              <a:t>value</a:t>
            </a:r>
            <a:r>
              <a:rPr lang="en-US" baseline="0" dirty="0" smtClean="0">
                <a:solidFill>
                  <a:schemeClr val="tx1"/>
                </a:solidFill>
                <a:latin typeface="Comic Sans MS" pitchFamily="66" charset="0"/>
              </a:rPr>
              <a:t> and </a:t>
            </a:r>
            <a:r>
              <a:rPr lang="en-US" b="1" baseline="0" dirty="0" err="1" smtClean="0">
                <a:solidFill>
                  <a:schemeClr val="tx1"/>
                </a:solidFill>
                <a:latin typeface="Comic Sans MS" pitchFamily="66" charset="0"/>
              </a:rPr>
              <a:t>i</a:t>
            </a:r>
            <a:r>
              <a:rPr lang="en-US" baseline="0" dirty="0" smtClean="0">
                <a:solidFill>
                  <a:schemeClr val="tx1"/>
                </a:solidFill>
                <a:latin typeface="Comic Sans MS" pitchFamily="66" charset="0"/>
              </a:rPr>
              <a:t> is for </a:t>
            </a:r>
            <a:r>
              <a:rPr lang="en-US" b="1" baseline="0" dirty="0" smtClean="0">
                <a:solidFill>
                  <a:schemeClr val="tx1"/>
                </a:solidFill>
                <a:latin typeface="Comic Sans MS" pitchFamily="66" charset="0"/>
              </a:rPr>
              <a:t>index</a:t>
            </a:r>
            <a:r>
              <a:rPr lang="en-US" baseline="0" dirty="0" smtClean="0">
                <a:solidFill>
                  <a:schemeClr val="tx1"/>
                </a:solidFill>
                <a:latin typeface="Comic Sans MS" pitchFamily="66" charset="0"/>
              </a:rPr>
              <a:t> since </a:t>
            </a:r>
            <a:r>
              <a:rPr lang="en-US" b="1" baseline="0" dirty="0" smtClean="0">
                <a:solidFill>
                  <a:schemeClr val="tx1"/>
                </a:solidFill>
                <a:latin typeface="Comic Sans MS" pitchFamily="66" charset="0"/>
              </a:rPr>
              <a:t>value and index</a:t>
            </a:r>
            <a:r>
              <a:rPr lang="en-US" baseline="0" dirty="0" smtClean="0">
                <a:solidFill>
                  <a:schemeClr val="tx1"/>
                </a:solidFill>
                <a:latin typeface="Comic Sans MS" pitchFamily="66" charset="0"/>
              </a:rPr>
              <a:t> are important in sorting, index </a:t>
            </a:r>
            <a:r>
              <a:rPr lang="en-US" b="1" baseline="0" dirty="0" err="1" smtClean="0">
                <a:solidFill>
                  <a:schemeClr val="tx1"/>
                </a:solidFill>
                <a:latin typeface="Comic Sans MS" pitchFamily="66" charset="0"/>
              </a:rPr>
              <a:t>i</a:t>
            </a:r>
            <a:r>
              <a:rPr lang="en-US" baseline="0" dirty="0" smtClean="0">
                <a:solidFill>
                  <a:schemeClr val="tx1"/>
                </a:solidFill>
                <a:latin typeface="Comic Sans MS" pitchFamily="66" charset="0"/>
              </a:rPr>
              <a:t> is inserting position index, </a:t>
            </a:r>
            <a:r>
              <a:rPr lang="en-US" b="1" baseline="0" dirty="0" smtClean="0">
                <a:solidFill>
                  <a:schemeClr val="tx1"/>
                </a:solidFill>
                <a:latin typeface="Comic Sans MS" pitchFamily="66" charset="0"/>
              </a:rPr>
              <a:t>key</a:t>
            </a:r>
            <a:r>
              <a:rPr lang="en-US" baseline="0" dirty="0" smtClean="0">
                <a:solidFill>
                  <a:schemeClr val="tx1"/>
                </a:solidFill>
                <a:latin typeface="Comic Sans MS" pitchFamily="66" charset="0"/>
              </a:rPr>
              <a:t> is for </a:t>
            </a:r>
            <a:r>
              <a:rPr lang="en-US" b="1" baseline="0" dirty="0" smtClean="0">
                <a:solidFill>
                  <a:schemeClr val="tx1"/>
                </a:solidFill>
                <a:latin typeface="Comic Sans MS" pitchFamily="66" charset="0"/>
              </a:rPr>
              <a:t>value </a:t>
            </a:r>
            <a:r>
              <a:rPr lang="en-US" baseline="0" dirty="0" smtClean="0">
                <a:solidFill>
                  <a:schemeClr val="tx1"/>
                </a:solidFill>
                <a:latin typeface="Comic Sans MS" pitchFamily="66" charset="0"/>
              </a:rPr>
              <a:t>taken from </a:t>
            </a:r>
            <a:r>
              <a:rPr lang="en-US" b="1" baseline="0" dirty="0" smtClean="0">
                <a:solidFill>
                  <a:schemeClr val="tx1"/>
                </a:solidFill>
                <a:latin typeface="Comic Sans MS" pitchFamily="66" charset="0"/>
              </a:rPr>
              <a:t>unsorted list</a:t>
            </a:r>
            <a:r>
              <a:rPr lang="en-US" baseline="0" dirty="0" smtClean="0">
                <a:solidFill>
                  <a:schemeClr val="tx1"/>
                </a:solidFill>
                <a:latin typeface="Comic Sans MS" pitchFamily="66" charset="0"/>
              </a:rPr>
              <a:t> and </a:t>
            </a:r>
            <a:r>
              <a:rPr lang="en-US" b="1" baseline="0" dirty="0" smtClean="0">
                <a:solidFill>
                  <a:schemeClr val="tx1"/>
                </a:solidFill>
                <a:latin typeface="Comic Sans MS" pitchFamily="66" charset="0"/>
              </a:rPr>
              <a:t>to be included in sorted list</a:t>
            </a:r>
            <a:endParaRPr lang="en-US" b="1" dirty="0" smtClean="0">
              <a:solidFill>
                <a:schemeClr val="tx1"/>
              </a:solidFill>
              <a:latin typeface="Comic Sans MS" pitchFamily="66" charset="0"/>
            </a:endParaRPr>
          </a:p>
          <a:p>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23</a:t>
            </a:fld>
            <a:endParaRPr lang="en-US"/>
          </a:p>
        </p:txBody>
      </p:sp>
    </p:spTree>
    <p:extLst>
      <p:ext uri="{BB962C8B-B14F-4D97-AF65-F5344CB8AC3E}">
        <p14:creationId xmlns:p14="http://schemas.microsoft.com/office/powerpoint/2010/main" val="224817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865FA-763D-4789-99AD-3B545CA5526E}" type="slidenum">
              <a:rPr lang="en-US"/>
              <a:pPr/>
              <a:t>25</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n-US" baseline="0" dirty="0" smtClean="0"/>
              <a:t>J=2 to n is same as j=1 to n-1</a:t>
            </a:r>
          </a:p>
          <a:p>
            <a:r>
              <a:rPr lang="en-US" baseline="0" dirty="0" smtClean="0"/>
              <a:t>2 is included what is not included is 1 so it will run n-1+1 time (+1 is extra iteration for false condition)</a:t>
            </a:r>
            <a:endParaRPr lang="en-US" baseline="-25000" dirty="0" smtClean="0"/>
          </a:p>
          <a:p>
            <a:endParaRPr lang="en-US" baseline="-25000" dirty="0"/>
          </a:p>
        </p:txBody>
      </p:sp>
    </p:spTree>
    <p:extLst>
      <p:ext uri="{BB962C8B-B14F-4D97-AF65-F5344CB8AC3E}">
        <p14:creationId xmlns:p14="http://schemas.microsoft.com/office/powerpoint/2010/main" val="201735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best case all elements are in a</a:t>
            </a:r>
            <a:r>
              <a:rPr lang="en-US" baseline="0" dirty="0" smtClean="0"/>
              <a:t> sequence and so only one comparison per time that will make summation result equal to (n-1=2+3+4+5…..+n)</a:t>
            </a:r>
            <a:endParaRPr lang="en-US" dirty="0"/>
          </a:p>
        </p:txBody>
      </p:sp>
      <p:sp>
        <p:nvSpPr>
          <p:cNvPr id="4" name="Slide Number Placeholder 3"/>
          <p:cNvSpPr>
            <a:spLocks noGrp="1"/>
          </p:cNvSpPr>
          <p:nvPr>
            <p:ph type="sldNum" sz="quarter" idx="10"/>
          </p:nvPr>
        </p:nvSpPr>
        <p:spPr/>
        <p:txBody>
          <a:bodyPr/>
          <a:lstStyle/>
          <a:p>
            <a:fld id="{425E5A00-89DD-4F84-9BFC-6CFDCE621EA7}" type="slidenum">
              <a:rPr lang="en-US" smtClean="0"/>
              <a:pPr/>
              <a:t>26</a:t>
            </a:fld>
            <a:endParaRPr lang="en-US"/>
          </a:p>
        </p:txBody>
      </p:sp>
    </p:spTree>
    <p:extLst>
      <p:ext uri="{BB962C8B-B14F-4D97-AF65-F5344CB8AC3E}">
        <p14:creationId xmlns:p14="http://schemas.microsoft.com/office/powerpoint/2010/main" val="314890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41313" y="100013"/>
            <a:ext cx="8229600" cy="9064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50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50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97625"/>
            <a:ext cx="2133600" cy="323850"/>
          </a:xfrm>
        </p:spPr>
        <p:txBody>
          <a:bodyPr/>
          <a:lstStyle>
            <a:lvl1pPr>
              <a:defRPr/>
            </a:lvl1pPr>
          </a:lstStyle>
          <a:p>
            <a:endParaRPr lang="en-US"/>
          </a:p>
        </p:txBody>
      </p:sp>
      <p:sp>
        <p:nvSpPr>
          <p:cNvPr id="8" name="Footer Placeholder 7"/>
          <p:cNvSpPr>
            <a:spLocks noGrp="1"/>
          </p:cNvSpPr>
          <p:nvPr>
            <p:ph type="ftr" sz="quarter" idx="11"/>
          </p:nvPr>
        </p:nvSpPr>
        <p:spPr>
          <a:xfrm>
            <a:off x="3124200" y="6397625"/>
            <a:ext cx="2895600" cy="3238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397625"/>
            <a:ext cx="2133600" cy="323850"/>
          </a:xfrm>
        </p:spPr>
        <p:txBody>
          <a:bodyPr/>
          <a:lstStyle>
            <a:lvl1pPr>
              <a:defRPr/>
            </a:lvl1pPr>
          </a:lstStyle>
          <a:p>
            <a:fld id="{666FC513-8015-4C68-ACF0-19DC30F399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397625"/>
            <a:ext cx="2133600" cy="323850"/>
          </a:xfrm>
        </p:spPr>
        <p:txBody>
          <a:bodyPr/>
          <a:lstStyle>
            <a:lvl1pPr>
              <a:defRPr/>
            </a:lvl1pPr>
          </a:lstStyle>
          <a:p>
            <a:endParaRPr lang="en-US"/>
          </a:p>
        </p:txBody>
      </p:sp>
      <p:sp>
        <p:nvSpPr>
          <p:cNvPr id="7" name="Footer Placeholder 6"/>
          <p:cNvSpPr>
            <a:spLocks noGrp="1"/>
          </p:cNvSpPr>
          <p:nvPr>
            <p:ph type="ftr" sz="quarter" idx="11"/>
          </p:nvPr>
        </p:nvSpPr>
        <p:spPr>
          <a:xfrm>
            <a:off x="3124200" y="6397625"/>
            <a:ext cx="2895600" cy="3238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397625"/>
            <a:ext cx="2133600" cy="323850"/>
          </a:xfrm>
        </p:spPr>
        <p:txBody>
          <a:bodyPr/>
          <a:lstStyle>
            <a:lvl1pPr>
              <a:defRPr/>
            </a:lvl1pPr>
          </a:lstStyle>
          <a:p>
            <a:fld id="{AB2AB842-BDD2-4415-B4D2-137533433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04/28/2021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oleObject" Target="../embeddings/oleObject4.bin"/><Relationship Id="rId1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14.wmf"/><Relationship Id="rId10" Type="http://schemas.openxmlformats.org/officeDocument/2006/relationships/image" Target="../media/image16.wmf"/><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0.xml"/><Relationship Id="rId7" Type="http://schemas.openxmlformats.org/officeDocument/2006/relationships/image" Target="../media/image19.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8.wmf"/><Relationship Id="rId4" Type="http://schemas.openxmlformats.org/officeDocument/2006/relationships/oleObject" Target="../embeddings/oleObject12.bin"/><Relationship Id="rId9" Type="http://schemas.openxmlformats.org/officeDocument/2006/relationships/image" Target="../media/image2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 21-22</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73075" y="228600"/>
            <a:ext cx="8229600" cy="1143000"/>
          </a:xfrm>
        </p:spPr>
        <p:txBody>
          <a:bodyPr/>
          <a:lstStyle/>
          <a:p>
            <a:r>
              <a:rPr lang="en-US" dirty="0" smtClean="0"/>
              <a:t>Selection Sort</a:t>
            </a:r>
          </a:p>
        </p:txBody>
      </p:sp>
      <p:sp>
        <p:nvSpPr>
          <p:cNvPr id="24" name="Slide Number Placeholder 5"/>
          <p:cNvSpPr>
            <a:spLocks noGrp="1"/>
          </p:cNvSpPr>
          <p:nvPr>
            <p:ph type="sldNum" sz="quarter" idx="12"/>
          </p:nvPr>
        </p:nvSpPr>
        <p:spPr/>
        <p:txBody>
          <a:bodyPr/>
          <a:lstStyle/>
          <a:p>
            <a:pPr>
              <a:defRPr/>
            </a:pPr>
            <a:fld id="{F58C01C8-CFE7-4CF9-8024-5F09705C9B3E}" type="slidenum">
              <a:rPr lang="en-US"/>
              <a:pPr>
                <a:defRPr/>
              </a:pPr>
              <a:t>10</a:t>
            </a:fld>
            <a:endParaRPr lang="en-US"/>
          </a:p>
        </p:txBody>
      </p:sp>
      <p:sp>
        <p:nvSpPr>
          <p:cNvPr id="230403" name="Rectangle 3"/>
          <p:cNvSpPr>
            <a:spLocks noGrp="1" noChangeArrowheads="1"/>
          </p:cNvSpPr>
          <p:nvPr>
            <p:ph sz="quarter" idx="1"/>
          </p:nvPr>
        </p:nvSpPr>
        <p:spPr>
          <a:xfrm>
            <a:off x="88900" y="1270000"/>
            <a:ext cx="8942388" cy="5351463"/>
          </a:xfrm>
        </p:spPr>
        <p:txBody>
          <a:bodyPr/>
          <a:lstStyle/>
          <a:p>
            <a:r>
              <a:rPr lang="en-US" smtClean="0"/>
              <a:t>Summary of Steps</a:t>
            </a:r>
          </a:p>
          <a:p>
            <a:pPr lvl="1"/>
            <a:r>
              <a:rPr lang="en-US" sz="3200" smtClean="0"/>
              <a:t>Find the smallest element in the array</a:t>
            </a:r>
          </a:p>
          <a:p>
            <a:pPr lvl="1"/>
            <a:endParaRPr lang="en-US" sz="2000" smtClean="0"/>
          </a:p>
          <a:p>
            <a:pPr lvl="1"/>
            <a:r>
              <a:rPr lang="en-US" sz="3200" smtClean="0"/>
              <a:t>Exchange it with the element in the first position</a:t>
            </a:r>
          </a:p>
          <a:p>
            <a:pPr lvl="1"/>
            <a:endParaRPr lang="en-US" sz="2000" smtClean="0"/>
          </a:p>
          <a:p>
            <a:pPr lvl="1"/>
            <a:r>
              <a:rPr lang="en-US" sz="3200" smtClean="0"/>
              <a:t>Find the second smallest element and exchange it with the element in the second position</a:t>
            </a:r>
          </a:p>
          <a:p>
            <a:pPr lvl="1"/>
            <a:endParaRPr lang="en-US" sz="1600" smtClean="0"/>
          </a:p>
          <a:p>
            <a:pPr lvl="1"/>
            <a:r>
              <a:rPr lang="en-US" sz="3200" smtClean="0"/>
              <a:t>Continue until the array is sorted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04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0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12750" y="533400"/>
            <a:ext cx="8229600" cy="1143000"/>
          </a:xfrm>
        </p:spPr>
        <p:txBody>
          <a:bodyPr/>
          <a:lstStyle/>
          <a:p>
            <a:r>
              <a:rPr lang="en-US" dirty="0" smtClean="0"/>
              <a:t>Selection Sort</a:t>
            </a:r>
          </a:p>
        </p:txBody>
      </p:sp>
      <p:sp>
        <p:nvSpPr>
          <p:cNvPr id="4" name="Slide Number Placeholder 3"/>
          <p:cNvSpPr>
            <a:spLocks noGrp="1"/>
          </p:cNvSpPr>
          <p:nvPr>
            <p:ph type="sldNum" sz="quarter" idx="12"/>
          </p:nvPr>
        </p:nvSpPr>
        <p:spPr/>
        <p:txBody>
          <a:bodyPr/>
          <a:lstStyle/>
          <a:p>
            <a:pPr>
              <a:defRPr/>
            </a:pPr>
            <a:fld id="{AE11ECB5-70D0-4CC4-8AD5-5F3338D4F1DC}" type="slidenum">
              <a:rPr lang="en-US" smtClean="0"/>
              <a:pPr>
                <a:defRPr/>
              </a:pPr>
              <a:t>11</a:t>
            </a:fld>
            <a:endParaRPr lang="en-US" dirty="0"/>
          </a:p>
        </p:txBody>
      </p:sp>
      <p:sp>
        <p:nvSpPr>
          <p:cNvPr id="26626" name="Content Placeholder 2"/>
          <p:cNvSpPr>
            <a:spLocks noGrp="1"/>
          </p:cNvSpPr>
          <p:nvPr>
            <p:ph sz="quarter" idx="1"/>
          </p:nvPr>
        </p:nvSpPr>
        <p:spPr/>
        <p:txBody>
          <a:bodyPr/>
          <a:lstStyle/>
          <a:p>
            <a:pPr marL="514350" indent="-514350">
              <a:buFont typeface="Arial" charset="0"/>
              <a:buNone/>
            </a:pPr>
            <a:r>
              <a:rPr lang="en-US" smtClean="0"/>
              <a:t>The algorithm works as follows:</a:t>
            </a:r>
          </a:p>
          <a:p>
            <a:pPr marL="514350" indent="-514350">
              <a:buFont typeface="Arial" charset="0"/>
              <a:buNone/>
            </a:pPr>
            <a:endParaRPr lang="en-US" smtClean="0"/>
          </a:p>
          <a:p>
            <a:pPr marL="514350" indent="-514350" algn="just">
              <a:buFont typeface="Calibri" pitchFamily="34" charset="0"/>
              <a:buAutoNum type="arabicPeriod"/>
            </a:pPr>
            <a:r>
              <a:rPr lang="en-US" smtClean="0"/>
              <a:t>Find the minimum value in the list</a:t>
            </a:r>
          </a:p>
          <a:p>
            <a:pPr marL="514350" indent="-514350" algn="just">
              <a:buFont typeface="Calibri" pitchFamily="34" charset="0"/>
              <a:buAutoNum type="arabicPeriod"/>
            </a:pPr>
            <a:endParaRPr lang="en-US" sz="1600" smtClean="0"/>
          </a:p>
          <a:p>
            <a:pPr marL="514350" indent="-514350" algn="just">
              <a:buFont typeface="Calibri" pitchFamily="34" charset="0"/>
              <a:buAutoNum type="arabicPeriod"/>
            </a:pPr>
            <a:r>
              <a:rPr lang="en-US" smtClean="0"/>
              <a:t>Swap it with the value in the first position</a:t>
            </a:r>
          </a:p>
          <a:p>
            <a:pPr marL="514350" indent="-514350" algn="just">
              <a:buFont typeface="Calibri" pitchFamily="34" charset="0"/>
              <a:buAutoNum type="arabicPeriod"/>
            </a:pPr>
            <a:endParaRPr lang="en-US" sz="1800" smtClean="0"/>
          </a:p>
          <a:p>
            <a:pPr marL="514350" indent="-514350" algn="just">
              <a:buFont typeface="Calibri" pitchFamily="34" charset="0"/>
              <a:buAutoNum type="arabicPeriod"/>
            </a:pPr>
            <a:r>
              <a:rPr lang="en-US" smtClean="0"/>
              <a:t>Repeat the steps above for the remainder of the list (starting at the second position and advancing each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09600" y="449263"/>
            <a:ext cx="8229600" cy="846137"/>
          </a:xfrm>
        </p:spPr>
        <p:txBody>
          <a:bodyPr/>
          <a:lstStyle/>
          <a:p>
            <a:r>
              <a:rPr lang="en-US" dirty="0" smtClean="0"/>
              <a:t>Example</a:t>
            </a:r>
          </a:p>
        </p:txBody>
      </p:sp>
      <p:sp>
        <p:nvSpPr>
          <p:cNvPr id="155" name="Slide Number Placeholder 5"/>
          <p:cNvSpPr>
            <a:spLocks noGrp="1"/>
          </p:cNvSpPr>
          <p:nvPr>
            <p:ph type="sldNum" sz="quarter" idx="12"/>
          </p:nvPr>
        </p:nvSpPr>
        <p:spPr/>
        <p:txBody>
          <a:bodyPr/>
          <a:lstStyle/>
          <a:p>
            <a:pPr>
              <a:defRPr/>
            </a:pPr>
            <a:fld id="{9D421882-CE8B-444A-ACAE-6E860769B658}" type="slidenum">
              <a:rPr lang="en-US"/>
              <a:pPr>
                <a:defRPr/>
              </a:pPr>
              <a:t>12</a:t>
            </a:fld>
            <a:endParaRPr lang="en-US"/>
          </a:p>
        </p:txBody>
      </p:sp>
      <p:grpSp>
        <p:nvGrpSpPr>
          <p:cNvPr id="2" name="Group 3"/>
          <p:cNvGrpSpPr>
            <a:grpSpLocks/>
          </p:cNvGrpSpPr>
          <p:nvPr/>
        </p:nvGrpSpPr>
        <p:grpSpPr bwMode="auto">
          <a:xfrm>
            <a:off x="504825" y="1541463"/>
            <a:ext cx="3154363" cy="423862"/>
            <a:chOff x="221" y="912"/>
            <a:chExt cx="1987" cy="267"/>
          </a:xfrm>
        </p:grpSpPr>
        <p:sp>
          <p:nvSpPr>
            <p:cNvPr id="27791" name="Rectangle 4"/>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1</a:t>
              </a:r>
            </a:p>
          </p:txBody>
        </p:sp>
        <p:sp>
          <p:nvSpPr>
            <p:cNvPr id="27792" name="Rectangle 5"/>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27793" name="Rectangle 6"/>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27794" name="Rectangle 7"/>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95" name="Rectangle 8"/>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7796" name="Rectangle 9"/>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27797" name="Rectangle 10"/>
            <p:cNvSpPr>
              <a:spLocks noChangeArrowheads="1"/>
            </p:cNvSpPr>
            <p:nvPr/>
          </p:nvSpPr>
          <p:spPr bwMode="auto">
            <a:xfrm>
              <a:off x="221"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98" name="Line 11"/>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99" name="Line 12"/>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800" name="Line 13"/>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801" name="Line 14"/>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802" name="Line 15"/>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803" name="Line 16"/>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804" name="Line 17"/>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805" name="Line 18"/>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806" name="Line 19"/>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807" name="Line 20"/>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469" name="Oval 21"/>
          <p:cNvSpPr>
            <a:spLocks noChangeArrowheads="1"/>
          </p:cNvSpPr>
          <p:nvPr/>
        </p:nvSpPr>
        <p:spPr bwMode="auto">
          <a:xfrm>
            <a:off x="3206750" y="1544638"/>
            <a:ext cx="425450" cy="393700"/>
          </a:xfrm>
          <a:prstGeom prst="ellipse">
            <a:avLst/>
          </a:prstGeom>
          <a:noFill/>
          <a:ln w="38100">
            <a:solidFill>
              <a:srgbClr val="CC0000"/>
            </a:solidFill>
            <a:round/>
            <a:headEnd/>
            <a:tailEnd/>
          </a:ln>
        </p:spPr>
        <p:txBody>
          <a:bodyPr wrap="none" anchor="ctr"/>
          <a:lstStyle/>
          <a:p>
            <a:endParaRPr lang="en-US"/>
          </a:p>
        </p:txBody>
      </p:sp>
      <p:grpSp>
        <p:nvGrpSpPr>
          <p:cNvPr id="3" name="Group 22"/>
          <p:cNvGrpSpPr>
            <a:grpSpLocks/>
          </p:cNvGrpSpPr>
          <p:nvPr/>
        </p:nvGrpSpPr>
        <p:grpSpPr bwMode="auto">
          <a:xfrm>
            <a:off x="504825" y="2606675"/>
            <a:ext cx="3154363" cy="423863"/>
            <a:chOff x="221" y="912"/>
            <a:chExt cx="1987" cy="267"/>
          </a:xfrm>
        </p:grpSpPr>
        <p:sp>
          <p:nvSpPr>
            <p:cNvPr id="27774" name="Rectangle 23"/>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75" name="Rectangle 24"/>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27776" name="Rectangle 25"/>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27777" name="Rectangle 26"/>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78" name="Rectangle 27"/>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7779" name="Rectangle 28"/>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27780" name="Rectangle 29"/>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781" name="Line 30"/>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82" name="Line 31"/>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783" name="Line 32"/>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784" name="Line 33"/>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85" name="Line 34"/>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86" name="Line 35"/>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87" name="Line 36"/>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88" name="Line 37"/>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89" name="Line 38"/>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90" name="Line 39"/>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488" name="Oval 40"/>
          <p:cNvSpPr>
            <a:spLocks noChangeArrowheads="1"/>
          </p:cNvSpPr>
          <p:nvPr/>
        </p:nvSpPr>
        <p:spPr bwMode="auto">
          <a:xfrm>
            <a:off x="2309813" y="2590800"/>
            <a:ext cx="425450" cy="393700"/>
          </a:xfrm>
          <a:prstGeom prst="ellipse">
            <a:avLst/>
          </a:prstGeom>
          <a:noFill/>
          <a:ln w="38100">
            <a:solidFill>
              <a:srgbClr val="CC0000"/>
            </a:solidFill>
            <a:round/>
            <a:headEnd/>
            <a:tailEnd/>
          </a:ln>
        </p:spPr>
        <p:txBody>
          <a:bodyPr wrap="none" anchor="ctr"/>
          <a:lstStyle/>
          <a:p>
            <a:endParaRPr lang="en-US"/>
          </a:p>
        </p:txBody>
      </p:sp>
      <p:grpSp>
        <p:nvGrpSpPr>
          <p:cNvPr id="4" name="Group 41"/>
          <p:cNvGrpSpPr>
            <a:grpSpLocks/>
          </p:cNvGrpSpPr>
          <p:nvPr/>
        </p:nvGrpSpPr>
        <p:grpSpPr bwMode="auto">
          <a:xfrm>
            <a:off x="504825" y="3873500"/>
            <a:ext cx="3154363" cy="423863"/>
            <a:chOff x="221" y="912"/>
            <a:chExt cx="1987" cy="267"/>
          </a:xfrm>
        </p:grpSpPr>
        <p:sp>
          <p:nvSpPr>
            <p:cNvPr id="27757" name="Rectangle 42"/>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58" name="Rectangle 43"/>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27759" name="Rectangle 44"/>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27760" name="Rectangle 45"/>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61" name="Rectangle 46"/>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7762" name="Rectangle 47"/>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763" name="Rectangle 48"/>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764" name="Line 49"/>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65" name="Line 50"/>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766" name="Line 51"/>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767" name="Line 52"/>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68" name="Line 53"/>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69" name="Line 54"/>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70" name="Line 55"/>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71" name="Line 56"/>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72" name="Line 57"/>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73" name="Line 58"/>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507" name="Oval 59"/>
          <p:cNvSpPr>
            <a:spLocks noChangeArrowheads="1"/>
          </p:cNvSpPr>
          <p:nvPr/>
        </p:nvSpPr>
        <p:spPr bwMode="auto">
          <a:xfrm>
            <a:off x="2765425" y="3851275"/>
            <a:ext cx="425450" cy="393700"/>
          </a:xfrm>
          <a:prstGeom prst="ellipse">
            <a:avLst/>
          </a:prstGeom>
          <a:noFill/>
          <a:ln w="38100">
            <a:solidFill>
              <a:srgbClr val="CC0000"/>
            </a:solidFill>
            <a:round/>
            <a:headEnd/>
            <a:tailEnd/>
          </a:ln>
        </p:spPr>
        <p:txBody>
          <a:bodyPr wrap="none" anchor="ctr"/>
          <a:lstStyle/>
          <a:p>
            <a:endParaRPr lang="en-US"/>
          </a:p>
        </p:txBody>
      </p:sp>
      <p:grpSp>
        <p:nvGrpSpPr>
          <p:cNvPr id="5" name="Group 60"/>
          <p:cNvGrpSpPr>
            <a:grpSpLocks/>
          </p:cNvGrpSpPr>
          <p:nvPr/>
        </p:nvGrpSpPr>
        <p:grpSpPr bwMode="auto">
          <a:xfrm>
            <a:off x="519113" y="5137150"/>
            <a:ext cx="3154362" cy="423863"/>
            <a:chOff x="221" y="912"/>
            <a:chExt cx="1987" cy="267"/>
          </a:xfrm>
        </p:grpSpPr>
        <p:sp>
          <p:nvSpPr>
            <p:cNvPr id="27740" name="Rectangle 61"/>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41" name="Rectangle 62"/>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7742" name="Rectangle 63"/>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27743" name="Rectangle 64"/>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44" name="Rectangle 65"/>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27745" name="Rectangle 66"/>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746" name="Rectangle 67"/>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747" name="Line 68"/>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48" name="Line 69"/>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749" name="Line 70"/>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750" name="Line 71"/>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51" name="Line 72"/>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52" name="Line 73"/>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53" name="Line 74"/>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54" name="Line 75"/>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55" name="Line 76"/>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56" name="Line 77"/>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526" name="Oval 78"/>
          <p:cNvSpPr>
            <a:spLocks noChangeArrowheads="1"/>
          </p:cNvSpPr>
          <p:nvPr/>
        </p:nvSpPr>
        <p:spPr bwMode="auto">
          <a:xfrm>
            <a:off x="2327275" y="5111750"/>
            <a:ext cx="425450" cy="393700"/>
          </a:xfrm>
          <a:prstGeom prst="ellipse">
            <a:avLst/>
          </a:prstGeom>
          <a:noFill/>
          <a:ln w="38100">
            <a:solidFill>
              <a:srgbClr val="CC0000"/>
            </a:solidFill>
            <a:round/>
            <a:headEnd/>
            <a:tailEnd/>
          </a:ln>
        </p:spPr>
        <p:txBody>
          <a:bodyPr wrap="none" anchor="ctr"/>
          <a:lstStyle/>
          <a:p>
            <a:endParaRPr lang="en-US"/>
          </a:p>
        </p:txBody>
      </p:sp>
      <p:grpSp>
        <p:nvGrpSpPr>
          <p:cNvPr id="6" name="Group 79"/>
          <p:cNvGrpSpPr>
            <a:grpSpLocks/>
          </p:cNvGrpSpPr>
          <p:nvPr/>
        </p:nvGrpSpPr>
        <p:grpSpPr bwMode="auto">
          <a:xfrm>
            <a:off x="4856163" y="2606675"/>
            <a:ext cx="3154362" cy="423863"/>
            <a:chOff x="221" y="912"/>
            <a:chExt cx="1987" cy="267"/>
          </a:xfrm>
        </p:grpSpPr>
        <p:sp>
          <p:nvSpPr>
            <p:cNvPr id="27723" name="Rectangle 80"/>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24" name="Rectangle 81"/>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25" name="Rectangle 82"/>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27726" name="Rectangle 83"/>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27727" name="Rectangle 84"/>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27728" name="Rectangle 85"/>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729" name="Rectangle 86"/>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730" name="Line 87"/>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31" name="Line 88"/>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732" name="Line 89"/>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733" name="Line 90"/>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34" name="Line 91"/>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35" name="Line 92"/>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36" name="Line 93"/>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37" name="Line 94"/>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38" name="Line 95"/>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39" name="Line 96"/>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545" name="Oval 97"/>
          <p:cNvSpPr>
            <a:spLocks noChangeArrowheads="1"/>
          </p:cNvSpPr>
          <p:nvPr/>
        </p:nvSpPr>
        <p:spPr bwMode="auto">
          <a:xfrm>
            <a:off x="7115175" y="1638300"/>
            <a:ext cx="425450" cy="393700"/>
          </a:xfrm>
          <a:prstGeom prst="ellipse">
            <a:avLst/>
          </a:prstGeom>
          <a:noFill/>
          <a:ln w="38100">
            <a:solidFill>
              <a:srgbClr val="CC0000"/>
            </a:solidFill>
            <a:round/>
            <a:headEnd/>
            <a:tailEnd/>
          </a:ln>
        </p:spPr>
        <p:txBody>
          <a:bodyPr wrap="none" anchor="ctr"/>
          <a:lstStyle/>
          <a:p>
            <a:endParaRPr lang="en-US"/>
          </a:p>
        </p:txBody>
      </p:sp>
      <p:sp>
        <p:nvSpPr>
          <p:cNvPr id="232546" name="Oval 98"/>
          <p:cNvSpPr>
            <a:spLocks noChangeArrowheads="1"/>
          </p:cNvSpPr>
          <p:nvPr/>
        </p:nvSpPr>
        <p:spPr bwMode="auto">
          <a:xfrm>
            <a:off x="7583488" y="2601913"/>
            <a:ext cx="425450" cy="393700"/>
          </a:xfrm>
          <a:prstGeom prst="ellipse">
            <a:avLst/>
          </a:prstGeom>
          <a:noFill/>
          <a:ln w="38100">
            <a:solidFill>
              <a:srgbClr val="CC0000"/>
            </a:solidFill>
            <a:round/>
            <a:headEnd/>
            <a:tailEnd/>
          </a:ln>
        </p:spPr>
        <p:txBody>
          <a:bodyPr wrap="none" anchor="ctr"/>
          <a:lstStyle/>
          <a:p>
            <a:endParaRPr lang="en-US"/>
          </a:p>
        </p:txBody>
      </p:sp>
      <p:grpSp>
        <p:nvGrpSpPr>
          <p:cNvPr id="7" name="Group 99"/>
          <p:cNvGrpSpPr>
            <a:grpSpLocks/>
          </p:cNvGrpSpPr>
          <p:nvPr/>
        </p:nvGrpSpPr>
        <p:grpSpPr bwMode="auto">
          <a:xfrm>
            <a:off x="4856163" y="1600200"/>
            <a:ext cx="3154362" cy="423863"/>
            <a:chOff x="221" y="912"/>
            <a:chExt cx="1987" cy="267"/>
          </a:xfrm>
        </p:grpSpPr>
        <p:sp>
          <p:nvSpPr>
            <p:cNvPr id="27706" name="Rectangle 100"/>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7707" name="Rectangle 101"/>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7708" name="Rectangle 102"/>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709" name="Rectangle 103"/>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27710" name="Rectangle 104"/>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27711" name="Rectangle 105"/>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712" name="Rectangle 106"/>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713" name="Line 107"/>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714" name="Line 108"/>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715" name="Line 109"/>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716" name="Line 110"/>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17" name="Line 111"/>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18" name="Line 112"/>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19" name="Line 113"/>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20" name="Line 114"/>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21" name="Line 115"/>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22" name="Line 116"/>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grpSp>
        <p:nvGrpSpPr>
          <p:cNvPr id="8" name="Group 117"/>
          <p:cNvGrpSpPr>
            <a:grpSpLocks/>
          </p:cNvGrpSpPr>
          <p:nvPr/>
        </p:nvGrpSpPr>
        <p:grpSpPr bwMode="auto">
          <a:xfrm>
            <a:off x="4870450" y="3859213"/>
            <a:ext cx="3154363" cy="423862"/>
            <a:chOff x="221" y="912"/>
            <a:chExt cx="1987" cy="267"/>
          </a:xfrm>
        </p:grpSpPr>
        <p:sp>
          <p:nvSpPr>
            <p:cNvPr id="27689" name="Rectangle 118"/>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7690" name="Rectangle 119"/>
            <p:cNvSpPr>
              <a:spLocks noChangeArrowheads="1"/>
            </p:cNvSpPr>
            <p:nvPr/>
          </p:nvSpPr>
          <p:spPr bwMode="auto">
            <a:xfrm>
              <a:off x="1641"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8</a:t>
              </a:r>
            </a:p>
          </p:txBody>
        </p:sp>
        <p:sp>
          <p:nvSpPr>
            <p:cNvPr id="27691" name="Rectangle 120"/>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27692" name="Rectangle 121"/>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27693" name="Rectangle 122"/>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27694" name="Rectangle 123"/>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695" name="Rectangle 124"/>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696" name="Line 125"/>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697" name="Line 126"/>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698" name="Line 127"/>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699" name="Line 128"/>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700" name="Line 129"/>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701" name="Line 130"/>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702" name="Line 131"/>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703" name="Line 132"/>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704" name="Line 133"/>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705" name="Line 134"/>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32583" name="Oval 135"/>
          <p:cNvSpPr>
            <a:spLocks noChangeArrowheads="1"/>
          </p:cNvSpPr>
          <p:nvPr/>
        </p:nvSpPr>
        <p:spPr bwMode="auto">
          <a:xfrm>
            <a:off x="7569200" y="3857625"/>
            <a:ext cx="425450" cy="393700"/>
          </a:xfrm>
          <a:prstGeom prst="ellipse">
            <a:avLst/>
          </a:prstGeom>
          <a:noFill/>
          <a:ln w="38100">
            <a:solidFill>
              <a:srgbClr val="CC0000"/>
            </a:solidFill>
            <a:round/>
            <a:headEnd/>
            <a:tailEnd/>
          </a:ln>
        </p:spPr>
        <p:txBody>
          <a:bodyPr wrap="none" anchor="ctr"/>
          <a:lstStyle/>
          <a:p>
            <a:endParaRPr lang="en-US"/>
          </a:p>
        </p:txBody>
      </p:sp>
      <p:grpSp>
        <p:nvGrpSpPr>
          <p:cNvPr id="9" name="Group 136"/>
          <p:cNvGrpSpPr>
            <a:grpSpLocks/>
          </p:cNvGrpSpPr>
          <p:nvPr/>
        </p:nvGrpSpPr>
        <p:grpSpPr bwMode="auto">
          <a:xfrm>
            <a:off x="4870450" y="5137150"/>
            <a:ext cx="3154363" cy="423863"/>
            <a:chOff x="221" y="912"/>
            <a:chExt cx="1987" cy="267"/>
          </a:xfrm>
        </p:grpSpPr>
        <p:sp>
          <p:nvSpPr>
            <p:cNvPr id="27672" name="Rectangle 137"/>
            <p:cNvSpPr>
              <a:spLocks noChangeArrowheads="1"/>
            </p:cNvSpPr>
            <p:nvPr/>
          </p:nvSpPr>
          <p:spPr bwMode="auto">
            <a:xfrm>
              <a:off x="1924"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9</a:t>
              </a:r>
            </a:p>
          </p:txBody>
        </p:sp>
        <p:sp>
          <p:nvSpPr>
            <p:cNvPr id="27673" name="Rectangle 138"/>
            <p:cNvSpPr>
              <a:spLocks noChangeArrowheads="1"/>
            </p:cNvSpPr>
            <p:nvPr/>
          </p:nvSpPr>
          <p:spPr bwMode="auto">
            <a:xfrm>
              <a:off x="1641"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8</a:t>
              </a:r>
            </a:p>
          </p:txBody>
        </p:sp>
        <p:sp>
          <p:nvSpPr>
            <p:cNvPr id="27674" name="Rectangle 139"/>
            <p:cNvSpPr>
              <a:spLocks noChangeArrowheads="1"/>
            </p:cNvSpPr>
            <p:nvPr/>
          </p:nvSpPr>
          <p:spPr bwMode="auto">
            <a:xfrm>
              <a:off x="1357"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6</a:t>
              </a:r>
            </a:p>
          </p:txBody>
        </p:sp>
        <p:sp>
          <p:nvSpPr>
            <p:cNvPr id="27675" name="Rectangle 140"/>
            <p:cNvSpPr>
              <a:spLocks noChangeArrowheads="1"/>
            </p:cNvSpPr>
            <p:nvPr/>
          </p:nvSpPr>
          <p:spPr bwMode="auto">
            <a:xfrm>
              <a:off x="1072" y="912"/>
              <a:ext cx="285"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4</a:t>
              </a:r>
            </a:p>
          </p:txBody>
        </p:sp>
        <p:sp>
          <p:nvSpPr>
            <p:cNvPr id="27676" name="Rectangle 141"/>
            <p:cNvSpPr>
              <a:spLocks noChangeArrowheads="1"/>
            </p:cNvSpPr>
            <p:nvPr/>
          </p:nvSpPr>
          <p:spPr bwMode="auto">
            <a:xfrm>
              <a:off x="788"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3</a:t>
              </a:r>
            </a:p>
          </p:txBody>
        </p:sp>
        <p:sp>
          <p:nvSpPr>
            <p:cNvPr id="27677" name="Rectangle 142"/>
            <p:cNvSpPr>
              <a:spLocks noChangeArrowheads="1"/>
            </p:cNvSpPr>
            <p:nvPr/>
          </p:nvSpPr>
          <p:spPr bwMode="auto">
            <a:xfrm>
              <a:off x="505" y="912"/>
              <a:ext cx="283"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2</a:t>
              </a:r>
            </a:p>
          </p:txBody>
        </p:sp>
        <p:sp>
          <p:nvSpPr>
            <p:cNvPr id="27678" name="Rectangle 143"/>
            <p:cNvSpPr>
              <a:spLocks noChangeArrowheads="1"/>
            </p:cNvSpPr>
            <p:nvPr/>
          </p:nvSpPr>
          <p:spPr bwMode="auto">
            <a:xfrm>
              <a:off x="221" y="912"/>
              <a:ext cx="284" cy="267"/>
            </a:xfrm>
            <a:prstGeom prst="rect">
              <a:avLst/>
            </a:prstGeom>
            <a:solidFill>
              <a:srgbClr val="EAEAEA"/>
            </a:solidFill>
            <a:ln w="9525">
              <a:noFill/>
              <a:miter lim="800000"/>
              <a:headEnd/>
              <a:tailEnd/>
            </a:ln>
          </p:spPr>
          <p:txBody>
            <a:bodyPr anchor="b" anchorCtr="1"/>
            <a:lstStyle/>
            <a:p>
              <a:pPr>
                <a:spcBef>
                  <a:spcPct val="20000"/>
                </a:spcBef>
              </a:pPr>
              <a:r>
                <a:rPr lang="en-US">
                  <a:solidFill>
                    <a:schemeClr val="accent2"/>
                  </a:solidFill>
                </a:rPr>
                <a:t>1</a:t>
              </a:r>
            </a:p>
          </p:txBody>
        </p:sp>
        <p:sp>
          <p:nvSpPr>
            <p:cNvPr id="27679" name="Line 144"/>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7680" name="Line 145"/>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7681" name="Line 146"/>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7682" name="Line 147"/>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7683" name="Line 148"/>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7684" name="Line 149"/>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7685" name="Line 150"/>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7686" name="Line 151"/>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7687" name="Line 152"/>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7688" name="Line 153"/>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7667" name="TextBox 155"/>
          <p:cNvSpPr txBox="1">
            <a:spLocks noChangeArrowheads="1"/>
          </p:cNvSpPr>
          <p:nvPr/>
        </p:nvSpPr>
        <p:spPr bwMode="auto">
          <a:xfrm>
            <a:off x="633413" y="1106488"/>
            <a:ext cx="1446212" cy="368300"/>
          </a:xfrm>
          <a:prstGeom prst="rect">
            <a:avLst/>
          </a:prstGeom>
          <a:noFill/>
          <a:ln w="9525">
            <a:noFill/>
            <a:miter lim="800000"/>
            <a:headEnd/>
            <a:tailEnd/>
          </a:ln>
        </p:spPr>
        <p:txBody>
          <a:bodyPr>
            <a:spAutoFit/>
          </a:bodyPr>
          <a:lstStyle/>
          <a:p>
            <a:r>
              <a:rPr lang="en-US"/>
              <a:t>Step 1</a:t>
            </a:r>
          </a:p>
        </p:txBody>
      </p:sp>
      <p:sp>
        <p:nvSpPr>
          <p:cNvPr id="27668" name="TextBox 156"/>
          <p:cNvSpPr txBox="1">
            <a:spLocks noChangeArrowheads="1"/>
          </p:cNvSpPr>
          <p:nvPr/>
        </p:nvSpPr>
        <p:spPr bwMode="auto">
          <a:xfrm>
            <a:off x="506413" y="2173288"/>
            <a:ext cx="1444625" cy="368300"/>
          </a:xfrm>
          <a:prstGeom prst="rect">
            <a:avLst/>
          </a:prstGeom>
          <a:noFill/>
          <a:ln w="9525">
            <a:noFill/>
            <a:miter lim="800000"/>
            <a:headEnd/>
            <a:tailEnd/>
          </a:ln>
        </p:spPr>
        <p:txBody>
          <a:bodyPr>
            <a:spAutoFit/>
          </a:bodyPr>
          <a:lstStyle/>
          <a:p>
            <a:r>
              <a:rPr lang="en-US"/>
              <a:t>Step 2</a:t>
            </a:r>
          </a:p>
        </p:txBody>
      </p:sp>
      <p:sp>
        <p:nvSpPr>
          <p:cNvPr id="27669" name="TextBox 157"/>
          <p:cNvSpPr txBox="1">
            <a:spLocks noChangeArrowheads="1"/>
          </p:cNvSpPr>
          <p:nvPr/>
        </p:nvSpPr>
        <p:spPr bwMode="auto">
          <a:xfrm>
            <a:off x="555625" y="3432175"/>
            <a:ext cx="1444625" cy="368300"/>
          </a:xfrm>
          <a:prstGeom prst="rect">
            <a:avLst/>
          </a:prstGeom>
          <a:noFill/>
          <a:ln w="9525">
            <a:noFill/>
            <a:miter lim="800000"/>
            <a:headEnd/>
            <a:tailEnd/>
          </a:ln>
        </p:spPr>
        <p:txBody>
          <a:bodyPr>
            <a:spAutoFit/>
          </a:bodyPr>
          <a:lstStyle/>
          <a:p>
            <a:r>
              <a:rPr lang="en-US"/>
              <a:t>Step 3</a:t>
            </a:r>
          </a:p>
        </p:txBody>
      </p:sp>
      <p:sp>
        <p:nvSpPr>
          <p:cNvPr id="27670" name="TextBox 158"/>
          <p:cNvSpPr txBox="1">
            <a:spLocks noChangeArrowheads="1"/>
          </p:cNvSpPr>
          <p:nvPr/>
        </p:nvSpPr>
        <p:spPr bwMode="auto">
          <a:xfrm>
            <a:off x="4733925" y="3451225"/>
            <a:ext cx="1446213" cy="369888"/>
          </a:xfrm>
          <a:prstGeom prst="rect">
            <a:avLst/>
          </a:prstGeom>
          <a:noFill/>
          <a:ln w="9525">
            <a:noFill/>
            <a:miter lim="800000"/>
            <a:headEnd/>
            <a:tailEnd/>
          </a:ln>
        </p:spPr>
        <p:txBody>
          <a:bodyPr>
            <a:spAutoFit/>
          </a:bodyPr>
          <a:lstStyle/>
          <a:p>
            <a:r>
              <a:rPr lang="en-US"/>
              <a:t>Step 7</a:t>
            </a:r>
          </a:p>
        </p:txBody>
      </p:sp>
      <p:sp>
        <p:nvSpPr>
          <p:cNvPr id="27671" name="TextBox 159"/>
          <p:cNvSpPr txBox="1">
            <a:spLocks noChangeArrowheads="1"/>
          </p:cNvSpPr>
          <p:nvPr/>
        </p:nvSpPr>
        <p:spPr bwMode="auto">
          <a:xfrm>
            <a:off x="4841875" y="4694238"/>
            <a:ext cx="2030413" cy="369887"/>
          </a:xfrm>
          <a:prstGeom prst="rect">
            <a:avLst/>
          </a:prstGeom>
          <a:noFill/>
          <a:ln w="9525">
            <a:noFill/>
            <a:miter lim="800000"/>
            <a:headEnd/>
            <a:tailEnd/>
          </a:ln>
        </p:spPr>
        <p:txBody>
          <a:bodyPr>
            <a:spAutoFit/>
          </a:bodyPr>
          <a:lstStyle/>
          <a:p>
            <a:r>
              <a:rPr lang="en-US"/>
              <a:t>Sorted Array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25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25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25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25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9" grpId="0" animBg="1"/>
      <p:bldP spid="232488" grpId="0" animBg="1"/>
      <p:bldP spid="232507" grpId="0" animBg="1"/>
      <p:bldP spid="232526" grpId="0" animBg="1"/>
      <p:bldP spid="232545" grpId="0" animBg="1"/>
      <p:bldP spid="232546" grpId="0" animBg="1"/>
      <p:bldP spid="2325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533400"/>
            <a:ext cx="8229600" cy="1143000"/>
          </a:xfrm>
        </p:spPr>
        <p:txBody>
          <a:bodyPr/>
          <a:lstStyle/>
          <a:p>
            <a:r>
              <a:rPr lang="en-US" dirty="0" smtClean="0"/>
              <a:t>Selection Sort</a:t>
            </a:r>
          </a:p>
        </p:txBody>
      </p:sp>
      <p:sp>
        <p:nvSpPr>
          <p:cNvPr id="24" name="Slide Number Placeholder 5"/>
          <p:cNvSpPr>
            <a:spLocks noGrp="1"/>
          </p:cNvSpPr>
          <p:nvPr>
            <p:ph type="sldNum" sz="quarter" idx="12"/>
          </p:nvPr>
        </p:nvSpPr>
        <p:spPr/>
        <p:txBody>
          <a:bodyPr/>
          <a:lstStyle/>
          <a:p>
            <a:pPr>
              <a:defRPr/>
            </a:pPr>
            <a:fld id="{65D8DF39-BFF4-48FF-91ED-24B9EA201EE0}" type="slidenum">
              <a:rPr lang="en-US"/>
              <a:pPr>
                <a:defRPr/>
              </a:pPr>
              <a:t>13</a:t>
            </a:fld>
            <a:endParaRPr lang="en-US"/>
          </a:p>
        </p:txBody>
      </p:sp>
      <p:sp>
        <p:nvSpPr>
          <p:cNvPr id="231427" name="Rectangle 3"/>
          <p:cNvSpPr>
            <a:spLocks noGrp="1" noChangeArrowheads="1"/>
          </p:cNvSpPr>
          <p:nvPr>
            <p:ph sz="quarter" idx="1"/>
          </p:nvPr>
        </p:nvSpPr>
        <p:spPr/>
        <p:txBody>
          <a:bodyPr/>
          <a:lstStyle/>
          <a:p>
            <a:pPr>
              <a:buFontTx/>
              <a:buNone/>
            </a:pPr>
            <a:r>
              <a:rPr lang="en-US" dirty="0" smtClean="0">
                <a:solidFill>
                  <a:srgbClr val="DD0111"/>
                </a:solidFill>
                <a:latin typeface="Monotype Corsiva" pitchFamily="66" charset="0"/>
              </a:rPr>
              <a:t>Alg.:</a:t>
            </a:r>
            <a:r>
              <a:rPr lang="en-US" dirty="0" smtClean="0"/>
              <a:t> SELECTION-SORT</a:t>
            </a:r>
            <a:r>
              <a:rPr lang="en-US" i="1" dirty="0" smtClean="0"/>
              <a:t>(A)</a:t>
            </a:r>
          </a:p>
          <a:p>
            <a:pPr>
              <a:buFontTx/>
              <a:buNone/>
            </a:pPr>
            <a:r>
              <a:rPr lang="en-US" i="1" dirty="0" smtClean="0"/>
              <a:t>	</a:t>
            </a:r>
            <a:r>
              <a:rPr lang="en-US" dirty="0" smtClean="0">
                <a:latin typeface="Comic Sans MS" pitchFamily="66" charset="0"/>
              </a:rPr>
              <a:t>n ← length[A]</a:t>
            </a:r>
          </a:p>
          <a:p>
            <a:pPr>
              <a:buFontTx/>
              <a:buNone/>
            </a:pPr>
            <a:r>
              <a:rPr lang="en-US" b="1" dirty="0" smtClean="0"/>
              <a:t>	for </a:t>
            </a:r>
            <a:r>
              <a:rPr lang="en-US" dirty="0" smtClean="0">
                <a:latin typeface="Comic Sans MS" pitchFamily="66" charset="0"/>
              </a:rPr>
              <a:t>j ← 1</a:t>
            </a:r>
            <a:r>
              <a:rPr lang="en-US" dirty="0" smtClean="0"/>
              <a:t> </a:t>
            </a:r>
            <a:r>
              <a:rPr lang="en-US" b="1" dirty="0" smtClean="0"/>
              <a:t>to </a:t>
            </a:r>
            <a:r>
              <a:rPr lang="en-US" dirty="0" smtClean="0">
                <a:latin typeface="Comic Sans MS" pitchFamily="66" charset="0"/>
              </a:rPr>
              <a:t>n - 1</a:t>
            </a:r>
          </a:p>
          <a:p>
            <a:pPr>
              <a:buFontTx/>
              <a:buNone/>
            </a:pPr>
            <a:r>
              <a:rPr lang="en-US" b="1" dirty="0" smtClean="0"/>
              <a:t>		</a:t>
            </a:r>
            <a:r>
              <a:rPr lang="en-US" dirty="0" smtClean="0">
                <a:latin typeface="Comic Sans MS" pitchFamily="66" charset="0"/>
              </a:rPr>
              <a:t>smallest</a:t>
            </a:r>
            <a:r>
              <a:rPr lang="en-US" dirty="0" smtClean="0"/>
              <a:t> ← </a:t>
            </a:r>
            <a:r>
              <a:rPr lang="en-US" dirty="0" smtClean="0">
                <a:latin typeface="Comic Sans MS" pitchFamily="66" charset="0"/>
              </a:rPr>
              <a:t>j</a:t>
            </a:r>
          </a:p>
          <a:p>
            <a:pPr>
              <a:buFontTx/>
              <a:buNone/>
            </a:pPr>
            <a:r>
              <a:rPr lang="en-US" b="1" dirty="0" smtClean="0"/>
              <a:t>		      for </a:t>
            </a:r>
            <a:r>
              <a:rPr lang="en-US" dirty="0" err="1" smtClean="0">
                <a:latin typeface="Comic Sans MS" pitchFamily="66" charset="0"/>
              </a:rPr>
              <a:t>i</a:t>
            </a:r>
            <a:r>
              <a:rPr lang="en-US" dirty="0" smtClean="0">
                <a:latin typeface="Comic Sans MS" pitchFamily="66" charset="0"/>
              </a:rPr>
              <a:t> ← j + 1</a:t>
            </a:r>
            <a:r>
              <a:rPr lang="en-US" dirty="0" smtClean="0"/>
              <a:t> </a:t>
            </a:r>
            <a:r>
              <a:rPr lang="en-US" b="1" dirty="0" smtClean="0"/>
              <a:t>to </a:t>
            </a:r>
            <a:r>
              <a:rPr lang="en-US" dirty="0" smtClean="0">
                <a:latin typeface="Comic Sans MS" pitchFamily="66" charset="0"/>
              </a:rPr>
              <a:t>n</a:t>
            </a:r>
          </a:p>
          <a:p>
            <a:pPr>
              <a:buFontTx/>
              <a:buNone/>
            </a:pPr>
            <a:r>
              <a:rPr lang="en-US" b="1" dirty="0" smtClean="0"/>
              <a:t>			   if </a:t>
            </a:r>
            <a:r>
              <a:rPr lang="en-US" dirty="0" smtClean="0">
                <a:latin typeface="Comic Sans MS" pitchFamily="66" charset="0"/>
              </a:rPr>
              <a:t>A[</a:t>
            </a:r>
            <a:r>
              <a:rPr lang="en-US" dirty="0" err="1" smtClean="0">
                <a:latin typeface="Comic Sans MS" pitchFamily="66" charset="0"/>
              </a:rPr>
              <a:t>i</a:t>
            </a:r>
            <a:r>
              <a:rPr lang="en-US" dirty="0" smtClean="0">
                <a:latin typeface="Comic Sans MS" pitchFamily="66" charset="0"/>
              </a:rPr>
              <a:t>] &lt; A[smallest]</a:t>
            </a:r>
          </a:p>
          <a:p>
            <a:pPr>
              <a:buFontTx/>
              <a:buNone/>
            </a:pPr>
            <a:r>
              <a:rPr lang="en-US" b="1" dirty="0" smtClean="0"/>
              <a:t>				   then </a:t>
            </a:r>
            <a:r>
              <a:rPr lang="en-US" dirty="0" smtClean="0">
                <a:latin typeface="Comic Sans MS" pitchFamily="66" charset="0"/>
              </a:rPr>
              <a:t>smallest ← </a:t>
            </a:r>
            <a:r>
              <a:rPr lang="en-US" dirty="0" err="1" smtClean="0">
                <a:latin typeface="Comic Sans MS" pitchFamily="66" charset="0"/>
              </a:rPr>
              <a:t>i</a:t>
            </a:r>
            <a:endParaRPr lang="en-US" dirty="0" smtClean="0">
              <a:latin typeface="Comic Sans MS" pitchFamily="66" charset="0"/>
            </a:endParaRPr>
          </a:p>
          <a:p>
            <a:pPr>
              <a:buFontTx/>
              <a:buNone/>
            </a:pPr>
            <a:r>
              <a:rPr lang="en-US" dirty="0" smtClean="0"/>
              <a:t>		      </a:t>
            </a:r>
          </a:p>
          <a:p>
            <a:pPr>
              <a:buFontTx/>
              <a:buNone/>
            </a:pPr>
            <a:r>
              <a:rPr lang="en-US" dirty="0" smtClean="0"/>
              <a:t>           exchange </a:t>
            </a:r>
            <a:r>
              <a:rPr lang="en-US" dirty="0" smtClean="0">
                <a:latin typeface="Comic Sans MS" pitchFamily="66" charset="0"/>
              </a:rPr>
              <a:t>A[j] ↔ A[smallest]</a:t>
            </a:r>
          </a:p>
          <a:p>
            <a:pPr>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4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1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F673CD-B4E1-48C7-B9F0-C58006207ED1}" type="slidenum">
              <a:rPr lang="en-US" smtClean="0"/>
              <a:pPr/>
              <a:t>14</a:t>
            </a:fld>
            <a:endParaRPr lang="en-US"/>
          </a:p>
        </p:txBody>
      </p:sp>
      <p:pic>
        <p:nvPicPr>
          <p:cNvPr id="334850" name="Picture 2"/>
          <p:cNvPicPr>
            <a:picLocks noChangeAspect="1" noChangeArrowheads="1"/>
          </p:cNvPicPr>
          <p:nvPr/>
        </p:nvPicPr>
        <p:blipFill>
          <a:blip r:embed="rId3"/>
          <a:srcRect/>
          <a:stretch>
            <a:fillRect/>
          </a:stretch>
        </p:blipFill>
        <p:spPr bwMode="auto">
          <a:xfrm>
            <a:off x="0" y="0"/>
            <a:ext cx="9610725" cy="719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F673CD-B4E1-48C7-B9F0-C58006207ED1}" type="slidenum">
              <a:rPr lang="en-US" smtClean="0"/>
              <a:pPr/>
              <a:t>15</a:t>
            </a:fld>
            <a:endParaRPr lang="en-US"/>
          </a:p>
        </p:txBody>
      </p:sp>
      <p:pic>
        <p:nvPicPr>
          <p:cNvPr id="330754" name="Picture 2"/>
          <p:cNvPicPr>
            <a:picLocks noChangeAspect="1" noChangeArrowheads="1"/>
          </p:cNvPicPr>
          <p:nvPr/>
        </p:nvPicPr>
        <p:blipFill>
          <a:blip r:embed="rId2"/>
          <a:srcRect/>
          <a:stretch>
            <a:fillRect/>
          </a:stretch>
        </p:blipFill>
        <p:spPr bwMode="auto">
          <a:xfrm>
            <a:off x="26916" y="1767965"/>
            <a:ext cx="9117084" cy="4131393"/>
          </a:xfrm>
          <a:prstGeom prst="rect">
            <a:avLst/>
          </a:prstGeom>
          <a:noFill/>
          <a:ln w="9525">
            <a:noFill/>
            <a:miter lim="800000"/>
            <a:headEnd/>
            <a:tailEnd/>
          </a:ln>
          <a:effectLst/>
        </p:spPr>
      </p:pic>
      <p:sp>
        <p:nvSpPr>
          <p:cNvPr id="6" name="Rectangle 2"/>
          <p:cNvSpPr>
            <a:spLocks noGrp="1" noChangeArrowheads="1"/>
          </p:cNvSpPr>
          <p:nvPr>
            <p:ph type="title"/>
          </p:nvPr>
        </p:nvSpPr>
        <p:spPr>
          <a:xfrm>
            <a:off x="304800" y="533400"/>
            <a:ext cx="8229600" cy="1143000"/>
          </a:xfrm>
        </p:spPr>
        <p:txBody>
          <a:bodyPr/>
          <a:lstStyle/>
          <a:p>
            <a:r>
              <a:rPr lang="en-US" dirty="0" smtClean="0"/>
              <a:t>Selection Sort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F673CD-B4E1-48C7-B9F0-C58006207ED1}" type="slidenum">
              <a:rPr lang="en-US" smtClean="0"/>
              <a:pPr/>
              <a:t>16</a:t>
            </a:fld>
            <a:endParaRPr lang="en-US"/>
          </a:p>
        </p:txBody>
      </p:sp>
      <p:sp>
        <p:nvSpPr>
          <p:cNvPr id="6" name="Rectangle 2"/>
          <p:cNvSpPr>
            <a:spLocks noGrp="1" noChangeArrowheads="1"/>
          </p:cNvSpPr>
          <p:nvPr>
            <p:ph type="title"/>
          </p:nvPr>
        </p:nvSpPr>
        <p:spPr>
          <a:xfrm>
            <a:off x="457200" y="457200"/>
            <a:ext cx="8229600" cy="1143000"/>
          </a:xfrm>
        </p:spPr>
        <p:txBody>
          <a:bodyPr/>
          <a:lstStyle/>
          <a:p>
            <a:r>
              <a:rPr lang="en-US" dirty="0" smtClean="0"/>
              <a:t>Selection Sort</a:t>
            </a:r>
          </a:p>
        </p:txBody>
      </p:sp>
      <p:pic>
        <p:nvPicPr>
          <p:cNvPr id="331778" name="Picture 2"/>
          <p:cNvPicPr>
            <a:picLocks noChangeAspect="1" noChangeArrowheads="1"/>
          </p:cNvPicPr>
          <p:nvPr/>
        </p:nvPicPr>
        <p:blipFill>
          <a:blip r:embed="rId3"/>
          <a:srcRect/>
          <a:stretch>
            <a:fillRect/>
          </a:stretch>
        </p:blipFill>
        <p:spPr bwMode="auto">
          <a:xfrm>
            <a:off x="242888" y="1728788"/>
            <a:ext cx="8658225" cy="3400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3F673CD-B4E1-48C7-B9F0-C58006207ED1}" type="slidenum">
              <a:rPr lang="en-US" smtClean="0"/>
              <a:pPr/>
              <a:t>17</a:t>
            </a:fld>
            <a:endParaRPr lang="en-US"/>
          </a:p>
        </p:txBody>
      </p:sp>
      <p:sp>
        <p:nvSpPr>
          <p:cNvPr id="6" name="Rectangle 2"/>
          <p:cNvSpPr>
            <a:spLocks noGrp="1" noChangeArrowheads="1"/>
          </p:cNvSpPr>
          <p:nvPr>
            <p:ph type="title"/>
          </p:nvPr>
        </p:nvSpPr>
        <p:spPr>
          <a:xfrm>
            <a:off x="457200" y="685800"/>
            <a:ext cx="8229600" cy="1143000"/>
          </a:xfrm>
        </p:spPr>
        <p:txBody>
          <a:bodyPr/>
          <a:lstStyle/>
          <a:p>
            <a:r>
              <a:rPr lang="en-US" dirty="0" smtClean="0"/>
              <a:t>Selection Sort</a:t>
            </a:r>
          </a:p>
        </p:txBody>
      </p:sp>
      <p:pic>
        <p:nvPicPr>
          <p:cNvPr id="332802" name="Picture 2"/>
          <p:cNvPicPr>
            <a:picLocks noChangeAspect="1" noChangeArrowheads="1"/>
          </p:cNvPicPr>
          <p:nvPr/>
        </p:nvPicPr>
        <p:blipFill>
          <a:blip r:embed="rId2"/>
          <a:srcRect/>
          <a:stretch>
            <a:fillRect/>
          </a:stretch>
        </p:blipFill>
        <p:spPr bwMode="auto">
          <a:xfrm>
            <a:off x="88488" y="1985976"/>
            <a:ext cx="8849032" cy="3146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1143000"/>
          </a:xfrm>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63F673CD-B4E1-48C7-B9F0-C58006207ED1}" type="slidenum">
              <a:rPr lang="en-US" smtClean="0"/>
              <a:pPr/>
              <a:t>18</a:t>
            </a:fld>
            <a:endParaRPr lang="en-US"/>
          </a:p>
        </p:txBody>
      </p:sp>
      <p:sp>
        <p:nvSpPr>
          <p:cNvPr id="3" name="Content Placeholder 2"/>
          <p:cNvSpPr>
            <a:spLocks noGrp="1"/>
          </p:cNvSpPr>
          <p:nvPr>
            <p:ph sz="quarter" idx="1"/>
          </p:nvPr>
        </p:nvSpPr>
        <p:spPr/>
        <p:txBody>
          <a:bodyPr/>
          <a:lstStyle/>
          <a:p>
            <a:pPr algn="just"/>
            <a:r>
              <a:rPr lang="en-US" dirty="0" smtClean="0"/>
              <a:t>Dry Run the Selection-Sort algorithm on the following example</a:t>
            </a:r>
          </a:p>
          <a:p>
            <a:pPr>
              <a:buNone/>
            </a:pPr>
            <a:r>
              <a:rPr lang="en-US" dirty="0" smtClean="0"/>
              <a:t>	</a:t>
            </a:r>
          </a:p>
          <a:p>
            <a:pPr>
              <a:buNone/>
            </a:pPr>
            <a:endParaRPr lang="en-US" dirty="0" smtClean="0"/>
          </a:p>
          <a:p>
            <a:pPr algn="ctr">
              <a:buNone/>
            </a:pPr>
            <a:r>
              <a:rPr lang="en-US" dirty="0" smtClean="0"/>
              <a:t>7,		-5,	2, 	16, 	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609600"/>
            <a:ext cx="8229600" cy="1143000"/>
          </a:xfrm>
        </p:spPr>
        <p:txBody>
          <a:bodyPr/>
          <a:lstStyle/>
          <a:p>
            <a:r>
              <a:rPr lang="en-US" dirty="0" smtClean="0"/>
              <a:t>Selection Sort</a:t>
            </a:r>
          </a:p>
        </p:txBody>
      </p:sp>
      <p:sp>
        <p:nvSpPr>
          <p:cNvPr id="4" name="Slide Number Placeholder 3"/>
          <p:cNvSpPr>
            <a:spLocks noGrp="1"/>
          </p:cNvSpPr>
          <p:nvPr>
            <p:ph type="sldNum" sz="quarter" idx="12"/>
          </p:nvPr>
        </p:nvSpPr>
        <p:spPr/>
        <p:txBody>
          <a:bodyPr/>
          <a:lstStyle/>
          <a:p>
            <a:pPr>
              <a:defRPr/>
            </a:pPr>
            <a:fld id="{7B0D3CF1-95BF-4DBB-93BE-26D1041D8BC2}" type="slidenum">
              <a:rPr lang="en-US" smtClean="0"/>
              <a:pPr>
                <a:defRPr/>
              </a:pPr>
              <a:t>19</a:t>
            </a:fld>
            <a:endParaRPr lang="en-US"/>
          </a:p>
        </p:txBody>
      </p:sp>
      <p:sp>
        <p:nvSpPr>
          <p:cNvPr id="29698" name="Content Placeholder 2"/>
          <p:cNvSpPr>
            <a:spLocks noGrp="1"/>
          </p:cNvSpPr>
          <p:nvPr>
            <p:ph sz="quarter" idx="1"/>
          </p:nvPr>
        </p:nvSpPr>
        <p:spPr/>
        <p:txBody>
          <a:bodyPr>
            <a:normAutofit/>
          </a:bodyPr>
          <a:lstStyle/>
          <a:p>
            <a:pPr eaLnBrk="1" hangingPunct="1">
              <a:lnSpc>
                <a:spcPct val="110000"/>
              </a:lnSpc>
            </a:pPr>
            <a:r>
              <a:rPr lang="en-US" dirty="0" smtClean="0">
                <a:solidFill>
                  <a:srgbClr val="0066FF"/>
                </a:solidFill>
              </a:rPr>
              <a:t>Worst case</a:t>
            </a:r>
          </a:p>
          <a:p>
            <a:pPr algn="ctr" eaLnBrk="1" hangingPunct="1">
              <a:lnSpc>
                <a:spcPct val="110000"/>
              </a:lnSpc>
              <a:buFont typeface="Arial" charset="0"/>
              <a:buNone/>
            </a:pPr>
            <a:r>
              <a:rPr lang="en-US" dirty="0" smtClean="0">
                <a:solidFill>
                  <a:srgbClr val="0066FF"/>
                </a:solidFill>
              </a:rPr>
              <a:t>  </a:t>
            </a:r>
            <a:r>
              <a:rPr lang="az-Cyrl-AZ" dirty="0" smtClean="0">
                <a:solidFill>
                  <a:srgbClr val="0066FF"/>
                </a:solidFill>
              </a:rPr>
              <a:t>О(</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p>
          <a:p>
            <a:pPr eaLnBrk="1" hangingPunct="1">
              <a:lnSpc>
                <a:spcPct val="110000"/>
              </a:lnSpc>
            </a:pPr>
            <a:r>
              <a:rPr lang="en-US" dirty="0" smtClean="0">
                <a:solidFill>
                  <a:srgbClr val="0066FF"/>
                </a:solidFill>
              </a:rPr>
              <a:t>Best case</a:t>
            </a:r>
          </a:p>
          <a:p>
            <a:pPr algn="ctr">
              <a:lnSpc>
                <a:spcPct val="110000"/>
              </a:lnSpc>
              <a:buNone/>
            </a:pPr>
            <a:r>
              <a:rPr lang="el-GR" dirty="0" smtClean="0">
                <a:solidFill>
                  <a:srgbClr val="0066FF"/>
                </a:solidFill>
              </a:rPr>
              <a:t>Ω</a:t>
            </a:r>
            <a:r>
              <a:rPr lang="az-Cyrl-AZ" dirty="0" smtClean="0">
                <a:solidFill>
                  <a:srgbClr val="0066FF"/>
                </a:solidFill>
              </a:rPr>
              <a:t>(</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endParaRPr lang="en-US" dirty="0" smtClean="0">
              <a:solidFill>
                <a:srgbClr val="0066FF"/>
              </a:solidFill>
              <a:latin typeface="Comic Sans MS" pitchFamily="66" charset="0"/>
            </a:endParaRPr>
          </a:p>
          <a:p>
            <a:pPr eaLnBrk="1" hangingPunct="1">
              <a:lnSpc>
                <a:spcPct val="110000"/>
              </a:lnSpc>
            </a:pPr>
            <a:r>
              <a:rPr lang="en-US" dirty="0" smtClean="0">
                <a:solidFill>
                  <a:srgbClr val="0066FF"/>
                </a:solidFill>
              </a:rPr>
              <a:t>Average case</a:t>
            </a:r>
            <a:endParaRPr lang="en-US" dirty="0" smtClean="0">
              <a:solidFill>
                <a:srgbClr val="0066FF"/>
              </a:solidFill>
              <a:latin typeface="Comic Sans MS" pitchFamily="66" charset="0"/>
            </a:endParaRPr>
          </a:p>
          <a:p>
            <a:pPr algn="ctr">
              <a:buFont typeface="Arial" charset="0"/>
              <a:buNone/>
            </a:pPr>
            <a:r>
              <a:rPr lang="az-Cyrl-AZ" dirty="0" smtClean="0">
                <a:solidFill>
                  <a:srgbClr val="0066FF"/>
                </a:solidFill>
              </a:rPr>
              <a:t>Ѳ(</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p>
          <a:p>
            <a:pPr algn="ctr">
              <a:buFont typeface="Arial" charset="0"/>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6200" y="228600"/>
            <a:ext cx="8229600" cy="1143000"/>
          </a:xfrm>
        </p:spPr>
        <p:txBody>
          <a:bodyPr/>
          <a:lstStyle/>
          <a:p>
            <a:pPr algn="ctr"/>
            <a:r>
              <a:rPr lang="en-US" dirty="0"/>
              <a:t>Sorting</a:t>
            </a:r>
          </a:p>
        </p:txBody>
      </p:sp>
      <p:sp>
        <p:nvSpPr>
          <p:cNvPr id="8" name="Footer Placeholder 4"/>
          <p:cNvSpPr>
            <a:spLocks noGrp="1"/>
          </p:cNvSpPr>
          <p:nvPr>
            <p:ph type="ftr" sz="quarter" idx="11"/>
          </p:nvPr>
        </p:nvSpPr>
        <p:spPr/>
        <p:txBody>
          <a:bodyPr/>
          <a:lstStyle/>
          <a:p>
            <a:r>
              <a:rPr lang="en-US" smtClean="0"/>
              <a:t>Analysis of Algorithm by Qamar Abbas</a:t>
            </a:r>
            <a:endParaRPr lang="en-US"/>
          </a:p>
        </p:txBody>
      </p:sp>
      <p:sp>
        <p:nvSpPr>
          <p:cNvPr id="103427" name="Rectangle 3"/>
          <p:cNvSpPr>
            <a:spLocks noGrp="1" noChangeArrowheads="1"/>
          </p:cNvSpPr>
          <p:nvPr>
            <p:ph sz="quarter" idx="1"/>
          </p:nvPr>
        </p:nvSpPr>
        <p:spPr>
          <a:xfrm>
            <a:off x="309563" y="1684338"/>
            <a:ext cx="4076700" cy="1997075"/>
          </a:xfrm>
        </p:spPr>
        <p:txBody>
          <a:bodyPr>
            <a:normAutofit/>
          </a:bodyPr>
          <a:lstStyle/>
          <a:p>
            <a:pPr>
              <a:lnSpc>
                <a:spcPct val="90000"/>
              </a:lnSpc>
              <a:buFontTx/>
              <a:buNone/>
            </a:pPr>
            <a:r>
              <a:rPr lang="en-US" dirty="0">
                <a:solidFill>
                  <a:srgbClr val="DD0111"/>
                </a:solidFill>
                <a:latin typeface="Comic Sans MS" pitchFamily="66" charset="0"/>
              </a:rPr>
              <a:t>Iterative methods:</a:t>
            </a:r>
          </a:p>
          <a:p>
            <a:pPr>
              <a:lnSpc>
                <a:spcPct val="90000"/>
              </a:lnSpc>
            </a:pPr>
            <a:r>
              <a:rPr lang="en-US" dirty="0"/>
              <a:t>Insertion sort</a:t>
            </a:r>
          </a:p>
          <a:p>
            <a:pPr>
              <a:lnSpc>
                <a:spcPct val="90000"/>
              </a:lnSpc>
            </a:pPr>
            <a:r>
              <a:rPr lang="en-US" dirty="0"/>
              <a:t>Bubble sort</a:t>
            </a:r>
          </a:p>
          <a:p>
            <a:pPr>
              <a:lnSpc>
                <a:spcPct val="90000"/>
              </a:lnSpc>
            </a:pPr>
            <a:r>
              <a:rPr lang="en-US" dirty="0"/>
              <a:t>Selection sort</a:t>
            </a:r>
          </a:p>
        </p:txBody>
      </p:sp>
      <p:pic>
        <p:nvPicPr>
          <p:cNvPr id="103429" name="Picture 5" descr="SL00499_"/>
          <p:cNvPicPr>
            <a:picLocks noChangeAspect="1" noChangeArrowheads="1"/>
          </p:cNvPicPr>
          <p:nvPr/>
        </p:nvPicPr>
        <p:blipFill>
          <a:blip r:embed="rId2"/>
          <a:srcRect/>
          <a:stretch>
            <a:fillRect/>
          </a:stretch>
        </p:blipFill>
        <p:spPr bwMode="auto">
          <a:xfrm>
            <a:off x="4518025" y="1130300"/>
            <a:ext cx="4087813" cy="2789238"/>
          </a:xfrm>
          <a:prstGeom prst="rect">
            <a:avLst/>
          </a:prstGeom>
          <a:noFill/>
        </p:spPr>
      </p:pic>
      <p:sp>
        <p:nvSpPr>
          <p:cNvPr id="103430" name="Text Box 6"/>
          <p:cNvSpPr txBox="1">
            <a:spLocks noChangeArrowheads="1"/>
          </p:cNvSpPr>
          <p:nvPr/>
        </p:nvSpPr>
        <p:spPr bwMode="auto">
          <a:xfrm>
            <a:off x="4630738" y="3962400"/>
            <a:ext cx="3784600" cy="366713"/>
          </a:xfrm>
          <a:prstGeom prst="rect">
            <a:avLst/>
          </a:prstGeom>
          <a:noFill/>
          <a:ln w="9525">
            <a:noFill/>
            <a:miter lim="800000"/>
            <a:headEnd/>
            <a:tailEnd/>
          </a:ln>
          <a:effectLst/>
        </p:spPr>
        <p:txBody>
          <a:bodyPr wrap="none">
            <a:spAutoFit/>
          </a:bodyPr>
          <a:lstStyle/>
          <a:p>
            <a:r>
              <a:rPr lang="en-US">
                <a:latin typeface="Comic Sans MS" pitchFamily="66" charset="0"/>
              </a:rPr>
              <a:t>2, 3, 4, 5, 6, 7, 8, 9, 10, J, Q, K, A</a:t>
            </a:r>
          </a:p>
        </p:txBody>
      </p:sp>
      <p:sp>
        <p:nvSpPr>
          <p:cNvPr id="103431" name="Rectangle 7"/>
          <p:cNvSpPr>
            <a:spLocks noChangeArrowheads="1"/>
          </p:cNvSpPr>
          <p:nvPr/>
        </p:nvSpPr>
        <p:spPr bwMode="auto">
          <a:xfrm>
            <a:off x="469900" y="4330700"/>
            <a:ext cx="4076700" cy="2124075"/>
          </a:xfrm>
          <a:prstGeom prst="rect">
            <a:avLst/>
          </a:prstGeom>
          <a:noFill/>
          <a:ln w="9525">
            <a:noFill/>
            <a:miter lim="800000"/>
            <a:headEnd/>
            <a:tailEnd/>
          </a:ln>
          <a:effectLst/>
        </p:spPr>
        <p:txBody>
          <a:bodyPr/>
          <a:lstStyle/>
          <a:p>
            <a:pPr marL="342900" indent="-342900">
              <a:spcBef>
                <a:spcPct val="20000"/>
              </a:spcBef>
            </a:pPr>
            <a:r>
              <a:rPr lang="en-US" sz="2800">
                <a:solidFill>
                  <a:srgbClr val="DD0111"/>
                </a:solidFill>
                <a:latin typeface="Comic Sans MS" pitchFamily="66" charset="0"/>
              </a:rPr>
              <a:t>Divide and conquer </a:t>
            </a:r>
          </a:p>
          <a:p>
            <a:pPr marL="342900" indent="-342900">
              <a:spcBef>
                <a:spcPct val="20000"/>
              </a:spcBef>
              <a:buFontTx/>
              <a:buChar char="•"/>
            </a:pPr>
            <a:r>
              <a:rPr lang="en-US" sz="2800">
                <a:solidFill>
                  <a:schemeClr val="accent2"/>
                </a:solidFill>
              </a:rPr>
              <a:t>Merge sort</a:t>
            </a:r>
          </a:p>
          <a:p>
            <a:pPr marL="342900" indent="-342900">
              <a:spcBef>
                <a:spcPct val="20000"/>
              </a:spcBef>
              <a:buFontTx/>
              <a:buChar char="•"/>
            </a:pPr>
            <a:r>
              <a:rPr lang="en-US" sz="2800">
                <a:solidFill>
                  <a:schemeClr val="accent2"/>
                </a:solidFill>
              </a:rPr>
              <a:t>Quicksort</a:t>
            </a:r>
          </a:p>
        </p:txBody>
      </p:sp>
      <p:sp>
        <p:nvSpPr>
          <p:cNvPr id="103432" name="Rectangle 8"/>
          <p:cNvSpPr>
            <a:spLocks noChangeArrowheads="1"/>
          </p:cNvSpPr>
          <p:nvPr/>
        </p:nvSpPr>
        <p:spPr bwMode="auto">
          <a:xfrm>
            <a:off x="3968750" y="4330700"/>
            <a:ext cx="4832350" cy="2098675"/>
          </a:xfrm>
          <a:prstGeom prst="rect">
            <a:avLst/>
          </a:prstGeom>
          <a:noFill/>
          <a:ln w="9525">
            <a:noFill/>
            <a:miter lim="800000"/>
            <a:headEnd/>
            <a:tailEnd/>
          </a:ln>
          <a:effectLst/>
        </p:spPr>
        <p:txBody>
          <a:bodyPr/>
          <a:lstStyle/>
          <a:p>
            <a:pPr marL="342900" indent="-342900">
              <a:spcBef>
                <a:spcPct val="20000"/>
              </a:spcBef>
            </a:pPr>
            <a:r>
              <a:rPr lang="en-US" sz="2800">
                <a:solidFill>
                  <a:srgbClr val="DD0111"/>
                </a:solidFill>
                <a:latin typeface="Comic Sans MS" pitchFamily="66" charset="0"/>
              </a:rPr>
              <a:t>Non-comparison methods</a:t>
            </a:r>
          </a:p>
          <a:p>
            <a:pPr marL="342900" indent="-342900">
              <a:spcBef>
                <a:spcPct val="20000"/>
              </a:spcBef>
              <a:buFontTx/>
              <a:buChar char="•"/>
            </a:pPr>
            <a:r>
              <a:rPr lang="en-US" sz="2800">
                <a:solidFill>
                  <a:schemeClr val="accent2"/>
                </a:solidFill>
              </a:rPr>
              <a:t>Counting sort</a:t>
            </a:r>
          </a:p>
          <a:p>
            <a:pPr marL="342900" indent="-342900">
              <a:spcBef>
                <a:spcPct val="20000"/>
              </a:spcBef>
              <a:buFontTx/>
              <a:buChar char="•"/>
            </a:pPr>
            <a:r>
              <a:rPr lang="en-US" sz="2800">
                <a:solidFill>
                  <a:schemeClr val="accent2"/>
                </a:solidFill>
              </a:rPr>
              <a:t>Radix sort</a:t>
            </a:r>
          </a:p>
          <a:p>
            <a:pPr marL="342900" indent="-342900">
              <a:spcBef>
                <a:spcPct val="20000"/>
              </a:spcBef>
              <a:buFontTx/>
              <a:buChar char="•"/>
            </a:pPr>
            <a:r>
              <a:rPr lang="en-US" sz="2800">
                <a:solidFill>
                  <a:schemeClr val="accent2"/>
                </a:solidFill>
              </a:rPr>
              <a:t>Bucket sort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P spid="103431" grpId="0"/>
      <p:bldP spid="1034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914400" y="609600"/>
            <a:ext cx="7772400" cy="1143000"/>
          </a:xfrm>
        </p:spPr>
        <p:txBody>
          <a:bodyPr/>
          <a:lstStyle/>
          <a:p>
            <a:r>
              <a:rPr lang="en-US" dirty="0"/>
              <a:t>Insertion Sort</a:t>
            </a:r>
          </a:p>
        </p:txBody>
      </p:sp>
      <p:sp>
        <p:nvSpPr>
          <p:cNvPr id="4" name="Slide Number Placeholder 3"/>
          <p:cNvSpPr>
            <a:spLocks noGrp="1"/>
          </p:cNvSpPr>
          <p:nvPr>
            <p:ph type="sldNum" sz="quarter" idx="12"/>
          </p:nvPr>
        </p:nvSpPr>
        <p:spPr/>
        <p:txBody>
          <a:bodyPr/>
          <a:lstStyle/>
          <a:p>
            <a:fld id="{63F673CD-B4E1-48C7-B9F0-C58006207ED1}" type="slidenum">
              <a:rPr lang="en-US" smtClean="0"/>
              <a:pPr/>
              <a:t>20</a:t>
            </a:fld>
            <a:endParaRPr lang="en-US"/>
          </a:p>
        </p:txBody>
      </p:sp>
      <p:sp>
        <p:nvSpPr>
          <p:cNvPr id="210947" name="Rectangle 3"/>
          <p:cNvSpPr>
            <a:spLocks noGrp="1" noChangeArrowheads="1"/>
          </p:cNvSpPr>
          <p:nvPr>
            <p:ph sz="quarter" idx="1"/>
          </p:nvPr>
        </p:nvSpPr>
        <p:spPr/>
        <p:txBody>
          <a:bodyPr/>
          <a:lstStyle/>
          <a:p>
            <a:pPr>
              <a:lnSpc>
                <a:spcPct val="110000"/>
              </a:lnSpc>
            </a:pPr>
            <a:r>
              <a:rPr lang="en-US"/>
              <a:t>Idea: like sorting a hand of playing cards</a:t>
            </a:r>
          </a:p>
          <a:p>
            <a:pPr lvl="1">
              <a:lnSpc>
                <a:spcPct val="110000"/>
              </a:lnSpc>
            </a:pPr>
            <a:r>
              <a:rPr lang="en-US"/>
              <a:t>Start with an empty left hand and the cards facing down on the table.</a:t>
            </a:r>
          </a:p>
          <a:p>
            <a:pPr lvl="1">
              <a:lnSpc>
                <a:spcPct val="110000"/>
              </a:lnSpc>
            </a:pPr>
            <a:r>
              <a:rPr lang="en-US"/>
              <a:t>Remove one card at a time from the table, and insert it into the correct position in the left hand</a:t>
            </a:r>
          </a:p>
          <a:p>
            <a:pPr lvl="2">
              <a:lnSpc>
                <a:spcPct val="110000"/>
              </a:lnSpc>
            </a:pPr>
            <a:r>
              <a:rPr lang="en-US"/>
              <a:t>compare it with each of the cards already in the hand, from right to left</a:t>
            </a:r>
          </a:p>
          <a:p>
            <a:pPr lvl="1">
              <a:lnSpc>
                <a:spcPct val="110000"/>
              </a:lnSpc>
            </a:pPr>
            <a:r>
              <a:rPr lang="en-US"/>
              <a:t>The cards held in the left hand are sorted</a:t>
            </a:r>
          </a:p>
          <a:p>
            <a:pPr lvl="2">
              <a:lnSpc>
                <a:spcPct val="110000"/>
              </a:lnSpc>
            </a:pPr>
            <a:r>
              <a:rPr lang="en-US"/>
              <a:t>these cards were originally the top cards of the pile on the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094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sz="quarter"/>
          </p:nvPr>
        </p:nvSpPr>
        <p:spPr>
          <a:xfrm>
            <a:off x="341313" y="685800"/>
            <a:ext cx="8229600" cy="906462"/>
          </a:xfrm>
        </p:spPr>
        <p:txBody>
          <a:bodyPr/>
          <a:lstStyle/>
          <a:p>
            <a:r>
              <a:rPr lang="en-US" dirty="0"/>
              <a:t>Example</a:t>
            </a:r>
          </a:p>
        </p:txBody>
      </p:sp>
      <p:graphicFrame>
        <p:nvGraphicFramePr>
          <p:cNvPr id="211971" name="Object 3"/>
          <p:cNvGraphicFramePr>
            <a:graphicFrameLocks noGrp="1" noChangeAspect="1"/>
          </p:cNvGraphicFramePr>
          <p:nvPr>
            <p:ph sz="quarter" idx="1"/>
          </p:nvPr>
        </p:nvGraphicFramePr>
        <p:xfrm>
          <a:off x="304800" y="1701800"/>
          <a:ext cx="2527300" cy="1395413"/>
        </p:xfrm>
        <a:graphic>
          <a:graphicData uri="http://schemas.openxmlformats.org/presentationml/2006/ole">
            <mc:AlternateContent xmlns:mc="http://schemas.openxmlformats.org/markup-compatibility/2006">
              <mc:Choice xmlns:v="urn:schemas-microsoft-com:vml" Requires="v">
                <p:oleObj spid="_x0000_s3080" name="Paint Shop Pro Image" r:id="rId3" imgW="2526829" imgH="1395500" progId="">
                  <p:embed/>
                </p:oleObj>
              </mc:Choice>
              <mc:Fallback>
                <p:oleObj name="Paint Shop Pro Image" r:id="rId3" imgW="2526829" imgH="13955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01800"/>
                        <a:ext cx="25273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2" name="Object 4"/>
          <p:cNvGraphicFramePr>
            <a:graphicFrameLocks noGrp="1" noChangeAspect="1"/>
          </p:cNvGraphicFramePr>
          <p:nvPr>
            <p:ph sz="quarter" idx="2"/>
          </p:nvPr>
        </p:nvGraphicFramePr>
        <p:xfrm>
          <a:off x="2971800" y="1709738"/>
          <a:ext cx="2574925" cy="1385887"/>
        </p:xfrm>
        <a:graphic>
          <a:graphicData uri="http://schemas.openxmlformats.org/presentationml/2006/ole">
            <mc:AlternateContent xmlns:mc="http://schemas.openxmlformats.org/markup-compatibility/2006">
              <mc:Choice xmlns:v="urn:schemas-microsoft-com:vml" Requires="v">
                <p:oleObj spid="_x0000_s3081" name="Paint Shop Pro Image" r:id="rId5" imgW="2575610" imgH="1385741" progId="">
                  <p:embed/>
                </p:oleObj>
              </mc:Choice>
              <mc:Fallback>
                <p:oleObj name="Paint Shop Pro Image" r:id="rId5" imgW="2575610" imgH="1385741"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709738"/>
                        <a:ext cx="2574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3" name="Object 5"/>
          <p:cNvGraphicFramePr>
            <a:graphicFrameLocks noGrp="1" noChangeAspect="1"/>
          </p:cNvGraphicFramePr>
          <p:nvPr>
            <p:ph sz="quarter" idx="3"/>
          </p:nvPr>
        </p:nvGraphicFramePr>
        <p:xfrm>
          <a:off x="5638800" y="1693863"/>
          <a:ext cx="2527300" cy="1414462"/>
        </p:xfrm>
        <a:graphic>
          <a:graphicData uri="http://schemas.openxmlformats.org/presentationml/2006/ole">
            <mc:AlternateContent xmlns:mc="http://schemas.openxmlformats.org/markup-compatibility/2006">
              <mc:Choice xmlns:v="urn:schemas-microsoft-com:vml" Requires="v">
                <p:oleObj spid="_x0000_s3082" name="Paint Shop Pro Image" r:id="rId7" imgW="2526829" imgH="1414634" progId="">
                  <p:embed/>
                </p:oleObj>
              </mc:Choice>
              <mc:Fallback>
                <p:oleObj name="Paint Shop Pro Image" r:id="rId7" imgW="2526829" imgH="141463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693863"/>
                        <a:ext cx="2527300"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4" name="Object 6"/>
          <p:cNvGraphicFramePr>
            <a:graphicFrameLocks noGrp="1" noChangeAspect="1"/>
          </p:cNvGraphicFramePr>
          <p:nvPr>
            <p:ph sz="quarter" idx="4"/>
          </p:nvPr>
        </p:nvGraphicFramePr>
        <p:xfrm>
          <a:off x="304800" y="3879850"/>
          <a:ext cx="2711450" cy="1454150"/>
        </p:xfrm>
        <a:graphic>
          <a:graphicData uri="http://schemas.openxmlformats.org/presentationml/2006/ole">
            <mc:AlternateContent xmlns:mc="http://schemas.openxmlformats.org/markup-compatibility/2006">
              <mc:Choice xmlns:v="urn:schemas-microsoft-com:vml" Requires="v">
                <p:oleObj spid="_x0000_s3083" name="Paint Shop Pro Image" r:id="rId9" imgW="2712195" imgH="1453659" progId="">
                  <p:embed/>
                </p:oleObj>
              </mc:Choice>
              <mc:Fallback>
                <p:oleObj name="Paint Shop Pro Image" r:id="rId9" imgW="2712195" imgH="1453659"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879850"/>
                        <a:ext cx="271145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666FC513-8015-4C68-ACF0-19DC30F3996A}" type="slidenum">
              <a:rPr lang="en-US" smtClean="0"/>
              <a:pPr/>
              <a:t>21</a:t>
            </a:fld>
            <a:endParaRPr lang="en-US"/>
          </a:p>
        </p:txBody>
      </p:sp>
      <p:graphicFrame>
        <p:nvGraphicFramePr>
          <p:cNvPr id="211975" name="Object 7"/>
          <p:cNvGraphicFramePr>
            <a:graphicFrameLocks noChangeAspect="1"/>
          </p:cNvGraphicFramePr>
          <p:nvPr/>
        </p:nvGraphicFramePr>
        <p:xfrm>
          <a:off x="2971800" y="3840163"/>
          <a:ext cx="2546350" cy="1423987"/>
        </p:xfrm>
        <a:graphic>
          <a:graphicData uri="http://schemas.openxmlformats.org/presentationml/2006/ole">
            <mc:AlternateContent xmlns:mc="http://schemas.openxmlformats.org/markup-compatibility/2006">
              <mc:Choice xmlns:v="urn:schemas-microsoft-com:vml" Requires="v">
                <p:oleObj spid="_x0000_s3084" name="Paint Shop Pro Image" r:id="rId11" imgW="2546341" imgH="1424390" progId="">
                  <p:embed/>
                </p:oleObj>
              </mc:Choice>
              <mc:Fallback>
                <p:oleObj name="Paint Shop Pro Image" r:id="rId11" imgW="2546341" imgH="142439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3840163"/>
                        <a:ext cx="2546350"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6" name="Object 8"/>
          <p:cNvGraphicFramePr>
            <a:graphicFrameLocks noChangeAspect="1"/>
          </p:cNvGraphicFramePr>
          <p:nvPr/>
        </p:nvGraphicFramePr>
        <p:xfrm>
          <a:off x="5638800" y="4100513"/>
          <a:ext cx="2643188" cy="946150"/>
        </p:xfrm>
        <a:graphic>
          <a:graphicData uri="http://schemas.openxmlformats.org/presentationml/2006/ole">
            <mc:AlternateContent xmlns:mc="http://schemas.openxmlformats.org/markup-compatibility/2006">
              <mc:Choice xmlns:v="urn:schemas-microsoft-com:vml" Requires="v">
                <p:oleObj spid="_x0000_s3085" name="Paint Shop Pro Image" r:id="rId13" imgW="2643902" imgH="946341" progId="">
                  <p:embed/>
                </p:oleObj>
              </mc:Choice>
              <mc:Fallback>
                <p:oleObj name="Paint Shop Pro Image" r:id="rId13" imgW="2643902" imgH="946341"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4100513"/>
                        <a:ext cx="26431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9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9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22" y="312738"/>
            <a:ext cx="8470178" cy="906462"/>
          </a:xfrm>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63F673CD-B4E1-48C7-B9F0-C58006207ED1}" type="slidenum">
              <a:rPr lang="en-US" smtClean="0"/>
              <a:pPr/>
              <a:t>22</a:t>
            </a:fld>
            <a:endParaRPr lang="en-US"/>
          </a:p>
        </p:txBody>
      </p:sp>
      <p:sp>
        <p:nvSpPr>
          <p:cNvPr id="3" name="Content Placeholder 2"/>
          <p:cNvSpPr>
            <a:spLocks noGrp="1"/>
          </p:cNvSpPr>
          <p:nvPr>
            <p:ph sz="quarter" idx="1"/>
          </p:nvPr>
        </p:nvSpPr>
        <p:spPr>
          <a:xfrm>
            <a:off x="350837" y="1214438"/>
            <a:ext cx="8460653" cy="5283344"/>
          </a:xfrm>
        </p:spPr>
        <p:txBody>
          <a:bodyPr>
            <a:normAutofit/>
          </a:bodyPr>
          <a:lstStyle/>
          <a:p>
            <a:pPr algn="just"/>
            <a:r>
              <a:rPr lang="en-US" sz="2400" dirty="0">
                <a:solidFill>
                  <a:schemeClr val="accent2"/>
                </a:solidFill>
                <a:latin typeface="+mn-lt"/>
                <a:ea typeface="+mn-ea"/>
                <a:cs typeface="+mn-cs"/>
              </a:rPr>
              <a:t>Insertion sort algorithm somewhat resembles selection sort. </a:t>
            </a:r>
            <a:endParaRPr lang="en-US" sz="2400" dirty="0" smtClean="0">
              <a:solidFill>
                <a:schemeClr val="accent2"/>
              </a:solidFill>
              <a:latin typeface="+mn-lt"/>
              <a:ea typeface="+mn-ea"/>
              <a:cs typeface="+mn-cs"/>
            </a:endParaRPr>
          </a:p>
          <a:p>
            <a:pPr algn="just"/>
            <a:endParaRPr lang="en-US" sz="1600" dirty="0" smtClean="0">
              <a:solidFill>
                <a:schemeClr val="accent2"/>
              </a:solidFill>
              <a:latin typeface="+mn-lt"/>
              <a:ea typeface="+mn-ea"/>
              <a:cs typeface="+mn-cs"/>
            </a:endParaRPr>
          </a:p>
          <a:p>
            <a:pPr algn="just"/>
            <a:r>
              <a:rPr lang="en-US" sz="2400" dirty="0" smtClean="0">
                <a:solidFill>
                  <a:schemeClr val="accent2"/>
                </a:solidFill>
                <a:latin typeface="+mn-lt"/>
                <a:ea typeface="+mn-ea"/>
                <a:cs typeface="+mn-cs"/>
              </a:rPr>
              <a:t>Array </a:t>
            </a:r>
            <a:r>
              <a:rPr lang="en-US" sz="2400" dirty="0">
                <a:solidFill>
                  <a:schemeClr val="accent2"/>
                </a:solidFill>
                <a:latin typeface="+mn-lt"/>
                <a:ea typeface="+mn-ea"/>
                <a:cs typeface="+mn-cs"/>
              </a:rPr>
              <a:t>is imaginary divided into two parts - </a:t>
            </a:r>
            <a:r>
              <a:rPr lang="en-US" sz="2400" b="1" dirty="0">
                <a:solidFill>
                  <a:srgbClr val="FF0000"/>
                </a:solidFill>
                <a:latin typeface="+mn-lt"/>
                <a:ea typeface="+mn-ea"/>
                <a:cs typeface="+mn-cs"/>
              </a:rPr>
              <a:t>sorted one</a:t>
            </a:r>
            <a:r>
              <a:rPr lang="en-US" sz="2400" dirty="0">
                <a:solidFill>
                  <a:schemeClr val="accent2"/>
                </a:solidFill>
                <a:latin typeface="+mn-lt"/>
                <a:ea typeface="+mn-ea"/>
                <a:cs typeface="+mn-cs"/>
              </a:rPr>
              <a:t> </a:t>
            </a:r>
            <a:r>
              <a:rPr lang="en-US" sz="2400" dirty="0" smtClean="0">
                <a:solidFill>
                  <a:schemeClr val="accent2"/>
                </a:solidFill>
                <a:latin typeface="+mn-lt"/>
                <a:ea typeface="+mn-ea"/>
                <a:cs typeface="+mn-cs"/>
              </a:rPr>
              <a:t>and </a:t>
            </a:r>
            <a:r>
              <a:rPr lang="en-US" sz="2400" b="1" dirty="0" smtClean="0">
                <a:solidFill>
                  <a:srgbClr val="FF0000"/>
                </a:solidFill>
                <a:latin typeface="+mn-lt"/>
                <a:ea typeface="+mn-ea"/>
                <a:cs typeface="+mn-cs"/>
              </a:rPr>
              <a:t>unsorted </a:t>
            </a:r>
            <a:r>
              <a:rPr lang="en-US" sz="2400" b="1" dirty="0">
                <a:solidFill>
                  <a:srgbClr val="FF0000"/>
                </a:solidFill>
                <a:latin typeface="+mn-lt"/>
                <a:ea typeface="+mn-ea"/>
                <a:cs typeface="+mn-cs"/>
              </a:rPr>
              <a:t>one</a:t>
            </a:r>
            <a:r>
              <a:rPr lang="en-US" sz="2400" dirty="0" smtClean="0">
                <a:solidFill>
                  <a:schemeClr val="accent2"/>
                </a:solidFill>
                <a:latin typeface="+mn-lt"/>
                <a:ea typeface="+mn-ea"/>
                <a:cs typeface="+mn-cs"/>
              </a:rPr>
              <a:t>.</a:t>
            </a:r>
          </a:p>
          <a:p>
            <a:pPr algn="just">
              <a:buNone/>
            </a:pPr>
            <a:r>
              <a:rPr lang="en-US" sz="1800" dirty="0" smtClean="0">
                <a:solidFill>
                  <a:schemeClr val="accent2"/>
                </a:solidFill>
                <a:latin typeface="+mn-lt"/>
                <a:ea typeface="+mn-ea"/>
                <a:cs typeface="+mn-cs"/>
              </a:rPr>
              <a:t> </a:t>
            </a:r>
            <a:endParaRPr lang="en-US" sz="1050" dirty="0" smtClean="0">
              <a:solidFill>
                <a:schemeClr val="accent2"/>
              </a:solidFill>
              <a:latin typeface="+mn-lt"/>
              <a:ea typeface="+mn-ea"/>
              <a:cs typeface="+mn-cs"/>
            </a:endParaRPr>
          </a:p>
          <a:p>
            <a:pPr algn="just"/>
            <a:r>
              <a:rPr lang="en-US" sz="2400" dirty="0" smtClean="0">
                <a:solidFill>
                  <a:schemeClr val="accent2"/>
                </a:solidFill>
                <a:latin typeface="+mn-lt"/>
                <a:ea typeface="+mn-ea"/>
                <a:cs typeface="+mn-cs"/>
              </a:rPr>
              <a:t>At </a:t>
            </a:r>
            <a:r>
              <a:rPr lang="en-US" sz="2400" dirty="0">
                <a:solidFill>
                  <a:schemeClr val="accent2"/>
                </a:solidFill>
                <a:latin typeface="+mn-lt"/>
                <a:ea typeface="+mn-ea"/>
                <a:cs typeface="+mn-cs"/>
              </a:rPr>
              <a:t>the beginning, </a:t>
            </a:r>
            <a:r>
              <a:rPr lang="en-US" sz="2400" b="1" dirty="0">
                <a:solidFill>
                  <a:schemeClr val="accent2"/>
                </a:solidFill>
                <a:latin typeface="+mn-lt"/>
                <a:ea typeface="+mn-ea"/>
                <a:cs typeface="+mn-cs"/>
              </a:rPr>
              <a:t>sorted part</a:t>
            </a:r>
            <a:r>
              <a:rPr lang="en-US" sz="2400" dirty="0">
                <a:solidFill>
                  <a:schemeClr val="accent2"/>
                </a:solidFill>
                <a:latin typeface="+mn-lt"/>
                <a:ea typeface="+mn-ea"/>
                <a:cs typeface="+mn-cs"/>
              </a:rPr>
              <a:t> contains </a:t>
            </a:r>
            <a:r>
              <a:rPr lang="en-US" sz="2400" b="1" dirty="0">
                <a:solidFill>
                  <a:schemeClr val="accent2"/>
                </a:solidFill>
                <a:latin typeface="+mn-lt"/>
                <a:ea typeface="+mn-ea"/>
                <a:cs typeface="+mn-cs"/>
              </a:rPr>
              <a:t>first element</a:t>
            </a:r>
            <a:r>
              <a:rPr lang="en-US" sz="2400" dirty="0">
                <a:solidFill>
                  <a:schemeClr val="accent2"/>
                </a:solidFill>
                <a:latin typeface="+mn-lt"/>
                <a:ea typeface="+mn-ea"/>
                <a:cs typeface="+mn-cs"/>
              </a:rPr>
              <a:t> of the array and </a:t>
            </a:r>
            <a:r>
              <a:rPr lang="en-US" sz="2400" b="1" dirty="0">
                <a:solidFill>
                  <a:schemeClr val="accent2"/>
                </a:solidFill>
                <a:latin typeface="+mn-lt"/>
                <a:ea typeface="+mn-ea"/>
                <a:cs typeface="+mn-cs"/>
              </a:rPr>
              <a:t>unsorted one</a:t>
            </a:r>
            <a:r>
              <a:rPr lang="en-US" sz="2400" dirty="0">
                <a:solidFill>
                  <a:schemeClr val="accent2"/>
                </a:solidFill>
                <a:latin typeface="+mn-lt"/>
                <a:ea typeface="+mn-ea"/>
                <a:cs typeface="+mn-cs"/>
              </a:rPr>
              <a:t> contains the rest</a:t>
            </a:r>
            <a:r>
              <a:rPr lang="en-US" sz="2400" dirty="0" smtClean="0">
                <a:solidFill>
                  <a:schemeClr val="accent2"/>
                </a:solidFill>
                <a:latin typeface="+mn-lt"/>
                <a:ea typeface="+mn-ea"/>
                <a:cs typeface="+mn-cs"/>
              </a:rPr>
              <a:t>.</a:t>
            </a:r>
          </a:p>
          <a:p>
            <a:pPr algn="just"/>
            <a:endParaRPr lang="en-US" sz="1600" dirty="0" smtClean="0">
              <a:solidFill>
                <a:schemeClr val="accent2"/>
              </a:solidFill>
              <a:latin typeface="+mn-lt"/>
              <a:ea typeface="+mn-ea"/>
              <a:cs typeface="+mn-cs"/>
            </a:endParaRPr>
          </a:p>
          <a:p>
            <a:pPr algn="just"/>
            <a:r>
              <a:rPr lang="en-US" sz="2400" dirty="0" smtClean="0">
                <a:solidFill>
                  <a:schemeClr val="accent2"/>
                </a:solidFill>
                <a:latin typeface="+mn-lt"/>
                <a:ea typeface="+mn-ea"/>
                <a:cs typeface="+mn-cs"/>
              </a:rPr>
              <a:t> </a:t>
            </a:r>
            <a:r>
              <a:rPr lang="en-US" sz="2400" dirty="0">
                <a:solidFill>
                  <a:schemeClr val="accent2"/>
                </a:solidFill>
                <a:latin typeface="+mn-lt"/>
                <a:ea typeface="+mn-ea"/>
                <a:cs typeface="+mn-cs"/>
              </a:rPr>
              <a:t>At every step, algorithm takes </a:t>
            </a:r>
            <a:r>
              <a:rPr lang="en-US" sz="2400" b="1" dirty="0">
                <a:solidFill>
                  <a:schemeClr val="accent2"/>
                </a:solidFill>
                <a:latin typeface="+mn-lt"/>
                <a:ea typeface="+mn-ea"/>
                <a:cs typeface="+mn-cs"/>
              </a:rPr>
              <a:t>first element</a:t>
            </a:r>
            <a:r>
              <a:rPr lang="en-US" sz="2400" dirty="0">
                <a:solidFill>
                  <a:schemeClr val="accent2"/>
                </a:solidFill>
                <a:latin typeface="+mn-lt"/>
                <a:ea typeface="+mn-ea"/>
                <a:cs typeface="+mn-cs"/>
              </a:rPr>
              <a:t> in the </a:t>
            </a:r>
            <a:r>
              <a:rPr lang="en-US" sz="2400" b="1" dirty="0">
                <a:solidFill>
                  <a:schemeClr val="accent2"/>
                </a:solidFill>
                <a:latin typeface="+mn-lt"/>
                <a:ea typeface="+mn-ea"/>
                <a:cs typeface="+mn-cs"/>
              </a:rPr>
              <a:t>unsorted part</a:t>
            </a:r>
            <a:r>
              <a:rPr lang="en-US" sz="2400" dirty="0">
                <a:solidFill>
                  <a:schemeClr val="accent2"/>
                </a:solidFill>
                <a:latin typeface="+mn-lt"/>
                <a:ea typeface="+mn-ea"/>
                <a:cs typeface="+mn-cs"/>
              </a:rPr>
              <a:t> and </a:t>
            </a:r>
            <a:r>
              <a:rPr lang="en-US" sz="2400" b="1" dirty="0">
                <a:solidFill>
                  <a:schemeClr val="accent2"/>
                </a:solidFill>
                <a:latin typeface="+mn-lt"/>
                <a:ea typeface="+mn-ea"/>
                <a:cs typeface="+mn-cs"/>
              </a:rPr>
              <a:t>inserts</a:t>
            </a:r>
            <a:r>
              <a:rPr lang="en-US" sz="2400" dirty="0">
                <a:solidFill>
                  <a:schemeClr val="accent2"/>
                </a:solidFill>
                <a:latin typeface="+mn-lt"/>
                <a:ea typeface="+mn-ea"/>
                <a:cs typeface="+mn-cs"/>
              </a:rPr>
              <a:t> it to the right place of the</a:t>
            </a:r>
            <a:r>
              <a:rPr lang="en-US" sz="2400" b="1" dirty="0">
                <a:solidFill>
                  <a:schemeClr val="accent2"/>
                </a:solidFill>
                <a:latin typeface="+mn-lt"/>
                <a:ea typeface="+mn-ea"/>
                <a:cs typeface="+mn-cs"/>
              </a:rPr>
              <a:t> sorted one</a:t>
            </a:r>
            <a:r>
              <a:rPr lang="en-US" sz="2400" b="1" dirty="0" smtClean="0">
                <a:solidFill>
                  <a:schemeClr val="accent2"/>
                </a:solidFill>
                <a:latin typeface="+mn-lt"/>
                <a:ea typeface="+mn-ea"/>
                <a:cs typeface="+mn-cs"/>
              </a:rPr>
              <a:t>.</a:t>
            </a:r>
          </a:p>
          <a:p>
            <a:pPr algn="just"/>
            <a:endParaRPr lang="en-US" sz="1600" b="1" dirty="0" smtClean="0">
              <a:solidFill>
                <a:schemeClr val="accent2"/>
              </a:solidFill>
              <a:latin typeface="+mn-lt"/>
              <a:ea typeface="+mn-ea"/>
              <a:cs typeface="+mn-cs"/>
            </a:endParaRPr>
          </a:p>
          <a:p>
            <a:pPr algn="just"/>
            <a:r>
              <a:rPr lang="en-US" sz="2400" dirty="0">
                <a:solidFill>
                  <a:schemeClr val="accent2"/>
                </a:solidFill>
                <a:latin typeface="+mn-lt"/>
                <a:ea typeface="+mn-ea"/>
                <a:cs typeface="+mn-cs"/>
              </a:rPr>
              <a:t> </a:t>
            </a:r>
            <a:r>
              <a:rPr lang="en-US" sz="2400" dirty="0" smtClean="0">
                <a:solidFill>
                  <a:schemeClr val="accent2"/>
                </a:solidFill>
                <a:latin typeface="+mn-lt"/>
                <a:ea typeface="+mn-ea"/>
                <a:cs typeface="+mn-cs"/>
              </a:rPr>
              <a:t>When </a:t>
            </a:r>
            <a:r>
              <a:rPr lang="en-US" sz="2400" b="1" dirty="0" smtClean="0">
                <a:solidFill>
                  <a:schemeClr val="accent2"/>
                </a:solidFill>
                <a:latin typeface="+mn-lt"/>
                <a:ea typeface="+mn-ea"/>
                <a:cs typeface="+mn-cs"/>
              </a:rPr>
              <a:t>unsorted </a:t>
            </a:r>
            <a:r>
              <a:rPr lang="en-US" sz="2400" b="1" dirty="0">
                <a:solidFill>
                  <a:schemeClr val="accent2"/>
                </a:solidFill>
                <a:latin typeface="+mn-lt"/>
                <a:ea typeface="+mn-ea"/>
                <a:cs typeface="+mn-cs"/>
              </a:rPr>
              <a:t>part</a:t>
            </a:r>
            <a:r>
              <a:rPr lang="en-US" sz="2400" dirty="0">
                <a:solidFill>
                  <a:schemeClr val="accent2"/>
                </a:solidFill>
                <a:latin typeface="+mn-lt"/>
                <a:ea typeface="+mn-ea"/>
                <a:cs typeface="+mn-cs"/>
              </a:rPr>
              <a:t> becomes </a:t>
            </a:r>
            <a:r>
              <a:rPr lang="en-US" sz="2400" b="1" dirty="0">
                <a:solidFill>
                  <a:schemeClr val="accent2"/>
                </a:solidFill>
                <a:latin typeface="+mn-lt"/>
                <a:ea typeface="+mn-ea"/>
                <a:cs typeface="+mn-cs"/>
              </a:rPr>
              <a:t>empty</a:t>
            </a:r>
            <a:r>
              <a:rPr lang="en-US" sz="2400" dirty="0">
                <a:solidFill>
                  <a:schemeClr val="accent2"/>
                </a:solidFill>
                <a:latin typeface="+mn-lt"/>
                <a:ea typeface="+mn-ea"/>
                <a:cs typeface="+mn-cs"/>
              </a:rPr>
              <a:t>, algorithm </a:t>
            </a:r>
            <a:r>
              <a:rPr lang="en-US" sz="2400" i="1" dirty="0">
                <a:solidFill>
                  <a:schemeClr val="accent2"/>
                </a:solidFill>
                <a:latin typeface="+mn-lt"/>
                <a:ea typeface="+mn-ea"/>
                <a:cs typeface="+mn-cs"/>
              </a:rPr>
              <a:t>stops</a:t>
            </a:r>
            <a:r>
              <a:rPr lang="en-US" sz="2400" dirty="0">
                <a:solidFill>
                  <a:schemeClr val="accent2"/>
                </a:solidFill>
                <a:latin typeface="+mn-lt"/>
                <a:ea typeface="+mn-ea"/>
                <a:cs typeface="+mn-cs"/>
              </a:rPr>
              <a:t>.</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707928" y="447368"/>
            <a:ext cx="7772400" cy="848032"/>
          </a:xfrm>
        </p:spPr>
        <p:txBody>
          <a:bodyPr/>
          <a:lstStyle/>
          <a:p>
            <a:r>
              <a:rPr lang="en-US" dirty="0"/>
              <a:t>INSERTION-SORT</a:t>
            </a:r>
          </a:p>
        </p:txBody>
      </p:sp>
      <p:sp>
        <p:nvSpPr>
          <p:cNvPr id="37" name="Slide Number Placeholder 36"/>
          <p:cNvSpPr>
            <a:spLocks noGrp="1"/>
          </p:cNvSpPr>
          <p:nvPr>
            <p:ph type="sldNum" sz="quarter" idx="12"/>
          </p:nvPr>
        </p:nvSpPr>
        <p:spPr/>
        <p:txBody>
          <a:bodyPr/>
          <a:lstStyle/>
          <a:p>
            <a:fld id="{63F673CD-B4E1-48C7-B9F0-C58006207ED1}" type="slidenum">
              <a:rPr lang="en-US" smtClean="0"/>
              <a:pPr/>
              <a:t>23</a:t>
            </a:fld>
            <a:endParaRPr lang="en-US"/>
          </a:p>
        </p:txBody>
      </p:sp>
      <p:sp>
        <p:nvSpPr>
          <p:cNvPr id="212995" name="Rectangle 3"/>
          <p:cNvSpPr>
            <a:spLocks noGrp="1" noChangeArrowheads="1"/>
          </p:cNvSpPr>
          <p:nvPr>
            <p:ph sz="quarter" idx="1"/>
          </p:nvPr>
        </p:nvSpPr>
        <p:spPr>
          <a:xfrm>
            <a:off x="350838" y="1214438"/>
            <a:ext cx="8229600" cy="5411787"/>
          </a:xfrm>
        </p:spPr>
        <p:txBody>
          <a:bodyPr/>
          <a:lstStyle/>
          <a:p>
            <a:pPr>
              <a:buFontTx/>
              <a:buNone/>
            </a:pPr>
            <a:r>
              <a:rPr lang="en-US" dirty="0">
                <a:solidFill>
                  <a:srgbClr val="DD0111"/>
                </a:solidFill>
                <a:latin typeface="Monotype Corsiva" pitchFamily="66" charset="0"/>
              </a:rPr>
              <a:t>Alg.:</a:t>
            </a:r>
            <a:r>
              <a:rPr lang="en-US" dirty="0"/>
              <a:t> </a:t>
            </a:r>
            <a:r>
              <a:rPr lang="en-US" dirty="0">
                <a:solidFill>
                  <a:schemeClr val="tx1"/>
                </a:solidFill>
              </a:rPr>
              <a:t>INSERTION-SORT</a:t>
            </a:r>
            <a:r>
              <a:rPr lang="en-US" i="1" dirty="0">
                <a:solidFill>
                  <a:schemeClr val="tx1"/>
                </a:solidFill>
              </a:rPr>
              <a:t>(A)</a:t>
            </a:r>
          </a:p>
          <a:p>
            <a:pPr>
              <a:buFontTx/>
              <a:buNone/>
            </a:pPr>
            <a:r>
              <a:rPr lang="en-US" b="1" dirty="0">
                <a:solidFill>
                  <a:schemeClr val="tx1"/>
                </a:solidFill>
              </a:rPr>
              <a:t>	for </a:t>
            </a:r>
            <a:r>
              <a:rPr lang="en-US" dirty="0">
                <a:solidFill>
                  <a:schemeClr val="tx1"/>
                </a:solidFill>
                <a:latin typeface="Comic Sans MS" pitchFamily="66" charset="0"/>
              </a:rPr>
              <a:t>j ← 2</a:t>
            </a:r>
            <a:r>
              <a:rPr lang="en-US" dirty="0">
                <a:solidFill>
                  <a:schemeClr val="tx1"/>
                </a:solidFill>
              </a:rPr>
              <a:t> </a:t>
            </a:r>
            <a:r>
              <a:rPr lang="en-US" b="1" dirty="0">
                <a:solidFill>
                  <a:schemeClr val="tx1"/>
                </a:solidFill>
              </a:rPr>
              <a:t>to </a:t>
            </a:r>
            <a:r>
              <a:rPr lang="en-US" dirty="0">
                <a:solidFill>
                  <a:schemeClr val="tx1"/>
                </a:solidFill>
              </a:rPr>
              <a:t>n</a:t>
            </a:r>
          </a:p>
          <a:p>
            <a:pPr>
              <a:buFontTx/>
              <a:buNone/>
            </a:pPr>
            <a:r>
              <a:rPr lang="en-US" b="1" dirty="0">
                <a:solidFill>
                  <a:schemeClr val="tx1"/>
                </a:solidFill>
              </a:rPr>
              <a:t>	</a:t>
            </a:r>
            <a:r>
              <a:rPr lang="en-US" b="1" dirty="0" smtClean="0">
                <a:solidFill>
                  <a:schemeClr val="tx1"/>
                </a:solidFill>
              </a:rPr>
              <a:t>	</a:t>
            </a:r>
            <a:r>
              <a:rPr lang="en-US" dirty="0" smtClean="0">
                <a:solidFill>
                  <a:schemeClr val="tx1"/>
                </a:solidFill>
                <a:latin typeface="Comic Sans MS" pitchFamily="66" charset="0"/>
              </a:rPr>
              <a:t>key</a:t>
            </a:r>
            <a:r>
              <a:rPr lang="en-US" dirty="0" smtClean="0">
                <a:solidFill>
                  <a:schemeClr val="tx1"/>
                </a:solidFill>
              </a:rPr>
              <a:t> </a:t>
            </a:r>
            <a:r>
              <a:rPr lang="en-US" dirty="0">
                <a:solidFill>
                  <a:schemeClr val="tx1"/>
                </a:solidFill>
              </a:rPr>
              <a:t>← </a:t>
            </a:r>
            <a:r>
              <a:rPr lang="en-US" dirty="0">
                <a:solidFill>
                  <a:schemeClr val="tx1"/>
                </a:solidFill>
                <a:latin typeface="Comic Sans MS" pitchFamily="66" charset="0"/>
              </a:rPr>
              <a:t>A[ j </a:t>
            </a:r>
            <a:r>
              <a:rPr lang="en-US" dirty="0" smtClean="0">
                <a:solidFill>
                  <a:schemeClr val="tx1"/>
                </a:solidFill>
                <a:latin typeface="Comic Sans MS" pitchFamily="66" charset="0"/>
              </a:rPr>
              <a:t>]</a:t>
            </a:r>
            <a:endParaRPr lang="en-US" sz="2000" dirty="0">
              <a:solidFill>
                <a:schemeClr val="tx1"/>
              </a:solidFill>
            </a:endParaRPr>
          </a:p>
          <a:p>
            <a:pPr>
              <a:buFontTx/>
              <a:buNone/>
            </a:pPr>
            <a:r>
              <a:rPr lang="en-US" dirty="0">
                <a:solidFill>
                  <a:schemeClr val="tx1"/>
                </a:solidFill>
              </a:rPr>
              <a:t>		</a:t>
            </a:r>
            <a:r>
              <a:rPr lang="en-US" dirty="0" err="1" smtClean="0">
                <a:solidFill>
                  <a:schemeClr val="tx1"/>
                </a:solidFill>
                <a:latin typeface="Comic Sans MS" pitchFamily="66" charset="0"/>
              </a:rPr>
              <a:t>i</a:t>
            </a:r>
            <a:r>
              <a:rPr lang="en-US" dirty="0" smtClean="0">
                <a:solidFill>
                  <a:schemeClr val="tx1"/>
                </a:solidFill>
                <a:latin typeface="Comic Sans MS" pitchFamily="66" charset="0"/>
              </a:rPr>
              <a:t> </a:t>
            </a:r>
            <a:r>
              <a:rPr lang="en-US" dirty="0">
                <a:solidFill>
                  <a:schemeClr val="tx1"/>
                </a:solidFill>
                <a:latin typeface="Comic Sans MS" pitchFamily="66" charset="0"/>
              </a:rPr>
              <a:t>← j - 1</a:t>
            </a:r>
          </a:p>
          <a:p>
            <a:pPr>
              <a:buFontTx/>
              <a:buNone/>
            </a:pPr>
            <a:r>
              <a:rPr lang="en-US" b="1" dirty="0">
                <a:solidFill>
                  <a:schemeClr val="tx1"/>
                </a:solidFill>
              </a:rPr>
              <a:t>		</a:t>
            </a:r>
            <a:r>
              <a:rPr lang="en-US" b="1" dirty="0" smtClean="0">
                <a:solidFill>
                  <a:schemeClr val="tx1"/>
                </a:solidFill>
              </a:rPr>
              <a:t> while </a:t>
            </a:r>
            <a:r>
              <a:rPr lang="en-US" dirty="0" err="1">
                <a:solidFill>
                  <a:schemeClr val="tx1"/>
                </a:solidFill>
                <a:latin typeface="Comic Sans MS" pitchFamily="66" charset="0"/>
              </a:rPr>
              <a:t>i</a:t>
            </a:r>
            <a:r>
              <a:rPr lang="en-US" dirty="0">
                <a:solidFill>
                  <a:schemeClr val="tx1"/>
                </a:solidFill>
                <a:latin typeface="Comic Sans MS" pitchFamily="66" charset="0"/>
              </a:rPr>
              <a:t> &gt; 0</a:t>
            </a:r>
            <a:r>
              <a:rPr lang="en-US" dirty="0">
                <a:solidFill>
                  <a:schemeClr val="tx1"/>
                </a:solidFill>
              </a:rPr>
              <a:t> and </a:t>
            </a:r>
            <a:r>
              <a:rPr lang="en-US" dirty="0">
                <a:solidFill>
                  <a:schemeClr val="tx1"/>
                </a:solidFill>
                <a:latin typeface="Comic Sans MS" pitchFamily="66" charset="0"/>
              </a:rPr>
              <a:t>A[</a:t>
            </a:r>
            <a:r>
              <a:rPr lang="en-US" dirty="0" err="1">
                <a:solidFill>
                  <a:schemeClr val="tx1"/>
                </a:solidFill>
                <a:latin typeface="Comic Sans MS" pitchFamily="66" charset="0"/>
              </a:rPr>
              <a:t>i</a:t>
            </a:r>
            <a:r>
              <a:rPr lang="en-US" dirty="0">
                <a:solidFill>
                  <a:schemeClr val="tx1"/>
                </a:solidFill>
                <a:latin typeface="Comic Sans MS" pitchFamily="66" charset="0"/>
              </a:rPr>
              <a:t>] &gt; key</a:t>
            </a:r>
          </a:p>
          <a:p>
            <a:pPr>
              <a:buFontTx/>
              <a:buNone/>
            </a:pPr>
            <a:r>
              <a:rPr lang="en-US" dirty="0">
                <a:solidFill>
                  <a:schemeClr val="tx1"/>
                </a:solidFill>
              </a:rPr>
              <a:t>		</a:t>
            </a:r>
            <a:r>
              <a:rPr lang="en-US" dirty="0" smtClean="0">
                <a:solidFill>
                  <a:schemeClr val="tx1"/>
                </a:solidFill>
              </a:rPr>
              <a:t>        </a:t>
            </a:r>
            <a:r>
              <a:rPr lang="en-US" b="1" dirty="0" smtClean="0">
                <a:solidFill>
                  <a:schemeClr val="tx1"/>
                </a:solidFill>
              </a:rPr>
              <a:t> </a:t>
            </a:r>
            <a:r>
              <a:rPr lang="en-US" dirty="0">
                <a:solidFill>
                  <a:schemeClr val="tx1"/>
                </a:solidFill>
                <a:latin typeface="Comic Sans MS" pitchFamily="66" charset="0"/>
              </a:rPr>
              <a:t>A[</a:t>
            </a:r>
            <a:r>
              <a:rPr lang="en-US" dirty="0" err="1">
                <a:solidFill>
                  <a:schemeClr val="tx1"/>
                </a:solidFill>
                <a:latin typeface="Comic Sans MS" pitchFamily="66" charset="0"/>
              </a:rPr>
              <a:t>i</a:t>
            </a:r>
            <a:r>
              <a:rPr lang="en-US" dirty="0">
                <a:solidFill>
                  <a:schemeClr val="tx1"/>
                </a:solidFill>
                <a:latin typeface="Comic Sans MS" pitchFamily="66" charset="0"/>
              </a:rPr>
              <a:t> + 1] ← A[</a:t>
            </a:r>
            <a:r>
              <a:rPr lang="en-US" dirty="0" err="1">
                <a:solidFill>
                  <a:schemeClr val="tx1"/>
                </a:solidFill>
                <a:latin typeface="Comic Sans MS" pitchFamily="66" charset="0"/>
              </a:rPr>
              <a:t>i</a:t>
            </a:r>
            <a:r>
              <a:rPr lang="en-US" dirty="0">
                <a:solidFill>
                  <a:schemeClr val="tx1"/>
                </a:solidFill>
                <a:latin typeface="Comic Sans MS" pitchFamily="66" charset="0"/>
              </a:rPr>
              <a:t>]</a:t>
            </a:r>
          </a:p>
          <a:p>
            <a:pPr>
              <a:buFontTx/>
              <a:buNone/>
            </a:pPr>
            <a:r>
              <a:rPr lang="en-US" dirty="0">
                <a:solidFill>
                  <a:schemeClr val="tx1"/>
                </a:solidFill>
              </a:rPr>
              <a:t>		</a:t>
            </a:r>
            <a:r>
              <a:rPr lang="en-US" dirty="0" smtClean="0">
                <a:solidFill>
                  <a:schemeClr val="tx1"/>
                </a:solidFill>
              </a:rPr>
              <a:t>          </a:t>
            </a:r>
            <a:r>
              <a:rPr lang="en-US" dirty="0" err="1" smtClean="0">
                <a:solidFill>
                  <a:schemeClr val="tx1"/>
                </a:solidFill>
                <a:latin typeface="Comic Sans MS" pitchFamily="66" charset="0"/>
              </a:rPr>
              <a:t>i</a:t>
            </a:r>
            <a:r>
              <a:rPr lang="en-US" dirty="0" smtClean="0">
                <a:solidFill>
                  <a:schemeClr val="tx1"/>
                </a:solidFill>
                <a:latin typeface="Comic Sans MS" pitchFamily="66" charset="0"/>
              </a:rPr>
              <a:t> </a:t>
            </a:r>
            <a:r>
              <a:rPr lang="en-US" dirty="0">
                <a:solidFill>
                  <a:schemeClr val="tx1"/>
                </a:solidFill>
                <a:latin typeface="Comic Sans MS" pitchFamily="66" charset="0"/>
              </a:rPr>
              <a:t>← </a:t>
            </a:r>
            <a:r>
              <a:rPr lang="en-US" dirty="0" err="1">
                <a:solidFill>
                  <a:schemeClr val="tx1"/>
                </a:solidFill>
                <a:latin typeface="Comic Sans MS" pitchFamily="66" charset="0"/>
              </a:rPr>
              <a:t>i</a:t>
            </a:r>
            <a:r>
              <a:rPr lang="en-US" dirty="0">
                <a:solidFill>
                  <a:schemeClr val="tx1"/>
                </a:solidFill>
                <a:latin typeface="Comic Sans MS" pitchFamily="66" charset="0"/>
              </a:rPr>
              <a:t> – 1</a:t>
            </a:r>
          </a:p>
          <a:p>
            <a:pPr>
              <a:buFontTx/>
              <a:buNone/>
            </a:pPr>
            <a:r>
              <a:rPr lang="en-US" dirty="0">
                <a:solidFill>
                  <a:schemeClr val="tx1"/>
                </a:solidFill>
              </a:rPr>
              <a:t>		</a:t>
            </a:r>
            <a:r>
              <a:rPr lang="en-US" dirty="0" smtClean="0">
                <a:solidFill>
                  <a:schemeClr val="tx1"/>
                </a:solidFill>
              </a:rPr>
              <a:t> </a:t>
            </a:r>
            <a:r>
              <a:rPr lang="en-US" dirty="0" smtClean="0">
                <a:solidFill>
                  <a:schemeClr val="tx1"/>
                </a:solidFill>
                <a:latin typeface="Comic Sans MS" pitchFamily="66" charset="0"/>
              </a:rPr>
              <a:t>A[</a:t>
            </a:r>
            <a:r>
              <a:rPr lang="en-US" dirty="0" err="1" smtClean="0">
                <a:solidFill>
                  <a:schemeClr val="tx1"/>
                </a:solidFill>
                <a:latin typeface="Comic Sans MS" pitchFamily="66" charset="0"/>
              </a:rPr>
              <a:t>i</a:t>
            </a:r>
            <a:r>
              <a:rPr lang="en-US" dirty="0" smtClean="0">
                <a:solidFill>
                  <a:schemeClr val="tx1"/>
                </a:solidFill>
                <a:latin typeface="Comic Sans MS" pitchFamily="66" charset="0"/>
              </a:rPr>
              <a:t> </a:t>
            </a:r>
            <a:r>
              <a:rPr lang="en-US" dirty="0">
                <a:solidFill>
                  <a:schemeClr val="tx1"/>
                </a:solidFill>
                <a:latin typeface="Comic Sans MS" pitchFamily="66" charset="0"/>
              </a:rPr>
              <a:t>+ 1] ← </a:t>
            </a:r>
            <a:r>
              <a:rPr lang="en-US" dirty="0" smtClean="0">
                <a:solidFill>
                  <a:schemeClr val="tx1"/>
                </a:solidFill>
                <a:latin typeface="Comic Sans MS" pitchFamily="66" charset="0"/>
              </a:rPr>
              <a:t>key</a:t>
            </a:r>
            <a:endParaRPr lang="en-US" dirty="0">
              <a:solidFill>
                <a:schemeClr val="tx1"/>
              </a:solidFill>
              <a:latin typeface="Comic Sans MS" pitchFamily="66" charset="0"/>
            </a:endParaRPr>
          </a:p>
        </p:txBody>
      </p:sp>
      <p:grpSp>
        <p:nvGrpSpPr>
          <p:cNvPr id="2" name="Group 4"/>
          <p:cNvGrpSpPr>
            <a:grpSpLocks/>
          </p:cNvGrpSpPr>
          <p:nvPr/>
        </p:nvGrpSpPr>
        <p:grpSpPr bwMode="auto">
          <a:xfrm>
            <a:off x="4686300" y="1328738"/>
            <a:ext cx="4267200" cy="762000"/>
            <a:chOff x="528" y="1392"/>
            <a:chExt cx="2688" cy="480"/>
          </a:xfrm>
        </p:grpSpPr>
        <p:grpSp>
          <p:nvGrpSpPr>
            <p:cNvPr id="3" name="Group 5"/>
            <p:cNvGrpSpPr>
              <a:grpSpLocks/>
            </p:cNvGrpSpPr>
            <p:nvPr/>
          </p:nvGrpSpPr>
          <p:grpSpPr bwMode="auto">
            <a:xfrm>
              <a:off x="528" y="1584"/>
              <a:ext cx="2688" cy="288"/>
              <a:chOff x="528" y="1440"/>
              <a:chExt cx="2688" cy="288"/>
            </a:xfrm>
          </p:grpSpPr>
          <p:sp>
            <p:nvSpPr>
              <p:cNvPr id="212998" name="Rectangle 6"/>
              <p:cNvSpPr>
                <a:spLocks noChangeArrowheads="1"/>
              </p:cNvSpPr>
              <p:nvPr/>
            </p:nvSpPr>
            <p:spPr bwMode="auto">
              <a:xfrm>
                <a:off x="2880"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8</a:t>
                </a:r>
              </a:p>
            </p:txBody>
          </p:sp>
          <p:sp>
            <p:nvSpPr>
              <p:cNvPr id="212999" name="Rectangle 7"/>
              <p:cNvSpPr>
                <a:spLocks noChangeArrowheads="1"/>
              </p:cNvSpPr>
              <p:nvPr/>
            </p:nvSpPr>
            <p:spPr bwMode="auto">
              <a:xfrm>
                <a:off x="2544"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7</a:t>
                </a:r>
              </a:p>
            </p:txBody>
          </p:sp>
          <p:sp>
            <p:nvSpPr>
              <p:cNvPr id="213000" name="Rectangle 8"/>
              <p:cNvSpPr>
                <a:spLocks noChangeArrowheads="1"/>
              </p:cNvSpPr>
              <p:nvPr/>
            </p:nvSpPr>
            <p:spPr bwMode="auto">
              <a:xfrm>
                <a:off x="2208"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6</a:t>
                </a:r>
              </a:p>
            </p:txBody>
          </p:sp>
          <p:sp>
            <p:nvSpPr>
              <p:cNvPr id="213001" name="Rectangle 9"/>
              <p:cNvSpPr>
                <a:spLocks noChangeArrowheads="1"/>
              </p:cNvSpPr>
              <p:nvPr/>
            </p:nvSpPr>
            <p:spPr bwMode="auto">
              <a:xfrm>
                <a:off x="1872"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5</a:t>
                </a:r>
              </a:p>
            </p:txBody>
          </p:sp>
          <p:sp>
            <p:nvSpPr>
              <p:cNvPr id="213002" name="Rectangle 10"/>
              <p:cNvSpPr>
                <a:spLocks noChangeArrowheads="1"/>
              </p:cNvSpPr>
              <p:nvPr/>
            </p:nvSpPr>
            <p:spPr bwMode="auto">
              <a:xfrm>
                <a:off x="1536"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4</a:t>
                </a:r>
              </a:p>
            </p:txBody>
          </p:sp>
          <p:sp>
            <p:nvSpPr>
              <p:cNvPr id="213003" name="Rectangle 11"/>
              <p:cNvSpPr>
                <a:spLocks noChangeArrowheads="1"/>
              </p:cNvSpPr>
              <p:nvPr/>
            </p:nvSpPr>
            <p:spPr bwMode="auto">
              <a:xfrm>
                <a:off x="1200"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3</a:t>
                </a:r>
              </a:p>
            </p:txBody>
          </p:sp>
          <p:sp>
            <p:nvSpPr>
              <p:cNvPr id="213004" name="Rectangle 12"/>
              <p:cNvSpPr>
                <a:spLocks noChangeArrowheads="1"/>
              </p:cNvSpPr>
              <p:nvPr/>
            </p:nvSpPr>
            <p:spPr bwMode="auto">
              <a:xfrm>
                <a:off x="864"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2</a:t>
                </a:r>
              </a:p>
            </p:txBody>
          </p:sp>
          <p:sp>
            <p:nvSpPr>
              <p:cNvPr id="213005" name="Rectangle 13"/>
              <p:cNvSpPr>
                <a:spLocks noChangeArrowheads="1"/>
              </p:cNvSpPr>
              <p:nvPr/>
            </p:nvSpPr>
            <p:spPr bwMode="auto">
              <a:xfrm>
                <a:off x="528" y="1440"/>
                <a:ext cx="336" cy="288"/>
              </a:xfrm>
              <a:prstGeom prst="rect">
                <a:avLst/>
              </a:prstGeom>
              <a:noFill/>
              <a:ln w="9525">
                <a:noFill/>
                <a:miter lim="800000"/>
                <a:headEnd/>
                <a:tailEnd/>
              </a:ln>
              <a:effectLst/>
            </p:spPr>
            <p:txBody>
              <a:bodyPr anchor="ctr" anchorCtr="1"/>
              <a:lstStyle/>
              <a:p>
                <a:pPr>
                  <a:spcBef>
                    <a:spcPct val="20000"/>
                  </a:spcBef>
                </a:pPr>
                <a:r>
                  <a:rPr lang="en-US" sz="2400">
                    <a:solidFill>
                      <a:schemeClr val="accent2"/>
                    </a:solidFill>
                  </a:rPr>
                  <a:t>a</a:t>
                </a:r>
                <a:r>
                  <a:rPr lang="en-US" sz="2400" baseline="-25000">
                    <a:solidFill>
                      <a:schemeClr val="accent2"/>
                    </a:solidFill>
                  </a:rPr>
                  <a:t>1</a:t>
                </a:r>
              </a:p>
            </p:txBody>
          </p:sp>
          <p:sp>
            <p:nvSpPr>
              <p:cNvPr id="213006" name="Line 14"/>
              <p:cNvSpPr>
                <a:spLocks noChangeShapeType="1"/>
              </p:cNvSpPr>
              <p:nvPr/>
            </p:nvSpPr>
            <p:spPr bwMode="auto">
              <a:xfrm>
                <a:off x="528" y="1440"/>
                <a:ext cx="2688" cy="0"/>
              </a:xfrm>
              <a:prstGeom prst="line">
                <a:avLst/>
              </a:prstGeom>
              <a:noFill/>
              <a:ln w="28575" cap="sq">
                <a:solidFill>
                  <a:schemeClr val="tx1"/>
                </a:solidFill>
                <a:round/>
                <a:headEnd/>
                <a:tailEnd/>
              </a:ln>
              <a:effectLst/>
            </p:spPr>
            <p:txBody>
              <a:bodyPr anchor="ctr" anchorCtr="1"/>
              <a:lstStyle/>
              <a:p>
                <a:endParaRPr lang="en-US"/>
              </a:p>
            </p:txBody>
          </p:sp>
          <p:sp>
            <p:nvSpPr>
              <p:cNvPr id="213007" name="Line 15"/>
              <p:cNvSpPr>
                <a:spLocks noChangeShapeType="1"/>
              </p:cNvSpPr>
              <p:nvPr/>
            </p:nvSpPr>
            <p:spPr bwMode="auto">
              <a:xfrm>
                <a:off x="528" y="1728"/>
                <a:ext cx="2688" cy="0"/>
              </a:xfrm>
              <a:prstGeom prst="line">
                <a:avLst/>
              </a:prstGeom>
              <a:noFill/>
              <a:ln w="28575" cap="sq">
                <a:solidFill>
                  <a:schemeClr val="tx1"/>
                </a:solidFill>
                <a:round/>
                <a:headEnd/>
                <a:tailEnd/>
              </a:ln>
              <a:effectLst/>
            </p:spPr>
            <p:txBody>
              <a:bodyPr anchor="ctr" anchorCtr="1"/>
              <a:lstStyle/>
              <a:p>
                <a:endParaRPr lang="en-US"/>
              </a:p>
            </p:txBody>
          </p:sp>
          <p:sp>
            <p:nvSpPr>
              <p:cNvPr id="213008" name="Line 16"/>
              <p:cNvSpPr>
                <a:spLocks noChangeShapeType="1"/>
              </p:cNvSpPr>
              <p:nvPr/>
            </p:nvSpPr>
            <p:spPr bwMode="auto">
              <a:xfrm>
                <a:off x="528" y="1440"/>
                <a:ext cx="0" cy="288"/>
              </a:xfrm>
              <a:prstGeom prst="line">
                <a:avLst/>
              </a:prstGeom>
              <a:noFill/>
              <a:ln w="28575" cap="sq">
                <a:solidFill>
                  <a:schemeClr val="tx1"/>
                </a:solidFill>
                <a:round/>
                <a:headEnd/>
                <a:tailEnd/>
              </a:ln>
              <a:effectLst/>
            </p:spPr>
            <p:txBody>
              <a:bodyPr anchor="ctr" anchorCtr="1"/>
              <a:lstStyle/>
              <a:p>
                <a:endParaRPr lang="en-US"/>
              </a:p>
            </p:txBody>
          </p:sp>
          <p:sp>
            <p:nvSpPr>
              <p:cNvPr id="213009" name="Line 17"/>
              <p:cNvSpPr>
                <a:spLocks noChangeShapeType="1"/>
              </p:cNvSpPr>
              <p:nvPr/>
            </p:nvSpPr>
            <p:spPr bwMode="auto">
              <a:xfrm>
                <a:off x="864"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0" name="Line 18"/>
              <p:cNvSpPr>
                <a:spLocks noChangeShapeType="1"/>
              </p:cNvSpPr>
              <p:nvPr/>
            </p:nvSpPr>
            <p:spPr bwMode="auto">
              <a:xfrm>
                <a:off x="1200"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1" name="Line 19"/>
              <p:cNvSpPr>
                <a:spLocks noChangeShapeType="1"/>
              </p:cNvSpPr>
              <p:nvPr/>
            </p:nvSpPr>
            <p:spPr bwMode="auto">
              <a:xfrm>
                <a:off x="1536"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2" name="Line 20"/>
              <p:cNvSpPr>
                <a:spLocks noChangeShapeType="1"/>
              </p:cNvSpPr>
              <p:nvPr/>
            </p:nvSpPr>
            <p:spPr bwMode="auto">
              <a:xfrm>
                <a:off x="1872"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3" name="Line 21"/>
              <p:cNvSpPr>
                <a:spLocks noChangeShapeType="1"/>
              </p:cNvSpPr>
              <p:nvPr/>
            </p:nvSpPr>
            <p:spPr bwMode="auto">
              <a:xfrm>
                <a:off x="2208"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4" name="Line 22"/>
              <p:cNvSpPr>
                <a:spLocks noChangeShapeType="1"/>
              </p:cNvSpPr>
              <p:nvPr/>
            </p:nvSpPr>
            <p:spPr bwMode="auto">
              <a:xfrm>
                <a:off x="2544"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5" name="Line 23"/>
              <p:cNvSpPr>
                <a:spLocks noChangeShapeType="1"/>
              </p:cNvSpPr>
              <p:nvPr/>
            </p:nvSpPr>
            <p:spPr bwMode="auto">
              <a:xfrm>
                <a:off x="2880" y="1440"/>
                <a:ext cx="0" cy="288"/>
              </a:xfrm>
              <a:prstGeom prst="line">
                <a:avLst/>
              </a:prstGeom>
              <a:noFill/>
              <a:ln w="12700">
                <a:solidFill>
                  <a:schemeClr val="tx1"/>
                </a:solidFill>
                <a:round/>
                <a:headEnd/>
                <a:tailEnd/>
              </a:ln>
              <a:effectLst/>
            </p:spPr>
            <p:txBody>
              <a:bodyPr anchor="ctr" anchorCtr="1"/>
              <a:lstStyle/>
              <a:p>
                <a:endParaRPr lang="en-US"/>
              </a:p>
            </p:txBody>
          </p:sp>
          <p:sp>
            <p:nvSpPr>
              <p:cNvPr id="213016" name="Line 24"/>
              <p:cNvSpPr>
                <a:spLocks noChangeShapeType="1"/>
              </p:cNvSpPr>
              <p:nvPr/>
            </p:nvSpPr>
            <p:spPr bwMode="auto">
              <a:xfrm>
                <a:off x="3216" y="1440"/>
                <a:ext cx="0" cy="288"/>
              </a:xfrm>
              <a:prstGeom prst="line">
                <a:avLst/>
              </a:prstGeom>
              <a:noFill/>
              <a:ln w="28575" cap="sq">
                <a:solidFill>
                  <a:schemeClr val="tx1"/>
                </a:solidFill>
                <a:round/>
                <a:headEnd/>
                <a:tailEnd/>
              </a:ln>
              <a:effectLst/>
            </p:spPr>
            <p:txBody>
              <a:bodyPr anchor="ctr" anchorCtr="1"/>
              <a:lstStyle/>
              <a:p>
                <a:endParaRPr lang="en-US"/>
              </a:p>
            </p:txBody>
          </p:sp>
        </p:grpSp>
        <p:sp>
          <p:nvSpPr>
            <p:cNvPr id="213017" name="Text Box 25"/>
            <p:cNvSpPr txBox="1">
              <a:spLocks noChangeArrowheads="1"/>
            </p:cNvSpPr>
            <p:nvPr/>
          </p:nvSpPr>
          <p:spPr bwMode="auto">
            <a:xfrm>
              <a:off x="624" y="1392"/>
              <a:ext cx="144" cy="154"/>
            </a:xfrm>
            <a:prstGeom prst="rect">
              <a:avLst/>
            </a:prstGeom>
            <a:noFill/>
            <a:ln w="9525">
              <a:noFill/>
              <a:miter lim="800000"/>
              <a:headEnd/>
              <a:tailEnd/>
            </a:ln>
            <a:effectLst/>
          </p:spPr>
          <p:txBody>
            <a:bodyPr>
              <a:spAutoFit/>
            </a:bodyPr>
            <a:lstStyle/>
            <a:p>
              <a:r>
                <a:rPr lang="en-US" sz="1000"/>
                <a:t>1</a:t>
              </a:r>
            </a:p>
          </p:txBody>
        </p:sp>
        <p:sp>
          <p:nvSpPr>
            <p:cNvPr id="213018" name="Text Box 26"/>
            <p:cNvSpPr txBox="1">
              <a:spLocks noChangeArrowheads="1"/>
            </p:cNvSpPr>
            <p:nvPr/>
          </p:nvSpPr>
          <p:spPr bwMode="auto">
            <a:xfrm>
              <a:off x="960" y="1392"/>
              <a:ext cx="144" cy="154"/>
            </a:xfrm>
            <a:prstGeom prst="rect">
              <a:avLst/>
            </a:prstGeom>
            <a:noFill/>
            <a:ln w="9525">
              <a:noFill/>
              <a:miter lim="800000"/>
              <a:headEnd/>
              <a:tailEnd/>
            </a:ln>
            <a:effectLst/>
          </p:spPr>
          <p:txBody>
            <a:bodyPr>
              <a:spAutoFit/>
            </a:bodyPr>
            <a:lstStyle/>
            <a:p>
              <a:r>
                <a:rPr lang="en-US" sz="1000"/>
                <a:t>2</a:t>
              </a:r>
            </a:p>
          </p:txBody>
        </p:sp>
        <p:sp>
          <p:nvSpPr>
            <p:cNvPr id="213019" name="Text Box 27"/>
            <p:cNvSpPr txBox="1">
              <a:spLocks noChangeArrowheads="1"/>
            </p:cNvSpPr>
            <p:nvPr/>
          </p:nvSpPr>
          <p:spPr bwMode="auto">
            <a:xfrm>
              <a:off x="1296" y="1392"/>
              <a:ext cx="144" cy="154"/>
            </a:xfrm>
            <a:prstGeom prst="rect">
              <a:avLst/>
            </a:prstGeom>
            <a:noFill/>
            <a:ln w="9525">
              <a:noFill/>
              <a:miter lim="800000"/>
              <a:headEnd/>
              <a:tailEnd/>
            </a:ln>
            <a:effectLst/>
          </p:spPr>
          <p:txBody>
            <a:bodyPr>
              <a:spAutoFit/>
            </a:bodyPr>
            <a:lstStyle/>
            <a:p>
              <a:r>
                <a:rPr lang="en-US" sz="1000"/>
                <a:t>3</a:t>
              </a:r>
            </a:p>
          </p:txBody>
        </p:sp>
        <p:sp>
          <p:nvSpPr>
            <p:cNvPr id="213020" name="Text Box 28"/>
            <p:cNvSpPr txBox="1">
              <a:spLocks noChangeArrowheads="1"/>
            </p:cNvSpPr>
            <p:nvPr/>
          </p:nvSpPr>
          <p:spPr bwMode="auto">
            <a:xfrm>
              <a:off x="1632" y="1392"/>
              <a:ext cx="144" cy="154"/>
            </a:xfrm>
            <a:prstGeom prst="rect">
              <a:avLst/>
            </a:prstGeom>
            <a:noFill/>
            <a:ln w="9525">
              <a:noFill/>
              <a:miter lim="800000"/>
              <a:headEnd/>
              <a:tailEnd/>
            </a:ln>
            <a:effectLst/>
          </p:spPr>
          <p:txBody>
            <a:bodyPr>
              <a:spAutoFit/>
            </a:bodyPr>
            <a:lstStyle/>
            <a:p>
              <a:r>
                <a:rPr lang="en-US" sz="1000"/>
                <a:t>4</a:t>
              </a:r>
            </a:p>
          </p:txBody>
        </p:sp>
        <p:sp>
          <p:nvSpPr>
            <p:cNvPr id="213021" name="Text Box 29"/>
            <p:cNvSpPr txBox="1">
              <a:spLocks noChangeArrowheads="1"/>
            </p:cNvSpPr>
            <p:nvPr/>
          </p:nvSpPr>
          <p:spPr bwMode="auto">
            <a:xfrm>
              <a:off x="1968" y="1392"/>
              <a:ext cx="144" cy="154"/>
            </a:xfrm>
            <a:prstGeom prst="rect">
              <a:avLst/>
            </a:prstGeom>
            <a:noFill/>
            <a:ln w="9525">
              <a:noFill/>
              <a:miter lim="800000"/>
              <a:headEnd/>
              <a:tailEnd/>
            </a:ln>
            <a:effectLst/>
          </p:spPr>
          <p:txBody>
            <a:bodyPr>
              <a:spAutoFit/>
            </a:bodyPr>
            <a:lstStyle/>
            <a:p>
              <a:r>
                <a:rPr lang="en-US" sz="1000"/>
                <a:t>5</a:t>
              </a:r>
            </a:p>
          </p:txBody>
        </p:sp>
        <p:sp>
          <p:nvSpPr>
            <p:cNvPr id="213022" name="Text Box 30"/>
            <p:cNvSpPr txBox="1">
              <a:spLocks noChangeArrowheads="1"/>
            </p:cNvSpPr>
            <p:nvPr/>
          </p:nvSpPr>
          <p:spPr bwMode="auto">
            <a:xfrm>
              <a:off x="2304" y="1392"/>
              <a:ext cx="144" cy="154"/>
            </a:xfrm>
            <a:prstGeom prst="rect">
              <a:avLst/>
            </a:prstGeom>
            <a:noFill/>
            <a:ln w="9525">
              <a:noFill/>
              <a:miter lim="800000"/>
              <a:headEnd/>
              <a:tailEnd/>
            </a:ln>
            <a:effectLst/>
          </p:spPr>
          <p:txBody>
            <a:bodyPr>
              <a:spAutoFit/>
            </a:bodyPr>
            <a:lstStyle/>
            <a:p>
              <a:r>
                <a:rPr lang="en-US" sz="1000"/>
                <a:t>6</a:t>
              </a:r>
            </a:p>
          </p:txBody>
        </p:sp>
        <p:sp>
          <p:nvSpPr>
            <p:cNvPr id="213023" name="Text Box 31"/>
            <p:cNvSpPr txBox="1">
              <a:spLocks noChangeArrowheads="1"/>
            </p:cNvSpPr>
            <p:nvPr/>
          </p:nvSpPr>
          <p:spPr bwMode="auto">
            <a:xfrm>
              <a:off x="2640" y="1392"/>
              <a:ext cx="144" cy="154"/>
            </a:xfrm>
            <a:prstGeom prst="rect">
              <a:avLst/>
            </a:prstGeom>
            <a:noFill/>
            <a:ln w="9525">
              <a:noFill/>
              <a:miter lim="800000"/>
              <a:headEnd/>
              <a:tailEnd/>
            </a:ln>
            <a:effectLst/>
          </p:spPr>
          <p:txBody>
            <a:bodyPr>
              <a:spAutoFit/>
            </a:bodyPr>
            <a:lstStyle/>
            <a:p>
              <a:r>
                <a:rPr lang="en-US" sz="1000"/>
                <a:t>7</a:t>
              </a:r>
            </a:p>
          </p:txBody>
        </p:sp>
        <p:sp>
          <p:nvSpPr>
            <p:cNvPr id="213024" name="Text Box 32"/>
            <p:cNvSpPr txBox="1">
              <a:spLocks noChangeArrowheads="1"/>
            </p:cNvSpPr>
            <p:nvPr/>
          </p:nvSpPr>
          <p:spPr bwMode="auto">
            <a:xfrm>
              <a:off x="2976" y="1392"/>
              <a:ext cx="144" cy="154"/>
            </a:xfrm>
            <a:prstGeom prst="rect">
              <a:avLst/>
            </a:prstGeom>
            <a:noFill/>
            <a:ln w="9525">
              <a:noFill/>
              <a:miter lim="800000"/>
              <a:headEnd/>
              <a:tailEnd/>
            </a:ln>
            <a:effectLst/>
          </p:spPr>
          <p:txBody>
            <a:bodyPr>
              <a:spAutoFit/>
            </a:bodyPr>
            <a:lstStyle/>
            <a:p>
              <a:r>
                <a:rPr lang="en-US" sz="1000"/>
                <a:t>8</a:t>
              </a:r>
            </a:p>
          </p:txBody>
        </p:sp>
      </p:grpSp>
      <p:grpSp>
        <p:nvGrpSpPr>
          <p:cNvPr id="4" name="Group 33"/>
          <p:cNvGrpSpPr>
            <a:grpSpLocks/>
          </p:cNvGrpSpPr>
          <p:nvPr/>
        </p:nvGrpSpPr>
        <p:grpSpPr bwMode="auto">
          <a:xfrm>
            <a:off x="5476875" y="2243138"/>
            <a:ext cx="1022350" cy="595312"/>
            <a:chOff x="3936" y="2448"/>
            <a:chExt cx="644" cy="375"/>
          </a:xfrm>
        </p:grpSpPr>
        <p:sp>
          <p:nvSpPr>
            <p:cNvPr id="213026" name="Text Box 34"/>
            <p:cNvSpPr txBox="1">
              <a:spLocks noChangeArrowheads="1"/>
            </p:cNvSpPr>
            <p:nvPr/>
          </p:nvSpPr>
          <p:spPr bwMode="auto">
            <a:xfrm>
              <a:off x="4224" y="2592"/>
              <a:ext cx="356" cy="231"/>
            </a:xfrm>
            <a:prstGeom prst="rect">
              <a:avLst/>
            </a:prstGeom>
            <a:noFill/>
            <a:ln w="9525">
              <a:noFill/>
              <a:miter lim="800000"/>
              <a:headEnd/>
              <a:tailEnd/>
            </a:ln>
            <a:effectLst/>
          </p:spPr>
          <p:txBody>
            <a:bodyPr wrap="none">
              <a:spAutoFit/>
            </a:bodyPr>
            <a:lstStyle/>
            <a:p>
              <a:r>
                <a:rPr lang="en-US" b="1"/>
                <a:t>key</a:t>
              </a:r>
            </a:p>
          </p:txBody>
        </p:sp>
        <p:sp>
          <p:nvSpPr>
            <p:cNvPr id="213027" name="Line 35"/>
            <p:cNvSpPr>
              <a:spLocks noChangeShapeType="1"/>
            </p:cNvSpPr>
            <p:nvPr/>
          </p:nvSpPr>
          <p:spPr bwMode="auto">
            <a:xfrm flipH="1">
              <a:off x="3936" y="2736"/>
              <a:ext cx="288" cy="0"/>
            </a:xfrm>
            <a:prstGeom prst="line">
              <a:avLst/>
            </a:prstGeom>
            <a:noFill/>
            <a:ln w="9525">
              <a:solidFill>
                <a:schemeClr val="tx1"/>
              </a:solidFill>
              <a:round/>
              <a:headEnd/>
              <a:tailEnd/>
            </a:ln>
            <a:effectLst/>
          </p:spPr>
          <p:txBody>
            <a:bodyPr/>
            <a:lstStyle/>
            <a:p>
              <a:endParaRPr lang="en-US"/>
            </a:p>
          </p:txBody>
        </p:sp>
        <p:sp>
          <p:nvSpPr>
            <p:cNvPr id="213028" name="Line 36"/>
            <p:cNvSpPr>
              <a:spLocks noChangeShapeType="1"/>
            </p:cNvSpPr>
            <p:nvPr/>
          </p:nvSpPr>
          <p:spPr bwMode="auto">
            <a:xfrm flipV="1">
              <a:off x="3936" y="2448"/>
              <a:ext cx="0" cy="28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29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29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29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63F673CD-B4E1-48C7-B9F0-C58006207ED1}" type="slidenum">
              <a:rPr lang="en-US" smtClean="0"/>
              <a:pPr/>
              <a:t>24</a:t>
            </a:fld>
            <a:endParaRPr lang="en-US"/>
          </a:p>
        </p:txBody>
      </p:sp>
      <p:sp>
        <p:nvSpPr>
          <p:cNvPr id="3" name="Content Placeholder 2"/>
          <p:cNvSpPr>
            <a:spLocks noGrp="1"/>
          </p:cNvSpPr>
          <p:nvPr>
            <p:ph sz="quarter" idx="1"/>
          </p:nvPr>
        </p:nvSpPr>
        <p:spPr/>
        <p:txBody>
          <a:bodyPr/>
          <a:lstStyle/>
          <a:p>
            <a:pPr algn="just"/>
            <a:r>
              <a:rPr lang="en-US" dirty="0" smtClean="0"/>
              <a:t>Dry Run the Insertion Sort algorithm on the following example</a:t>
            </a:r>
          </a:p>
          <a:p>
            <a:pPr>
              <a:buNone/>
            </a:pPr>
            <a:r>
              <a:rPr lang="en-US" dirty="0" smtClean="0"/>
              <a:t>	</a:t>
            </a:r>
          </a:p>
          <a:p>
            <a:pPr>
              <a:buNone/>
            </a:pPr>
            <a:endParaRPr lang="en-US" dirty="0" smtClean="0"/>
          </a:p>
          <a:p>
            <a:pPr algn="ctr">
              <a:buNone/>
            </a:pPr>
            <a:r>
              <a:rPr lang="en-US" dirty="0" smtClean="0"/>
              <a:t>7,		-5,	2, 	16, 	4</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884904" y="303007"/>
            <a:ext cx="7772400" cy="916193"/>
          </a:xfrm>
        </p:spPr>
        <p:txBody>
          <a:bodyPr/>
          <a:lstStyle/>
          <a:p>
            <a:r>
              <a:rPr lang="en-US" dirty="0"/>
              <a:t>Analysis of Insertion Sort</a:t>
            </a:r>
          </a:p>
        </p:txBody>
      </p:sp>
      <p:sp>
        <p:nvSpPr>
          <p:cNvPr id="10" name="Slide Number Placeholder 9"/>
          <p:cNvSpPr>
            <a:spLocks noGrp="1"/>
          </p:cNvSpPr>
          <p:nvPr>
            <p:ph type="sldNum" sz="quarter" idx="12"/>
          </p:nvPr>
        </p:nvSpPr>
        <p:spPr/>
        <p:txBody>
          <a:bodyPr/>
          <a:lstStyle/>
          <a:p>
            <a:fld id="{9A5AD5E7-669B-4864-BEF4-9F9EE0073CE6}" type="slidenum">
              <a:rPr lang="en-US" smtClean="0"/>
              <a:pPr/>
              <a:t>25</a:t>
            </a:fld>
            <a:endParaRPr lang="en-US"/>
          </a:p>
        </p:txBody>
      </p:sp>
      <p:sp>
        <p:nvSpPr>
          <p:cNvPr id="220168" name="Rectangle 8"/>
          <p:cNvSpPr>
            <a:spLocks noGrp="1" noChangeArrowheads="1"/>
          </p:cNvSpPr>
          <p:nvPr>
            <p:ph sz="quarter" idx="1"/>
          </p:nvPr>
        </p:nvSpPr>
        <p:spPr>
          <a:xfrm>
            <a:off x="263525" y="1143000"/>
            <a:ext cx="8229600" cy="5076825"/>
          </a:xfrm>
          <a:noFill/>
          <a:ln/>
        </p:spPr>
        <p:txBody>
          <a:bodyPr/>
          <a:lstStyle/>
          <a:p>
            <a:pPr>
              <a:buFontTx/>
              <a:buNone/>
            </a:pPr>
            <a:r>
              <a:rPr lang="en-US" dirty="0">
                <a:solidFill>
                  <a:schemeClr val="tx1"/>
                </a:solidFill>
              </a:rPr>
              <a:t>INSERTION-SORT</a:t>
            </a:r>
            <a:r>
              <a:rPr lang="en-US" i="1" dirty="0">
                <a:solidFill>
                  <a:schemeClr val="tx1"/>
                </a:solidFill>
              </a:rPr>
              <a:t>(A)</a:t>
            </a:r>
          </a:p>
          <a:p>
            <a:pPr>
              <a:buFontTx/>
              <a:buNone/>
            </a:pPr>
            <a:r>
              <a:rPr lang="en-US" b="1" dirty="0">
                <a:solidFill>
                  <a:schemeClr val="tx1"/>
                </a:solidFill>
              </a:rPr>
              <a:t>	</a:t>
            </a:r>
            <a:r>
              <a:rPr lang="en-US" sz="2400" b="1" dirty="0">
                <a:solidFill>
                  <a:schemeClr val="tx1"/>
                </a:solidFill>
              </a:rPr>
              <a:t>for </a:t>
            </a:r>
            <a:r>
              <a:rPr lang="en-US" sz="2400" dirty="0">
                <a:solidFill>
                  <a:schemeClr val="tx1"/>
                </a:solidFill>
              </a:rPr>
              <a:t>j ← 2 </a:t>
            </a:r>
            <a:r>
              <a:rPr lang="en-US" sz="2400" b="1" dirty="0">
                <a:solidFill>
                  <a:schemeClr val="tx1"/>
                </a:solidFill>
              </a:rPr>
              <a:t>to </a:t>
            </a:r>
            <a:r>
              <a:rPr lang="en-US" sz="2400" dirty="0">
                <a:solidFill>
                  <a:schemeClr val="tx1"/>
                </a:solidFill>
              </a:rPr>
              <a:t>n</a:t>
            </a:r>
          </a:p>
          <a:p>
            <a:pPr>
              <a:buFontTx/>
              <a:buNone/>
            </a:pPr>
            <a:r>
              <a:rPr lang="en-US" sz="2400" b="1" dirty="0">
                <a:solidFill>
                  <a:schemeClr val="tx1"/>
                </a:solidFill>
              </a:rPr>
              <a:t>		do </a:t>
            </a:r>
            <a:r>
              <a:rPr lang="en-US" sz="2400" dirty="0">
                <a:solidFill>
                  <a:schemeClr val="tx1"/>
                </a:solidFill>
              </a:rPr>
              <a:t>key ← A[ j ]</a:t>
            </a:r>
          </a:p>
          <a:p>
            <a:pPr>
              <a:buFontTx/>
              <a:buNone/>
            </a:pPr>
            <a:r>
              <a:rPr lang="en-US" dirty="0">
                <a:solidFill>
                  <a:schemeClr val="tx1"/>
                </a:solidFill>
              </a:rPr>
              <a:t>		     </a:t>
            </a:r>
            <a:r>
              <a:rPr lang="en-US" sz="2400" dirty="0" err="1">
                <a:solidFill>
                  <a:schemeClr val="tx1"/>
                </a:solidFill>
              </a:rPr>
              <a:t>i</a:t>
            </a:r>
            <a:r>
              <a:rPr lang="en-US" sz="2400" dirty="0">
                <a:solidFill>
                  <a:schemeClr val="tx1"/>
                </a:solidFill>
              </a:rPr>
              <a:t> ← j - 1</a:t>
            </a:r>
          </a:p>
          <a:p>
            <a:pPr>
              <a:buFontTx/>
              <a:buNone/>
            </a:pPr>
            <a:r>
              <a:rPr lang="en-US" sz="2400" b="1" dirty="0">
                <a:solidFill>
                  <a:schemeClr val="tx1"/>
                </a:solidFill>
              </a:rPr>
              <a:t>		     while </a:t>
            </a:r>
            <a:r>
              <a:rPr lang="en-US" sz="2400" dirty="0" err="1">
                <a:solidFill>
                  <a:schemeClr val="tx1"/>
                </a:solidFill>
              </a:rPr>
              <a:t>i</a:t>
            </a:r>
            <a:r>
              <a:rPr lang="en-US" sz="2400" dirty="0">
                <a:solidFill>
                  <a:schemeClr val="tx1"/>
                </a:solidFill>
              </a:rPr>
              <a:t> &gt; 0 and A[</a:t>
            </a:r>
            <a:r>
              <a:rPr lang="en-US" sz="2400" dirty="0" err="1">
                <a:solidFill>
                  <a:schemeClr val="tx1"/>
                </a:solidFill>
              </a:rPr>
              <a:t>i</a:t>
            </a:r>
            <a:r>
              <a:rPr lang="en-US" sz="2400" dirty="0">
                <a:solidFill>
                  <a:schemeClr val="tx1"/>
                </a:solidFill>
              </a:rPr>
              <a:t>] &gt; key</a:t>
            </a:r>
          </a:p>
          <a:p>
            <a:pPr>
              <a:buFontTx/>
              <a:buNone/>
            </a:pPr>
            <a:r>
              <a:rPr lang="en-US" sz="2400" dirty="0">
                <a:solidFill>
                  <a:schemeClr val="tx1"/>
                </a:solidFill>
              </a:rPr>
              <a:t>			</a:t>
            </a:r>
            <a:r>
              <a:rPr lang="en-US" sz="2400" b="1" dirty="0">
                <a:solidFill>
                  <a:schemeClr val="tx1"/>
                </a:solidFill>
              </a:rPr>
              <a:t>do </a:t>
            </a:r>
            <a:r>
              <a:rPr lang="en-US" sz="2400" dirty="0">
                <a:solidFill>
                  <a:schemeClr val="tx1"/>
                </a:solidFill>
              </a:rPr>
              <a:t>A[</a:t>
            </a:r>
            <a:r>
              <a:rPr lang="en-US" sz="2400" dirty="0" err="1">
                <a:solidFill>
                  <a:schemeClr val="tx1"/>
                </a:solidFill>
              </a:rPr>
              <a:t>i</a:t>
            </a:r>
            <a:r>
              <a:rPr lang="en-US" sz="2400" dirty="0">
                <a:solidFill>
                  <a:schemeClr val="tx1"/>
                </a:solidFill>
              </a:rPr>
              <a:t> + 1] ← A[</a:t>
            </a:r>
            <a:r>
              <a:rPr lang="en-US" sz="2400" dirty="0" err="1">
                <a:solidFill>
                  <a:schemeClr val="tx1"/>
                </a:solidFill>
              </a:rPr>
              <a:t>i</a:t>
            </a:r>
            <a:r>
              <a:rPr lang="en-US" sz="2400" dirty="0">
                <a:solidFill>
                  <a:schemeClr val="tx1"/>
                </a:solidFill>
              </a:rPr>
              <a:t>]</a:t>
            </a:r>
          </a:p>
          <a:p>
            <a:pPr>
              <a:buFontTx/>
              <a:buNone/>
            </a:pPr>
            <a:r>
              <a:rPr lang="en-US" sz="2400" dirty="0">
                <a:solidFill>
                  <a:schemeClr val="tx1"/>
                </a:solidFill>
              </a:rPr>
              <a:t>			      </a:t>
            </a:r>
            <a:r>
              <a:rPr lang="en-US" sz="2400" dirty="0" err="1">
                <a:solidFill>
                  <a:schemeClr val="tx1"/>
                </a:solidFill>
              </a:rPr>
              <a:t>i</a:t>
            </a:r>
            <a:r>
              <a:rPr lang="en-US" sz="2400" dirty="0">
                <a:solidFill>
                  <a:schemeClr val="tx1"/>
                </a:solidFill>
              </a:rPr>
              <a:t> ← </a:t>
            </a:r>
            <a:r>
              <a:rPr lang="en-US" sz="2400" dirty="0" err="1">
                <a:solidFill>
                  <a:schemeClr val="tx1"/>
                </a:solidFill>
              </a:rPr>
              <a:t>i</a:t>
            </a:r>
            <a:r>
              <a:rPr lang="en-US" sz="2400" dirty="0">
                <a:solidFill>
                  <a:schemeClr val="tx1"/>
                </a:solidFill>
              </a:rPr>
              <a:t> – 1</a:t>
            </a:r>
          </a:p>
          <a:p>
            <a:pPr>
              <a:buFontTx/>
              <a:buNone/>
            </a:pPr>
            <a:r>
              <a:rPr lang="en-US" sz="2400" dirty="0">
                <a:solidFill>
                  <a:schemeClr val="tx1"/>
                </a:solidFill>
              </a:rPr>
              <a:t>		     A[</a:t>
            </a:r>
            <a:r>
              <a:rPr lang="en-US" sz="2400" dirty="0" err="1">
                <a:solidFill>
                  <a:schemeClr val="tx1"/>
                </a:solidFill>
              </a:rPr>
              <a:t>i</a:t>
            </a:r>
            <a:r>
              <a:rPr lang="en-US" sz="2400" dirty="0">
                <a:solidFill>
                  <a:schemeClr val="tx1"/>
                </a:solidFill>
              </a:rPr>
              <a:t> + 1] ← key</a:t>
            </a:r>
          </a:p>
        </p:txBody>
      </p:sp>
      <p:sp>
        <p:nvSpPr>
          <p:cNvPr id="220163" name="Rectangle 3"/>
          <p:cNvSpPr>
            <a:spLocks noGrp="1" noChangeArrowheads="1"/>
          </p:cNvSpPr>
          <p:nvPr>
            <p:ph sz="quarter" idx="2"/>
          </p:nvPr>
        </p:nvSpPr>
        <p:spPr>
          <a:xfrm>
            <a:off x="6596063" y="1184275"/>
            <a:ext cx="2133600" cy="5076825"/>
          </a:xfrm>
        </p:spPr>
        <p:txBody>
          <a:bodyPr/>
          <a:lstStyle/>
          <a:p>
            <a:pPr>
              <a:buFontTx/>
              <a:buNone/>
            </a:pPr>
            <a:r>
              <a:rPr lang="en-US" dirty="0">
                <a:solidFill>
                  <a:schemeClr val="tx1"/>
                </a:solidFill>
              </a:rPr>
              <a:t>cost	 times</a:t>
            </a:r>
          </a:p>
          <a:p>
            <a:pPr>
              <a:buFontTx/>
              <a:buNone/>
            </a:pPr>
            <a:r>
              <a:rPr lang="en-US" sz="2400" dirty="0">
                <a:solidFill>
                  <a:schemeClr val="tx1"/>
                </a:solidFill>
              </a:rPr>
              <a:t> </a:t>
            </a:r>
            <a:r>
              <a:rPr lang="en-US" sz="2400" dirty="0">
                <a:solidFill>
                  <a:schemeClr val="tx1"/>
                </a:solidFill>
                <a:latin typeface="Comic Sans MS" pitchFamily="66" charset="0"/>
              </a:rPr>
              <a:t> c</a:t>
            </a:r>
            <a:r>
              <a:rPr lang="en-US" sz="2400" baseline="-25000" dirty="0">
                <a:solidFill>
                  <a:schemeClr val="tx1"/>
                </a:solidFill>
                <a:latin typeface="Comic Sans MS" pitchFamily="66" charset="0"/>
              </a:rPr>
              <a:t>1</a:t>
            </a:r>
            <a:r>
              <a:rPr lang="en-US" sz="2400" dirty="0">
                <a:solidFill>
                  <a:schemeClr val="tx1"/>
                </a:solidFill>
                <a:latin typeface="Comic Sans MS" pitchFamily="66" charset="0"/>
              </a:rPr>
              <a:t>          n</a:t>
            </a:r>
          </a:p>
          <a:p>
            <a:pPr>
              <a:buFontTx/>
              <a:buNone/>
            </a:pPr>
            <a:r>
              <a:rPr lang="en-US" sz="2400" dirty="0">
                <a:solidFill>
                  <a:schemeClr val="tx1"/>
                </a:solidFill>
                <a:latin typeface="Comic Sans MS" pitchFamily="66" charset="0"/>
              </a:rPr>
              <a:t>  c</a:t>
            </a:r>
            <a:r>
              <a:rPr lang="en-US" sz="2400" baseline="-25000" dirty="0">
                <a:solidFill>
                  <a:schemeClr val="tx1"/>
                </a:solidFill>
                <a:latin typeface="Comic Sans MS" pitchFamily="66" charset="0"/>
              </a:rPr>
              <a:t>2</a:t>
            </a:r>
            <a:r>
              <a:rPr lang="en-US" sz="2400" dirty="0">
                <a:solidFill>
                  <a:schemeClr val="tx1"/>
                </a:solidFill>
                <a:latin typeface="Comic Sans MS" pitchFamily="66" charset="0"/>
              </a:rPr>
              <a:t> 	   n-1</a:t>
            </a:r>
          </a:p>
          <a:p>
            <a:pPr>
              <a:buFontTx/>
              <a:buNone/>
            </a:pPr>
            <a:r>
              <a:rPr lang="en-US" sz="2400" dirty="0" smtClean="0">
                <a:solidFill>
                  <a:schemeClr val="tx1"/>
                </a:solidFill>
                <a:latin typeface="Comic Sans MS" pitchFamily="66" charset="0"/>
              </a:rPr>
              <a:t>  c</a:t>
            </a:r>
            <a:r>
              <a:rPr lang="en-US" sz="2400" baseline="-25000" dirty="0" smtClean="0">
                <a:solidFill>
                  <a:schemeClr val="tx1"/>
                </a:solidFill>
                <a:latin typeface="Comic Sans MS" pitchFamily="66" charset="0"/>
              </a:rPr>
              <a:t>3</a:t>
            </a:r>
            <a:r>
              <a:rPr lang="en-US" sz="2400" dirty="0">
                <a:solidFill>
                  <a:schemeClr val="tx1"/>
                </a:solidFill>
                <a:latin typeface="Comic Sans MS" pitchFamily="66" charset="0"/>
              </a:rPr>
              <a:t>	   n-1</a:t>
            </a:r>
          </a:p>
          <a:p>
            <a:pPr>
              <a:buFontTx/>
              <a:buNone/>
            </a:pPr>
            <a:r>
              <a:rPr lang="en-US" sz="2400" dirty="0">
                <a:solidFill>
                  <a:schemeClr val="tx1"/>
                </a:solidFill>
                <a:latin typeface="Comic Sans MS" pitchFamily="66" charset="0"/>
              </a:rPr>
              <a:t>  </a:t>
            </a:r>
            <a:r>
              <a:rPr lang="en-US" sz="2400" dirty="0" smtClean="0">
                <a:solidFill>
                  <a:schemeClr val="tx1"/>
                </a:solidFill>
                <a:latin typeface="Comic Sans MS" pitchFamily="66" charset="0"/>
              </a:rPr>
              <a:t>c</a:t>
            </a:r>
            <a:r>
              <a:rPr lang="en-US" sz="2400" baseline="-25000" dirty="0" smtClean="0">
                <a:solidFill>
                  <a:schemeClr val="tx1"/>
                </a:solidFill>
                <a:latin typeface="Comic Sans MS" pitchFamily="66" charset="0"/>
              </a:rPr>
              <a:t>4</a:t>
            </a:r>
            <a:r>
              <a:rPr lang="en-US" sz="2400" dirty="0">
                <a:solidFill>
                  <a:schemeClr val="tx1"/>
                </a:solidFill>
                <a:latin typeface="Comic Sans MS" pitchFamily="66" charset="0"/>
              </a:rPr>
              <a:t>	</a:t>
            </a:r>
          </a:p>
          <a:p>
            <a:pPr>
              <a:buFontTx/>
              <a:buNone/>
            </a:pPr>
            <a:r>
              <a:rPr lang="en-US" sz="2400" dirty="0">
                <a:solidFill>
                  <a:schemeClr val="tx1"/>
                </a:solidFill>
                <a:latin typeface="Comic Sans MS" pitchFamily="66" charset="0"/>
              </a:rPr>
              <a:t>  </a:t>
            </a:r>
            <a:r>
              <a:rPr lang="en-US" sz="2400" dirty="0" smtClean="0">
                <a:solidFill>
                  <a:schemeClr val="tx1"/>
                </a:solidFill>
                <a:latin typeface="Comic Sans MS" pitchFamily="66" charset="0"/>
              </a:rPr>
              <a:t>c</a:t>
            </a:r>
            <a:r>
              <a:rPr lang="en-US" sz="2400" baseline="-25000" dirty="0" smtClean="0">
                <a:solidFill>
                  <a:schemeClr val="tx1"/>
                </a:solidFill>
                <a:latin typeface="Comic Sans MS" pitchFamily="66" charset="0"/>
              </a:rPr>
              <a:t>5</a:t>
            </a:r>
            <a:r>
              <a:rPr lang="en-US" sz="2400" dirty="0" smtClean="0">
                <a:solidFill>
                  <a:schemeClr val="tx1"/>
                </a:solidFill>
                <a:latin typeface="Comic Sans MS" pitchFamily="66" charset="0"/>
              </a:rPr>
              <a:t> </a:t>
            </a:r>
            <a:endParaRPr lang="en-US" sz="2400" dirty="0">
              <a:solidFill>
                <a:schemeClr val="tx1"/>
              </a:solidFill>
              <a:latin typeface="Comic Sans MS" pitchFamily="66" charset="0"/>
            </a:endParaRPr>
          </a:p>
          <a:p>
            <a:pPr>
              <a:buFontTx/>
              <a:buNone/>
            </a:pPr>
            <a:r>
              <a:rPr lang="en-US" sz="2400" dirty="0">
                <a:solidFill>
                  <a:schemeClr val="tx1"/>
                </a:solidFill>
                <a:latin typeface="Comic Sans MS" pitchFamily="66" charset="0"/>
              </a:rPr>
              <a:t>  </a:t>
            </a:r>
            <a:r>
              <a:rPr lang="en-US" sz="2400" dirty="0" smtClean="0">
                <a:solidFill>
                  <a:schemeClr val="tx1"/>
                </a:solidFill>
                <a:latin typeface="Comic Sans MS" pitchFamily="66" charset="0"/>
              </a:rPr>
              <a:t>c</a:t>
            </a:r>
            <a:r>
              <a:rPr lang="en-US" sz="2400" baseline="-25000" dirty="0" smtClean="0">
                <a:solidFill>
                  <a:schemeClr val="tx1"/>
                </a:solidFill>
                <a:latin typeface="Comic Sans MS" pitchFamily="66" charset="0"/>
              </a:rPr>
              <a:t>6 </a:t>
            </a:r>
            <a:endParaRPr lang="en-US" sz="2400" dirty="0">
              <a:solidFill>
                <a:schemeClr val="tx1"/>
              </a:solidFill>
              <a:latin typeface="Comic Sans MS" pitchFamily="66" charset="0"/>
            </a:endParaRPr>
          </a:p>
          <a:p>
            <a:pPr>
              <a:buFontTx/>
              <a:buNone/>
            </a:pPr>
            <a:r>
              <a:rPr lang="en-US" sz="2400" dirty="0">
                <a:solidFill>
                  <a:schemeClr val="tx1"/>
                </a:solidFill>
                <a:latin typeface="Comic Sans MS" pitchFamily="66" charset="0"/>
              </a:rPr>
              <a:t>  </a:t>
            </a:r>
            <a:r>
              <a:rPr lang="en-US" sz="2400" dirty="0" smtClean="0">
                <a:solidFill>
                  <a:schemeClr val="tx1"/>
                </a:solidFill>
                <a:latin typeface="Comic Sans MS" pitchFamily="66" charset="0"/>
              </a:rPr>
              <a:t>c</a:t>
            </a:r>
            <a:r>
              <a:rPr lang="en-US" sz="2400" baseline="-25000" dirty="0" smtClean="0">
                <a:solidFill>
                  <a:schemeClr val="tx1"/>
                </a:solidFill>
                <a:latin typeface="Comic Sans MS" pitchFamily="66" charset="0"/>
              </a:rPr>
              <a:t>7</a:t>
            </a:r>
            <a:r>
              <a:rPr lang="en-US" sz="2400" dirty="0">
                <a:solidFill>
                  <a:schemeClr val="tx1"/>
                </a:solidFill>
                <a:latin typeface="Comic Sans MS" pitchFamily="66" charset="0"/>
              </a:rPr>
              <a:t>	    n-1	</a:t>
            </a:r>
            <a:r>
              <a:rPr lang="en-US" sz="2400" dirty="0">
                <a:solidFill>
                  <a:schemeClr val="tx1"/>
                </a:solidFill>
              </a:rPr>
              <a:t>   </a:t>
            </a:r>
            <a:endParaRPr lang="en-US" sz="2400" baseline="-25000" dirty="0">
              <a:solidFill>
                <a:schemeClr val="tx1"/>
              </a:solidFill>
            </a:endParaRPr>
          </a:p>
        </p:txBody>
      </p:sp>
      <p:graphicFrame>
        <p:nvGraphicFramePr>
          <p:cNvPr id="220164" name="Object 4"/>
          <p:cNvGraphicFramePr>
            <a:graphicFrameLocks noChangeAspect="1"/>
          </p:cNvGraphicFramePr>
          <p:nvPr/>
        </p:nvGraphicFramePr>
        <p:xfrm>
          <a:off x="7730871" y="2939396"/>
          <a:ext cx="833437" cy="539750"/>
        </p:xfrm>
        <a:graphic>
          <a:graphicData uri="http://schemas.openxmlformats.org/presentationml/2006/ole">
            <mc:AlternateContent xmlns:mc="http://schemas.openxmlformats.org/markup-compatibility/2006">
              <mc:Choice xmlns:v="urn:schemas-microsoft-com:vml" Requires="v">
                <p:oleObj spid="_x0000_s4102" name="Equation" r:id="rId4" imgW="469800" imgH="304560" progId="Equation.3">
                  <p:embed/>
                </p:oleObj>
              </mc:Choice>
              <mc:Fallback>
                <p:oleObj name="Equation" r:id="rId4" imgW="469800" imgH="304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0871" y="2939396"/>
                        <a:ext cx="83343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5" name="Object 5"/>
          <p:cNvGraphicFramePr>
            <a:graphicFrameLocks noChangeAspect="1"/>
          </p:cNvGraphicFramePr>
          <p:nvPr/>
        </p:nvGraphicFramePr>
        <p:xfrm>
          <a:off x="7730871" y="3385023"/>
          <a:ext cx="1354137" cy="531812"/>
        </p:xfrm>
        <a:graphic>
          <a:graphicData uri="http://schemas.openxmlformats.org/presentationml/2006/ole">
            <mc:AlternateContent xmlns:mc="http://schemas.openxmlformats.org/markup-compatibility/2006">
              <mc:Choice xmlns:v="urn:schemas-microsoft-com:vml" Requires="v">
                <p:oleObj spid="_x0000_s4103" name="Equation" r:id="rId6" imgW="774360" imgH="304560" progId="Equation.3">
                  <p:embed/>
                </p:oleObj>
              </mc:Choice>
              <mc:Fallback>
                <p:oleObj name="Equation" r:id="rId6" imgW="774360" imgH="3045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871" y="3385023"/>
                        <a:ext cx="1354137"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6" name="Object 6"/>
          <p:cNvGraphicFramePr>
            <a:graphicFrameLocks noChangeAspect="1"/>
          </p:cNvGraphicFramePr>
          <p:nvPr/>
        </p:nvGraphicFramePr>
        <p:xfrm>
          <a:off x="7760367" y="3839048"/>
          <a:ext cx="1354137" cy="531812"/>
        </p:xfrm>
        <a:graphic>
          <a:graphicData uri="http://schemas.openxmlformats.org/presentationml/2006/ole">
            <mc:AlternateContent xmlns:mc="http://schemas.openxmlformats.org/markup-compatibility/2006">
              <mc:Choice xmlns:v="urn:schemas-microsoft-com:vml" Requires="v">
                <p:oleObj spid="_x0000_s4104" name="Equation" r:id="rId8" imgW="774360" imgH="304560" progId="Equation.3">
                  <p:embed/>
                </p:oleObj>
              </mc:Choice>
              <mc:Fallback>
                <p:oleObj name="Equation" r:id="rId8" imgW="774360" imgH="3045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0367" y="3839048"/>
                        <a:ext cx="1354137"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7" name="Object 7"/>
          <p:cNvGraphicFramePr>
            <a:graphicFrameLocks noChangeAspect="1"/>
          </p:cNvGraphicFramePr>
          <p:nvPr/>
        </p:nvGraphicFramePr>
        <p:xfrm>
          <a:off x="211138" y="5572125"/>
          <a:ext cx="8777287" cy="819150"/>
        </p:xfrm>
        <a:graphic>
          <a:graphicData uri="http://schemas.openxmlformats.org/presentationml/2006/ole">
            <mc:AlternateContent xmlns:mc="http://schemas.openxmlformats.org/markup-compatibility/2006">
              <mc:Choice xmlns:v="urn:schemas-microsoft-com:vml" Requires="v">
                <p:oleObj spid="_x0000_s4105" name="Equation" r:id="rId9" imgW="4762440" imgH="444240" progId="Equation.DSMT4">
                  <p:embed/>
                </p:oleObj>
              </mc:Choice>
              <mc:Fallback>
                <p:oleObj name="Equation" r:id="rId9" imgW="4762440" imgH="4442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138" y="5572125"/>
                        <a:ext cx="8777287"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16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1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016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01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016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01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16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0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914400" y="309724"/>
            <a:ext cx="7772400" cy="812954"/>
          </a:xfrm>
        </p:spPr>
        <p:txBody>
          <a:bodyPr/>
          <a:lstStyle/>
          <a:p>
            <a:r>
              <a:rPr lang="en-US" dirty="0"/>
              <a:t>Best Case Analysis</a:t>
            </a:r>
          </a:p>
        </p:txBody>
      </p:sp>
      <p:sp>
        <p:nvSpPr>
          <p:cNvPr id="6" name="Slide Number Placeholder 5"/>
          <p:cNvSpPr>
            <a:spLocks noGrp="1"/>
          </p:cNvSpPr>
          <p:nvPr>
            <p:ph type="sldNum" sz="quarter" idx="12"/>
          </p:nvPr>
        </p:nvSpPr>
        <p:spPr/>
        <p:txBody>
          <a:bodyPr/>
          <a:lstStyle/>
          <a:p>
            <a:fld id="{63F673CD-B4E1-48C7-B9F0-C58006207ED1}" type="slidenum">
              <a:rPr lang="en-US" smtClean="0"/>
              <a:pPr/>
              <a:t>26</a:t>
            </a:fld>
            <a:endParaRPr lang="en-US"/>
          </a:p>
        </p:txBody>
      </p:sp>
      <p:sp>
        <p:nvSpPr>
          <p:cNvPr id="222211" name="Rectangle 3"/>
          <p:cNvSpPr>
            <a:spLocks noGrp="1" noChangeArrowheads="1"/>
          </p:cNvSpPr>
          <p:nvPr>
            <p:ph sz="quarter" idx="1"/>
          </p:nvPr>
        </p:nvSpPr>
        <p:spPr>
          <a:xfrm>
            <a:off x="350838" y="1062038"/>
            <a:ext cx="8478837" cy="5643562"/>
          </a:xfrm>
        </p:spPr>
        <p:txBody>
          <a:bodyPr/>
          <a:lstStyle/>
          <a:p>
            <a:pPr>
              <a:lnSpc>
                <a:spcPct val="150000"/>
              </a:lnSpc>
            </a:pPr>
            <a:r>
              <a:rPr lang="en-US" dirty="0"/>
              <a:t>The array is already sorted</a:t>
            </a:r>
          </a:p>
          <a:p>
            <a:pPr lvl="1">
              <a:lnSpc>
                <a:spcPct val="150000"/>
              </a:lnSpc>
            </a:pPr>
            <a:r>
              <a:rPr lang="en-US" dirty="0">
                <a:latin typeface="Comic Sans MS" pitchFamily="66" charset="0"/>
              </a:rPr>
              <a:t>A[</a:t>
            </a:r>
            <a:r>
              <a:rPr lang="en-US" dirty="0" err="1">
                <a:latin typeface="Comic Sans MS" pitchFamily="66" charset="0"/>
              </a:rPr>
              <a:t>i</a:t>
            </a:r>
            <a:r>
              <a:rPr lang="en-US" dirty="0">
                <a:latin typeface="Comic Sans MS" pitchFamily="66" charset="0"/>
              </a:rPr>
              <a:t>] ≤ key </a:t>
            </a:r>
            <a:r>
              <a:rPr lang="en-US" dirty="0"/>
              <a:t>upon the first time the </a:t>
            </a:r>
            <a:r>
              <a:rPr lang="en-US" b="1" dirty="0"/>
              <a:t>while </a:t>
            </a:r>
            <a:r>
              <a:rPr lang="en-US" dirty="0"/>
              <a:t>loop test is run (when </a:t>
            </a:r>
            <a:r>
              <a:rPr lang="en-US" i="1" dirty="0" err="1"/>
              <a:t>i</a:t>
            </a:r>
            <a:r>
              <a:rPr lang="en-US" i="1" dirty="0"/>
              <a:t> </a:t>
            </a:r>
            <a:r>
              <a:rPr lang="en-US" dirty="0"/>
              <a:t>= </a:t>
            </a:r>
            <a:r>
              <a:rPr lang="en-US" i="1" dirty="0"/>
              <a:t>j </a:t>
            </a:r>
            <a:r>
              <a:rPr lang="en-US" dirty="0"/>
              <a:t>-1)</a:t>
            </a:r>
          </a:p>
          <a:p>
            <a:pPr lvl="1">
              <a:lnSpc>
                <a:spcPct val="150000"/>
              </a:lnSpc>
            </a:pPr>
            <a:r>
              <a:rPr lang="en-US" dirty="0" err="1"/>
              <a:t>t</a:t>
            </a:r>
            <a:r>
              <a:rPr lang="en-US" baseline="-25000" dirty="0" err="1">
                <a:latin typeface="Comic Sans MS" pitchFamily="66" charset="0"/>
              </a:rPr>
              <a:t>j</a:t>
            </a:r>
            <a:r>
              <a:rPr lang="en-US" i="1" dirty="0"/>
              <a:t> </a:t>
            </a:r>
            <a:r>
              <a:rPr lang="en-US" dirty="0"/>
              <a:t>= </a:t>
            </a:r>
            <a:r>
              <a:rPr lang="en-US" dirty="0" smtClean="0"/>
              <a:t>1(</a:t>
            </a:r>
            <a:r>
              <a:rPr lang="en-US" sz="1800" dirty="0" smtClean="0"/>
              <a:t>because in first comparison condition is false so just 1 iteration</a:t>
            </a:r>
            <a:r>
              <a:rPr lang="en-US" dirty="0" smtClean="0"/>
              <a:t>)</a:t>
            </a:r>
            <a:endParaRPr lang="en-US" dirty="0"/>
          </a:p>
          <a:p>
            <a:pPr>
              <a:lnSpc>
                <a:spcPct val="150000"/>
              </a:lnSpc>
            </a:pPr>
            <a:r>
              <a:rPr lang="en-US" dirty="0">
                <a:latin typeface="Comic Sans MS" pitchFamily="66" charset="0"/>
              </a:rPr>
              <a:t>T(n) = c</a:t>
            </a:r>
            <a:r>
              <a:rPr lang="en-US" baseline="-25000" dirty="0">
                <a:latin typeface="Comic Sans MS" pitchFamily="66" charset="0"/>
              </a:rPr>
              <a:t>1</a:t>
            </a:r>
            <a:r>
              <a:rPr lang="en-US" dirty="0">
                <a:latin typeface="Comic Sans MS" pitchFamily="66" charset="0"/>
              </a:rPr>
              <a:t>n + c</a:t>
            </a:r>
            <a:r>
              <a:rPr lang="en-US" baseline="-25000" dirty="0">
                <a:latin typeface="Comic Sans MS" pitchFamily="66" charset="0"/>
              </a:rPr>
              <a:t>2</a:t>
            </a:r>
            <a:r>
              <a:rPr lang="en-US" dirty="0">
                <a:latin typeface="Comic Sans MS" pitchFamily="66" charset="0"/>
              </a:rPr>
              <a:t>(n -1) + c</a:t>
            </a:r>
            <a:r>
              <a:rPr lang="en-US" baseline="-25000" dirty="0">
                <a:latin typeface="Comic Sans MS" pitchFamily="66" charset="0"/>
              </a:rPr>
              <a:t>4</a:t>
            </a:r>
            <a:r>
              <a:rPr lang="en-US" dirty="0">
                <a:latin typeface="Comic Sans MS" pitchFamily="66" charset="0"/>
              </a:rPr>
              <a:t>(n -1) + c</a:t>
            </a:r>
            <a:r>
              <a:rPr lang="en-US" baseline="-25000" dirty="0">
                <a:latin typeface="Comic Sans MS" pitchFamily="66" charset="0"/>
              </a:rPr>
              <a:t>5</a:t>
            </a:r>
            <a:r>
              <a:rPr lang="en-US" dirty="0">
                <a:latin typeface="Comic Sans MS" pitchFamily="66" charset="0"/>
              </a:rPr>
              <a:t>(n -1) + c</a:t>
            </a:r>
            <a:r>
              <a:rPr lang="en-US" baseline="-25000" dirty="0">
                <a:latin typeface="Comic Sans MS" pitchFamily="66" charset="0"/>
              </a:rPr>
              <a:t>8</a:t>
            </a:r>
            <a:r>
              <a:rPr lang="en-US" dirty="0">
                <a:latin typeface="Comic Sans MS" pitchFamily="66" charset="0"/>
              </a:rPr>
              <a:t>(n-1) = (c</a:t>
            </a:r>
            <a:r>
              <a:rPr lang="en-US" baseline="-25000" dirty="0">
                <a:latin typeface="Comic Sans MS" pitchFamily="66" charset="0"/>
              </a:rPr>
              <a:t>1</a:t>
            </a:r>
            <a:r>
              <a:rPr lang="en-US" dirty="0">
                <a:latin typeface="Comic Sans MS" pitchFamily="66" charset="0"/>
              </a:rPr>
              <a:t> + c</a:t>
            </a:r>
            <a:r>
              <a:rPr lang="en-US" baseline="-25000" dirty="0">
                <a:latin typeface="Comic Sans MS" pitchFamily="66" charset="0"/>
              </a:rPr>
              <a:t>2</a:t>
            </a:r>
            <a:r>
              <a:rPr lang="en-US" dirty="0">
                <a:latin typeface="Comic Sans MS" pitchFamily="66" charset="0"/>
              </a:rPr>
              <a:t> + c</a:t>
            </a:r>
            <a:r>
              <a:rPr lang="en-US" baseline="-25000" dirty="0">
                <a:latin typeface="Comic Sans MS" pitchFamily="66" charset="0"/>
              </a:rPr>
              <a:t>4</a:t>
            </a:r>
            <a:r>
              <a:rPr lang="en-US" dirty="0">
                <a:latin typeface="Comic Sans MS" pitchFamily="66" charset="0"/>
              </a:rPr>
              <a:t> + c</a:t>
            </a:r>
            <a:r>
              <a:rPr lang="en-US" baseline="-25000" dirty="0">
                <a:latin typeface="Comic Sans MS" pitchFamily="66" charset="0"/>
              </a:rPr>
              <a:t>5</a:t>
            </a:r>
            <a:r>
              <a:rPr lang="en-US" dirty="0">
                <a:latin typeface="Comic Sans MS" pitchFamily="66" charset="0"/>
              </a:rPr>
              <a:t> + c</a:t>
            </a:r>
            <a:r>
              <a:rPr lang="en-US" baseline="-25000" dirty="0">
                <a:latin typeface="Comic Sans MS" pitchFamily="66" charset="0"/>
              </a:rPr>
              <a:t>8</a:t>
            </a:r>
            <a:r>
              <a:rPr lang="en-US" dirty="0">
                <a:latin typeface="Comic Sans MS" pitchFamily="66" charset="0"/>
              </a:rPr>
              <a:t>)n + (c</a:t>
            </a:r>
            <a:r>
              <a:rPr lang="en-US" baseline="-25000" dirty="0">
                <a:latin typeface="Comic Sans MS" pitchFamily="66" charset="0"/>
              </a:rPr>
              <a:t>2</a:t>
            </a:r>
            <a:r>
              <a:rPr lang="en-US" dirty="0">
                <a:latin typeface="Comic Sans MS" pitchFamily="66" charset="0"/>
              </a:rPr>
              <a:t> + c</a:t>
            </a:r>
            <a:r>
              <a:rPr lang="en-US" baseline="-25000" dirty="0">
                <a:latin typeface="Comic Sans MS" pitchFamily="66" charset="0"/>
              </a:rPr>
              <a:t>4</a:t>
            </a:r>
            <a:r>
              <a:rPr lang="en-US" dirty="0">
                <a:latin typeface="Comic Sans MS" pitchFamily="66" charset="0"/>
              </a:rPr>
              <a:t> + c</a:t>
            </a:r>
            <a:r>
              <a:rPr lang="en-US" baseline="-25000" dirty="0">
                <a:latin typeface="Comic Sans MS" pitchFamily="66" charset="0"/>
              </a:rPr>
              <a:t>5</a:t>
            </a:r>
            <a:r>
              <a:rPr lang="en-US" dirty="0">
                <a:latin typeface="Comic Sans MS" pitchFamily="66" charset="0"/>
              </a:rPr>
              <a:t> + c</a:t>
            </a:r>
            <a:r>
              <a:rPr lang="en-US" baseline="-25000" dirty="0">
                <a:latin typeface="Comic Sans MS" pitchFamily="66" charset="0"/>
              </a:rPr>
              <a:t>8</a:t>
            </a:r>
            <a:r>
              <a:rPr lang="en-US" dirty="0">
                <a:latin typeface="Comic Sans MS" pitchFamily="66" charset="0"/>
              </a:rPr>
              <a:t>)</a:t>
            </a:r>
          </a:p>
          <a:p>
            <a:pPr>
              <a:lnSpc>
                <a:spcPct val="150000"/>
              </a:lnSpc>
              <a:buFontTx/>
              <a:buNone/>
            </a:pPr>
            <a:r>
              <a:rPr lang="en-US" dirty="0"/>
              <a:t>	</a:t>
            </a:r>
            <a:r>
              <a:rPr lang="en-US" dirty="0">
                <a:latin typeface="Comic Sans MS" pitchFamily="66" charset="0"/>
              </a:rPr>
              <a:t>= an + b = </a:t>
            </a:r>
            <a:r>
              <a:rPr lang="en-US" dirty="0">
                <a:latin typeface="Comic Sans MS" pitchFamily="66" charset="0"/>
                <a:sym typeface="Symbol" pitchFamily="18" charset="2"/>
              </a:rPr>
              <a:t></a:t>
            </a:r>
            <a:r>
              <a:rPr lang="en-US" dirty="0">
                <a:latin typeface="Comic Sans MS" pitchFamily="66" charset="0"/>
              </a:rPr>
              <a:t>(n)	</a:t>
            </a:r>
            <a:endParaRPr lang="en-US" baseline="30000" dirty="0">
              <a:latin typeface="Comic Sans MS" pitchFamily="66" charset="0"/>
            </a:endParaRPr>
          </a:p>
        </p:txBody>
      </p:sp>
      <p:sp>
        <p:nvSpPr>
          <p:cNvPr id="222212" name="Rectangle 4"/>
          <p:cNvSpPr>
            <a:spLocks noChangeArrowheads="1"/>
          </p:cNvSpPr>
          <p:nvPr/>
        </p:nvSpPr>
        <p:spPr bwMode="auto">
          <a:xfrm>
            <a:off x="5181600" y="1266825"/>
            <a:ext cx="3846513" cy="457200"/>
          </a:xfrm>
          <a:prstGeom prst="rect">
            <a:avLst/>
          </a:prstGeom>
          <a:noFill/>
          <a:ln w="9525">
            <a:noFill/>
            <a:miter lim="800000"/>
            <a:headEnd/>
            <a:tailEnd/>
          </a:ln>
          <a:effec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graphicFrame>
        <p:nvGraphicFramePr>
          <p:cNvPr id="222213" name="Object 5"/>
          <p:cNvGraphicFramePr>
            <a:graphicFrameLocks noChangeAspect="1"/>
          </p:cNvGraphicFramePr>
          <p:nvPr/>
        </p:nvGraphicFramePr>
        <p:xfrm>
          <a:off x="317500" y="5675313"/>
          <a:ext cx="8707438" cy="819150"/>
        </p:xfrm>
        <a:graphic>
          <a:graphicData uri="http://schemas.openxmlformats.org/presentationml/2006/ole">
            <mc:AlternateContent xmlns:mc="http://schemas.openxmlformats.org/markup-compatibility/2006">
              <mc:Choice xmlns:v="urn:schemas-microsoft-com:vml" Requires="v">
                <p:oleObj spid="_x0000_s5123" name="Equation" r:id="rId4" imgW="4724280" imgH="444240" progId="Equation.3">
                  <p:embed/>
                </p:oleObj>
              </mc:Choice>
              <mc:Fallback>
                <p:oleObj name="Equation" r:id="rId4" imgW="472428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 y="5675313"/>
                        <a:ext cx="87074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Worst Case Analysis</a:t>
            </a:r>
          </a:p>
        </p:txBody>
      </p:sp>
      <p:sp>
        <p:nvSpPr>
          <p:cNvPr id="223235" name="Rectangle 3"/>
          <p:cNvSpPr>
            <a:spLocks noGrp="1" noChangeArrowheads="1"/>
          </p:cNvSpPr>
          <p:nvPr>
            <p:ph type="body" sz="half" idx="1"/>
          </p:nvPr>
        </p:nvSpPr>
        <p:spPr>
          <a:xfrm>
            <a:off x="350838" y="1214438"/>
            <a:ext cx="8232775" cy="5643562"/>
          </a:xfrm>
        </p:spPr>
        <p:txBody>
          <a:bodyPr/>
          <a:lstStyle/>
          <a:p>
            <a:pPr>
              <a:lnSpc>
                <a:spcPct val="120000"/>
              </a:lnSpc>
            </a:pPr>
            <a:r>
              <a:rPr lang="en-US" sz="2400"/>
              <a:t>The array is in reverse sorted order</a:t>
            </a:r>
          </a:p>
          <a:p>
            <a:pPr lvl="1">
              <a:lnSpc>
                <a:spcPct val="120000"/>
              </a:lnSpc>
            </a:pPr>
            <a:r>
              <a:rPr lang="en-US" sz="2000"/>
              <a:t>Always </a:t>
            </a:r>
            <a:r>
              <a:rPr lang="en-US" sz="2000">
                <a:latin typeface="Comic Sans MS" pitchFamily="66" charset="0"/>
              </a:rPr>
              <a:t>A[i] &gt; key</a:t>
            </a:r>
            <a:r>
              <a:rPr lang="en-US" sz="2000"/>
              <a:t> in </a:t>
            </a:r>
            <a:r>
              <a:rPr lang="en-US" sz="2000" b="1"/>
              <a:t>while</a:t>
            </a:r>
            <a:r>
              <a:rPr lang="en-US" sz="2000"/>
              <a:t> loop test</a:t>
            </a:r>
          </a:p>
          <a:p>
            <a:pPr lvl="1">
              <a:lnSpc>
                <a:spcPct val="120000"/>
              </a:lnSpc>
            </a:pPr>
            <a:r>
              <a:rPr lang="en-US" sz="2000"/>
              <a:t>Have to compare </a:t>
            </a:r>
            <a:r>
              <a:rPr lang="en-US" sz="2000">
                <a:latin typeface="Comic Sans MS" pitchFamily="66" charset="0"/>
              </a:rPr>
              <a:t>key</a:t>
            </a:r>
            <a:r>
              <a:rPr lang="en-US" sz="2000" i="1"/>
              <a:t> </a:t>
            </a:r>
            <a:r>
              <a:rPr lang="en-US" sz="2000"/>
              <a:t>with all elements to the left of the </a:t>
            </a:r>
            <a:r>
              <a:rPr lang="en-US" sz="2000">
                <a:latin typeface="Comic Sans MS" pitchFamily="66" charset="0"/>
              </a:rPr>
              <a:t>j</a:t>
            </a:r>
            <a:r>
              <a:rPr lang="en-US" sz="2000" i="1"/>
              <a:t>-</a:t>
            </a:r>
            <a:r>
              <a:rPr lang="en-US" sz="2000"/>
              <a:t>th position </a:t>
            </a:r>
            <a:r>
              <a:rPr lang="en-US" sz="2000">
                <a:sym typeface="Symbol" pitchFamily="18" charset="2"/>
              </a:rPr>
              <a:t> </a:t>
            </a:r>
            <a:r>
              <a:rPr lang="en-US" sz="2000"/>
              <a:t>compare with</a:t>
            </a:r>
            <a:r>
              <a:rPr lang="en-US" sz="2000">
                <a:latin typeface="Comic Sans MS" pitchFamily="66" charset="0"/>
              </a:rPr>
              <a:t> j-1</a:t>
            </a:r>
            <a:r>
              <a:rPr lang="en-US" sz="2000"/>
              <a:t> elements </a:t>
            </a:r>
            <a:r>
              <a:rPr lang="en-US" sz="2000">
                <a:sym typeface="Symbol" pitchFamily="18" charset="2"/>
              </a:rPr>
              <a:t> </a:t>
            </a:r>
            <a:r>
              <a:rPr lang="en-US" sz="2000"/>
              <a:t>t</a:t>
            </a:r>
            <a:r>
              <a:rPr lang="en-US" sz="2000" baseline="-25000">
                <a:latin typeface="Comic Sans MS" pitchFamily="66" charset="0"/>
              </a:rPr>
              <a:t>j</a:t>
            </a:r>
            <a:r>
              <a:rPr lang="en-US" sz="2000">
                <a:latin typeface="Comic Sans MS" pitchFamily="66" charset="0"/>
              </a:rPr>
              <a:t> = j</a:t>
            </a:r>
            <a:r>
              <a:rPr lang="en-US" sz="2000" i="1"/>
              <a:t> </a:t>
            </a:r>
            <a:endParaRPr lang="en-US" sz="2000"/>
          </a:p>
          <a:p>
            <a:endParaRPr lang="en-US" sz="3200"/>
          </a:p>
          <a:p>
            <a:endParaRPr lang="en-US" sz="2400"/>
          </a:p>
          <a:p>
            <a:endParaRPr lang="en-US" sz="2400"/>
          </a:p>
          <a:p>
            <a:pPr lvl="1">
              <a:buFontTx/>
              <a:buNone/>
            </a:pPr>
            <a:r>
              <a:rPr lang="en-US" sz="2000">
                <a:latin typeface="Comic Sans MS" pitchFamily="66" charset="0"/>
              </a:rPr>
              <a:t> 				</a:t>
            </a:r>
          </a:p>
          <a:p>
            <a:pPr lvl="1">
              <a:buFontTx/>
              <a:buNone/>
            </a:pPr>
            <a:r>
              <a:rPr lang="en-US" sz="2000">
                <a:latin typeface="Comic Sans MS" pitchFamily="66" charset="0"/>
              </a:rPr>
              <a:t>					</a:t>
            </a:r>
            <a:r>
              <a:rPr lang="en-US" sz="2000"/>
              <a:t>a quadratic function of n</a:t>
            </a:r>
          </a:p>
          <a:p>
            <a:endParaRPr lang="en-US" sz="1600">
              <a:latin typeface="Comic Sans MS" pitchFamily="66" charset="0"/>
            </a:endParaRPr>
          </a:p>
          <a:p>
            <a:r>
              <a:rPr lang="en-US" sz="2400">
                <a:latin typeface="Comic Sans MS" pitchFamily="66" charset="0"/>
              </a:rPr>
              <a:t>T(n) =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r>
              <a:rPr lang="en-US" sz="2400"/>
              <a:t>  		order of growth in </a:t>
            </a:r>
            <a:r>
              <a:rPr lang="en-US" sz="2400">
                <a:latin typeface="Comic Sans MS" pitchFamily="66" charset="0"/>
              </a:rPr>
              <a:t>n</a:t>
            </a:r>
            <a:r>
              <a:rPr lang="en-US" sz="2400" baseline="30000">
                <a:latin typeface="Comic Sans MS" pitchFamily="66" charset="0"/>
              </a:rPr>
              <a:t>2</a:t>
            </a:r>
            <a:endParaRPr lang="en-US" sz="2400">
              <a:latin typeface="Comic Sans MS" pitchFamily="66" charset="0"/>
            </a:endParaRPr>
          </a:p>
        </p:txBody>
      </p:sp>
      <p:graphicFrame>
        <p:nvGraphicFramePr>
          <p:cNvPr id="223236" name="Object 4"/>
          <p:cNvGraphicFramePr>
            <a:graphicFrameLocks noGrp="1" noChangeAspect="1"/>
          </p:cNvGraphicFramePr>
          <p:nvPr>
            <p:ph sz="quarter" idx="2"/>
          </p:nvPr>
        </p:nvGraphicFramePr>
        <p:xfrm>
          <a:off x="650875" y="3181350"/>
          <a:ext cx="4549775" cy="704850"/>
        </p:xfrm>
        <a:graphic>
          <a:graphicData uri="http://schemas.openxmlformats.org/presentationml/2006/ole">
            <mc:AlternateContent xmlns:mc="http://schemas.openxmlformats.org/markup-compatibility/2006">
              <mc:Choice xmlns:v="urn:schemas-microsoft-com:vml" Requires="v">
                <p:oleObj spid="_x0000_s6149" name="Equation" r:id="rId4" imgW="2869920" imgH="444240" progId="Equation.DSMT4">
                  <p:embed/>
                </p:oleObj>
              </mc:Choice>
              <mc:Fallback>
                <p:oleObj name="Equation" r:id="rId4" imgW="2869920" imgH="4442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75" y="3181350"/>
                        <a:ext cx="45497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37" name="Object 5"/>
          <p:cNvGraphicFramePr>
            <a:graphicFrameLocks noGrp="1" noChangeAspect="1"/>
          </p:cNvGraphicFramePr>
          <p:nvPr>
            <p:ph sz="quarter" idx="3"/>
          </p:nvPr>
        </p:nvGraphicFramePr>
        <p:xfrm>
          <a:off x="603250" y="3886200"/>
          <a:ext cx="7983538" cy="658813"/>
        </p:xfrm>
        <a:graphic>
          <a:graphicData uri="http://schemas.openxmlformats.org/presentationml/2006/ole">
            <mc:AlternateContent xmlns:mc="http://schemas.openxmlformats.org/markup-compatibility/2006">
              <mc:Choice xmlns:v="urn:schemas-microsoft-com:vml" Requires="v">
                <p:oleObj spid="_x0000_s6150" name="Equation" r:id="rId6" imgW="5232240" imgH="431640" progId="Equation.3">
                  <p:embed/>
                </p:oleObj>
              </mc:Choice>
              <mc:Fallback>
                <p:oleObj name="Equation" r:id="rId6" imgW="52322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 y="3886200"/>
                        <a:ext cx="798353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AB2AB842-BDD2-4415-B4D2-137533433027}" type="slidenum">
              <a:rPr lang="en-US" smtClean="0"/>
              <a:pPr/>
              <a:t>27</a:t>
            </a:fld>
            <a:endParaRPr lang="en-US"/>
          </a:p>
        </p:txBody>
      </p:sp>
      <p:graphicFrame>
        <p:nvGraphicFramePr>
          <p:cNvPr id="223238" name="Object 6"/>
          <p:cNvGraphicFramePr>
            <a:graphicFrameLocks noChangeAspect="1"/>
          </p:cNvGraphicFramePr>
          <p:nvPr/>
        </p:nvGraphicFramePr>
        <p:xfrm>
          <a:off x="1139825" y="4702175"/>
          <a:ext cx="1897063" cy="428625"/>
        </p:xfrm>
        <a:graphic>
          <a:graphicData uri="http://schemas.openxmlformats.org/presentationml/2006/ole">
            <mc:AlternateContent xmlns:mc="http://schemas.openxmlformats.org/markup-compatibility/2006">
              <mc:Choice xmlns:v="urn:schemas-microsoft-com:vml" Requires="v">
                <p:oleObj spid="_x0000_s6151" name="Equation" r:id="rId8" imgW="901440" imgH="203040" progId="Equation.3">
                  <p:embed/>
                </p:oleObj>
              </mc:Choice>
              <mc:Fallback>
                <p:oleObj name="Equation" r:id="rId8" imgW="901440" imgH="2030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825" y="4702175"/>
                        <a:ext cx="18970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9" name="Rectangle 7"/>
          <p:cNvSpPr>
            <a:spLocks noChangeArrowheads="1"/>
          </p:cNvSpPr>
          <p:nvPr/>
        </p:nvSpPr>
        <p:spPr bwMode="auto">
          <a:xfrm>
            <a:off x="5464175" y="1258888"/>
            <a:ext cx="3832225" cy="457200"/>
          </a:xfrm>
          <a:prstGeom prst="rect">
            <a:avLst/>
          </a:prstGeom>
          <a:noFill/>
          <a:ln w="9525">
            <a:noFill/>
            <a:miter lim="800000"/>
            <a:headEnd/>
            <a:tailEnd/>
          </a:ln>
          <a:effectLst/>
        </p:spPr>
        <p:txBody>
          <a:bodyPr>
            <a:spAutoFit/>
          </a:bodyPr>
          <a:lstStyle/>
          <a:p>
            <a:pPr>
              <a:spcBef>
                <a:spcPct val="20000"/>
              </a:spcBef>
            </a:pPr>
            <a:r>
              <a:rPr lang="en-US" sz="2400" b="1">
                <a:solidFill>
                  <a:srgbClr val="DD0111"/>
                </a:solidFill>
              </a:rPr>
              <a:t>“while </a:t>
            </a:r>
            <a:r>
              <a:rPr lang="en-US" sz="2400">
                <a:solidFill>
                  <a:srgbClr val="DD0111"/>
                </a:solidFill>
              </a:rPr>
              <a:t>i &gt; 0 and A[i] &gt;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2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2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323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3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609600"/>
            <a:ext cx="8229600" cy="1143000"/>
          </a:xfrm>
        </p:spPr>
        <p:txBody>
          <a:bodyPr/>
          <a:lstStyle/>
          <a:p>
            <a:r>
              <a:rPr lang="en-US" dirty="0" smtClean="0"/>
              <a:t>Insertion Sort</a:t>
            </a:r>
          </a:p>
        </p:txBody>
      </p:sp>
      <p:sp>
        <p:nvSpPr>
          <p:cNvPr id="4" name="Slide Number Placeholder 3"/>
          <p:cNvSpPr>
            <a:spLocks noGrp="1"/>
          </p:cNvSpPr>
          <p:nvPr>
            <p:ph type="sldNum" sz="quarter" idx="12"/>
          </p:nvPr>
        </p:nvSpPr>
        <p:spPr/>
        <p:txBody>
          <a:bodyPr/>
          <a:lstStyle/>
          <a:p>
            <a:pPr>
              <a:defRPr/>
            </a:pPr>
            <a:fld id="{7B0D3CF1-95BF-4DBB-93BE-26D1041D8BC2}" type="slidenum">
              <a:rPr lang="en-US" smtClean="0"/>
              <a:pPr>
                <a:defRPr/>
              </a:pPr>
              <a:t>28</a:t>
            </a:fld>
            <a:endParaRPr lang="en-US"/>
          </a:p>
        </p:txBody>
      </p:sp>
      <p:sp>
        <p:nvSpPr>
          <p:cNvPr id="29698" name="Content Placeholder 2"/>
          <p:cNvSpPr>
            <a:spLocks noGrp="1"/>
          </p:cNvSpPr>
          <p:nvPr>
            <p:ph sz="quarter" idx="1"/>
          </p:nvPr>
        </p:nvSpPr>
        <p:spPr/>
        <p:txBody>
          <a:bodyPr>
            <a:normAutofit/>
          </a:bodyPr>
          <a:lstStyle/>
          <a:p>
            <a:pPr eaLnBrk="1" hangingPunct="1">
              <a:lnSpc>
                <a:spcPct val="110000"/>
              </a:lnSpc>
            </a:pPr>
            <a:r>
              <a:rPr lang="en-US" dirty="0" smtClean="0">
                <a:solidFill>
                  <a:srgbClr val="0066FF"/>
                </a:solidFill>
              </a:rPr>
              <a:t>Worst case</a:t>
            </a:r>
          </a:p>
          <a:p>
            <a:pPr algn="ctr" eaLnBrk="1" hangingPunct="1">
              <a:lnSpc>
                <a:spcPct val="110000"/>
              </a:lnSpc>
              <a:buFont typeface="Arial" charset="0"/>
              <a:buNone/>
            </a:pPr>
            <a:r>
              <a:rPr lang="en-US" dirty="0" smtClean="0">
                <a:solidFill>
                  <a:srgbClr val="0066FF"/>
                </a:solidFill>
              </a:rPr>
              <a:t>  </a:t>
            </a:r>
            <a:r>
              <a:rPr lang="az-Cyrl-AZ" dirty="0" smtClean="0">
                <a:solidFill>
                  <a:srgbClr val="0066FF"/>
                </a:solidFill>
              </a:rPr>
              <a:t>О(</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p>
          <a:p>
            <a:pPr eaLnBrk="1" hangingPunct="1">
              <a:lnSpc>
                <a:spcPct val="110000"/>
              </a:lnSpc>
            </a:pPr>
            <a:r>
              <a:rPr lang="en-US" dirty="0" smtClean="0">
                <a:solidFill>
                  <a:srgbClr val="0066FF"/>
                </a:solidFill>
              </a:rPr>
              <a:t>Best case</a:t>
            </a:r>
          </a:p>
          <a:p>
            <a:pPr algn="ctr">
              <a:lnSpc>
                <a:spcPct val="110000"/>
              </a:lnSpc>
              <a:buNone/>
            </a:pPr>
            <a:r>
              <a:rPr lang="el-GR" dirty="0" smtClean="0">
                <a:solidFill>
                  <a:srgbClr val="0066FF"/>
                </a:solidFill>
              </a:rPr>
              <a:t>Ω</a:t>
            </a:r>
            <a:r>
              <a:rPr lang="az-Cyrl-AZ" dirty="0" smtClean="0">
                <a:solidFill>
                  <a:srgbClr val="0066FF"/>
                </a:solidFill>
              </a:rPr>
              <a:t>(</a:t>
            </a:r>
            <a:r>
              <a:rPr lang="en-US" smtClean="0">
                <a:solidFill>
                  <a:srgbClr val="0066FF"/>
                </a:solidFill>
              </a:rPr>
              <a:t>n)</a:t>
            </a:r>
            <a:endParaRPr lang="en-US" dirty="0" smtClean="0">
              <a:solidFill>
                <a:srgbClr val="0066FF"/>
              </a:solidFill>
              <a:latin typeface="Comic Sans MS" pitchFamily="66" charset="0"/>
            </a:endParaRPr>
          </a:p>
          <a:p>
            <a:pPr eaLnBrk="1" hangingPunct="1">
              <a:lnSpc>
                <a:spcPct val="110000"/>
              </a:lnSpc>
            </a:pPr>
            <a:r>
              <a:rPr lang="en-US" dirty="0" smtClean="0">
                <a:solidFill>
                  <a:srgbClr val="0066FF"/>
                </a:solidFill>
              </a:rPr>
              <a:t>Average case</a:t>
            </a:r>
            <a:endParaRPr lang="en-US" dirty="0" smtClean="0">
              <a:solidFill>
                <a:srgbClr val="0066FF"/>
              </a:solidFill>
              <a:latin typeface="Comic Sans MS" pitchFamily="66" charset="0"/>
            </a:endParaRPr>
          </a:p>
          <a:p>
            <a:pPr algn="ctr">
              <a:buFont typeface="Arial" charset="0"/>
              <a:buNone/>
            </a:pPr>
            <a:r>
              <a:rPr lang="az-Cyrl-AZ" dirty="0" smtClean="0">
                <a:solidFill>
                  <a:srgbClr val="0066FF"/>
                </a:solidFill>
              </a:rPr>
              <a:t>Ѳ(</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p>
          <a:p>
            <a:pPr algn="ctr">
              <a:buFont typeface="Arial" charset="0"/>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mtClean="0"/>
              <a:t>Divide-and-Conquer</a:t>
            </a:r>
          </a:p>
        </p:txBody>
      </p:sp>
      <p:sp>
        <p:nvSpPr>
          <p:cNvPr id="18437" name="Rectangle 3"/>
          <p:cNvSpPr>
            <a:spLocks noGrp="1" noChangeArrowheads="1"/>
          </p:cNvSpPr>
          <p:nvPr>
            <p:ph sz="quarter" idx="1"/>
          </p:nvPr>
        </p:nvSpPr>
        <p:spPr/>
        <p:txBody>
          <a:bodyPr>
            <a:normAutofit lnSpcReduction="10000"/>
          </a:bodyPr>
          <a:lstStyle/>
          <a:p>
            <a:pPr eaLnBrk="1" hangingPunct="1">
              <a:lnSpc>
                <a:spcPct val="150000"/>
              </a:lnSpc>
            </a:pPr>
            <a:r>
              <a:rPr lang="en-US" sz="2400" b="1" dirty="0" smtClean="0"/>
              <a:t>Divide</a:t>
            </a:r>
            <a:r>
              <a:rPr lang="en-US" sz="2400" dirty="0" smtClean="0"/>
              <a:t> the problem into a number of </a:t>
            </a:r>
            <a:r>
              <a:rPr lang="en-US" sz="2400" dirty="0" err="1" smtClean="0"/>
              <a:t>subproblems</a:t>
            </a:r>
            <a:endParaRPr lang="en-US" sz="2400" dirty="0" smtClean="0"/>
          </a:p>
          <a:p>
            <a:pPr lvl="1" eaLnBrk="1" hangingPunct="1">
              <a:lnSpc>
                <a:spcPct val="150000"/>
              </a:lnSpc>
            </a:pPr>
            <a:r>
              <a:rPr lang="en-US" sz="2000" dirty="0" smtClean="0"/>
              <a:t>Similar sub-problems of smaller size</a:t>
            </a:r>
          </a:p>
          <a:p>
            <a:pPr eaLnBrk="1" hangingPunct="1">
              <a:lnSpc>
                <a:spcPct val="150000"/>
              </a:lnSpc>
            </a:pPr>
            <a:r>
              <a:rPr lang="en-US" sz="2400" b="1" dirty="0" smtClean="0"/>
              <a:t>Conquer</a:t>
            </a:r>
            <a:r>
              <a:rPr lang="en-US" sz="2400" dirty="0" smtClean="0"/>
              <a:t> the sub-problems</a:t>
            </a:r>
          </a:p>
          <a:p>
            <a:pPr lvl="1" eaLnBrk="1" hangingPunct="1">
              <a:lnSpc>
                <a:spcPct val="150000"/>
              </a:lnSpc>
            </a:pPr>
            <a:r>
              <a:rPr lang="en-US" sz="2000" dirty="0" smtClean="0"/>
              <a:t>Solve the sub-problems recursively</a:t>
            </a:r>
          </a:p>
          <a:p>
            <a:pPr lvl="1" eaLnBrk="1" hangingPunct="1">
              <a:lnSpc>
                <a:spcPct val="150000"/>
              </a:lnSpc>
            </a:pPr>
            <a:r>
              <a:rPr lang="en-US" sz="2000" dirty="0" smtClean="0"/>
              <a:t>Sub-problem size small enough </a:t>
            </a:r>
            <a:r>
              <a:rPr lang="en-US" sz="2000" dirty="0" smtClean="0">
                <a:sym typeface="Symbol" pitchFamily="18" charset="2"/>
              </a:rPr>
              <a:t> solve the problems in straightforward manner</a:t>
            </a:r>
          </a:p>
          <a:p>
            <a:pPr eaLnBrk="1" hangingPunct="1">
              <a:lnSpc>
                <a:spcPct val="150000"/>
              </a:lnSpc>
            </a:pPr>
            <a:r>
              <a:rPr lang="en-US" sz="2400" b="1" dirty="0" smtClean="0"/>
              <a:t>Combine</a:t>
            </a:r>
            <a:r>
              <a:rPr lang="en-US" sz="2400" dirty="0" smtClean="0"/>
              <a:t> the solutions to the sub-problems</a:t>
            </a:r>
          </a:p>
          <a:p>
            <a:pPr lvl="1" eaLnBrk="1" hangingPunct="1">
              <a:lnSpc>
                <a:spcPct val="150000"/>
              </a:lnSpc>
            </a:pPr>
            <a:r>
              <a:rPr lang="en-US" sz="2000" dirty="0" smtClean="0"/>
              <a:t>Obtain the solution for the original problem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533400"/>
            <a:ext cx="8229600" cy="1143000"/>
          </a:xfrm>
        </p:spPr>
        <p:txBody>
          <a:bodyPr/>
          <a:lstStyle/>
          <a:p>
            <a:pPr eaLnBrk="1" hangingPunct="1"/>
            <a:r>
              <a:rPr lang="en-US" dirty="0" smtClean="0">
                <a:solidFill>
                  <a:srgbClr val="0066FF"/>
                </a:solidFill>
              </a:rPr>
              <a:t>Bubble Sort</a:t>
            </a:r>
          </a:p>
        </p:txBody>
      </p:sp>
      <p:sp>
        <p:nvSpPr>
          <p:cNvPr id="12290" name="Slide Number Placeholder 5"/>
          <p:cNvSpPr>
            <a:spLocks noGrp="1"/>
          </p:cNvSpPr>
          <p:nvPr>
            <p:ph type="sldNum" sz="quarter" idx="12"/>
          </p:nvPr>
        </p:nvSpPr>
        <p:spPr/>
        <p:txBody>
          <a:bodyPr/>
          <a:lstStyle/>
          <a:p>
            <a:pPr>
              <a:defRPr/>
            </a:pPr>
            <a:fld id="{5ACF6487-811E-40D7-9392-F4AA7D14013D}" type="slidenum">
              <a:rPr lang="en-US"/>
              <a:pPr>
                <a:defRPr/>
              </a:pPr>
              <a:t>3</a:t>
            </a:fld>
            <a:endParaRPr lang="en-US"/>
          </a:p>
        </p:txBody>
      </p:sp>
      <p:sp>
        <p:nvSpPr>
          <p:cNvPr id="29700" name="Rectangle 3"/>
          <p:cNvSpPr>
            <a:spLocks noGrp="1" noChangeArrowheads="1"/>
          </p:cNvSpPr>
          <p:nvPr>
            <p:ph sz="quarter" idx="1"/>
          </p:nvPr>
        </p:nvSpPr>
        <p:spPr/>
        <p:txBody>
          <a:bodyPr/>
          <a:lstStyle/>
          <a:p>
            <a:pPr eaLnBrk="1" hangingPunct="1">
              <a:buFont typeface="Arial" pitchFamily="34" charset="0"/>
              <a:buChar char="•"/>
            </a:pPr>
            <a:r>
              <a:rPr lang="en-US" smtClean="0"/>
              <a:t>Idea:</a:t>
            </a:r>
          </a:p>
          <a:p>
            <a:pPr lvl="1" eaLnBrk="1" hangingPunct="1">
              <a:buFont typeface="Arial" pitchFamily="34" charset="0"/>
              <a:buChar char="–"/>
            </a:pPr>
            <a:r>
              <a:rPr lang="en-US" smtClean="0"/>
              <a:t>Repeatedly pass through the array</a:t>
            </a:r>
          </a:p>
          <a:p>
            <a:pPr lvl="1" eaLnBrk="1" hangingPunct="1">
              <a:buFont typeface="Arial" pitchFamily="34" charset="0"/>
              <a:buChar char="–"/>
            </a:pPr>
            <a:r>
              <a:rPr lang="en-US" smtClean="0"/>
              <a:t>Swaps adjacent elements that are out of order</a:t>
            </a:r>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endParaRPr lang="en-US" smtClean="0"/>
          </a:p>
          <a:p>
            <a:pPr eaLnBrk="1" hangingPunct="1">
              <a:buFont typeface="Arial" pitchFamily="34" charset="0"/>
              <a:buChar char="•"/>
            </a:pPr>
            <a:r>
              <a:rPr lang="en-US" smtClean="0"/>
              <a:t>Easier to implement, but slower than Insertion sort</a:t>
            </a:r>
          </a:p>
        </p:txBody>
      </p:sp>
      <p:sp>
        <p:nvSpPr>
          <p:cNvPr id="29701" name="Text Box 4"/>
          <p:cNvSpPr txBox="1">
            <a:spLocks noChangeArrowheads="1"/>
          </p:cNvSpPr>
          <p:nvPr/>
        </p:nvSpPr>
        <p:spPr bwMode="auto">
          <a:xfrm>
            <a:off x="2271713" y="3349625"/>
            <a:ext cx="228600" cy="244475"/>
          </a:xfrm>
          <a:prstGeom prst="rect">
            <a:avLst/>
          </a:prstGeom>
          <a:noFill/>
          <a:ln w="9525">
            <a:noFill/>
            <a:miter lim="800000"/>
            <a:headEnd/>
            <a:tailEnd/>
          </a:ln>
        </p:spPr>
        <p:txBody>
          <a:bodyPr>
            <a:spAutoFit/>
          </a:bodyPr>
          <a:lstStyle/>
          <a:p>
            <a:r>
              <a:rPr lang="en-US" sz="1000"/>
              <a:t>1</a:t>
            </a:r>
          </a:p>
        </p:txBody>
      </p:sp>
      <p:sp>
        <p:nvSpPr>
          <p:cNvPr id="29702" name="Text Box 5"/>
          <p:cNvSpPr txBox="1">
            <a:spLocks noChangeArrowheads="1"/>
          </p:cNvSpPr>
          <p:nvPr/>
        </p:nvSpPr>
        <p:spPr bwMode="auto">
          <a:xfrm>
            <a:off x="2757488" y="3349625"/>
            <a:ext cx="228600" cy="244475"/>
          </a:xfrm>
          <a:prstGeom prst="rect">
            <a:avLst/>
          </a:prstGeom>
          <a:noFill/>
          <a:ln w="9525">
            <a:noFill/>
            <a:miter lim="800000"/>
            <a:headEnd/>
            <a:tailEnd/>
          </a:ln>
        </p:spPr>
        <p:txBody>
          <a:bodyPr>
            <a:spAutoFit/>
          </a:bodyPr>
          <a:lstStyle/>
          <a:p>
            <a:r>
              <a:rPr lang="en-US" sz="1000"/>
              <a:t>2</a:t>
            </a:r>
          </a:p>
        </p:txBody>
      </p:sp>
      <p:sp>
        <p:nvSpPr>
          <p:cNvPr id="29703" name="Text Box 6"/>
          <p:cNvSpPr txBox="1">
            <a:spLocks noChangeArrowheads="1"/>
          </p:cNvSpPr>
          <p:nvPr/>
        </p:nvSpPr>
        <p:spPr bwMode="auto">
          <a:xfrm>
            <a:off x="3179763" y="3349625"/>
            <a:ext cx="228600" cy="244475"/>
          </a:xfrm>
          <a:prstGeom prst="rect">
            <a:avLst/>
          </a:prstGeom>
          <a:noFill/>
          <a:ln w="9525">
            <a:noFill/>
            <a:miter lim="800000"/>
            <a:headEnd/>
            <a:tailEnd/>
          </a:ln>
        </p:spPr>
        <p:txBody>
          <a:bodyPr>
            <a:spAutoFit/>
          </a:bodyPr>
          <a:lstStyle/>
          <a:p>
            <a:r>
              <a:rPr lang="en-US" sz="1000"/>
              <a:t>3</a:t>
            </a:r>
          </a:p>
        </p:txBody>
      </p:sp>
      <p:sp>
        <p:nvSpPr>
          <p:cNvPr id="29704" name="Text Box 7"/>
          <p:cNvSpPr txBox="1">
            <a:spLocks noChangeArrowheads="1"/>
          </p:cNvSpPr>
          <p:nvPr/>
        </p:nvSpPr>
        <p:spPr bwMode="auto">
          <a:xfrm>
            <a:off x="4989513" y="3349625"/>
            <a:ext cx="228600" cy="244475"/>
          </a:xfrm>
          <a:prstGeom prst="rect">
            <a:avLst/>
          </a:prstGeom>
          <a:noFill/>
          <a:ln w="9525">
            <a:noFill/>
            <a:miter lim="800000"/>
            <a:headEnd/>
            <a:tailEnd/>
          </a:ln>
        </p:spPr>
        <p:txBody>
          <a:bodyPr>
            <a:spAutoFit/>
          </a:bodyPr>
          <a:lstStyle/>
          <a:p>
            <a:r>
              <a:rPr lang="en-US" sz="1000"/>
              <a:t>n</a:t>
            </a:r>
          </a:p>
        </p:txBody>
      </p:sp>
      <p:sp>
        <p:nvSpPr>
          <p:cNvPr id="29705" name="Text Box 8"/>
          <p:cNvSpPr txBox="1">
            <a:spLocks noChangeArrowheads="1"/>
          </p:cNvSpPr>
          <p:nvPr/>
        </p:nvSpPr>
        <p:spPr bwMode="auto">
          <a:xfrm>
            <a:off x="2273300" y="3032125"/>
            <a:ext cx="234950" cy="366713"/>
          </a:xfrm>
          <a:prstGeom prst="rect">
            <a:avLst/>
          </a:prstGeom>
          <a:noFill/>
          <a:ln w="9525">
            <a:noFill/>
            <a:miter lim="800000"/>
            <a:headEnd/>
            <a:tailEnd/>
          </a:ln>
        </p:spPr>
        <p:txBody>
          <a:bodyPr wrap="none">
            <a:spAutoFit/>
          </a:bodyPr>
          <a:lstStyle/>
          <a:p>
            <a:r>
              <a:rPr lang="en-US"/>
              <a:t>i</a:t>
            </a:r>
          </a:p>
        </p:txBody>
      </p:sp>
      <p:sp>
        <p:nvSpPr>
          <p:cNvPr id="29706" name="Line 9"/>
          <p:cNvSpPr>
            <a:spLocks noChangeShapeType="1"/>
          </p:cNvSpPr>
          <p:nvPr/>
        </p:nvSpPr>
        <p:spPr bwMode="auto">
          <a:xfrm>
            <a:off x="2633663" y="3224213"/>
            <a:ext cx="2520950" cy="0"/>
          </a:xfrm>
          <a:prstGeom prst="line">
            <a:avLst/>
          </a:prstGeom>
          <a:noFill/>
          <a:ln w="9525">
            <a:solidFill>
              <a:schemeClr val="tx1"/>
            </a:solidFill>
            <a:round/>
            <a:headEnd/>
            <a:tailEnd type="triangle" w="med" len="med"/>
          </a:ln>
        </p:spPr>
        <p:txBody>
          <a:bodyPr/>
          <a:lstStyle/>
          <a:p>
            <a:endParaRPr lang="en-US"/>
          </a:p>
        </p:txBody>
      </p:sp>
      <p:grpSp>
        <p:nvGrpSpPr>
          <p:cNvPr id="2" name="Group 10"/>
          <p:cNvGrpSpPr>
            <a:grpSpLocks/>
          </p:cNvGrpSpPr>
          <p:nvPr/>
        </p:nvGrpSpPr>
        <p:grpSpPr bwMode="auto">
          <a:xfrm>
            <a:off x="2219325" y="3630613"/>
            <a:ext cx="3154363" cy="423862"/>
            <a:chOff x="221" y="912"/>
            <a:chExt cx="1987" cy="267"/>
          </a:xfrm>
        </p:grpSpPr>
        <p:sp>
          <p:nvSpPr>
            <p:cNvPr id="29710" name="Rectangle 11"/>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1</a:t>
              </a:r>
            </a:p>
          </p:txBody>
        </p:sp>
        <p:sp>
          <p:nvSpPr>
            <p:cNvPr id="29711" name="Rectangle 12"/>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29712" name="Rectangle 13"/>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29713" name="Rectangle 14"/>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29714" name="Rectangle 15"/>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29715" name="Rectangle 16"/>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4</a:t>
              </a:r>
            </a:p>
          </p:txBody>
        </p:sp>
        <p:sp>
          <p:nvSpPr>
            <p:cNvPr id="29716" name="Rectangle 17"/>
            <p:cNvSpPr>
              <a:spLocks noChangeArrowheads="1"/>
            </p:cNvSpPr>
            <p:nvPr/>
          </p:nvSpPr>
          <p:spPr bwMode="auto">
            <a:xfrm>
              <a:off x="221"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29717" name="Line 18"/>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29718" name="Line 19"/>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29719" name="Line 20"/>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29720" name="Line 21"/>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29721" name="Line 22"/>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29722" name="Line 23"/>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29723" name="Line 24"/>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29724" name="Line 25"/>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29725" name="Line 26"/>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29726" name="Line 27"/>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
        <p:nvSpPr>
          <p:cNvPr id="29708" name="Text Box 28"/>
          <p:cNvSpPr txBox="1">
            <a:spLocks noChangeArrowheads="1"/>
          </p:cNvSpPr>
          <p:nvPr/>
        </p:nvSpPr>
        <p:spPr bwMode="auto">
          <a:xfrm>
            <a:off x="5068888" y="4138613"/>
            <a:ext cx="228600" cy="336550"/>
          </a:xfrm>
          <a:prstGeom prst="rect">
            <a:avLst/>
          </a:prstGeom>
          <a:noFill/>
          <a:ln w="9525">
            <a:noFill/>
            <a:miter lim="800000"/>
            <a:headEnd/>
            <a:tailEnd/>
          </a:ln>
        </p:spPr>
        <p:txBody>
          <a:bodyPr wrap="none">
            <a:spAutoFit/>
          </a:bodyPr>
          <a:lstStyle/>
          <a:p>
            <a:r>
              <a:rPr lang="en-US" sz="1600"/>
              <a:t>j</a:t>
            </a:r>
          </a:p>
        </p:txBody>
      </p:sp>
      <p:sp>
        <p:nvSpPr>
          <p:cNvPr id="29709" name="Line 29"/>
          <p:cNvSpPr>
            <a:spLocks noChangeShapeType="1"/>
          </p:cNvSpPr>
          <p:nvPr/>
        </p:nvSpPr>
        <p:spPr bwMode="auto">
          <a:xfrm flipH="1">
            <a:off x="2859088" y="4291013"/>
            <a:ext cx="2209800" cy="0"/>
          </a:xfrm>
          <a:prstGeom prst="line">
            <a:avLst/>
          </a:prstGeom>
          <a:noFill/>
          <a:ln w="12700">
            <a:solidFill>
              <a:schemeClr val="tx1"/>
            </a:solidFill>
            <a:prstDash val="dash"/>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762000" y="258762"/>
            <a:ext cx="7772400" cy="731838"/>
          </a:xfrm>
        </p:spPr>
        <p:txBody>
          <a:bodyPr>
            <a:normAutofit fontScale="90000"/>
          </a:bodyPr>
          <a:lstStyle/>
          <a:p>
            <a:pPr eaLnBrk="1" hangingPunct="1"/>
            <a:r>
              <a:rPr lang="en-US" dirty="0" smtClean="0"/>
              <a:t>Merge Sort Approach</a:t>
            </a:r>
          </a:p>
        </p:txBody>
      </p:sp>
      <p:sp>
        <p:nvSpPr>
          <p:cNvPr id="235523" name="Rectangle 3"/>
          <p:cNvSpPr>
            <a:spLocks noGrp="1" noChangeArrowheads="1"/>
          </p:cNvSpPr>
          <p:nvPr>
            <p:ph sz="quarter" idx="1"/>
          </p:nvPr>
        </p:nvSpPr>
        <p:spPr>
          <a:xfrm>
            <a:off x="350838" y="1062038"/>
            <a:ext cx="8229600" cy="5414962"/>
          </a:xfrm>
        </p:spPr>
        <p:txBody>
          <a:bodyPr>
            <a:normAutofit/>
          </a:bodyPr>
          <a:lstStyle/>
          <a:p>
            <a:pPr eaLnBrk="1" hangingPunct="1">
              <a:lnSpc>
                <a:spcPct val="120000"/>
              </a:lnSpc>
            </a:pPr>
            <a:r>
              <a:rPr lang="en-US" dirty="0" smtClean="0"/>
              <a:t>To sort an array </a:t>
            </a:r>
            <a:r>
              <a:rPr lang="en-US" dirty="0" smtClean="0">
                <a:latin typeface="Comic Sans MS" pitchFamily="66" charset="0"/>
              </a:rPr>
              <a:t>A[p . . r]:</a:t>
            </a:r>
            <a:endParaRPr lang="en-US" b="1" dirty="0" smtClean="0">
              <a:latin typeface="Comic Sans MS" pitchFamily="66" charset="0"/>
            </a:endParaRPr>
          </a:p>
          <a:p>
            <a:pPr eaLnBrk="1" hangingPunct="1">
              <a:lnSpc>
                <a:spcPct val="120000"/>
              </a:lnSpc>
            </a:pPr>
            <a:r>
              <a:rPr lang="en-US" b="1" dirty="0" smtClean="0"/>
              <a:t>Divide</a:t>
            </a:r>
          </a:p>
          <a:p>
            <a:pPr lvl="1" eaLnBrk="1" hangingPunct="1"/>
            <a:r>
              <a:rPr lang="en-US" dirty="0" smtClean="0"/>
              <a:t>Divide the n-element sequence to be sorted into two subsequences of </a:t>
            </a:r>
            <a:r>
              <a:rPr lang="en-US" dirty="0" smtClean="0">
                <a:latin typeface="Comic Sans MS" pitchFamily="66" charset="0"/>
              </a:rPr>
              <a:t>n/2</a:t>
            </a:r>
            <a:r>
              <a:rPr lang="en-US" dirty="0" smtClean="0"/>
              <a:t> elements each</a:t>
            </a:r>
          </a:p>
          <a:p>
            <a:pPr eaLnBrk="1" hangingPunct="1"/>
            <a:r>
              <a:rPr lang="en-US" b="1" dirty="0" smtClean="0"/>
              <a:t>Conquer</a:t>
            </a:r>
          </a:p>
          <a:p>
            <a:pPr lvl="1" eaLnBrk="1" hangingPunct="1">
              <a:lnSpc>
                <a:spcPct val="120000"/>
              </a:lnSpc>
            </a:pPr>
            <a:r>
              <a:rPr lang="en-US" dirty="0" smtClean="0"/>
              <a:t>Sort the subsequences recursively using merge sort</a:t>
            </a:r>
          </a:p>
          <a:p>
            <a:pPr lvl="1" eaLnBrk="1" hangingPunct="1">
              <a:lnSpc>
                <a:spcPct val="120000"/>
              </a:lnSpc>
            </a:pPr>
            <a:r>
              <a:rPr lang="en-US" dirty="0" smtClean="0"/>
              <a:t>When the size of the sequences is 1 there is nothing more to do</a:t>
            </a:r>
          </a:p>
          <a:p>
            <a:pPr eaLnBrk="1" hangingPunct="1">
              <a:lnSpc>
                <a:spcPct val="120000"/>
              </a:lnSpc>
            </a:pPr>
            <a:r>
              <a:rPr lang="en-US" b="1" dirty="0" smtClean="0"/>
              <a:t>Combine</a:t>
            </a:r>
          </a:p>
          <a:p>
            <a:pPr lvl="1" eaLnBrk="1" hangingPunct="1">
              <a:lnSpc>
                <a:spcPct val="120000"/>
              </a:lnSpc>
            </a:pPr>
            <a:r>
              <a:rPr lang="en-US" dirty="0" smtClean="0"/>
              <a:t>Merge the two sorted subsequences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Merge Sort Approach</a:t>
            </a:r>
          </a:p>
        </p:txBody>
      </p:sp>
      <p:sp>
        <p:nvSpPr>
          <p:cNvPr id="7171" name="Content Placeholder 2"/>
          <p:cNvSpPr>
            <a:spLocks noGrp="1"/>
          </p:cNvSpPr>
          <p:nvPr>
            <p:ph sz="quarter" idx="1"/>
          </p:nvPr>
        </p:nvSpPr>
        <p:spPr/>
        <p:txBody>
          <a:bodyPr>
            <a:normAutofit/>
          </a:bodyPr>
          <a:lstStyle/>
          <a:p>
            <a:pPr algn="just" eaLnBrk="1" hangingPunct="1"/>
            <a:r>
              <a:rPr lang="en-US" b="1" dirty="0" smtClean="0">
                <a:solidFill>
                  <a:schemeClr val="tx1"/>
                </a:solidFill>
              </a:rPr>
              <a:t>M</a:t>
            </a:r>
            <a:r>
              <a:rPr lang="en-US" dirty="0" smtClean="0">
                <a:solidFill>
                  <a:schemeClr val="tx1"/>
                </a:solidFill>
              </a:rPr>
              <a:t>erge sort is based on the </a:t>
            </a:r>
            <a:r>
              <a:rPr lang="en-US" b="1" dirty="0" smtClean="0">
                <a:solidFill>
                  <a:schemeClr val="tx1"/>
                </a:solidFill>
              </a:rPr>
              <a:t>divide-and-conquer</a:t>
            </a:r>
            <a:r>
              <a:rPr lang="en-US" dirty="0" smtClean="0">
                <a:solidFill>
                  <a:schemeClr val="tx1"/>
                </a:solidFill>
              </a:rPr>
              <a:t> paradigm</a:t>
            </a:r>
            <a:r>
              <a:rPr lang="en-US" dirty="0" smtClean="0"/>
              <a:t>.</a:t>
            </a:r>
          </a:p>
          <a:p>
            <a:pPr eaLnBrk="1" hangingPunct="1"/>
            <a:r>
              <a:rPr lang="en-US" dirty="0" smtClean="0"/>
              <a:t> </a:t>
            </a:r>
            <a:r>
              <a:rPr lang="en-US" b="1" dirty="0" smtClean="0"/>
              <a:t>Divide Step</a:t>
            </a:r>
          </a:p>
          <a:p>
            <a:pPr algn="just" eaLnBrk="1" hangingPunct="1">
              <a:buFontTx/>
              <a:buNone/>
            </a:pPr>
            <a:r>
              <a:rPr lang="en-US" dirty="0" smtClean="0">
                <a:solidFill>
                  <a:schemeClr val="tx1"/>
                </a:solidFill>
              </a:rPr>
              <a:t>   If a given array </a:t>
            </a:r>
            <a:r>
              <a:rPr lang="en-US" i="1" dirty="0" smtClean="0">
                <a:solidFill>
                  <a:schemeClr val="tx1"/>
                </a:solidFill>
              </a:rPr>
              <a:t>A</a:t>
            </a:r>
            <a:r>
              <a:rPr lang="en-US" dirty="0" smtClean="0">
                <a:solidFill>
                  <a:schemeClr val="tx1"/>
                </a:solidFill>
              </a:rPr>
              <a:t> has zero or one element, simply return; it is already sorted. Otherwise, split </a:t>
            </a:r>
            <a:r>
              <a:rPr lang="en-US" i="1" dirty="0" smtClean="0">
                <a:solidFill>
                  <a:schemeClr val="tx1"/>
                </a:solidFill>
              </a:rPr>
              <a:t>Array </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r</a:t>
            </a:r>
            <a:r>
              <a:rPr lang="en-US" dirty="0" smtClean="0">
                <a:solidFill>
                  <a:schemeClr val="tx1"/>
                </a:solidFill>
              </a:rPr>
              <a:t>] into two sub arrays </a:t>
            </a:r>
            <a:r>
              <a:rPr lang="en-US" i="1" dirty="0" smtClean="0">
                <a:solidFill>
                  <a:schemeClr val="tx1"/>
                </a:solidFill>
              </a:rPr>
              <a:t>A</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q</a:t>
            </a:r>
            <a:r>
              <a:rPr lang="en-US" dirty="0" smtClean="0">
                <a:solidFill>
                  <a:schemeClr val="tx1"/>
                </a:solidFill>
              </a:rPr>
              <a:t>] and </a:t>
            </a:r>
            <a:r>
              <a:rPr lang="en-US" i="1" dirty="0" smtClean="0">
                <a:solidFill>
                  <a:schemeClr val="tx1"/>
                </a:solidFill>
              </a:rPr>
              <a:t>A</a:t>
            </a:r>
            <a:r>
              <a:rPr lang="en-US" dirty="0" smtClean="0">
                <a:solidFill>
                  <a:schemeClr val="tx1"/>
                </a:solidFill>
              </a:rPr>
              <a:t>[</a:t>
            </a:r>
            <a:r>
              <a:rPr lang="en-US" i="1" dirty="0" smtClean="0">
                <a:solidFill>
                  <a:schemeClr val="tx1"/>
                </a:solidFill>
              </a:rPr>
              <a:t>q</a:t>
            </a:r>
            <a:r>
              <a:rPr lang="en-US" dirty="0" smtClean="0">
                <a:solidFill>
                  <a:schemeClr val="tx1"/>
                </a:solidFill>
              </a:rPr>
              <a:t> + 1 .. </a:t>
            </a:r>
            <a:r>
              <a:rPr lang="en-US" i="1" dirty="0" smtClean="0">
                <a:solidFill>
                  <a:schemeClr val="tx1"/>
                </a:solidFill>
              </a:rPr>
              <a:t>r</a:t>
            </a:r>
            <a:r>
              <a:rPr lang="en-US" dirty="0" smtClean="0">
                <a:solidFill>
                  <a:schemeClr val="tx1"/>
                </a:solidFill>
              </a:rPr>
              <a:t>], each containing about half of the elements of </a:t>
            </a:r>
            <a:r>
              <a:rPr lang="en-US" i="1" dirty="0" smtClean="0">
                <a:solidFill>
                  <a:schemeClr val="tx1"/>
                </a:solidFill>
              </a:rPr>
              <a:t>A</a:t>
            </a:r>
            <a:r>
              <a:rPr lang="en-US" dirty="0" smtClean="0">
                <a:solidFill>
                  <a:schemeClr val="tx1"/>
                </a:solidFill>
              </a:rPr>
              <a:t>[</a:t>
            </a:r>
            <a:r>
              <a:rPr lang="en-US" i="1" dirty="0" smtClean="0">
                <a:solidFill>
                  <a:schemeClr val="tx1"/>
                </a:solidFill>
              </a:rPr>
              <a:t>p</a:t>
            </a:r>
            <a:r>
              <a:rPr lang="en-US" dirty="0" smtClean="0">
                <a:solidFill>
                  <a:schemeClr val="tx1"/>
                </a:solidFill>
              </a:rPr>
              <a:t> .. </a:t>
            </a:r>
            <a:r>
              <a:rPr lang="en-US" i="1" dirty="0" smtClean="0">
                <a:solidFill>
                  <a:schemeClr val="tx1"/>
                </a:solidFill>
              </a:rPr>
              <a:t>r</a:t>
            </a:r>
            <a:r>
              <a:rPr lang="en-US" dirty="0" smtClean="0">
                <a:solidFill>
                  <a:schemeClr val="tx1"/>
                </a:solidFill>
              </a:rPr>
              <a:t>]. </a:t>
            </a:r>
          </a:p>
          <a:p>
            <a:pPr eaLnBrk="1" hangingPunct="1"/>
            <a:r>
              <a:rPr lang="en-US" b="1" dirty="0" smtClean="0"/>
              <a:t>Conquer Step</a:t>
            </a:r>
            <a:endParaRPr lang="en-US" dirty="0" smtClean="0"/>
          </a:p>
          <a:p>
            <a:pPr algn="just" eaLnBrk="1" hangingPunct="1">
              <a:buFontTx/>
              <a:buNone/>
            </a:pPr>
            <a:r>
              <a:rPr lang="en-US" dirty="0" smtClean="0"/>
              <a:t>   </a:t>
            </a:r>
            <a:r>
              <a:rPr lang="en-US" dirty="0" smtClean="0">
                <a:solidFill>
                  <a:schemeClr val="tx1"/>
                </a:solidFill>
              </a:rPr>
              <a:t>Conquer by recursively sorting the two sub arrays A[p .. q] and A[q + 1 .. r].</a:t>
            </a:r>
          </a:p>
          <a:p>
            <a:pPr algn="just" eaLnBrk="1" hangingPunct="1">
              <a:buFontTx/>
              <a:buNone/>
            </a:pPr>
            <a:endParaRPr lang="en-US" dirty="0" smtClean="0">
              <a:solidFill>
                <a:schemeClr val="tx1"/>
              </a:solidFill>
            </a:endParaRPr>
          </a:p>
          <a:p>
            <a:pPr algn="just" eaLnBrk="1" hangingPunct="1"/>
            <a:endParaRPr lang="en-US"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Merge Sort Approach</a:t>
            </a:r>
          </a:p>
        </p:txBody>
      </p:sp>
      <p:sp>
        <p:nvSpPr>
          <p:cNvPr id="8195" name="Content Placeholder 2"/>
          <p:cNvSpPr>
            <a:spLocks noGrp="1"/>
          </p:cNvSpPr>
          <p:nvPr>
            <p:ph sz="quarter" idx="1"/>
          </p:nvPr>
        </p:nvSpPr>
        <p:spPr/>
        <p:txBody>
          <a:bodyPr>
            <a:normAutofit/>
          </a:bodyPr>
          <a:lstStyle/>
          <a:p>
            <a:pPr eaLnBrk="1" hangingPunct="1"/>
            <a:r>
              <a:rPr lang="en-US" b="1" smtClean="0"/>
              <a:t>Combine Step</a:t>
            </a:r>
          </a:p>
          <a:p>
            <a:pPr algn="just" eaLnBrk="1" hangingPunct="1">
              <a:buFontTx/>
              <a:buNone/>
            </a:pPr>
            <a:r>
              <a:rPr lang="en-US" smtClean="0">
                <a:solidFill>
                  <a:schemeClr val="tx1"/>
                </a:solidFill>
              </a:rPr>
              <a:t>   Combine the elements back in </a:t>
            </a:r>
            <a:r>
              <a:rPr lang="en-US" i="1" smtClean="0">
                <a:solidFill>
                  <a:schemeClr val="tx1"/>
                </a:solidFill>
              </a:rPr>
              <a:t>A</a:t>
            </a:r>
            <a:r>
              <a:rPr lang="en-US" smtClean="0">
                <a:solidFill>
                  <a:schemeClr val="tx1"/>
                </a:solidFill>
              </a:rPr>
              <a:t>[</a:t>
            </a:r>
            <a:r>
              <a:rPr lang="en-US" i="1" smtClean="0">
                <a:solidFill>
                  <a:schemeClr val="tx1"/>
                </a:solidFill>
              </a:rPr>
              <a:t>p</a:t>
            </a:r>
            <a:r>
              <a:rPr lang="en-US" smtClean="0">
                <a:solidFill>
                  <a:schemeClr val="tx1"/>
                </a:solidFill>
              </a:rPr>
              <a:t> .. </a:t>
            </a:r>
            <a:r>
              <a:rPr lang="en-US" i="1" smtClean="0">
                <a:solidFill>
                  <a:schemeClr val="tx1"/>
                </a:solidFill>
              </a:rPr>
              <a:t>r</a:t>
            </a:r>
            <a:r>
              <a:rPr lang="en-US" smtClean="0">
                <a:solidFill>
                  <a:schemeClr val="tx1"/>
                </a:solidFill>
              </a:rPr>
              <a:t>] by merging the two sorted sub arrays </a:t>
            </a:r>
            <a:r>
              <a:rPr lang="en-US" i="1" smtClean="0">
                <a:solidFill>
                  <a:schemeClr val="tx1"/>
                </a:solidFill>
              </a:rPr>
              <a:t>A</a:t>
            </a:r>
            <a:r>
              <a:rPr lang="en-US" smtClean="0">
                <a:solidFill>
                  <a:schemeClr val="tx1"/>
                </a:solidFill>
              </a:rPr>
              <a:t>[</a:t>
            </a:r>
            <a:r>
              <a:rPr lang="en-US" i="1" smtClean="0">
                <a:solidFill>
                  <a:schemeClr val="tx1"/>
                </a:solidFill>
              </a:rPr>
              <a:t>p</a:t>
            </a:r>
            <a:r>
              <a:rPr lang="en-US" smtClean="0">
                <a:solidFill>
                  <a:schemeClr val="tx1"/>
                </a:solidFill>
              </a:rPr>
              <a:t> .. </a:t>
            </a:r>
            <a:r>
              <a:rPr lang="en-US" i="1" smtClean="0">
                <a:solidFill>
                  <a:schemeClr val="tx1"/>
                </a:solidFill>
              </a:rPr>
              <a:t>q</a:t>
            </a:r>
            <a:r>
              <a:rPr lang="en-US" smtClean="0">
                <a:solidFill>
                  <a:schemeClr val="tx1"/>
                </a:solidFill>
              </a:rPr>
              <a:t>] and </a:t>
            </a:r>
            <a:r>
              <a:rPr lang="en-US" i="1" smtClean="0">
                <a:solidFill>
                  <a:schemeClr val="tx1"/>
                </a:solidFill>
              </a:rPr>
              <a:t>A</a:t>
            </a:r>
            <a:r>
              <a:rPr lang="en-US" smtClean="0">
                <a:solidFill>
                  <a:schemeClr val="tx1"/>
                </a:solidFill>
              </a:rPr>
              <a:t>[</a:t>
            </a:r>
            <a:r>
              <a:rPr lang="en-US" i="1" smtClean="0">
                <a:solidFill>
                  <a:schemeClr val="tx1"/>
                </a:solidFill>
              </a:rPr>
              <a:t>q</a:t>
            </a:r>
            <a:r>
              <a:rPr lang="en-US" smtClean="0">
                <a:solidFill>
                  <a:schemeClr val="tx1"/>
                </a:solidFill>
              </a:rPr>
              <a:t> + 1 .. </a:t>
            </a:r>
            <a:r>
              <a:rPr lang="en-US" i="1" smtClean="0">
                <a:solidFill>
                  <a:schemeClr val="tx1"/>
                </a:solidFill>
              </a:rPr>
              <a:t>r</a:t>
            </a:r>
            <a:r>
              <a:rPr lang="en-US" smtClean="0">
                <a:solidFill>
                  <a:schemeClr val="tx1"/>
                </a:solidFill>
              </a:rPr>
              <a:t>] into a sorted sequence. To accomplish this step, we will define a procedure MERGE (</a:t>
            </a:r>
            <a:r>
              <a:rPr lang="en-US" i="1" smtClean="0">
                <a:solidFill>
                  <a:schemeClr val="tx1"/>
                </a:solidFill>
              </a:rPr>
              <a:t>A</a:t>
            </a:r>
            <a:r>
              <a:rPr lang="en-US" smtClean="0">
                <a:solidFill>
                  <a:schemeClr val="tx1"/>
                </a:solidFill>
              </a:rPr>
              <a:t>, </a:t>
            </a:r>
            <a:r>
              <a:rPr lang="en-US" i="1" smtClean="0">
                <a:solidFill>
                  <a:schemeClr val="tx1"/>
                </a:solidFill>
              </a:rPr>
              <a:t>p</a:t>
            </a:r>
            <a:r>
              <a:rPr lang="en-US" smtClean="0">
                <a:solidFill>
                  <a:schemeClr val="tx1"/>
                </a:solidFill>
              </a:rPr>
              <a:t>, </a:t>
            </a:r>
            <a:r>
              <a:rPr lang="en-US" i="1" smtClean="0">
                <a:solidFill>
                  <a:schemeClr val="tx1"/>
                </a:solidFill>
              </a:rPr>
              <a:t>q</a:t>
            </a:r>
            <a:r>
              <a:rPr lang="en-US" smtClean="0">
                <a:solidFill>
                  <a:schemeClr val="tx1"/>
                </a:solidFill>
              </a:rPr>
              <a:t>, </a:t>
            </a:r>
            <a:r>
              <a:rPr lang="en-US" i="1" smtClean="0">
                <a:solidFill>
                  <a:schemeClr val="tx1"/>
                </a:solidFill>
              </a:rPr>
              <a:t>r</a:t>
            </a:r>
            <a:r>
              <a:rPr lang="en-US" smtClean="0">
                <a:solidFill>
                  <a:schemeClr val="tx1"/>
                </a:solidFill>
              </a:rPr>
              <a:t>).</a:t>
            </a:r>
          </a:p>
          <a:p>
            <a:pPr algn="just" eaLnBrk="1" hangingPunct="1">
              <a:buFontTx/>
              <a:buNone/>
            </a:pPr>
            <a:r>
              <a:rPr lang="en-US" smtClean="0">
                <a:solidFill>
                  <a:schemeClr val="tx1"/>
                </a:solidFill>
              </a:rPr>
              <a:t>   Note:</a:t>
            </a:r>
          </a:p>
          <a:p>
            <a:pPr algn="just" eaLnBrk="1" hangingPunct="1">
              <a:buFontTx/>
              <a:buNone/>
            </a:pPr>
            <a:r>
              <a:rPr lang="en-US" smtClean="0">
                <a:solidFill>
                  <a:schemeClr val="tx1"/>
                </a:solidFill>
              </a:rPr>
              <a:t>   The recursion bottoms out when the sub array has just one element, so that it is trivially sorted.</a:t>
            </a:r>
          </a:p>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71513" y="222250"/>
            <a:ext cx="7772400" cy="914400"/>
          </a:xfrm>
        </p:spPr>
        <p:txBody>
          <a:bodyPr/>
          <a:lstStyle/>
          <a:p>
            <a:pPr eaLnBrk="1" hangingPunct="1"/>
            <a:r>
              <a:rPr lang="en-US" smtClean="0"/>
              <a:t>Merge Sort Example</a:t>
            </a:r>
          </a:p>
        </p:txBody>
      </p:sp>
      <p:graphicFrame>
        <p:nvGraphicFramePr>
          <p:cNvPr id="52253" name="Group 29"/>
          <p:cNvGraphicFramePr>
            <a:graphicFrameLocks noGrp="1"/>
          </p:cNvGraphicFramePr>
          <p:nvPr/>
        </p:nvGraphicFramePr>
        <p:xfrm>
          <a:off x="1550988" y="16271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57347" name="Group 3"/>
          <p:cNvGraphicFramePr>
            <a:graphicFrameLocks noGrp="1"/>
          </p:cNvGraphicFramePr>
          <p:nvPr/>
        </p:nvGraphicFramePr>
        <p:xfrm>
          <a:off x="1524000" y="122555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27075" y="207963"/>
            <a:ext cx="7772400" cy="914400"/>
          </a:xfrm>
        </p:spPr>
        <p:txBody>
          <a:bodyPr/>
          <a:lstStyle/>
          <a:p>
            <a:pPr eaLnBrk="1" hangingPunct="1"/>
            <a:r>
              <a:rPr lang="en-US" smtClean="0"/>
              <a:t>Merge Sort Example</a:t>
            </a:r>
          </a:p>
        </p:txBody>
      </p:sp>
      <p:graphicFrame>
        <p:nvGraphicFramePr>
          <p:cNvPr id="58371" name="Group 3"/>
          <p:cNvGraphicFramePr>
            <a:graphicFrameLocks noGrp="1"/>
          </p:cNvGraphicFramePr>
          <p:nvPr/>
        </p:nvGraphicFramePr>
        <p:xfrm>
          <a:off x="1497013" y="1336675"/>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66688"/>
            <a:ext cx="7772400" cy="914400"/>
          </a:xfrm>
        </p:spPr>
        <p:txBody>
          <a:bodyPr/>
          <a:lstStyle/>
          <a:p>
            <a:pPr eaLnBrk="1" hangingPunct="1"/>
            <a:r>
              <a:rPr lang="en-US" smtClean="0"/>
              <a:t>Merge Sort Example</a:t>
            </a:r>
          </a:p>
        </p:txBody>
      </p:sp>
      <p:graphicFrame>
        <p:nvGraphicFramePr>
          <p:cNvPr id="59395" name="Group 3"/>
          <p:cNvGraphicFramePr>
            <a:graphicFrameLocks noGrp="1"/>
          </p:cNvGraphicFramePr>
          <p:nvPr/>
        </p:nvGraphicFramePr>
        <p:xfrm>
          <a:off x="1524000" y="1192213"/>
          <a:ext cx="6096000" cy="518160"/>
        </p:xfrm>
        <a:graphic>
          <a:graphicData uri="http://schemas.openxmlformats.org/drawingml/2006/table">
            <a:tbl>
              <a:tblPr/>
              <a:tblGrid>
                <a:gridCol w="677863"/>
                <a:gridCol w="676275"/>
                <a:gridCol w="677862"/>
                <a:gridCol w="677863"/>
                <a:gridCol w="676275"/>
                <a:gridCol w="677862"/>
                <a:gridCol w="677863"/>
                <a:gridCol w="676275"/>
                <a:gridCol w="677862"/>
              </a:tblGrid>
              <a:tr h="33250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0419" name="Group 3"/>
          <p:cNvGraphicFramePr>
            <a:graphicFrameLocks noGrp="1"/>
          </p:cNvGraphicFramePr>
          <p:nvPr/>
        </p:nvGraphicFramePr>
        <p:xfrm>
          <a:off x="1509713" y="1128713"/>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75" name="Text Box 147"/>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2676"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p:spPr>
        <p:txBody>
          <a:bodyPr wrap="none"/>
          <a:lstStyle/>
          <a:p>
            <a:endParaRPr lang="en-US"/>
          </a:p>
        </p:txBody>
      </p:sp>
      <p:sp>
        <p:nvSpPr>
          <p:cNvPr id="22677"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87" name="Text Box 147"/>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3688"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p:spPr>
        <p:txBody>
          <a:bodyPr wrap="none"/>
          <a:lstStyle/>
          <a:p>
            <a:endParaRPr lang="en-US"/>
          </a:p>
        </p:txBody>
      </p:sp>
      <p:sp>
        <p:nvSpPr>
          <p:cNvPr id="23689"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p:spPr>
        <p:txBody>
          <a:bodyPr wrap="none"/>
          <a:lstStyle/>
          <a:p>
            <a:endParaRPr lang="en-US"/>
          </a:p>
        </p:txBody>
      </p:sp>
      <p:sp>
        <p:nvSpPr>
          <p:cNvPr id="23690"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p:spPr>
        <p:txBody>
          <a:bodyPr wrap="none"/>
          <a:lstStyle/>
          <a:p>
            <a:endParaRPr lang="en-US"/>
          </a:p>
        </p:txBody>
      </p:sp>
      <p:sp>
        <p:nvSpPr>
          <p:cNvPr id="23691"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p:spPr>
        <p:txBody>
          <a:bodyPr wrap="none"/>
          <a:lstStyle/>
          <a:p>
            <a:endParaRPr lang="en-US"/>
          </a:p>
        </p:txBody>
      </p:sp>
      <p:sp>
        <p:nvSpPr>
          <p:cNvPr id="23692"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p:spPr>
        <p:txBody>
          <a:bodyPr wrap="none"/>
          <a:lstStyle/>
          <a:p>
            <a:endParaRPr lang="en-US"/>
          </a:p>
        </p:txBody>
      </p:sp>
      <p:sp>
        <p:nvSpPr>
          <p:cNvPr id="23693"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p:spPr>
        <p:txBody>
          <a:bodyPr wrap="none"/>
          <a:lstStyle/>
          <a:p>
            <a:endParaRPr lang="en-US"/>
          </a:p>
        </p:txBody>
      </p:sp>
      <p:sp>
        <p:nvSpPr>
          <p:cNvPr id="23694"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p:spPr>
        <p:txBody>
          <a:bodyPr wrap="none"/>
          <a:lstStyle/>
          <a:p>
            <a:endParaRPr lang="en-US"/>
          </a:p>
        </p:txBody>
      </p:sp>
      <p:sp>
        <p:nvSpPr>
          <p:cNvPr id="23695"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p:spPr>
        <p:txBody>
          <a:bodyPr wrap="none"/>
          <a:lstStyle/>
          <a:p>
            <a:endParaRPr lang="en-US"/>
          </a:p>
        </p:txBody>
      </p:sp>
      <p:sp>
        <p:nvSpPr>
          <p:cNvPr id="23696"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533400"/>
            <a:ext cx="8229600" cy="1143000"/>
          </a:xfrm>
        </p:spPr>
        <p:txBody>
          <a:bodyPr>
            <a:normAutofit fontScale="90000"/>
          </a:bodyPr>
          <a:lstStyle/>
          <a:p>
            <a:pPr eaLnBrk="1" hangingPunct="1"/>
            <a:r>
              <a:rPr lang="en-US" dirty="0" smtClean="0">
                <a:solidFill>
                  <a:srgbClr val="0066FF"/>
                </a:solidFill>
              </a:rPr>
              <a:t>Summary of Steps of Bubble Sort</a:t>
            </a:r>
          </a:p>
        </p:txBody>
      </p:sp>
      <p:sp>
        <p:nvSpPr>
          <p:cNvPr id="4" name="Slide Number Placeholder 3"/>
          <p:cNvSpPr>
            <a:spLocks noGrp="1"/>
          </p:cNvSpPr>
          <p:nvPr>
            <p:ph type="sldNum" sz="quarter" idx="12"/>
          </p:nvPr>
        </p:nvSpPr>
        <p:spPr/>
        <p:txBody>
          <a:bodyPr/>
          <a:lstStyle/>
          <a:p>
            <a:pPr>
              <a:defRPr/>
            </a:pPr>
            <a:fld id="{4099938C-C644-4393-8F7C-FCEC431CE3BB}" type="slidenum">
              <a:rPr lang="en-US"/>
              <a:pPr>
                <a:defRPr/>
              </a:pPr>
              <a:t>4</a:t>
            </a:fld>
            <a:endParaRPr lang="en-US"/>
          </a:p>
        </p:txBody>
      </p:sp>
      <p:sp>
        <p:nvSpPr>
          <p:cNvPr id="30724" name="Content Placeholder 2"/>
          <p:cNvSpPr>
            <a:spLocks noGrp="1"/>
          </p:cNvSpPr>
          <p:nvPr>
            <p:ph sz="quarter" idx="1"/>
          </p:nvPr>
        </p:nvSpPr>
        <p:spPr>
          <a:xfrm>
            <a:off x="354013" y="1801813"/>
            <a:ext cx="8229600" cy="4903787"/>
          </a:xfrm>
        </p:spPr>
        <p:txBody>
          <a:bodyPr/>
          <a:lstStyle/>
          <a:p>
            <a:pPr eaLnBrk="1" hangingPunct="1"/>
            <a:r>
              <a:rPr lang="en-US" dirty="0" smtClean="0"/>
              <a:t>Compare each pair of adjacent elements from the beginning of an array and, if they are in reversed order, swap them.</a:t>
            </a:r>
          </a:p>
          <a:p>
            <a:pPr eaLnBrk="1" hangingPunct="1"/>
            <a:endParaRPr lang="en-US" dirty="0" smtClean="0"/>
          </a:p>
          <a:p>
            <a:pPr eaLnBrk="1" hangingPunct="1"/>
            <a:r>
              <a:rPr lang="en-US" dirty="0" smtClean="0"/>
              <a:t>If at least one swap has been done, repeat step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2467" name="Group 3"/>
          <p:cNvGraphicFramePr>
            <a:graphicFrameLocks noGrp="1"/>
          </p:cNvGraphicFramePr>
          <p:nvPr/>
        </p:nvGraphicFramePr>
        <p:xfrm>
          <a:off x="1538288" y="11572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61" name="Text Box 135"/>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4662"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p:spPr>
        <p:txBody>
          <a:bodyPr wrap="none"/>
          <a:lstStyle/>
          <a:p>
            <a:endParaRPr lang="en-US"/>
          </a:p>
        </p:txBody>
      </p:sp>
      <p:sp>
        <p:nvSpPr>
          <p:cNvPr id="24663"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p:spPr>
        <p:txBody>
          <a:bodyPr wrap="none"/>
          <a:lstStyle/>
          <a:p>
            <a:endParaRPr lang="en-US"/>
          </a:p>
        </p:txBody>
      </p:sp>
      <p:sp>
        <p:nvSpPr>
          <p:cNvPr id="24664"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5"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p:spPr>
        <p:txBody>
          <a:bodyPr wrap="none"/>
          <a:lstStyle/>
          <a:p>
            <a:endParaRPr lang="en-US"/>
          </a:p>
        </p:txBody>
      </p:sp>
      <p:sp>
        <p:nvSpPr>
          <p:cNvPr id="24666"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7"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8"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p:spPr>
        <p:txBody>
          <a:bodyPr wrap="none"/>
          <a:lstStyle/>
          <a:p>
            <a:endParaRPr lang="en-US"/>
          </a:p>
        </p:txBody>
      </p:sp>
      <p:sp>
        <p:nvSpPr>
          <p:cNvPr id="24669"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p:spPr>
        <p:txBody>
          <a:bodyPr wrap="none"/>
          <a:lstStyle/>
          <a:p>
            <a:endParaRPr lang="en-US"/>
          </a:p>
        </p:txBody>
      </p:sp>
      <p:sp>
        <p:nvSpPr>
          <p:cNvPr id="24670"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7587" name="Group 3"/>
          <p:cNvGraphicFramePr>
            <a:graphicFrameLocks noGrp="1"/>
          </p:cNvGraphicFramePr>
          <p:nvPr/>
        </p:nvGraphicFramePr>
        <p:xfrm>
          <a:off x="1538288" y="1169988"/>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51" name="Text Box 85"/>
          <p:cNvSpPr txBox="1">
            <a:spLocks noChangeArrowheads="1"/>
          </p:cNvSpPr>
          <p:nvPr/>
        </p:nvSpPr>
        <p:spPr bwMode="auto">
          <a:xfrm>
            <a:off x="609600" y="6019800"/>
            <a:ext cx="4648200" cy="457200"/>
          </a:xfrm>
          <a:prstGeom prst="rect">
            <a:avLst/>
          </a:prstGeom>
          <a:noFill/>
          <a:ln w="9525">
            <a:noFill/>
            <a:miter lim="800000"/>
            <a:headEnd/>
            <a:tailEnd/>
          </a:ln>
        </p:spPr>
        <p:txBody>
          <a:bodyPr>
            <a:spAutoFit/>
          </a:bodyPr>
          <a:lstStyle/>
          <a:p>
            <a:pPr>
              <a:spcBef>
                <a:spcPct val="50000"/>
              </a:spcBef>
            </a:pPr>
            <a:r>
              <a:rPr lang="en-US"/>
              <a:t>Merge</a:t>
            </a:r>
          </a:p>
        </p:txBody>
      </p:sp>
      <p:sp>
        <p:nvSpPr>
          <p:cNvPr id="25652"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p:spPr>
        <p:txBody>
          <a:bodyPr wrap="none"/>
          <a:lstStyle/>
          <a:p>
            <a:endParaRPr lang="en-US"/>
          </a:p>
        </p:txBody>
      </p:sp>
      <p:sp>
        <p:nvSpPr>
          <p:cNvPr id="25653"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914400"/>
          </a:xfrm>
        </p:spPr>
        <p:txBody>
          <a:bodyPr/>
          <a:lstStyle/>
          <a:p>
            <a:pPr eaLnBrk="1" hangingPunct="1"/>
            <a:r>
              <a:rPr lang="en-US" smtClean="0"/>
              <a:t>Merge Sort Example</a:t>
            </a:r>
          </a:p>
        </p:txBody>
      </p:sp>
      <p:graphicFrame>
        <p:nvGraphicFramePr>
          <p:cNvPr id="63491" name="Group 3"/>
          <p:cNvGraphicFramePr>
            <a:graphicFrameLocks noGrp="1"/>
          </p:cNvGraphicFramePr>
          <p:nvPr/>
        </p:nvGraphicFramePr>
        <p:xfrm>
          <a:off x="1524000" y="1274763"/>
          <a:ext cx="6096000" cy="518160"/>
        </p:xfrm>
        <a:graphic>
          <a:graphicData uri="http://schemas.openxmlformats.org/drawingml/2006/table">
            <a:tbl>
              <a:tblPr/>
              <a:tblGrid>
                <a:gridCol w="677863"/>
                <a:gridCol w="676275"/>
                <a:gridCol w="677862"/>
                <a:gridCol w="677863"/>
                <a:gridCol w="676275"/>
                <a:gridCol w="677862"/>
                <a:gridCol w="677863"/>
                <a:gridCol w="676275"/>
                <a:gridCol w="677862"/>
              </a:tblGrid>
              <a:tr h="249382">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Merge Sort</a:t>
            </a:r>
          </a:p>
        </p:txBody>
      </p:sp>
      <p:sp>
        <p:nvSpPr>
          <p:cNvPr id="236547" name="Rectangle 3"/>
          <p:cNvSpPr>
            <a:spLocks noGrp="1" noChangeArrowheads="1"/>
          </p:cNvSpPr>
          <p:nvPr>
            <p:ph sz="quarter" idx="1"/>
          </p:nvPr>
        </p:nvSpPr>
        <p:spPr>
          <a:xfrm>
            <a:off x="304800" y="1600200"/>
            <a:ext cx="8716962" cy="4648200"/>
          </a:xfrm>
        </p:spPr>
        <p:txBody>
          <a:bodyPr/>
          <a:lstStyle/>
          <a:p>
            <a:pPr eaLnBrk="1" hangingPunct="1">
              <a:lnSpc>
                <a:spcPct val="150000"/>
              </a:lnSpc>
              <a:buFontTx/>
              <a:buNone/>
            </a:pPr>
            <a:r>
              <a:rPr lang="en-US" sz="2400" dirty="0" smtClean="0">
                <a:solidFill>
                  <a:srgbClr val="DD0111"/>
                </a:solidFill>
                <a:latin typeface="Monotype Corsiva" pitchFamily="66" charset="0"/>
              </a:rPr>
              <a:t>Alg.:</a:t>
            </a:r>
            <a:r>
              <a:rPr lang="en-US" sz="2400" dirty="0" smtClean="0"/>
              <a:t> MERGE-SORT</a:t>
            </a:r>
            <a:r>
              <a:rPr lang="en-US" sz="2400" dirty="0" smtClean="0">
                <a:latin typeface="Comic Sans MS" pitchFamily="66" charset="0"/>
              </a:rPr>
              <a:t>(A, p, r)</a:t>
            </a:r>
          </a:p>
          <a:p>
            <a:pPr eaLnBrk="1" hangingPunct="1">
              <a:lnSpc>
                <a:spcPct val="150000"/>
              </a:lnSpc>
              <a:buFontTx/>
              <a:buNone/>
            </a:pPr>
            <a:r>
              <a:rPr lang="en-US" sz="2400" b="1" dirty="0" smtClean="0"/>
              <a:t>	</a:t>
            </a:r>
            <a:r>
              <a:rPr lang="en-US" sz="2000" b="1" dirty="0" smtClean="0"/>
              <a:t>if </a:t>
            </a:r>
            <a:r>
              <a:rPr lang="en-US" sz="2000" dirty="0" smtClean="0">
                <a:latin typeface="Comic Sans MS" pitchFamily="66" charset="0"/>
              </a:rPr>
              <a:t>p &lt; r</a:t>
            </a:r>
            <a:r>
              <a:rPr lang="en-US" sz="2000" i="1" dirty="0" smtClean="0"/>
              <a:t>  					</a:t>
            </a:r>
            <a:r>
              <a:rPr lang="en-US" sz="2000" dirty="0" smtClean="0"/>
              <a:t>Check for base case</a:t>
            </a:r>
          </a:p>
          <a:p>
            <a:pPr eaLnBrk="1" hangingPunct="1">
              <a:lnSpc>
                <a:spcPct val="150000"/>
              </a:lnSpc>
              <a:buFontTx/>
              <a:buNone/>
            </a:pPr>
            <a:r>
              <a:rPr lang="en-US" sz="2000" b="1" dirty="0" smtClean="0"/>
              <a:t>	   then </a:t>
            </a:r>
            <a:r>
              <a:rPr lang="en-US" sz="2000" dirty="0" smtClean="0">
                <a:latin typeface="Comic Sans MS" pitchFamily="66" charset="0"/>
              </a:rPr>
              <a:t>q ← </a:t>
            </a:r>
            <a:r>
              <a:rPr lang="en-US" sz="2000" dirty="0" smtClean="0">
                <a:latin typeface="Comic Sans MS" pitchFamily="66" charset="0"/>
                <a:sym typeface="Symbol" pitchFamily="18" charset="2"/>
              </a:rPr>
              <a:t></a:t>
            </a:r>
            <a:r>
              <a:rPr lang="en-US" sz="2000" dirty="0" smtClean="0">
                <a:latin typeface="Comic Sans MS" pitchFamily="66" charset="0"/>
              </a:rPr>
              <a:t>(p + r)/2</a:t>
            </a:r>
            <a:r>
              <a:rPr lang="en-US" sz="2000" dirty="0" smtClean="0">
                <a:latin typeface="Comic Sans MS" pitchFamily="66" charset="0"/>
                <a:sym typeface="Symbol" pitchFamily="18" charset="2"/>
              </a:rPr>
              <a:t></a:t>
            </a:r>
            <a:r>
              <a:rPr lang="en-US" sz="2000" dirty="0" smtClean="0"/>
              <a:t> </a:t>
            </a:r>
            <a:r>
              <a:rPr lang="en-US" sz="2000" i="1" dirty="0" smtClean="0"/>
              <a:t> 			</a:t>
            </a:r>
            <a:r>
              <a:rPr lang="en-US" sz="2000" dirty="0" smtClean="0"/>
              <a:t>Divide</a:t>
            </a:r>
          </a:p>
          <a:p>
            <a:pPr eaLnBrk="1" hangingPunct="1">
              <a:lnSpc>
                <a:spcPct val="150000"/>
              </a:lnSpc>
              <a:buFontTx/>
              <a:buNone/>
            </a:pPr>
            <a:r>
              <a:rPr lang="en-US" sz="2000" dirty="0" smtClean="0"/>
              <a:t>		MERGE-SORT</a:t>
            </a:r>
            <a:r>
              <a:rPr lang="en-US" sz="2000" dirty="0" smtClean="0">
                <a:latin typeface="Comic Sans MS" pitchFamily="66" charset="0"/>
              </a:rPr>
              <a:t>(A, p, q)</a:t>
            </a:r>
            <a:r>
              <a:rPr lang="en-US" sz="2000" i="1" dirty="0" smtClean="0"/>
              <a:t>  	</a:t>
            </a:r>
            <a:r>
              <a:rPr lang="en-US" sz="2000" i="1" smtClean="0"/>
              <a:t>	</a:t>
            </a:r>
            <a:r>
              <a:rPr lang="en-US" sz="2000" smtClean="0"/>
              <a:t>Conquer</a:t>
            </a:r>
            <a:endParaRPr lang="en-US" sz="2000" dirty="0" smtClean="0"/>
          </a:p>
          <a:p>
            <a:pPr eaLnBrk="1" hangingPunct="1">
              <a:lnSpc>
                <a:spcPct val="150000"/>
              </a:lnSpc>
              <a:buFontTx/>
              <a:buNone/>
            </a:pPr>
            <a:r>
              <a:rPr lang="en-US" sz="2000" dirty="0" smtClean="0"/>
              <a:t>		MERGE-SORT</a:t>
            </a:r>
            <a:r>
              <a:rPr lang="en-US" sz="2000" dirty="0" smtClean="0">
                <a:latin typeface="Comic Sans MS" pitchFamily="66" charset="0"/>
              </a:rPr>
              <a:t>(A, q + 1, r) </a:t>
            </a:r>
            <a:r>
              <a:rPr lang="en-US" sz="2000" i="1" dirty="0" smtClean="0"/>
              <a:t> 		</a:t>
            </a:r>
            <a:r>
              <a:rPr lang="en-US" sz="2000" dirty="0" smtClean="0"/>
              <a:t>Conquer</a:t>
            </a:r>
          </a:p>
          <a:p>
            <a:pPr eaLnBrk="1" hangingPunct="1">
              <a:lnSpc>
                <a:spcPct val="150000"/>
              </a:lnSpc>
              <a:buFontTx/>
              <a:buNone/>
            </a:pPr>
            <a:r>
              <a:rPr lang="en-US" sz="2000" dirty="0" smtClean="0"/>
              <a:t>		MERGE</a:t>
            </a:r>
            <a:r>
              <a:rPr lang="en-US" sz="2000" dirty="0" smtClean="0">
                <a:latin typeface="Comic Sans MS" pitchFamily="66" charset="0"/>
              </a:rPr>
              <a:t>(A, p, q, r)</a:t>
            </a:r>
            <a:r>
              <a:rPr lang="en-US" sz="2000" i="1" dirty="0" smtClean="0"/>
              <a:t>  			</a:t>
            </a:r>
            <a:r>
              <a:rPr lang="en-US" sz="2000" dirty="0" smtClean="0"/>
              <a:t>Combine</a:t>
            </a:r>
          </a:p>
          <a:p>
            <a:pPr eaLnBrk="1" hangingPunct="1">
              <a:lnSpc>
                <a:spcPct val="150000"/>
              </a:lnSpc>
            </a:pPr>
            <a:endParaRPr lang="en-US" sz="1800" dirty="0" smtClean="0"/>
          </a:p>
          <a:p>
            <a:pPr eaLnBrk="1" hangingPunct="1">
              <a:lnSpc>
                <a:spcPct val="150000"/>
              </a:lnSpc>
            </a:pPr>
            <a:r>
              <a:rPr lang="en-US" sz="2400" dirty="0" smtClean="0"/>
              <a:t>Initial call:</a:t>
            </a:r>
            <a:r>
              <a:rPr lang="en-US" sz="2400" b="1" i="1" dirty="0" smtClean="0"/>
              <a:t> </a:t>
            </a:r>
            <a:r>
              <a:rPr lang="en-US" sz="2400" dirty="0" smtClean="0"/>
              <a:t>MERGE-SORT</a:t>
            </a:r>
            <a:r>
              <a:rPr lang="en-US" sz="2400" dirty="0" smtClean="0">
                <a:latin typeface="Comic Sans MS" pitchFamily="66" charset="0"/>
              </a:rPr>
              <a:t>(A, 1, n)</a:t>
            </a:r>
            <a:endParaRPr lang="en-US" sz="2000" dirty="0" smtClean="0"/>
          </a:p>
        </p:txBody>
      </p:sp>
      <p:sp>
        <p:nvSpPr>
          <p:cNvPr id="236548" name="AutoShape 4"/>
          <p:cNvSpPr>
            <a:spLocks noChangeArrowheads="1"/>
          </p:cNvSpPr>
          <p:nvPr/>
        </p:nvSpPr>
        <p:spPr bwMode="auto">
          <a:xfrm rot="-8014074">
            <a:off x="5609432" y="25138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49" name="AutoShape 5"/>
          <p:cNvSpPr>
            <a:spLocks noChangeArrowheads="1"/>
          </p:cNvSpPr>
          <p:nvPr/>
        </p:nvSpPr>
        <p:spPr bwMode="auto">
          <a:xfrm rot="-8014074">
            <a:off x="5609432" y="30472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0" name="AutoShape 6"/>
          <p:cNvSpPr>
            <a:spLocks noChangeArrowheads="1"/>
          </p:cNvSpPr>
          <p:nvPr/>
        </p:nvSpPr>
        <p:spPr bwMode="auto">
          <a:xfrm rot="-8014074">
            <a:off x="5635053" y="35806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1" name="AutoShape 7"/>
          <p:cNvSpPr>
            <a:spLocks noChangeArrowheads="1"/>
          </p:cNvSpPr>
          <p:nvPr/>
        </p:nvSpPr>
        <p:spPr bwMode="auto">
          <a:xfrm rot="-8014074">
            <a:off x="5609432" y="41140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36552" name="AutoShape 8"/>
          <p:cNvSpPr>
            <a:spLocks noChangeArrowheads="1"/>
          </p:cNvSpPr>
          <p:nvPr/>
        </p:nvSpPr>
        <p:spPr bwMode="auto">
          <a:xfrm rot="-8014074">
            <a:off x="5609432" y="4647406"/>
            <a:ext cx="131762" cy="123825"/>
          </a:xfrm>
          <a:prstGeom prst="rtTriangle">
            <a:avLst/>
          </a:prstGeom>
          <a:noFill/>
          <a:ln w="12700">
            <a:solidFill>
              <a:schemeClr val="tx1"/>
            </a:solidFill>
            <a:miter lim="800000"/>
            <a:headEnd/>
            <a:tailEnd/>
          </a:ln>
        </p:spPr>
        <p:txBody>
          <a:bodyPr wrap="none" anchor="ctr"/>
          <a:lstStyle/>
          <a:p>
            <a:endParaRPr lang="en-US"/>
          </a:p>
        </p:txBody>
      </p:sp>
      <p:sp>
        <p:nvSpPr>
          <p:cNvPr id="20491" name="Text Box 9"/>
          <p:cNvSpPr txBox="1">
            <a:spLocks noChangeArrowheads="1"/>
          </p:cNvSpPr>
          <p:nvPr/>
        </p:nvSpPr>
        <p:spPr bwMode="auto">
          <a:xfrm>
            <a:off x="5418138" y="1550988"/>
            <a:ext cx="228600" cy="244475"/>
          </a:xfrm>
          <a:prstGeom prst="rect">
            <a:avLst/>
          </a:prstGeom>
          <a:noFill/>
          <a:ln w="9525">
            <a:noFill/>
            <a:miter lim="800000"/>
            <a:headEnd/>
            <a:tailEnd/>
          </a:ln>
        </p:spPr>
        <p:txBody>
          <a:bodyPr>
            <a:spAutoFit/>
          </a:bodyPr>
          <a:lstStyle/>
          <a:p>
            <a:r>
              <a:rPr lang="en-US" sz="1000"/>
              <a:t>1</a:t>
            </a:r>
          </a:p>
        </p:txBody>
      </p:sp>
      <p:sp>
        <p:nvSpPr>
          <p:cNvPr id="20492" name="Text Box 10"/>
          <p:cNvSpPr txBox="1">
            <a:spLocks noChangeArrowheads="1"/>
          </p:cNvSpPr>
          <p:nvPr/>
        </p:nvSpPr>
        <p:spPr bwMode="auto">
          <a:xfrm>
            <a:off x="5799138" y="1550988"/>
            <a:ext cx="228600" cy="244475"/>
          </a:xfrm>
          <a:prstGeom prst="rect">
            <a:avLst/>
          </a:prstGeom>
          <a:noFill/>
          <a:ln w="9525">
            <a:noFill/>
            <a:miter lim="800000"/>
            <a:headEnd/>
            <a:tailEnd/>
          </a:ln>
        </p:spPr>
        <p:txBody>
          <a:bodyPr>
            <a:spAutoFit/>
          </a:bodyPr>
          <a:lstStyle/>
          <a:p>
            <a:r>
              <a:rPr lang="en-US" sz="1000"/>
              <a:t>2</a:t>
            </a:r>
          </a:p>
        </p:txBody>
      </p:sp>
      <p:sp>
        <p:nvSpPr>
          <p:cNvPr id="20493" name="Text Box 11"/>
          <p:cNvSpPr txBox="1">
            <a:spLocks noChangeArrowheads="1"/>
          </p:cNvSpPr>
          <p:nvPr/>
        </p:nvSpPr>
        <p:spPr bwMode="auto">
          <a:xfrm>
            <a:off x="6180138" y="1550988"/>
            <a:ext cx="228600" cy="244475"/>
          </a:xfrm>
          <a:prstGeom prst="rect">
            <a:avLst/>
          </a:prstGeom>
          <a:noFill/>
          <a:ln w="9525">
            <a:noFill/>
            <a:miter lim="800000"/>
            <a:headEnd/>
            <a:tailEnd/>
          </a:ln>
        </p:spPr>
        <p:txBody>
          <a:bodyPr>
            <a:spAutoFit/>
          </a:bodyPr>
          <a:lstStyle/>
          <a:p>
            <a:r>
              <a:rPr lang="en-US" sz="1000"/>
              <a:t>3</a:t>
            </a:r>
          </a:p>
        </p:txBody>
      </p:sp>
      <p:sp>
        <p:nvSpPr>
          <p:cNvPr id="20494" name="Text Box 12"/>
          <p:cNvSpPr txBox="1">
            <a:spLocks noChangeArrowheads="1"/>
          </p:cNvSpPr>
          <p:nvPr/>
        </p:nvSpPr>
        <p:spPr bwMode="auto">
          <a:xfrm>
            <a:off x="6561138" y="1550988"/>
            <a:ext cx="228600" cy="244475"/>
          </a:xfrm>
          <a:prstGeom prst="rect">
            <a:avLst/>
          </a:prstGeom>
          <a:noFill/>
          <a:ln w="9525">
            <a:noFill/>
            <a:miter lim="800000"/>
            <a:headEnd/>
            <a:tailEnd/>
          </a:ln>
        </p:spPr>
        <p:txBody>
          <a:bodyPr>
            <a:spAutoFit/>
          </a:bodyPr>
          <a:lstStyle/>
          <a:p>
            <a:r>
              <a:rPr lang="en-US" sz="1000"/>
              <a:t>4</a:t>
            </a:r>
          </a:p>
        </p:txBody>
      </p:sp>
      <p:sp>
        <p:nvSpPr>
          <p:cNvPr id="20495" name="Text Box 13"/>
          <p:cNvSpPr txBox="1">
            <a:spLocks noChangeArrowheads="1"/>
          </p:cNvSpPr>
          <p:nvPr/>
        </p:nvSpPr>
        <p:spPr bwMode="auto">
          <a:xfrm>
            <a:off x="6942138" y="1550988"/>
            <a:ext cx="228600" cy="244475"/>
          </a:xfrm>
          <a:prstGeom prst="rect">
            <a:avLst/>
          </a:prstGeom>
          <a:noFill/>
          <a:ln w="9525">
            <a:noFill/>
            <a:miter lim="800000"/>
            <a:headEnd/>
            <a:tailEnd/>
          </a:ln>
        </p:spPr>
        <p:txBody>
          <a:bodyPr>
            <a:spAutoFit/>
          </a:bodyPr>
          <a:lstStyle/>
          <a:p>
            <a:r>
              <a:rPr lang="en-US" sz="1000"/>
              <a:t>5</a:t>
            </a:r>
          </a:p>
        </p:txBody>
      </p:sp>
      <p:sp>
        <p:nvSpPr>
          <p:cNvPr id="20496" name="Text Box 14"/>
          <p:cNvSpPr txBox="1">
            <a:spLocks noChangeArrowheads="1"/>
          </p:cNvSpPr>
          <p:nvPr/>
        </p:nvSpPr>
        <p:spPr bwMode="auto">
          <a:xfrm>
            <a:off x="7323138" y="1550988"/>
            <a:ext cx="228600" cy="244475"/>
          </a:xfrm>
          <a:prstGeom prst="rect">
            <a:avLst/>
          </a:prstGeom>
          <a:noFill/>
          <a:ln w="9525">
            <a:noFill/>
            <a:miter lim="800000"/>
            <a:headEnd/>
            <a:tailEnd/>
          </a:ln>
        </p:spPr>
        <p:txBody>
          <a:bodyPr>
            <a:spAutoFit/>
          </a:bodyPr>
          <a:lstStyle/>
          <a:p>
            <a:r>
              <a:rPr lang="en-US" sz="1000"/>
              <a:t>6</a:t>
            </a:r>
          </a:p>
        </p:txBody>
      </p:sp>
      <p:sp>
        <p:nvSpPr>
          <p:cNvPr id="20497" name="Text Box 15"/>
          <p:cNvSpPr txBox="1">
            <a:spLocks noChangeArrowheads="1"/>
          </p:cNvSpPr>
          <p:nvPr/>
        </p:nvSpPr>
        <p:spPr bwMode="auto">
          <a:xfrm>
            <a:off x="7704138" y="1550988"/>
            <a:ext cx="228600" cy="244475"/>
          </a:xfrm>
          <a:prstGeom prst="rect">
            <a:avLst/>
          </a:prstGeom>
          <a:noFill/>
          <a:ln w="9525">
            <a:noFill/>
            <a:miter lim="800000"/>
            <a:headEnd/>
            <a:tailEnd/>
          </a:ln>
        </p:spPr>
        <p:txBody>
          <a:bodyPr>
            <a:spAutoFit/>
          </a:bodyPr>
          <a:lstStyle/>
          <a:p>
            <a:r>
              <a:rPr lang="en-US" sz="1000"/>
              <a:t>7</a:t>
            </a:r>
          </a:p>
        </p:txBody>
      </p:sp>
      <p:sp>
        <p:nvSpPr>
          <p:cNvPr id="20498" name="Text Box 16"/>
          <p:cNvSpPr txBox="1">
            <a:spLocks noChangeArrowheads="1"/>
          </p:cNvSpPr>
          <p:nvPr/>
        </p:nvSpPr>
        <p:spPr bwMode="auto">
          <a:xfrm>
            <a:off x="8085138" y="1550988"/>
            <a:ext cx="228600" cy="244475"/>
          </a:xfrm>
          <a:prstGeom prst="rect">
            <a:avLst/>
          </a:prstGeom>
          <a:noFill/>
          <a:ln w="9525">
            <a:noFill/>
            <a:miter lim="800000"/>
            <a:headEnd/>
            <a:tailEnd/>
          </a:ln>
        </p:spPr>
        <p:txBody>
          <a:bodyPr>
            <a:spAutoFit/>
          </a:bodyPr>
          <a:lstStyle/>
          <a:p>
            <a:r>
              <a:rPr lang="en-US" sz="1000"/>
              <a:t>8</a:t>
            </a:r>
          </a:p>
        </p:txBody>
      </p:sp>
      <p:sp>
        <p:nvSpPr>
          <p:cNvPr id="20499" name="Rectangle 17"/>
          <p:cNvSpPr>
            <a:spLocks noChangeArrowheads="1"/>
          </p:cNvSpPr>
          <p:nvPr/>
        </p:nvSpPr>
        <p:spPr bwMode="auto">
          <a:xfrm>
            <a:off x="8061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0500" name="Rectangle 18"/>
          <p:cNvSpPr>
            <a:spLocks noChangeArrowheads="1"/>
          </p:cNvSpPr>
          <p:nvPr/>
        </p:nvSpPr>
        <p:spPr bwMode="auto">
          <a:xfrm>
            <a:off x="7680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0501" name="Rectangle 19"/>
          <p:cNvSpPr>
            <a:spLocks noChangeArrowheads="1"/>
          </p:cNvSpPr>
          <p:nvPr/>
        </p:nvSpPr>
        <p:spPr bwMode="auto">
          <a:xfrm>
            <a:off x="7299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0502" name="Rectangle 20"/>
          <p:cNvSpPr>
            <a:spLocks noChangeArrowheads="1"/>
          </p:cNvSpPr>
          <p:nvPr/>
        </p:nvSpPr>
        <p:spPr bwMode="auto">
          <a:xfrm>
            <a:off x="6918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0503" name="Rectangle 21"/>
          <p:cNvSpPr>
            <a:spLocks noChangeArrowheads="1"/>
          </p:cNvSpPr>
          <p:nvPr/>
        </p:nvSpPr>
        <p:spPr bwMode="auto">
          <a:xfrm>
            <a:off x="6537325" y="1800225"/>
            <a:ext cx="381000" cy="365125"/>
          </a:xfrm>
          <a:prstGeom prst="rect">
            <a:avLst/>
          </a:prstGeom>
          <a:solidFill>
            <a:srgbClr val="C0C0C0"/>
          </a:solidFill>
          <a:ln w="9525">
            <a:noFill/>
            <a:miter lim="800000"/>
            <a:headEnd/>
            <a:tailEnd/>
          </a:ln>
        </p:spPr>
        <p:txBody>
          <a:bodyPr/>
          <a:lstStyle/>
          <a:p>
            <a:pPr>
              <a:spcBef>
                <a:spcPct val="20000"/>
              </a:spcBef>
            </a:pPr>
            <a:r>
              <a:rPr lang="en-US">
                <a:solidFill>
                  <a:schemeClr val="accent2"/>
                </a:solidFill>
              </a:rPr>
              <a:t>7</a:t>
            </a:r>
          </a:p>
        </p:txBody>
      </p:sp>
      <p:sp>
        <p:nvSpPr>
          <p:cNvPr id="20504" name="Rectangle 22"/>
          <p:cNvSpPr>
            <a:spLocks noChangeArrowheads="1"/>
          </p:cNvSpPr>
          <p:nvPr/>
        </p:nvSpPr>
        <p:spPr bwMode="auto">
          <a:xfrm>
            <a:off x="6156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0505" name="Rectangle 23"/>
          <p:cNvSpPr>
            <a:spLocks noChangeArrowheads="1"/>
          </p:cNvSpPr>
          <p:nvPr/>
        </p:nvSpPr>
        <p:spPr bwMode="auto">
          <a:xfrm>
            <a:off x="5775325" y="1800225"/>
            <a:ext cx="381000" cy="365125"/>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0506" name="Rectangle 24"/>
          <p:cNvSpPr>
            <a:spLocks noChangeArrowheads="1"/>
          </p:cNvSpPr>
          <p:nvPr/>
        </p:nvSpPr>
        <p:spPr bwMode="auto">
          <a:xfrm>
            <a:off x="5394325" y="1800225"/>
            <a:ext cx="381000" cy="365125"/>
          </a:xfrm>
          <a:prstGeom prst="rect">
            <a:avLst/>
          </a:prstGeom>
          <a:noFill/>
          <a:ln w="9525">
            <a:noFill/>
            <a:miter lim="800000"/>
            <a:headEnd/>
            <a:tailEnd/>
          </a:ln>
        </p:spPr>
        <p:txBody>
          <a:bodyPr anchor="ctr" anchorCtr="1"/>
          <a:lstStyle/>
          <a:p>
            <a:pPr>
              <a:spcBef>
                <a:spcPct val="20000"/>
              </a:spcBef>
            </a:pPr>
            <a:r>
              <a:rPr lang="en-US">
                <a:solidFill>
                  <a:schemeClr val="accent2"/>
                </a:solidFill>
              </a:rPr>
              <a:t>5</a:t>
            </a:r>
          </a:p>
        </p:txBody>
      </p:sp>
      <p:sp>
        <p:nvSpPr>
          <p:cNvPr id="20507" name="Line 25"/>
          <p:cNvSpPr>
            <a:spLocks noChangeShapeType="1"/>
          </p:cNvSpPr>
          <p:nvPr/>
        </p:nvSpPr>
        <p:spPr bwMode="auto">
          <a:xfrm>
            <a:off x="5394325" y="1800225"/>
            <a:ext cx="3048000" cy="0"/>
          </a:xfrm>
          <a:prstGeom prst="line">
            <a:avLst/>
          </a:prstGeom>
          <a:noFill/>
          <a:ln w="28575" cap="sq">
            <a:solidFill>
              <a:schemeClr val="tx1"/>
            </a:solidFill>
            <a:round/>
            <a:headEnd/>
            <a:tailEnd/>
          </a:ln>
        </p:spPr>
        <p:txBody>
          <a:bodyPr/>
          <a:lstStyle/>
          <a:p>
            <a:endParaRPr lang="en-US"/>
          </a:p>
        </p:txBody>
      </p:sp>
      <p:sp>
        <p:nvSpPr>
          <p:cNvPr id="20508" name="Line 26"/>
          <p:cNvSpPr>
            <a:spLocks noChangeShapeType="1"/>
          </p:cNvSpPr>
          <p:nvPr/>
        </p:nvSpPr>
        <p:spPr bwMode="auto">
          <a:xfrm>
            <a:off x="5394325" y="2165350"/>
            <a:ext cx="3048000" cy="0"/>
          </a:xfrm>
          <a:prstGeom prst="line">
            <a:avLst/>
          </a:prstGeom>
          <a:noFill/>
          <a:ln w="28575" cap="sq">
            <a:solidFill>
              <a:schemeClr val="tx1"/>
            </a:solidFill>
            <a:round/>
            <a:headEnd/>
            <a:tailEnd/>
          </a:ln>
        </p:spPr>
        <p:txBody>
          <a:bodyPr/>
          <a:lstStyle/>
          <a:p>
            <a:endParaRPr lang="en-US"/>
          </a:p>
        </p:txBody>
      </p:sp>
      <p:sp>
        <p:nvSpPr>
          <p:cNvPr id="20509" name="Line 27"/>
          <p:cNvSpPr>
            <a:spLocks noChangeShapeType="1"/>
          </p:cNvSpPr>
          <p:nvPr/>
        </p:nvSpPr>
        <p:spPr bwMode="auto">
          <a:xfrm>
            <a:off x="5394325" y="1800225"/>
            <a:ext cx="0" cy="365125"/>
          </a:xfrm>
          <a:prstGeom prst="line">
            <a:avLst/>
          </a:prstGeom>
          <a:noFill/>
          <a:ln w="28575" cap="sq">
            <a:solidFill>
              <a:schemeClr val="tx1"/>
            </a:solidFill>
            <a:round/>
            <a:headEnd/>
            <a:tailEnd/>
          </a:ln>
        </p:spPr>
        <p:txBody>
          <a:bodyPr/>
          <a:lstStyle/>
          <a:p>
            <a:endParaRPr lang="en-US"/>
          </a:p>
        </p:txBody>
      </p:sp>
      <p:sp>
        <p:nvSpPr>
          <p:cNvPr id="20510" name="Line 28"/>
          <p:cNvSpPr>
            <a:spLocks noChangeShapeType="1"/>
          </p:cNvSpPr>
          <p:nvPr/>
        </p:nvSpPr>
        <p:spPr bwMode="auto">
          <a:xfrm>
            <a:off x="5775325" y="1800225"/>
            <a:ext cx="0" cy="365125"/>
          </a:xfrm>
          <a:prstGeom prst="line">
            <a:avLst/>
          </a:prstGeom>
          <a:noFill/>
          <a:ln w="12700">
            <a:solidFill>
              <a:schemeClr val="tx1"/>
            </a:solidFill>
            <a:round/>
            <a:headEnd/>
            <a:tailEnd/>
          </a:ln>
        </p:spPr>
        <p:txBody>
          <a:bodyPr/>
          <a:lstStyle/>
          <a:p>
            <a:endParaRPr lang="en-US"/>
          </a:p>
        </p:txBody>
      </p:sp>
      <p:sp>
        <p:nvSpPr>
          <p:cNvPr id="20511" name="Line 29"/>
          <p:cNvSpPr>
            <a:spLocks noChangeShapeType="1"/>
          </p:cNvSpPr>
          <p:nvPr/>
        </p:nvSpPr>
        <p:spPr bwMode="auto">
          <a:xfrm>
            <a:off x="6156325" y="1800225"/>
            <a:ext cx="0" cy="365125"/>
          </a:xfrm>
          <a:prstGeom prst="line">
            <a:avLst/>
          </a:prstGeom>
          <a:noFill/>
          <a:ln w="12700">
            <a:solidFill>
              <a:schemeClr val="tx1"/>
            </a:solidFill>
            <a:round/>
            <a:headEnd/>
            <a:tailEnd/>
          </a:ln>
        </p:spPr>
        <p:txBody>
          <a:bodyPr/>
          <a:lstStyle/>
          <a:p>
            <a:endParaRPr lang="en-US"/>
          </a:p>
        </p:txBody>
      </p:sp>
      <p:sp>
        <p:nvSpPr>
          <p:cNvPr id="20512" name="Line 30"/>
          <p:cNvSpPr>
            <a:spLocks noChangeShapeType="1"/>
          </p:cNvSpPr>
          <p:nvPr/>
        </p:nvSpPr>
        <p:spPr bwMode="auto">
          <a:xfrm>
            <a:off x="6537325" y="1800225"/>
            <a:ext cx="0" cy="365125"/>
          </a:xfrm>
          <a:prstGeom prst="line">
            <a:avLst/>
          </a:prstGeom>
          <a:noFill/>
          <a:ln w="12700">
            <a:solidFill>
              <a:schemeClr val="tx1"/>
            </a:solidFill>
            <a:round/>
            <a:headEnd/>
            <a:tailEnd/>
          </a:ln>
        </p:spPr>
        <p:txBody>
          <a:bodyPr/>
          <a:lstStyle/>
          <a:p>
            <a:endParaRPr lang="en-US"/>
          </a:p>
        </p:txBody>
      </p:sp>
      <p:sp>
        <p:nvSpPr>
          <p:cNvPr id="20513" name="Line 31"/>
          <p:cNvSpPr>
            <a:spLocks noChangeShapeType="1"/>
          </p:cNvSpPr>
          <p:nvPr/>
        </p:nvSpPr>
        <p:spPr bwMode="auto">
          <a:xfrm>
            <a:off x="6918325" y="1800225"/>
            <a:ext cx="0" cy="365125"/>
          </a:xfrm>
          <a:prstGeom prst="line">
            <a:avLst/>
          </a:prstGeom>
          <a:noFill/>
          <a:ln w="12700">
            <a:solidFill>
              <a:schemeClr val="tx1"/>
            </a:solidFill>
            <a:round/>
            <a:headEnd/>
            <a:tailEnd/>
          </a:ln>
        </p:spPr>
        <p:txBody>
          <a:bodyPr/>
          <a:lstStyle/>
          <a:p>
            <a:endParaRPr lang="en-US"/>
          </a:p>
        </p:txBody>
      </p:sp>
      <p:sp>
        <p:nvSpPr>
          <p:cNvPr id="20514" name="Line 32"/>
          <p:cNvSpPr>
            <a:spLocks noChangeShapeType="1"/>
          </p:cNvSpPr>
          <p:nvPr/>
        </p:nvSpPr>
        <p:spPr bwMode="auto">
          <a:xfrm>
            <a:off x="7299325" y="1800225"/>
            <a:ext cx="0" cy="365125"/>
          </a:xfrm>
          <a:prstGeom prst="line">
            <a:avLst/>
          </a:prstGeom>
          <a:noFill/>
          <a:ln w="12700">
            <a:solidFill>
              <a:schemeClr val="tx1"/>
            </a:solidFill>
            <a:round/>
            <a:headEnd/>
            <a:tailEnd/>
          </a:ln>
        </p:spPr>
        <p:txBody>
          <a:bodyPr/>
          <a:lstStyle/>
          <a:p>
            <a:endParaRPr lang="en-US"/>
          </a:p>
        </p:txBody>
      </p:sp>
      <p:sp>
        <p:nvSpPr>
          <p:cNvPr id="20515" name="Line 33"/>
          <p:cNvSpPr>
            <a:spLocks noChangeShapeType="1"/>
          </p:cNvSpPr>
          <p:nvPr/>
        </p:nvSpPr>
        <p:spPr bwMode="auto">
          <a:xfrm>
            <a:off x="7680325" y="1800225"/>
            <a:ext cx="0" cy="365125"/>
          </a:xfrm>
          <a:prstGeom prst="line">
            <a:avLst/>
          </a:prstGeom>
          <a:noFill/>
          <a:ln w="12700">
            <a:solidFill>
              <a:schemeClr val="tx1"/>
            </a:solidFill>
            <a:round/>
            <a:headEnd/>
            <a:tailEnd/>
          </a:ln>
        </p:spPr>
        <p:txBody>
          <a:bodyPr/>
          <a:lstStyle/>
          <a:p>
            <a:endParaRPr lang="en-US"/>
          </a:p>
        </p:txBody>
      </p:sp>
      <p:sp>
        <p:nvSpPr>
          <p:cNvPr id="20516" name="Line 34"/>
          <p:cNvSpPr>
            <a:spLocks noChangeShapeType="1"/>
          </p:cNvSpPr>
          <p:nvPr/>
        </p:nvSpPr>
        <p:spPr bwMode="auto">
          <a:xfrm>
            <a:off x="8061325" y="1800225"/>
            <a:ext cx="0" cy="365125"/>
          </a:xfrm>
          <a:prstGeom prst="line">
            <a:avLst/>
          </a:prstGeom>
          <a:noFill/>
          <a:ln w="12700">
            <a:solidFill>
              <a:schemeClr val="tx1"/>
            </a:solidFill>
            <a:round/>
            <a:headEnd/>
            <a:tailEnd/>
          </a:ln>
        </p:spPr>
        <p:txBody>
          <a:bodyPr/>
          <a:lstStyle/>
          <a:p>
            <a:endParaRPr lang="en-US"/>
          </a:p>
        </p:txBody>
      </p:sp>
      <p:sp>
        <p:nvSpPr>
          <p:cNvPr id="20517" name="Line 35"/>
          <p:cNvSpPr>
            <a:spLocks noChangeShapeType="1"/>
          </p:cNvSpPr>
          <p:nvPr/>
        </p:nvSpPr>
        <p:spPr bwMode="auto">
          <a:xfrm>
            <a:off x="8442325" y="1800225"/>
            <a:ext cx="0" cy="365125"/>
          </a:xfrm>
          <a:prstGeom prst="line">
            <a:avLst/>
          </a:prstGeom>
          <a:noFill/>
          <a:ln w="28575" cap="sq">
            <a:solidFill>
              <a:schemeClr val="tx1"/>
            </a:solidFill>
            <a:round/>
            <a:headEnd/>
            <a:tailEnd/>
          </a:ln>
        </p:spPr>
        <p:txBody>
          <a:bodyPr/>
          <a:lstStyle/>
          <a:p>
            <a:endParaRPr lang="en-US"/>
          </a:p>
        </p:txBody>
      </p:sp>
      <p:sp>
        <p:nvSpPr>
          <p:cNvPr id="20518" name="Line 36"/>
          <p:cNvSpPr>
            <a:spLocks noChangeShapeType="1"/>
          </p:cNvSpPr>
          <p:nvPr/>
        </p:nvSpPr>
        <p:spPr bwMode="auto">
          <a:xfrm>
            <a:off x="5621338" y="1579563"/>
            <a:ext cx="11112" cy="180975"/>
          </a:xfrm>
          <a:prstGeom prst="line">
            <a:avLst/>
          </a:prstGeom>
          <a:noFill/>
          <a:ln w="38100">
            <a:solidFill>
              <a:srgbClr val="CC0000"/>
            </a:solidFill>
            <a:round/>
            <a:headEnd/>
            <a:tailEnd type="triangle" w="med" len="med"/>
          </a:ln>
        </p:spPr>
        <p:txBody>
          <a:bodyPr/>
          <a:lstStyle/>
          <a:p>
            <a:endParaRPr lang="en-US"/>
          </a:p>
        </p:txBody>
      </p:sp>
      <p:sp>
        <p:nvSpPr>
          <p:cNvPr id="20519" name="Text Box 37"/>
          <p:cNvSpPr txBox="1">
            <a:spLocks noChangeArrowheads="1"/>
          </p:cNvSpPr>
          <p:nvPr/>
        </p:nvSpPr>
        <p:spPr bwMode="auto">
          <a:xfrm>
            <a:off x="5495925" y="1154113"/>
            <a:ext cx="311150" cy="366712"/>
          </a:xfrm>
          <a:prstGeom prst="rect">
            <a:avLst/>
          </a:prstGeom>
          <a:noFill/>
          <a:ln w="9525">
            <a:noFill/>
            <a:miter lim="800000"/>
            <a:headEnd/>
            <a:tailEnd/>
          </a:ln>
        </p:spPr>
        <p:txBody>
          <a:bodyPr wrap="none">
            <a:spAutoFit/>
          </a:bodyPr>
          <a:lstStyle/>
          <a:p>
            <a:r>
              <a:rPr lang="en-US">
                <a:solidFill>
                  <a:srgbClr val="CC0000"/>
                </a:solidFill>
              </a:rPr>
              <a:t>p</a:t>
            </a:r>
          </a:p>
        </p:txBody>
      </p:sp>
      <p:sp>
        <p:nvSpPr>
          <p:cNvPr id="20520" name="Line 38"/>
          <p:cNvSpPr>
            <a:spLocks noChangeShapeType="1"/>
          </p:cNvSpPr>
          <p:nvPr/>
        </p:nvSpPr>
        <p:spPr bwMode="auto">
          <a:xfrm>
            <a:off x="8302625" y="1574800"/>
            <a:ext cx="11113" cy="180975"/>
          </a:xfrm>
          <a:prstGeom prst="line">
            <a:avLst/>
          </a:prstGeom>
          <a:noFill/>
          <a:ln w="38100">
            <a:solidFill>
              <a:srgbClr val="CC0000"/>
            </a:solidFill>
            <a:round/>
            <a:headEnd/>
            <a:tailEnd type="triangle" w="med" len="med"/>
          </a:ln>
        </p:spPr>
        <p:txBody>
          <a:bodyPr/>
          <a:lstStyle/>
          <a:p>
            <a:endParaRPr lang="en-US"/>
          </a:p>
        </p:txBody>
      </p:sp>
      <p:sp>
        <p:nvSpPr>
          <p:cNvPr id="20521" name="Text Box 39"/>
          <p:cNvSpPr txBox="1">
            <a:spLocks noChangeArrowheads="1"/>
          </p:cNvSpPr>
          <p:nvPr/>
        </p:nvSpPr>
        <p:spPr bwMode="auto">
          <a:xfrm>
            <a:off x="8177213" y="1149350"/>
            <a:ext cx="260350" cy="366713"/>
          </a:xfrm>
          <a:prstGeom prst="rect">
            <a:avLst/>
          </a:prstGeom>
          <a:noFill/>
          <a:ln w="9525">
            <a:noFill/>
            <a:miter lim="800000"/>
            <a:headEnd/>
            <a:tailEnd/>
          </a:ln>
        </p:spPr>
        <p:txBody>
          <a:bodyPr wrap="none">
            <a:spAutoFit/>
          </a:bodyPr>
          <a:lstStyle/>
          <a:p>
            <a:r>
              <a:rPr lang="en-US">
                <a:solidFill>
                  <a:srgbClr val="CC0000"/>
                </a:solidFill>
              </a:rPr>
              <a:t>r</a:t>
            </a:r>
          </a:p>
        </p:txBody>
      </p:sp>
      <p:sp>
        <p:nvSpPr>
          <p:cNvPr id="20522" name="Line 40"/>
          <p:cNvSpPr>
            <a:spLocks noChangeShapeType="1"/>
          </p:cNvSpPr>
          <p:nvPr/>
        </p:nvSpPr>
        <p:spPr bwMode="auto">
          <a:xfrm>
            <a:off x="6784975" y="1603375"/>
            <a:ext cx="11113" cy="180975"/>
          </a:xfrm>
          <a:prstGeom prst="line">
            <a:avLst/>
          </a:prstGeom>
          <a:noFill/>
          <a:ln w="38100">
            <a:solidFill>
              <a:srgbClr val="CC0000"/>
            </a:solidFill>
            <a:round/>
            <a:headEnd/>
            <a:tailEnd type="triangle" w="med" len="med"/>
          </a:ln>
        </p:spPr>
        <p:txBody>
          <a:bodyPr/>
          <a:lstStyle/>
          <a:p>
            <a:endParaRPr lang="en-US"/>
          </a:p>
        </p:txBody>
      </p:sp>
      <p:sp>
        <p:nvSpPr>
          <p:cNvPr id="20523" name="Text Box 41"/>
          <p:cNvSpPr txBox="1">
            <a:spLocks noChangeArrowheads="1"/>
          </p:cNvSpPr>
          <p:nvPr/>
        </p:nvSpPr>
        <p:spPr bwMode="auto">
          <a:xfrm>
            <a:off x="6659563" y="1177925"/>
            <a:ext cx="311150" cy="366713"/>
          </a:xfrm>
          <a:prstGeom prst="rect">
            <a:avLst/>
          </a:prstGeom>
          <a:noFill/>
          <a:ln w="9525">
            <a:noFill/>
            <a:miter lim="800000"/>
            <a:headEnd/>
            <a:tailEnd/>
          </a:ln>
        </p:spPr>
        <p:txBody>
          <a:bodyPr wrap="none">
            <a:spAutoFit/>
          </a:bodyPr>
          <a:lstStyle/>
          <a:p>
            <a:r>
              <a:rPr lang="en-US">
                <a:solidFill>
                  <a:srgbClr val="CC0000"/>
                </a:solidFill>
              </a:rPr>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5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65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5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54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5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54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6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animBg="1"/>
      <p:bldP spid="236549" grpId="0" animBg="1"/>
      <p:bldP spid="236550" grpId="0" animBg="1"/>
      <p:bldP spid="236551" grpId="0" animBg="1"/>
      <p:bldP spid="2365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533400" y="152400"/>
            <a:ext cx="8229600" cy="1143000"/>
          </a:xfrm>
        </p:spPr>
        <p:txBody>
          <a:bodyPr/>
          <a:lstStyle/>
          <a:p>
            <a:pPr eaLnBrk="1" hangingPunct="1"/>
            <a:r>
              <a:rPr lang="en-US" dirty="0" smtClean="0"/>
              <a:t>Merge - </a:t>
            </a:r>
            <a:r>
              <a:rPr lang="en-US" dirty="0" err="1" smtClean="0"/>
              <a:t>Pseudocode</a:t>
            </a:r>
            <a:endParaRPr lang="en-US" dirty="0" smtClean="0"/>
          </a:p>
        </p:txBody>
      </p:sp>
      <p:sp>
        <p:nvSpPr>
          <p:cNvPr id="269315" name="Rectangle 3"/>
          <p:cNvSpPr>
            <a:spLocks noGrp="1" noChangeArrowheads="1"/>
          </p:cNvSpPr>
          <p:nvPr>
            <p:ph sz="quarter" idx="1"/>
          </p:nvPr>
        </p:nvSpPr>
        <p:spPr>
          <a:xfrm>
            <a:off x="381000" y="1214438"/>
            <a:ext cx="8229600" cy="5643562"/>
          </a:xfrm>
        </p:spPr>
        <p:txBody>
          <a:bodyPr/>
          <a:lstStyle/>
          <a:p>
            <a:pPr marL="381000" indent="-381000" eaLnBrk="1" hangingPunct="1">
              <a:buFontTx/>
              <a:buNone/>
            </a:pPr>
            <a:r>
              <a:rPr lang="en-US" dirty="0" smtClean="0">
                <a:solidFill>
                  <a:srgbClr val="DD0111"/>
                </a:solidFill>
                <a:latin typeface="Monotype Corsiva" pitchFamily="66" charset="0"/>
              </a:rPr>
              <a:t>Alg.:</a:t>
            </a:r>
            <a:r>
              <a:rPr lang="en-US" dirty="0" smtClean="0"/>
              <a:t> </a:t>
            </a:r>
            <a:r>
              <a:rPr lang="en-US" dirty="0" smtClean="0">
                <a:solidFill>
                  <a:schemeClr val="tx1"/>
                </a:solidFill>
              </a:rPr>
              <a:t>MERGE(A, p, q, r)</a:t>
            </a:r>
          </a:p>
          <a:p>
            <a:pPr marL="381000" indent="-381000" eaLnBrk="1" hangingPunct="1">
              <a:buFontTx/>
              <a:buAutoNum type="arabicPeriod"/>
            </a:pPr>
            <a:r>
              <a:rPr lang="en-US" sz="2400" dirty="0" smtClean="0">
                <a:solidFill>
                  <a:schemeClr val="tx1"/>
                </a:solidFill>
              </a:rPr>
              <a:t>Compute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a:t>
            </a:r>
            <a:r>
              <a:rPr lang="en-US" sz="2400" dirty="0" smtClean="0">
                <a:solidFill>
                  <a:schemeClr val="tx1"/>
                </a:solidFill>
              </a:rPr>
              <a:t>and</a:t>
            </a:r>
            <a:r>
              <a:rPr lang="en-US" sz="2400" dirty="0" smtClean="0">
                <a:solidFill>
                  <a:schemeClr val="tx1"/>
                </a:solidFill>
                <a:latin typeface="Comic Sans MS" pitchFamily="66" charset="0"/>
              </a:rPr>
              <a:t> n</a:t>
            </a:r>
            <a:r>
              <a:rPr lang="en-US" sz="2400" baseline="-25000" dirty="0" smtClean="0">
                <a:solidFill>
                  <a:schemeClr val="tx1"/>
                </a:solidFill>
                <a:latin typeface="Comic Sans MS" pitchFamily="66" charset="0"/>
              </a:rPr>
              <a:t>2</a:t>
            </a:r>
            <a:endParaRPr lang="en-US" sz="2400" dirty="0" smtClean="0">
              <a:solidFill>
                <a:schemeClr val="tx1"/>
              </a:solidFill>
              <a:latin typeface="Comic Sans MS" pitchFamily="66" charset="0"/>
            </a:endParaRPr>
          </a:p>
          <a:p>
            <a:pPr marL="381000" indent="-381000" eaLnBrk="1" hangingPunct="1">
              <a:buFontTx/>
              <a:buAutoNum type="arabicPeriod"/>
            </a:pPr>
            <a:r>
              <a:rPr lang="en-US" sz="2400" dirty="0" smtClean="0">
                <a:solidFill>
                  <a:schemeClr val="tx1"/>
                </a:solidFill>
              </a:rPr>
              <a:t>Copy the first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1</a:t>
            </a:r>
            <a:r>
              <a:rPr lang="en-US" sz="2400" dirty="0" smtClean="0">
                <a:solidFill>
                  <a:schemeClr val="tx1"/>
                </a:solidFill>
              </a:rPr>
              <a:t> elements into 				                </a:t>
            </a:r>
            <a:r>
              <a:rPr lang="en-US" sz="2400" dirty="0" smtClean="0">
                <a:solidFill>
                  <a:schemeClr val="tx1"/>
                </a:solidFill>
                <a:latin typeface="Comic Sans MS" pitchFamily="66" charset="0"/>
              </a:rPr>
              <a:t>L[1 . . 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+ 1]</a:t>
            </a:r>
            <a:r>
              <a:rPr lang="en-US" sz="2400" dirty="0" smtClean="0">
                <a:solidFill>
                  <a:schemeClr val="tx1"/>
                </a:solidFill>
              </a:rPr>
              <a:t> and  the next </a:t>
            </a:r>
            <a:r>
              <a:rPr lang="en-US" sz="2400" dirty="0" smtClean="0">
                <a:solidFill>
                  <a:schemeClr val="tx1"/>
                </a:solidFill>
                <a:latin typeface="Comic Sans MS" pitchFamily="66" charset="0"/>
              </a:rPr>
              <a:t>n</a:t>
            </a:r>
            <a:r>
              <a:rPr lang="en-US" sz="2400" baseline="-25000" dirty="0" smtClean="0">
                <a:solidFill>
                  <a:schemeClr val="tx1"/>
                </a:solidFill>
                <a:latin typeface="Comic Sans MS" pitchFamily="66" charset="0"/>
              </a:rPr>
              <a:t>2</a:t>
            </a:r>
            <a:r>
              <a:rPr lang="en-US" sz="2400" dirty="0" smtClean="0">
                <a:solidFill>
                  <a:schemeClr val="tx1"/>
                </a:solidFill>
              </a:rPr>
              <a:t> elements into </a:t>
            </a:r>
            <a:r>
              <a:rPr lang="en-US" sz="2400" dirty="0" smtClean="0">
                <a:solidFill>
                  <a:schemeClr val="tx1"/>
                </a:solidFill>
                <a:latin typeface="Comic Sans MS" pitchFamily="66" charset="0"/>
              </a:rPr>
              <a:t>R[1 . . n</a:t>
            </a:r>
            <a:r>
              <a:rPr lang="en-US" sz="2400" baseline="-25000" dirty="0" smtClean="0">
                <a:solidFill>
                  <a:schemeClr val="tx1"/>
                </a:solidFill>
                <a:latin typeface="Comic Sans MS" pitchFamily="66" charset="0"/>
              </a:rPr>
              <a:t>2</a:t>
            </a:r>
            <a:r>
              <a:rPr lang="en-US" sz="2400" dirty="0" smtClean="0">
                <a:solidFill>
                  <a:schemeClr val="tx1"/>
                </a:solidFill>
                <a:latin typeface="Comic Sans MS" pitchFamily="66" charset="0"/>
              </a:rPr>
              <a:t> + 1]</a:t>
            </a:r>
          </a:p>
          <a:p>
            <a:pPr marL="381000" indent="-381000" eaLnBrk="1" hangingPunct="1">
              <a:buFontTx/>
              <a:buAutoNum type="arabicPeriod"/>
            </a:pPr>
            <a:r>
              <a:rPr lang="en-US" sz="2400" dirty="0" smtClean="0">
                <a:solidFill>
                  <a:schemeClr val="tx1"/>
                </a:solidFill>
                <a:latin typeface="Comic Sans MS" pitchFamily="66" charset="0"/>
              </a:rPr>
              <a:t>L[n</a:t>
            </a:r>
            <a:r>
              <a:rPr lang="en-US" sz="2400" baseline="-25000" dirty="0" smtClean="0">
                <a:solidFill>
                  <a:schemeClr val="tx1"/>
                </a:solidFill>
                <a:latin typeface="Comic Sans MS" pitchFamily="66" charset="0"/>
              </a:rPr>
              <a:t>1</a:t>
            </a:r>
            <a:r>
              <a:rPr lang="en-US" sz="2400" dirty="0" smtClean="0">
                <a:solidFill>
                  <a:schemeClr val="tx1"/>
                </a:solidFill>
                <a:latin typeface="Comic Sans MS" pitchFamily="66" charset="0"/>
              </a:rPr>
              <a:t> + 1] ← </a:t>
            </a:r>
            <a:r>
              <a:rPr lang="en-US" sz="2400" dirty="0" smtClean="0">
                <a:solidFill>
                  <a:schemeClr val="tx1"/>
                </a:solidFill>
                <a:latin typeface="Comic Sans MS" pitchFamily="66" charset="0"/>
                <a:sym typeface="Symbol" pitchFamily="18" charset="2"/>
              </a:rPr>
              <a:t>;</a:t>
            </a:r>
            <a:r>
              <a:rPr lang="en-US" sz="2400" dirty="0" smtClean="0">
                <a:solidFill>
                  <a:schemeClr val="tx1"/>
                </a:solidFill>
                <a:sym typeface="Symbol" pitchFamily="18" charset="2"/>
              </a:rPr>
              <a:t>     </a:t>
            </a:r>
            <a:r>
              <a:rPr lang="en-US" sz="2400" dirty="0" smtClean="0">
                <a:solidFill>
                  <a:schemeClr val="tx1"/>
                </a:solidFill>
                <a:latin typeface="Comic Sans MS" pitchFamily="66" charset="0"/>
              </a:rPr>
              <a:t>R[n</a:t>
            </a:r>
            <a:r>
              <a:rPr lang="en-US" sz="2400" baseline="-25000" dirty="0" smtClean="0">
                <a:solidFill>
                  <a:schemeClr val="tx1"/>
                </a:solidFill>
                <a:latin typeface="Comic Sans MS" pitchFamily="66" charset="0"/>
              </a:rPr>
              <a:t>2</a:t>
            </a:r>
            <a:r>
              <a:rPr lang="en-US" sz="2400" dirty="0" smtClean="0">
                <a:solidFill>
                  <a:schemeClr val="tx1"/>
                </a:solidFill>
                <a:latin typeface="Comic Sans MS" pitchFamily="66" charset="0"/>
              </a:rPr>
              <a:t> + 1] </a:t>
            </a:r>
            <a:r>
              <a:rPr lang="en-US" sz="2400" dirty="0" smtClean="0">
                <a:solidFill>
                  <a:schemeClr val="tx1"/>
                </a:solidFill>
              </a:rPr>
              <a:t>← </a:t>
            </a:r>
            <a:r>
              <a:rPr lang="en-US" sz="2400" dirty="0" smtClean="0">
                <a:solidFill>
                  <a:schemeClr val="tx1"/>
                </a:solidFill>
                <a:sym typeface="Symbol" pitchFamily="18" charset="2"/>
              </a:rPr>
              <a:t></a:t>
            </a:r>
            <a:endParaRPr lang="en-US" sz="2400" dirty="0" smtClean="0">
              <a:solidFill>
                <a:schemeClr val="tx1"/>
              </a:solidFill>
            </a:endParaRPr>
          </a:p>
          <a:p>
            <a:pPr marL="381000" indent="-381000" eaLnBrk="1" hangingPunct="1">
              <a:buFontTx/>
              <a:buAutoNum type="arabicPeriod"/>
            </a:pPr>
            <a:r>
              <a:rPr lang="en-US" sz="2400" dirty="0" smtClean="0">
                <a:solidFill>
                  <a:schemeClr val="tx1"/>
                </a:solidFill>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1;    j ← 1</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for </a:t>
            </a:r>
            <a:r>
              <a:rPr lang="en-US" sz="2400" dirty="0" smtClean="0">
                <a:solidFill>
                  <a:schemeClr val="tx1"/>
                </a:solidFill>
                <a:latin typeface="Comic Sans MS" pitchFamily="66" charset="0"/>
              </a:rPr>
              <a:t>k ← p</a:t>
            </a:r>
            <a:r>
              <a:rPr lang="en-US" sz="2400" dirty="0" smtClean="0">
                <a:solidFill>
                  <a:schemeClr val="tx1"/>
                </a:solidFill>
              </a:rPr>
              <a:t> </a:t>
            </a:r>
            <a:r>
              <a:rPr lang="en-US" sz="2400" b="1" dirty="0" smtClean="0">
                <a:solidFill>
                  <a:schemeClr val="tx1"/>
                </a:solidFill>
              </a:rPr>
              <a:t>to </a:t>
            </a:r>
            <a:r>
              <a:rPr lang="en-US" sz="2400" dirty="0" smtClean="0">
                <a:solidFill>
                  <a:schemeClr val="tx1"/>
                </a:solidFill>
                <a:latin typeface="Comic Sans MS" pitchFamily="66" charset="0"/>
              </a:rPr>
              <a:t>r</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do if </a:t>
            </a:r>
            <a:r>
              <a:rPr lang="en-US" sz="2400" dirty="0" smtClean="0">
                <a:solidFill>
                  <a:schemeClr val="tx1"/>
                </a:solidFill>
                <a:latin typeface="Comic Sans MS" pitchFamily="66" charset="0"/>
              </a:rPr>
              <a:t>L[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 R[ j ]</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 then </a:t>
            </a:r>
            <a:r>
              <a:rPr lang="en-US" sz="2400" dirty="0" smtClean="0">
                <a:solidFill>
                  <a:schemeClr val="tx1"/>
                </a:solidFill>
                <a:latin typeface="Comic Sans MS" pitchFamily="66" charset="0"/>
              </a:rPr>
              <a:t>A[k] ← L[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a:t>
            </a:r>
          </a:p>
          <a:p>
            <a:pPr marL="381000" indent="-381000" eaLnBrk="1" hangingPunct="1">
              <a:buFontTx/>
              <a:buAutoNum type="arabicPeriod"/>
            </a:pPr>
            <a:r>
              <a:rPr lang="en-US" sz="2400" dirty="0" smtClean="0">
                <a:solidFill>
                  <a:schemeClr val="tx1"/>
                </a:solidFill>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a:t>
            </a:r>
            <a:r>
              <a:rPr lang="en-US" sz="2400" dirty="0" err="1" smtClean="0">
                <a:solidFill>
                  <a:schemeClr val="tx1"/>
                </a:solidFill>
                <a:latin typeface="Comic Sans MS" pitchFamily="66" charset="0"/>
              </a:rPr>
              <a:t>i</a:t>
            </a:r>
            <a:r>
              <a:rPr lang="en-US" sz="2400" dirty="0" smtClean="0">
                <a:solidFill>
                  <a:schemeClr val="tx1"/>
                </a:solidFill>
                <a:latin typeface="Comic Sans MS" pitchFamily="66" charset="0"/>
              </a:rPr>
              <a:t> + 1</a:t>
            </a:r>
          </a:p>
          <a:p>
            <a:pPr marL="381000" indent="-381000" eaLnBrk="1" hangingPunct="1">
              <a:buFontTx/>
              <a:buAutoNum type="arabicPeriod"/>
            </a:pPr>
            <a:r>
              <a:rPr lang="en-US" sz="2400" dirty="0" smtClean="0">
                <a:solidFill>
                  <a:schemeClr val="tx1"/>
                </a:solidFill>
              </a:rPr>
              <a:t>           </a:t>
            </a:r>
            <a:r>
              <a:rPr lang="en-US" sz="2400" b="1" dirty="0" smtClean="0">
                <a:solidFill>
                  <a:schemeClr val="tx1"/>
                </a:solidFill>
              </a:rPr>
              <a:t>  else </a:t>
            </a:r>
            <a:r>
              <a:rPr lang="en-US" sz="2400" dirty="0" smtClean="0">
                <a:solidFill>
                  <a:schemeClr val="tx1"/>
                </a:solidFill>
                <a:latin typeface="Comic Sans MS" pitchFamily="66" charset="0"/>
              </a:rPr>
              <a:t>A[k] ← R[ j ]</a:t>
            </a:r>
          </a:p>
          <a:p>
            <a:pPr marL="381000" indent="-381000" eaLnBrk="1" hangingPunct="1">
              <a:buFontTx/>
              <a:buAutoNum type="arabicPeriod"/>
            </a:pPr>
            <a:r>
              <a:rPr lang="en-US" sz="2400" dirty="0" smtClean="0">
                <a:solidFill>
                  <a:schemeClr val="tx1"/>
                </a:solidFill>
              </a:rPr>
              <a:t>                      </a:t>
            </a:r>
            <a:r>
              <a:rPr lang="en-US" sz="2400" dirty="0" smtClean="0">
                <a:solidFill>
                  <a:schemeClr val="tx1"/>
                </a:solidFill>
                <a:latin typeface="Comic Sans MS" pitchFamily="66" charset="0"/>
              </a:rPr>
              <a:t>j ← j + 1</a:t>
            </a:r>
          </a:p>
        </p:txBody>
      </p:sp>
      <p:grpSp>
        <p:nvGrpSpPr>
          <p:cNvPr id="2" name="Group 4"/>
          <p:cNvGrpSpPr>
            <a:grpSpLocks/>
          </p:cNvGrpSpPr>
          <p:nvPr/>
        </p:nvGrpSpPr>
        <p:grpSpPr bwMode="auto">
          <a:xfrm>
            <a:off x="5713413" y="3108325"/>
            <a:ext cx="3162300" cy="1539875"/>
            <a:chOff x="3599" y="1958"/>
            <a:chExt cx="1992" cy="970"/>
          </a:xfrm>
        </p:grpSpPr>
        <p:sp>
          <p:nvSpPr>
            <p:cNvPr id="27693" name="Text Box 5"/>
            <p:cNvSpPr txBox="1">
              <a:spLocks noChangeArrowheads="1"/>
            </p:cNvSpPr>
            <p:nvPr/>
          </p:nvSpPr>
          <p:spPr bwMode="auto">
            <a:xfrm>
              <a:off x="4007" y="1958"/>
              <a:ext cx="144" cy="154"/>
            </a:xfrm>
            <a:prstGeom prst="rect">
              <a:avLst/>
            </a:prstGeom>
            <a:noFill/>
            <a:ln w="9525">
              <a:noFill/>
              <a:miter lim="800000"/>
              <a:headEnd/>
              <a:tailEnd/>
            </a:ln>
          </p:spPr>
          <p:txBody>
            <a:bodyPr>
              <a:spAutoFit/>
            </a:bodyPr>
            <a:lstStyle/>
            <a:p>
              <a:r>
                <a:rPr lang="en-US" sz="1000"/>
                <a:t>p</a:t>
              </a:r>
            </a:p>
          </p:txBody>
        </p:sp>
        <p:sp>
          <p:nvSpPr>
            <p:cNvPr id="27694" name="Text Box 6"/>
            <p:cNvSpPr txBox="1">
              <a:spLocks noChangeArrowheads="1"/>
            </p:cNvSpPr>
            <p:nvPr/>
          </p:nvSpPr>
          <p:spPr bwMode="auto">
            <a:xfrm>
              <a:off x="5015" y="1958"/>
              <a:ext cx="144" cy="154"/>
            </a:xfrm>
            <a:prstGeom prst="rect">
              <a:avLst/>
            </a:prstGeom>
            <a:noFill/>
            <a:ln w="9525">
              <a:noFill/>
              <a:miter lim="800000"/>
              <a:headEnd/>
              <a:tailEnd/>
            </a:ln>
          </p:spPr>
          <p:txBody>
            <a:bodyPr>
              <a:spAutoFit/>
            </a:bodyPr>
            <a:lstStyle/>
            <a:p>
              <a:r>
                <a:rPr lang="en-US" sz="1000"/>
                <a:t>q</a:t>
              </a:r>
            </a:p>
          </p:txBody>
        </p:sp>
        <p:sp>
          <p:nvSpPr>
            <p:cNvPr id="27695" name="Rectangle 7"/>
            <p:cNvSpPr>
              <a:spLocks noChangeArrowheads="1"/>
            </p:cNvSpPr>
            <p:nvPr/>
          </p:nvSpPr>
          <p:spPr bwMode="auto">
            <a:xfrm>
              <a:off x="4919"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7</a:t>
              </a:r>
              <a:endParaRPr lang="en-US" sz="2400" baseline="-25000">
                <a:solidFill>
                  <a:schemeClr val="accent2"/>
                </a:solidFill>
              </a:endParaRPr>
            </a:p>
          </p:txBody>
        </p:sp>
        <p:sp>
          <p:nvSpPr>
            <p:cNvPr id="27696" name="Rectangle 8"/>
            <p:cNvSpPr>
              <a:spLocks noChangeArrowheads="1"/>
            </p:cNvSpPr>
            <p:nvPr/>
          </p:nvSpPr>
          <p:spPr bwMode="auto">
            <a:xfrm>
              <a:off x="4583"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5</a:t>
              </a:r>
            </a:p>
          </p:txBody>
        </p:sp>
        <p:sp>
          <p:nvSpPr>
            <p:cNvPr id="27697" name="Rectangle 9"/>
            <p:cNvSpPr>
              <a:spLocks noChangeArrowheads="1"/>
            </p:cNvSpPr>
            <p:nvPr/>
          </p:nvSpPr>
          <p:spPr bwMode="auto">
            <a:xfrm>
              <a:off x="4247"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4</a:t>
              </a:r>
            </a:p>
          </p:txBody>
        </p:sp>
        <p:sp>
          <p:nvSpPr>
            <p:cNvPr id="27698" name="Rectangle 10"/>
            <p:cNvSpPr>
              <a:spLocks noChangeArrowheads="1"/>
            </p:cNvSpPr>
            <p:nvPr/>
          </p:nvSpPr>
          <p:spPr bwMode="auto">
            <a:xfrm>
              <a:off x="3911"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endParaRPr lang="en-US" sz="2400" baseline="-25000">
                <a:solidFill>
                  <a:schemeClr val="accent2"/>
                </a:solidFill>
              </a:endParaRPr>
            </a:p>
          </p:txBody>
        </p:sp>
        <p:sp>
          <p:nvSpPr>
            <p:cNvPr id="27699" name="Line 11"/>
            <p:cNvSpPr>
              <a:spLocks noChangeShapeType="1"/>
            </p:cNvSpPr>
            <p:nvPr/>
          </p:nvSpPr>
          <p:spPr bwMode="auto">
            <a:xfrm>
              <a:off x="3911" y="2150"/>
              <a:ext cx="0" cy="288"/>
            </a:xfrm>
            <a:prstGeom prst="line">
              <a:avLst/>
            </a:prstGeom>
            <a:noFill/>
            <a:ln w="19050">
              <a:solidFill>
                <a:schemeClr val="tx1"/>
              </a:solidFill>
              <a:round/>
              <a:headEnd/>
              <a:tailEnd/>
            </a:ln>
          </p:spPr>
          <p:txBody>
            <a:bodyPr anchor="ctr" anchorCtr="1"/>
            <a:lstStyle/>
            <a:p>
              <a:endParaRPr lang="en-US"/>
            </a:p>
          </p:txBody>
        </p:sp>
        <p:sp>
          <p:nvSpPr>
            <p:cNvPr id="27700" name="Line 12"/>
            <p:cNvSpPr>
              <a:spLocks noChangeShapeType="1"/>
            </p:cNvSpPr>
            <p:nvPr/>
          </p:nvSpPr>
          <p:spPr bwMode="auto">
            <a:xfrm>
              <a:off x="4247" y="2150"/>
              <a:ext cx="0" cy="288"/>
            </a:xfrm>
            <a:prstGeom prst="line">
              <a:avLst/>
            </a:prstGeom>
            <a:noFill/>
            <a:ln w="19050">
              <a:solidFill>
                <a:schemeClr val="tx1"/>
              </a:solidFill>
              <a:round/>
              <a:headEnd/>
              <a:tailEnd/>
            </a:ln>
          </p:spPr>
          <p:txBody>
            <a:bodyPr anchor="ctr" anchorCtr="1"/>
            <a:lstStyle/>
            <a:p>
              <a:endParaRPr lang="en-US"/>
            </a:p>
          </p:txBody>
        </p:sp>
        <p:sp>
          <p:nvSpPr>
            <p:cNvPr id="27701" name="Line 13"/>
            <p:cNvSpPr>
              <a:spLocks noChangeShapeType="1"/>
            </p:cNvSpPr>
            <p:nvPr/>
          </p:nvSpPr>
          <p:spPr bwMode="auto">
            <a:xfrm>
              <a:off x="4583" y="2150"/>
              <a:ext cx="0" cy="288"/>
            </a:xfrm>
            <a:prstGeom prst="line">
              <a:avLst/>
            </a:prstGeom>
            <a:noFill/>
            <a:ln w="19050">
              <a:solidFill>
                <a:schemeClr val="tx1"/>
              </a:solidFill>
              <a:round/>
              <a:headEnd/>
              <a:tailEnd/>
            </a:ln>
          </p:spPr>
          <p:txBody>
            <a:bodyPr anchor="ctr" anchorCtr="1"/>
            <a:lstStyle/>
            <a:p>
              <a:endParaRPr lang="en-US"/>
            </a:p>
          </p:txBody>
        </p:sp>
        <p:sp>
          <p:nvSpPr>
            <p:cNvPr id="27702" name="Line 14"/>
            <p:cNvSpPr>
              <a:spLocks noChangeShapeType="1"/>
            </p:cNvSpPr>
            <p:nvPr/>
          </p:nvSpPr>
          <p:spPr bwMode="auto">
            <a:xfrm>
              <a:off x="4919" y="2150"/>
              <a:ext cx="0" cy="288"/>
            </a:xfrm>
            <a:prstGeom prst="line">
              <a:avLst/>
            </a:prstGeom>
            <a:noFill/>
            <a:ln w="19050">
              <a:solidFill>
                <a:schemeClr val="tx1"/>
              </a:solidFill>
              <a:round/>
              <a:headEnd/>
              <a:tailEnd/>
            </a:ln>
          </p:spPr>
          <p:txBody>
            <a:bodyPr anchor="ctr" anchorCtr="1"/>
            <a:lstStyle/>
            <a:p>
              <a:endParaRPr lang="en-US"/>
            </a:p>
          </p:txBody>
        </p:sp>
        <p:sp>
          <p:nvSpPr>
            <p:cNvPr id="27703" name="Line 15"/>
            <p:cNvSpPr>
              <a:spLocks noChangeShapeType="1"/>
            </p:cNvSpPr>
            <p:nvPr/>
          </p:nvSpPr>
          <p:spPr bwMode="auto">
            <a:xfrm>
              <a:off x="5255" y="2150"/>
              <a:ext cx="0" cy="288"/>
            </a:xfrm>
            <a:prstGeom prst="line">
              <a:avLst/>
            </a:prstGeom>
            <a:noFill/>
            <a:ln w="19050">
              <a:solidFill>
                <a:schemeClr val="tx1"/>
              </a:solidFill>
              <a:round/>
              <a:headEnd/>
              <a:tailEnd/>
            </a:ln>
          </p:spPr>
          <p:txBody>
            <a:bodyPr anchor="ctr" anchorCtr="1"/>
            <a:lstStyle/>
            <a:p>
              <a:endParaRPr lang="en-US"/>
            </a:p>
          </p:txBody>
        </p:sp>
        <p:sp>
          <p:nvSpPr>
            <p:cNvPr id="27704" name="Rectangle 16"/>
            <p:cNvSpPr>
              <a:spLocks noChangeArrowheads="1"/>
            </p:cNvSpPr>
            <p:nvPr/>
          </p:nvSpPr>
          <p:spPr bwMode="auto">
            <a:xfrm>
              <a:off x="4919"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6</a:t>
              </a:r>
              <a:endParaRPr lang="en-US" sz="2400" baseline="-25000">
                <a:solidFill>
                  <a:schemeClr val="accent2"/>
                </a:solidFill>
              </a:endParaRPr>
            </a:p>
          </p:txBody>
        </p:sp>
        <p:sp>
          <p:nvSpPr>
            <p:cNvPr id="27705" name="Rectangle 17"/>
            <p:cNvSpPr>
              <a:spLocks noChangeArrowheads="1"/>
            </p:cNvSpPr>
            <p:nvPr/>
          </p:nvSpPr>
          <p:spPr bwMode="auto">
            <a:xfrm>
              <a:off x="4583"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3</a:t>
              </a:r>
            </a:p>
          </p:txBody>
        </p:sp>
        <p:sp>
          <p:nvSpPr>
            <p:cNvPr id="27706" name="Rectangle 18"/>
            <p:cNvSpPr>
              <a:spLocks noChangeArrowheads="1"/>
            </p:cNvSpPr>
            <p:nvPr/>
          </p:nvSpPr>
          <p:spPr bwMode="auto">
            <a:xfrm>
              <a:off x="4247"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2</a:t>
              </a:r>
            </a:p>
          </p:txBody>
        </p:sp>
        <p:sp>
          <p:nvSpPr>
            <p:cNvPr id="27707" name="Rectangle 19"/>
            <p:cNvSpPr>
              <a:spLocks noChangeArrowheads="1"/>
            </p:cNvSpPr>
            <p:nvPr/>
          </p:nvSpPr>
          <p:spPr bwMode="auto">
            <a:xfrm>
              <a:off x="3911"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rPr>
                <a:t>1</a:t>
              </a:r>
              <a:endParaRPr lang="en-US" sz="2400" baseline="-25000">
                <a:solidFill>
                  <a:schemeClr val="accent2"/>
                </a:solidFill>
              </a:endParaRPr>
            </a:p>
          </p:txBody>
        </p:sp>
        <p:sp>
          <p:nvSpPr>
            <p:cNvPr id="27708" name="Line 20"/>
            <p:cNvSpPr>
              <a:spLocks noChangeShapeType="1"/>
            </p:cNvSpPr>
            <p:nvPr/>
          </p:nvSpPr>
          <p:spPr bwMode="auto">
            <a:xfrm>
              <a:off x="3911" y="2640"/>
              <a:ext cx="0" cy="288"/>
            </a:xfrm>
            <a:prstGeom prst="line">
              <a:avLst/>
            </a:prstGeom>
            <a:noFill/>
            <a:ln w="19050">
              <a:solidFill>
                <a:schemeClr val="tx1"/>
              </a:solidFill>
              <a:round/>
              <a:headEnd/>
              <a:tailEnd/>
            </a:ln>
          </p:spPr>
          <p:txBody>
            <a:bodyPr anchor="ctr" anchorCtr="1"/>
            <a:lstStyle/>
            <a:p>
              <a:endParaRPr lang="en-US"/>
            </a:p>
          </p:txBody>
        </p:sp>
        <p:sp>
          <p:nvSpPr>
            <p:cNvPr id="27709" name="Line 21"/>
            <p:cNvSpPr>
              <a:spLocks noChangeShapeType="1"/>
            </p:cNvSpPr>
            <p:nvPr/>
          </p:nvSpPr>
          <p:spPr bwMode="auto">
            <a:xfrm>
              <a:off x="4247" y="2640"/>
              <a:ext cx="0" cy="288"/>
            </a:xfrm>
            <a:prstGeom prst="line">
              <a:avLst/>
            </a:prstGeom>
            <a:noFill/>
            <a:ln w="19050">
              <a:solidFill>
                <a:schemeClr val="tx1"/>
              </a:solidFill>
              <a:round/>
              <a:headEnd/>
              <a:tailEnd/>
            </a:ln>
          </p:spPr>
          <p:txBody>
            <a:bodyPr anchor="ctr" anchorCtr="1"/>
            <a:lstStyle/>
            <a:p>
              <a:endParaRPr lang="en-US"/>
            </a:p>
          </p:txBody>
        </p:sp>
        <p:sp>
          <p:nvSpPr>
            <p:cNvPr id="27710" name="Line 22"/>
            <p:cNvSpPr>
              <a:spLocks noChangeShapeType="1"/>
            </p:cNvSpPr>
            <p:nvPr/>
          </p:nvSpPr>
          <p:spPr bwMode="auto">
            <a:xfrm>
              <a:off x="4583" y="2640"/>
              <a:ext cx="0" cy="288"/>
            </a:xfrm>
            <a:prstGeom prst="line">
              <a:avLst/>
            </a:prstGeom>
            <a:noFill/>
            <a:ln w="19050">
              <a:solidFill>
                <a:schemeClr val="tx1"/>
              </a:solidFill>
              <a:round/>
              <a:headEnd/>
              <a:tailEnd/>
            </a:ln>
          </p:spPr>
          <p:txBody>
            <a:bodyPr anchor="ctr" anchorCtr="1"/>
            <a:lstStyle/>
            <a:p>
              <a:endParaRPr lang="en-US"/>
            </a:p>
          </p:txBody>
        </p:sp>
        <p:sp>
          <p:nvSpPr>
            <p:cNvPr id="27711" name="Line 23"/>
            <p:cNvSpPr>
              <a:spLocks noChangeShapeType="1"/>
            </p:cNvSpPr>
            <p:nvPr/>
          </p:nvSpPr>
          <p:spPr bwMode="auto">
            <a:xfrm>
              <a:off x="4919" y="2640"/>
              <a:ext cx="0" cy="288"/>
            </a:xfrm>
            <a:prstGeom prst="line">
              <a:avLst/>
            </a:prstGeom>
            <a:noFill/>
            <a:ln w="19050">
              <a:solidFill>
                <a:schemeClr val="tx1"/>
              </a:solidFill>
              <a:round/>
              <a:headEnd/>
              <a:tailEnd/>
            </a:ln>
          </p:spPr>
          <p:txBody>
            <a:bodyPr anchor="ctr" anchorCtr="1"/>
            <a:lstStyle/>
            <a:p>
              <a:endParaRPr lang="en-US"/>
            </a:p>
          </p:txBody>
        </p:sp>
        <p:sp>
          <p:nvSpPr>
            <p:cNvPr id="27712" name="Line 24"/>
            <p:cNvSpPr>
              <a:spLocks noChangeShapeType="1"/>
            </p:cNvSpPr>
            <p:nvPr/>
          </p:nvSpPr>
          <p:spPr bwMode="auto">
            <a:xfrm>
              <a:off x="5255" y="2640"/>
              <a:ext cx="0" cy="288"/>
            </a:xfrm>
            <a:prstGeom prst="line">
              <a:avLst/>
            </a:prstGeom>
            <a:noFill/>
            <a:ln w="19050">
              <a:solidFill>
                <a:schemeClr val="tx1"/>
              </a:solidFill>
              <a:round/>
              <a:headEnd/>
              <a:tailEnd/>
            </a:ln>
          </p:spPr>
          <p:txBody>
            <a:bodyPr anchor="ctr" anchorCtr="1"/>
            <a:lstStyle/>
            <a:p>
              <a:endParaRPr lang="en-US"/>
            </a:p>
          </p:txBody>
        </p:sp>
        <p:sp>
          <p:nvSpPr>
            <p:cNvPr id="27713" name="Text Box 25"/>
            <p:cNvSpPr txBox="1">
              <a:spLocks noChangeArrowheads="1"/>
            </p:cNvSpPr>
            <p:nvPr/>
          </p:nvSpPr>
          <p:spPr bwMode="auto">
            <a:xfrm>
              <a:off x="5023" y="2486"/>
              <a:ext cx="139" cy="154"/>
            </a:xfrm>
            <a:prstGeom prst="rect">
              <a:avLst/>
            </a:prstGeom>
            <a:noFill/>
            <a:ln w="9525">
              <a:noFill/>
              <a:miter lim="800000"/>
              <a:headEnd/>
              <a:tailEnd/>
            </a:ln>
          </p:spPr>
          <p:txBody>
            <a:bodyPr>
              <a:spAutoFit/>
            </a:bodyPr>
            <a:lstStyle/>
            <a:p>
              <a:r>
                <a:rPr lang="en-US" sz="1000"/>
                <a:t>r</a:t>
              </a:r>
            </a:p>
          </p:txBody>
        </p:sp>
        <p:sp>
          <p:nvSpPr>
            <p:cNvPr id="27714" name="Text Box 26"/>
            <p:cNvSpPr txBox="1">
              <a:spLocks noChangeArrowheads="1"/>
            </p:cNvSpPr>
            <p:nvPr/>
          </p:nvSpPr>
          <p:spPr bwMode="auto">
            <a:xfrm>
              <a:off x="3957" y="2486"/>
              <a:ext cx="371" cy="154"/>
            </a:xfrm>
            <a:prstGeom prst="rect">
              <a:avLst/>
            </a:prstGeom>
            <a:noFill/>
            <a:ln w="9525">
              <a:noFill/>
              <a:miter lim="800000"/>
              <a:headEnd/>
              <a:tailEnd/>
            </a:ln>
          </p:spPr>
          <p:txBody>
            <a:bodyPr>
              <a:spAutoFit/>
            </a:bodyPr>
            <a:lstStyle/>
            <a:p>
              <a:r>
                <a:rPr lang="en-US" sz="1000"/>
                <a:t>q + 1</a:t>
              </a:r>
            </a:p>
          </p:txBody>
        </p:sp>
        <p:sp>
          <p:nvSpPr>
            <p:cNvPr id="27715" name="Text Box 27"/>
            <p:cNvSpPr txBox="1">
              <a:spLocks noChangeArrowheads="1"/>
            </p:cNvSpPr>
            <p:nvPr/>
          </p:nvSpPr>
          <p:spPr bwMode="auto">
            <a:xfrm>
              <a:off x="3623" y="2198"/>
              <a:ext cx="196" cy="231"/>
            </a:xfrm>
            <a:prstGeom prst="rect">
              <a:avLst/>
            </a:prstGeom>
            <a:noFill/>
            <a:ln w="9525">
              <a:noFill/>
              <a:miter lim="800000"/>
              <a:headEnd/>
              <a:tailEnd/>
            </a:ln>
          </p:spPr>
          <p:txBody>
            <a:bodyPr wrap="none">
              <a:spAutoFit/>
            </a:bodyPr>
            <a:lstStyle/>
            <a:p>
              <a:r>
                <a:rPr lang="en-US"/>
                <a:t>L</a:t>
              </a:r>
            </a:p>
          </p:txBody>
        </p:sp>
        <p:sp>
          <p:nvSpPr>
            <p:cNvPr id="27716" name="Text Box 28"/>
            <p:cNvSpPr txBox="1">
              <a:spLocks noChangeArrowheads="1"/>
            </p:cNvSpPr>
            <p:nvPr/>
          </p:nvSpPr>
          <p:spPr bwMode="auto">
            <a:xfrm>
              <a:off x="3599" y="2678"/>
              <a:ext cx="220" cy="231"/>
            </a:xfrm>
            <a:prstGeom prst="rect">
              <a:avLst/>
            </a:prstGeom>
            <a:noFill/>
            <a:ln w="9525">
              <a:noFill/>
              <a:miter lim="800000"/>
              <a:headEnd/>
              <a:tailEnd/>
            </a:ln>
          </p:spPr>
          <p:txBody>
            <a:bodyPr wrap="none">
              <a:spAutoFit/>
            </a:bodyPr>
            <a:lstStyle/>
            <a:p>
              <a:r>
                <a:rPr lang="en-US"/>
                <a:t>R</a:t>
              </a:r>
            </a:p>
          </p:txBody>
        </p:sp>
        <p:sp>
          <p:nvSpPr>
            <p:cNvPr id="27717" name="Rectangle 29"/>
            <p:cNvSpPr>
              <a:spLocks noChangeArrowheads="1"/>
            </p:cNvSpPr>
            <p:nvPr/>
          </p:nvSpPr>
          <p:spPr bwMode="auto">
            <a:xfrm>
              <a:off x="5255" y="215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endParaRPr lang="en-US" sz="2400" baseline="-25000">
                <a:solidFill>
                  <a:schemeClr val="accent2"/>
                </a:solidFill>
                <a:sym typeface="Symbol" pitchFamily="18" charset="2"/>
              </a:endParaRPr>
            </a:p>
          </p:txBody>
        </p:sp>
        <p:sp>
          <p:nvSpPr>
            <p:cNvPr id="27718" name="Rectangle 30"/>
            <p:cNvSpPr>
              <a:spLocks noChangeArrowheads="1"/>
            </p:cNvSpPr>
            <p:nvPr/>
          </p:nvSpPr>
          <p:spPr bwMode="auto">
            <a:xfrm>
              <a:off x="5255" y="2640"/>
              <a:ext cx="336" cy="288"/>
            </a:xfrm>
            <a:prstGeom prst="rect">
              <a:avLst/>
            </a:prstGeom>
            <a:noFill/>
            <a:ln w="19050">
              <a:solidFill>
                <a:schemeClr val="tx1"/>
              </a:solidFill>
              <a:miter lim="800000"/>
              <a:headEnd/>
              <a:tailEnd/>
            </a:ln>
          </p:spPr>
          <p:txBody>
            <a:bodyPr anchor="ctr" anchorCtr="1"/>
            <a:lstStyle/>
            <a:p>
              <a:pPr>
                <a:spcBef>
                  <a:spcPct val="20000"/>
                </a:spcBef>
              </a:pPr>
              <a:r>
                <a:rPr lang="en-US" sz="2400">
                  <a:solidFill>
                    <a:schemeClr val="accent2"/>
                  </a:solidFill>
                  <a:sym typeface="Symbol" pitchFamily="18" charset="2"/>
                </a:rPr>
                <a:t></a:t>
              </a:r>
            </a:p>
          </p:txBody>
        </p:sp>
      </p:grpSp>
      <p:grpSp>
        <p:nvGrpSpPr>
          <p:cNvPr id="3" name="Group 31"/>
          <p:cNvGrpSpPr>
            <a:grpSpLocks/>
          </p:cNvGrpSpPr>
          <p:nvPr/>
        </p:nvGrpSpPr>
        <p:grpSpPr bwMode="auto">
          <a:xfrm>
            <a:off x="5800725" y="928687"/>
            <a:ext cx="3100388" cy="1738313"/>
            <a:chOff x="3305" y="2504"/>
            <a:chExt cx="1953" cy="1095"/>
          </a:xfrm>
        </p:grpSpPr>
        <p:sp>
          <p:nvSpPr>
            <p:cNvPr id="27656" name="Text Box 32"/>
            <p:cNvSpPr txBox="1">
              <a:spLocks noChangeArrowheads="1"/>
            </p:cNvSpPr>
            <p:nvPr/>
          </p:nvSpPr>
          <p:spPr bwMode="auto">
            <a:xfrm>
              <a:off x="3321" y="2758"/>
              <a:ext cx="144" cy="154"/>
            </a:xfrm>
            <a:prstGeom prst="rect">
              <a:avLst/>
            </a:prstGeom>
            <a:noFill/>
            <a:ln w="9525">
              <a:noFill/>
              <a:miter lim="800000"/>
              <a:headEnd/>
              <a:tailEnd/>
            </a:ln>
          </p:spPr>
          <p:txBody>
            <a:bodyPr>
              <a:spAutoFit/>
            </a:bodyPr>
            <a:lstStyle/>
            <a:p>
              <a:r>
                <a:rPr lang="en-US" sz="1000"/>
                <a:t>1</a:t>
              </a:r>
            </a:p>
          </p:txBody>
        </p:sp>
        <p:sp>
          <p:nvSpPr>
            <p:cNvPr id="27657" name="Text Box 33"/>
            <p:cNvSpPr txBox="1">
              <a:spLocks noChangeArrowheads="1"/>
            </p:cNvSpPr>
            <p:nvPr/>
          </p:nvSpPr>
          <p:spPr bwMode="auto">
            <a:xfrm>
              <a:off x="3561" y="2758"/>
              <a:ext cx="144" cy="154"/>
            </a:xfrm>
            <a:prstGeom prst="rect">
              <a:avLst/>
            </a:prstGeom>
            <a:noFill/>
            <a:ln w="9525">
              <a:noFill/>
              <a:miter lim="800000"/>
              <a:headEnd/>
              <a:tailEnd/>
            </a:ln>
          </p:spPr>
          <p:txBody>
            <a:bodyPr>
              <a:spAutoFit/>
            </a:bodyPr>
            <a:lstStyle/>
            <a:p>
              <a:r>
                <a:rPr lang="en-US" sz="1000"/>
                <a:t>2</a:t>
              </a:r>
            </a:p>
          </p:txBody>
        </p:sp>
        <p:sp>
          <p:nvSpPr>
            <p:cNvPr id="27658" name="Text Box 34"/>
            <p:cNvSpPr txBox="1">
              <a:spLocks noChangeArrowheads="1"/>
            </p:cNvSpPr>
            <p:nvPr/>
          </p:nvSpPr>
          <p:spPr bwMode="auto">
            <a:xfrm>
              <a:off x="3801" y="2758"/>
              <a:ext cx="144" cy="154"/>
            </a:xfrm>
            <a:prstGeom prst="rect">
              <a:avLst/>
            </a:prstGeom>
            <a:noFill/>
            <a:ln w="9525">
              <a:noFill/>
              <a:miter lim="800000"/>
              <a:headEnd/>
              <a:tailEnd/>
            </a:ln>
          </p:spPr>
          <p:txBody>
            <a:bodyPr>
              <a:spAutoFit/>
            </a:bodyPr>
            <a:lstStyle/>
            <a:p>
              <a:r>
                <a:rPr lang="en-US" sz="1000"/>
                <a:t>3</a:t>
              </a:r>
            </a:p>
          </p:txBody>
        </p:sp>
        <p:sp>
          <p:nvSpPr>
            <p:cNvPr id="27659" name="Text Box 35"/>
            <p:cNvSpPr txBox="1">
              <a:spLocks noChangeArrowheads="1"/>
            </p:cNvSpPr>
            <p:nvPr/>
          </p:nvSpPr>
          <p:spPr bwMode="auto">
            <a:xfrm>
              <a:off x="4041" y="2758"/>
              <a:ext cx="144" cy="154"/>
            </a:xfrm>
            <a:prstGeom prst="rect">
              <a:avLst/>
            </a:prstGeom>
            <a:noFill/>
            <a:ln w="9525">
              <a:noFill/>
              <a:miter lim="800000"/>
              <a:headEnd/>
              <a:tailEnd/>
            </a:ln>
          </p:spPr>
          <p:txBody>
            <a:bodyPr>
              <a:spAutoFit/>
            </a:bodyPr>
            <a:lstStyle/>
            <a:p>
              <a:r>
                <a:rPr lang="en-US" sz="1000"/>
                <a:t>4</a:t>
              </a:r>
            </a:p>
          </p:txBody>
        </p:sp>
        <p:sp>
          <p:nvSpPr>
            <p:cNvPr id="27660" name="Text Box 36"/>
            <p:cNvSpPr txBox="1">
              <a:spLocks noChangeArrowheads="1"/>
            </p:cNvSpPr>
            <p:nvPr/>
          </p:nvSpPr>
          <p:spPr bwMode="auto">
            <a:xfrm>
              <a:off x="4281" y="2758"/>
              <a:ext cx="144" cy="154"/>
            </a:xfrm>
            <a:prstGeom prst="rect">
              <a:avLst/>
            </a:prstGeom>
            <a:noFill/>
            <a:ln w="9525">
              <a:noFill/>
              <a:miter lim="800000"/>
              <a:headEnd/>
              <a:tailEnd/>
            </a:ln>
          </p:spPr>
          <p:txBody>
            <a:bodyPr>
              <a:spAutoFit/>
            </a:bodyPr>
            <a:lstStyle/>
            <a:p>
              <a:r>
                <a:rPr lang="en-US" sz="1000"/>
                <a:t>5</a:t>
              </a:r>
            </a:p>
          </p:txBody>
        </p:sp>
        <p:sp>
          <p:nvSpPr>
            <p:cNvPr id="27661" name="Text Box 37"/>
            <p:cNvSpPr txBox="1">
              <a:spLocks noChangeArrowheads="1"/>
            </p:cNvSpPr>
            <p:nvPr/>
          </p:nvSpPr>
          <p:spPr bwMode="auto">
            <a:xfrm>
              <a:off x="4521" y="2758"/>
              <a:ext cx="144" cy="154"/>
            </a:xfrm>
            <a:prstGeom prst="rect">
              <a:avLst/>
            </a:prstGeom>
            <a:noFill/>
            <a:ln w="9525">
              <a:noFill/>
              <a:miter lim="800000"/>
              <a:headEnd/>
              <a:tailEnd/>
            </a:ln>
          </p:spPr>
          <p:txBody>
            <a:bodyPr>
              <a:spAutoFit/>
            </a:bodyPr>
            <a:lstStyle/>
            <a:p>
              <a:r>
                <a:rPr lang="en-US" sz="1000"/>
                <a:t>6</a:t>
              </a:r>
            </a:p>
          </p:txBody>
        </p:sp>
        <p:sp>
          <p:nvSpPr>
            <p:cNvPr id="27662" name="Text Box 38"/>
            <p:cNvSpPr txBox="1">
              <a:spLocks noChangeArrowheads="1"/>
            </p:cNvSpPr>
            <p:nvPr/>
          </p:nvSpPr>
          <p:spPr bwMode="auto">
            <a:xfrm>
              <a:off x="4761" y="2758"/>
              <a:ext cx="144" cy="154"/>
            </a:xfrm>
            <a:prstGeom prst="rect">
              <a:avLst/>
            </a:prstGeom>
            <a:noFill/>
            <a:ln w="9525">
              <a:noFill/>
              <a:miter lim="800000"/>
              <a:headEnd/>
              <a:tailEnd/>
            </a:ln>
          </p:spPr>
          <p:txBody>
            <a:bodyPr>
              <a:spAutoFit/>
            </a:bodyPr>
            <a:lstStyle/>
            <a:p>
              <a:r>
                <a:rPr lang="en-US" sz="1000"/>
                <a:t>7</a:t>
              </a:r>
            </a:p>
          </p:txBody>
        </p:sp>
        <p:sp>
          <p:nvSpPr>
            <p:cNvPr id="27663" name="Text Box 39"/>
            <p:cNvSpPr txBox="1">
              <a:spLocks noChangeArrowheads="1"/>
            </p:cNvSpPr>
            <p:nvPr/>
          </p:nvSpPr>
          <p:spPr bwMode="auto">
            <a:xfrm>
              <a:off x="5001" y="2758"/>
              <a:ext cx="144" cy="154"/>
            </a:xfrm>
            <a:prstGeom prst="rect">
              <a:avLst/>
            </a:prstGeom>
            <a:noFill/>
            <a:ln w="9525">
              <a:noFill/>
              <a:miter lim="800000"/>
              <a:headEnd/>
              <a:tailEnd/>
            </a:ln>
          </p:spPr>
          <p:txBody>
            <a:bodyPr>
              <a:spAutoFit/>
            </a:bodyPr>
            <a:lstStyle/>
            <a:p>
              <a:r>
                <a:rPr lang="en-US" sz="1000"/>
                <a:t>8</a:t>
              </a:r>
            </a:p>
          </p:txBody>
        </p:sp>
        <p:sp>
          <p:nvSpPr>
            <p:cNvPr id="27664" name="Rectangle 40"/>
            <p:cNvSpPr>
              <a:spLocks noChangeArrowheads="1"/>
            </p:cNvSpPr>
            <p:nvPr/>
          </p:nvSpPr>
          <p:spPr bwMode="auto">
            <a:xfrm>
              <a:off x="4986" y="2915"/>
              <a:ext cx="240" cy="230"/>
            </a:xfrm>
            <a:prstGeom prst="rect">
              <a:avLst/>
            </a:prstGeom>
            <a:noFill/>
            <a:ln w="9525">
              <a:noFill/>
              <a:miter lim="800000"/>
              <a:headEnd/>
              <a:tailEnd/>
            </a:ln>
          </p:spPr>
          <p:txBody>
            <a:bodyPr/>
            <a:lstStyle/>
            <a:p>
              <a:pPr>
                <a:spcBef>
                  <a:spcPct val="20000"/>
                </a:spcBef>
              </a:pPr>
              <a:r>
                <a:rPr lang="en-US">
                  <a:solidFill>
                    <a:schemeClr val="accent2"/>
                  </a:solidFill>
                </a:rPr>
                <a:t>6</a:t>
              </a:r>
            </a:p>
          </p:txBody>
        </p:sp>
        <p:sp>
          <p:nvSpPr>
            <p:cNvPr id="27665" name="Rectangle 41"/>
            <p:cNvSpPr>
              <a:spLocks noChangeArrowheads="1"/>
            </p:cNvSpPr>
            <p:nvPr/>
          </p:nvSpPr>
          <p:spPr bwMode="auto">
            <a:xfrm>
              <a:off x="4746" y="2915"/>
              <a:ext cx="240" cy="230"/>
            </a:xfrm>
            <a:prstGeom prst="rect">
              <a:avLst/>
            </a:prstGeom>
            <a:noFill/>
            <a:ln w="9525">
              <a:noFill/>
              <a:miter lim="800000"/>
              <a:headEnd/>
              <a:tailEnd/>
            </a:ln>
          </p:spPr>
          <p:txBody>
            <a:bodyPr/>
            <a:lstStyle/>
            <a:p>
              <a:pPr>
                <a:spcBef>
                  <a:spcPct val="20000"/>
                </a:spcBef>
              </a:pPr>
              <a:r>
                <a:rPr lang="en-US">
                  <a:solidFill>
                    <a:schemeClr val="accent2"/>
                  </a:solidFill>
                </a:rPr>
                <a:t>3</a:t>
              </a:r>
            </a:p>
          </p:txBody>
        </p:sp>
        <p:sp>
          <p:nvSpPr>
            <p:cNvPr id="27666" name="Rectangle 42"/>
            <p:cNvSpPr>
              <a:spLocks noChangeArrowheads="1"/>
            </p:cNvSpPr>
            <p:nvPr/>
          </p:nvSpPr>
          <p:spPr bwMode="auto">
            <a:xfrm>
              <a:off x="4506" y="2915"/>
              <a:ext cx="240" cy="230"/>
            </a:xfrm>
            <a:prstGeom prst="rect">
              <a:avLst/>
            </a:prstGeom>
            <a:noFill/>
            <a:ln w="9525">
              <a:noFill/>
              <a:miter lim="800000"/>
              <a:headEnd/>
              <a:tailEnd/>
            </a:ln>
          </p:spPr>
          <p:txBody>
            <a:bodyPr/>
            <a:lstStyle/>
            <a:p>
              <a:pPr>
                <a:spcBef>
                  <a:spcPct val="20000"/>
                </a:spcBef>
              </a:pPr>
              <a:r>
                <a:rPr lang="en-US">
                  <a:solidFill>
                    <a:schemeClr val="accent2"/>
                  </a:solidFill>
                </a:rPr>
                <a:t>2</a:t>
              </a:r>
            </a:p>
          </p:txBody>
        </p:sp>
        <p:sp>
          <p:nvSpPr>
            <p:cNvPr id="27667" name="Rectangle 43"/>
            <p:cNvSpPr>
              <a:spLocks noChangeArrowheads="1"/>
            </p:cNvSpPr>
            <p:nvPr/>
          </p:nvSpPr>
          <p:spPr bwMode="auto">
            <a:xfrm>
              <a:off x="4266" y="2915"/>
              <a:ext cx="240" cy="230"/>
            </a:xfrm>
            <a:prstGeom prst="rect">
              <a:avLst/>
            </a:prstGeom>
            <a:noFill/>
            <a:ln w="9525">
              <a:noFill/>
              <a:miter lim="800000"/>
              <a:headEnd/>
              <a:tailEnd/>
            </a:ln>
          </p:spPr>
          <p:txBody>
            <a:bodyPr/>
            <a:lstStyle/>
            <a:p>
              <a:pPr>
                <a:spcBef>
                  <a:spcPct val="20000"/>
                </a:spcBef>
              </a:pPr>
              <a:r>
                <a:rPr lang="en-US">
                  <a:solidFill>
                    <a:schemeClr val="accent2"/>
                  </a:solidFill>
                </a:rPr>
                <a:t>1</a:t>
              </a:r>
            </a:p>
          </p:txBody>
        </p:sp>
        <p:sp>
          <p:nvSpPr>
            <p:cNvPr id="27668" name="Rectangle 44"/>
            <p:cNvSpPr>
              <a:spLocks noChangeArrowheads="1"/>
            </p:cNvSpPr>
            <p:nvPr/>
          </p:nvSpPr>
          <p:spPr bwMode="auto">
            <a:xfrm>
              <a:off x="4026" y="2915"/>
              <a:ext cx="240" cy="230"/>
            </a:xfrm>
            <a:prstGeom prst="rect">
              <a:avLst/>
            </a:prstGeom>
            <a:noFill/>
            <a:ln w="9525">
              <a:noFill/>
              <a:miter lim="800000"/>
              <a:headEnd/>
              <a:tailEnd/>
            </a:ln>
          </p:spPr>
          <p:txBody>
            <a:bodyPr/>
            <a:lstStyle/>
            <a:p>
              <a:pPr>
                <a:spcBef>
                  <a:spcPct val="20000"/>
                </a:spcBef>
              </a:pPr>
              <a:r>
                <a:rPr lang="en-US">
                  <a:solidFill>
                    <a:schemeClr val="accent2"/>
                  </a:solidFill>
                </a:rPr>
                <a:t>7</a:t>
              </a:r>
            </a:p>
          </p:txBody>
        </p:sp>
        <p:sp>
          <p:nvSpPr>
            <p:cNvPr id="27669" name="Rectangle 45"/>
            <p:cNvSpPr>
              <a:spLocks noChangeArrowheads="1"/>
            </p:cNvSpPr>
            <p:nvPr/>
          </p:nvSpPr>
          <p:spPr bwMode="auto">
            <a:xfrm>
              <a:off x="3786" y="2915"/>
              <a:ext cx="240" cy="230"/>
            </a:xfrm>
            <a:prstGeom prst="rect">
              <a:avLst/>
            </a:prstGeom>
            <a:noFill/>
            <a:ln w="9525">
              <a:noFill/>
              <a:miter lim="800000"/>
              <a:headEnd/>
              <a:tailEnd/>
            </a:ln>
          </p:spPr>
          <p:txBody>
            <a:bodyPr/>
            <a:lstStyle/>
            <a:p>
              <a:pPr>
                <a:spcBef>
                  <a:spcPct val="20000"/>
                </a:spcBef>
              </a:pPr>
              <a:r>
                <a:rPr lang="en-US">
                  <a:solidFill>
                    <a:schemeClr val="accent2"/>
                  </a:solidFill>
                </a:rPr>
                <a:t>5</a:t>
              </a:r>
            </a:p>
          </p:txBody>
        </p:sp>
        <p:sp>
          <p:nvSpPr>
            <p:cNvPr id="27670" name="Rectangle 46"/>
            <p:cNvSpPr>
              <a:spLocks noChangeArrowheads="1"/>
            </p:cNvSpPr>
            <p:nvPr/>
          </p:nvSpPr>
          <p:spPr bwMode="auto">
            <a:xfrm>
              <a:off x="3546" y="2915"/>
              <a:ext cx="240" cy="230"/>
            </a:xfrm>
            <a:prstGeom prst="rect">
              <a:avLst/>
            </a:prstGeom>
            <a:noFill/>
            <a:ln w="9525">
              <a:noFill/>
              <a:miter lim="800000"/>
              <a:headEnd/>
              <a:tailEnd/>
            </a:ln>
          </p:spPr>
          <p:txBody>
            <a:bodyPr/>
            <a:lstStyle/>
            <a:p>
              <a:pPr>
                <a:spcBef>
                  <a:spcPct val="20000"/>
                </a:spcBef>
              </a:pPr>
              <a:r>
                <a:rPr lang="en-US">
                  <a:solidFill>
                    <a:schemeClr val="accent2"/>
                  </a:solidFill>
                </a:rPr>
                <a:t>4</a:t>
              </a:r>
            </a:p>
          </p:txBody>
        </p:sp>
        <p:sp>
          <p:nvSpPr>
            <p:cNvPr id="27671" name="Rectangle 47"/>
            <p:cNvSpPr>
              <a:spLocks noChangeArrowheads="1"/>
            </p:cNvSpPr>
            <p:nvPr/>
          </p:nvSpPr>
          <p:spPr bwMode="auto">
            <a:xfrm>
              <a:off x="3306" y="2915"/>
              <a:ext cx="240" cy="230"/>
            </a:xfrm>
            <a:prstGeom prst="rect">
              <a:avLst/>
            </a:prstGeom>
            <a:noFill/>
            <a:ln w="9525">
              <a:noFill/>
              <a:miter lim="800000"/>
              <a:headEnd/>
              <a:tailEnd/>
            </a:ln>
          </p:spPr>
          <p:txBody>
            <a:bodyPr anchor="ctr" anchorCtr="1"/>
            <a:lstStyle/>
            <a:p>
              <a:pPr>
                <a:spcBef>
                  <a:spcPct val="20000"/>
                </a:spcBef>
              </a:pPr>
              <a:r>
                <a:rPr lang="en-US">
                  <a:solidFill>
                    <a:schemeClr val="accent2"/>
                  </a:solidFill>
                </a:rPr>
                <a:t>2</a:t>
              </a:r>
            </a:p>
          </p:txBody>
        </p:sp>
        <p:sp>
          <p:nvSpPr>
            <p:cNvPr id="27672" name="Line 48"/>
            <p:cNvSpPr>
              <a:spLocks noChangeShapeType="1"/>
            </p:cNvSpPr>
            <p:nvPr/>
          </p:nvSpPr>
          <p:spPr bwMode="auto">
            <a:xfrm>
              <a:off x="3306" y="2915"/>
              <a:ext cx="1920" cy="0"/>
            </a:xfrm>
            <a:prstGeom prst="line">
              <a:avLst/>
            </a:prstGeom>
            <a:noFill/>
            <a:ln w="28575" cap="sq">
              <a:solidFill>
                <a:schemeClr val="tx1"/>
              </a:solidFill>
              <a:round/>
              <a:headEnd/>
              <a:tailEnd/>
            </a:ln>
          </p:spPr>
          <p:txBody>
            <a:bodyPr/>
            <a:lstStyle/>
            <a:p>
              <a:endParaRPr lang="en-US"/>
            </a:p>
          </p:txBody>
        </p:sp>
        <p:sp>
          <p:nvSpPr>
            <p:cNvPr id="27673" name="Line 49"/>
            <p:cNvSpPr>
              <a:spLocks noChangeShapeType="1"/>
            </p:cNvSpPr>
            <p:nvPr/>
          </p:nvSpPr>
          <p:spPr bwMode="auto">
            <a:xfrm>
              <a:off x="3306" y="3145"/>
              <a:ext cx="1920" cy="0"/>
            </a:xfrm>
            <a:prstGeom prst="line">
              <a:avLst/>
            </a:prstGeom>
            <a:noFill/>
            <a:ln w="28575" cap="sq">
              <a:solidFill>
                <a:schemeClr val="tx1"/>
              </a:solidFill>
              <a:round/>
              <a:headEnd/>
              <a:tailEnd/>
            </a:ln>
          </p:spPr>
          <p:txBody>
            <a:bodyPr/>
            <a:lstStyle/>
            <a:p>
              <a:endParaRPr lang="en-US"/>
            </a:p>
          </p:txBody>
        </p:sp>
        <p:sp>
          <p:nvSpPr>
            <p:cNvPr id="27674" name="Line 50"/>
            <p:cNvSpPr>
              <a:spLocks noChangeShapeType="1"/>
            </p:cNvSpPr>
            <p:nvPr/>
          </p:nvSpPr>
          <p:spPr bwMode="auto">
            <a:xfrm>
              <a:off x="3306" y="2915"/>
              <a:ext cx="0" cy="230"/>
            </a:xfrm>
            <a:prstGeom prst="line">
              <a:avLst/>
            </a:prstGeom>
            <a:noFill/>
            <a:ln w="28575" cap="sq">
              <a:solidFill>
                <a:schemeClr val="tx1"/>
              </a:solidFill>
              <a:round/>
              <a:headEnd/>
              <a:tailEnd/>
            </a:ln>
          </p:spPr>
          <p:txBody>
            <a:bodyPr/>
            <a:lstStyle/>
            <a:p>
              <a:endParaRPr lang="en-US"/>
            </a:p>
          </p:txBody>
        </p:sp>
        <p:sp>
          <p:nvSpPr>
            <p:cNvPr id="27675" name="Line 51"/>
            <p:cNvSpPr>
              <a:spLocks noChangeShapeType="1"/>
            </p:cNvSpPr>
            <p:nvPr/>
          </p:nvSpPr>
          <p:spPr bwMode="auto">
            <a:xfrm>
              <a:off x="3546" y="2915"/>
              <a:ext cx="0" cy="230"/>
            </a:xfrm>
            <a:prstGeom prst="line">
              <a:avLst/>
            </a:prstGeom>
            <a:noFill/>
            <a:ln w="12700">
              <a:solidFill>
                <a:schemeClr val="tx1"/>
              </a:solidFill>
              <a:round/>
              <a:headEnd/>
              <a:tailEnd/>
            </a:ln>
          </p:spPr>
          <p:txBody>
            <a:bodyPr/>
            <a:lstStyle/>
            <a:p>
              <a:endParaRPr lang="en-US"/>
            </a:p>
          </p:txBody>
        </p:sp>
        <p:sp>
          <p:nvSpPr>
            <p:cNvPr id="27676" name="Line 52"/>
            <p:cNvSpPr>
              <a:spLocks noChangeShapeType="1"/>
            </p:cNvSpPr>
            <p:nvPr/>
          </p:nvSpPr>
          <p:spPr bwMode="auto">
            <a:xfrm>
              <a:off x="3786" y="2915"/>
              <a:ext cx="0" cy="230"/>
            </a:xfrm>
            <a:prstGeom prst="line">
              <a:avLst/>
            </a:prstGeom>
            <a:noFill/>
            <a:ln w="12700">
              <a:solidFill>
                <a:schemeClr val="tx1"/>
              </a:solidFill>
              <a:round/>
              <a:headEnd/>
              <a:tailEnd/>
            </a:ln>
          </p:spPr>
          <p:txBody>
            <a:bodyPr/>
            <a:lstStyle/>
            <a:p>
              <a:endParaRPr lang="en-US"/>
            </a:p>
          </p:txBody>
        </p:sp>
        <p:sp>
          <p:nvSpPr>
            <p:cNvPr id="27677" name="Line 53"/>
            <p:cNvSpPr>
              <a:spLocks noChangeShapeType="1"/>
            </p:cNvSpPr>
            <p:nvPr/>
          </p:nvSpPr>
          <p:spPr bwMode="auto">
            <a:xfrm>
              <a:off x="4026" y="2915"/>
              <a:ext cx="0" cy="230"/>
            </a:xfrm>
            <a:prstGeom prst="line">
              <a:avLst/>
            </a:prstGeom>
            <a:noFill/>
            <a:ln w="12700">
              <a:solidFill>
                <a:schemeClr val="tx1"/>
              </a:solidFill>
              <a:round/>
              <a:headEnd/>
              <a:tailEnd/>
            </a:ln>
          </p:spPr>
          <p:txBody>
            <a:bodyPr/>
            <a:lstStyle/>
            <a:p>
              <a:endParaRPr lang="en-US"/>
            </a:p>
          </p:txBody>
        </p:sp>
        <p:sp>
          <p:nvSpPr>
            <p:cNvPr id="27678" name="Line 54"/>
            <p:cNvSpPr>
              <a:spLocks noChangeShapeType="1"/>
            </p:cNvSpPr>
            <p:nvPr/>
          </p:nvSpPr>
          <p:spPr bwMode="auto">
            <a:xfrm>
              <a:off x="4266" y="2915"/>
              <a:ext cx="0" cy="230"/>
            </a:xfrm>
            <a:prstGeom prst="line">
              <a:avLst/>
            </a:prstGeom>
            <a:noFill/>
            <a:ln w="12700">
              <a:solidFill>
                <a:schemeClr val="tx1"/>
              </a:solidFill>
              <a:round/>
              <a:headEnd/>
              <a:tailEnd/>
            </a:ln>
          </p:spPr>
          <p:txBody>
            <a:bodyPr/>
            <a:lstStyle/>
            <a:p>
              <a:endParaRPr lang="en-US"/>
            </a:p>
          </p:txBody>
        </p:sp>
        <p:sp>
          <p:nvSpPr>
            <p:cNvPr id="27679" name="Line 55"/>
            <p:cNvSpPr>
              <a:spLocks noChangeShapeType="1"/>
            </p:cNvSpPr>
            <p:nvPr/>
          </p:nvSpPr>
          <p:spPr bwMode="auto">
            <a:xfrm>
              <a:off x="4506" y="2915"/>
              <a:ext cx="0" cy="230"/>
            </a:xfrm>
            <a:prstGeom prst="line">
              <a:avLst/>
            </a:prstGeom>
            <a:noFill/>
            <a:ln w="12700">
              <a:solidFill>
                <a:schemeClr val="tx1"/>
              </a:solidFill>
              <a:round/>
              <a:headEnd/>
              <a:tailEnd/>
            </a:ln>
          </p:spPr>
          <p:txBody>
            <a:bodyPr/>
            <a:lstStyle/>
            <a:p>
              <a:endParaRPr lang="en-US"/>
            </a:p>
          </p:txBody>
        </p:sp>
        <p:sp>
          <p:nvSpPr>
            <p:cNvPr id="27680" name="Line 56"/>
            <p:cNvSpPr>
              <a:spLocks noChangeShapeType="1"/>
            </p:cNvSpPr>
            <p:nvPr/>
          </p:nvSpPr>
          <p:spPr bwMode="auto">
            <a:xfrm>
              <a:off x="4746" y="2915"/>
              <a:ext cx="0" cy="230"/>
            </a:xfrm>
            <a:prstGeom prst="line">
              <a:avLst/>
            </a:prstGeom>
            <a:noFill/>
            <a:ln w="12700">
              <a:solidFill>
                <a:schemeClr val="tx1"/>
              </a:solidFill>
              <a:round/>
              <a:headEnd/>
              <a:tailEnd/>
            </a:ln>
          </p:spPr>
          <p:txBody>
            <a:bodyPr/>
            <a:lstStyle/>
            <a:p>
              <a:endParaRPr lang="en-US"/>
            </a:p>
          </p:txBody>
        </p:sp>
        <p:sp>
          <p:nvSpPr>
            <p:cNvPr id="27681" name="Line 57"/>
            <p:cNvSpPr>
              <a:spLocks noChangeShapeType="1"/>
            </p:cNvSpPr>
            <p:nvPr/>
          </p:nvSpPr>
          <p:spPr bwMode="auto">
            <a:xfrm>
              <a:off x="4986" y="2915"/>
              <a:ext cx="0" cy="230"/>
            </a:xfrm>
            <a:prstGeom prst="line">
              <a:avLst/>
            </a:prstGeom>
            <a:noFill/>
            <a:ln w="12700">
              <a:solidFill>
                <a:schemeClr val="tx1"/>
              </a:solidFill>
              <a:round/>
              <a:headEnd/>
              <a:tailEnd/>
            </a:ln>
          </p:spPr>
          <p:txBody>
            <a:bodyPr/>
            <a:lstStyle/>
            <a:p>
              <a:endParaRPr lang="en-US"/>
            </a:p>
          </p:txBody>
        </p:sp>
        <p:sp>
          <p:nvSpPr>
            <p:cNvPr id="27682" name="Line 58"/>
            <p:cNvSpPr>
              <a:spLocks noChangeShapeType="1"/>
            </p:cNvSpPr>
            <p:nvPr/>
          </p:nvSpPr>
          <p:spPr bwMode="auto">
            <a:xfrm>
              <a:off x="5226" y="2915"/>
              <a:ext cx="0" cy="230"/>
            </a:xfrm>
            <a:prstGeom prst="line">
              <a:avLst/>
            </a:prstGeom>
            <a:noFill/>
            <a:ln w="28575" cap="sq">
              <a:solidFill>
                <a:schemeClr val="tx1"/>
              </a:solidFill>
              <a:round/>
              <a:headEnd/>
              <a:tailEnd/>
            </a:ln>
          </p:spPr>
          <p:txBody>
            <a:bodyPr/>
            <a:lstStyle/>
            <a:p>
              <a:endParaRPr lang="en-US"/>
            </a:p>
          </p:txBody>
        </p:sp>
        <p:sp>
          <p:nvSpPr>
            <p:cNvPr id="27683" name="Line 59"/>
            <p:cNvSpPr>
              <a:spLocks noChangeShapeType="1"/>
            </p:cNvSpPr>
            <p:nvPr/>
          </p:nvSpPr>
          <p:spPr bwMode="auto">
            <a:xfrm>
              <a:off x="3455" y="2787"/>
              <a:ext cx="7" cy="114"/>
            </a:xfrm>
            <a:prstGeom prst="line">
              <a:avLst/>
            </a:prstGeom>
            <a:noFill/>
            <a:ln w="38100">
              <a:solidFill>
                <a:srgbClr val="CC0000"/>
              </a:solidFill>
              <a:round/>
              <a:headEnd/>
              <a:tailEnd type="triangle" w="med" len="med"/>
            </a:ln>
          </p:spPr>
          <p:txBody>
            <a:bodyPr/>
            <a:lstStyle/>
            <a:p>
              <a:endParaRPr lang="en-US"/>
            </a:p>
          </p:txBody>
        </p:sp>
        <p:sp>
          <p:nvSpPr>
            <p:cNvPr id="27684" name="Text Box 60"/>
            <p:cNvSpPr txBox="1">
              <a:spLocks noChangeArrowheads="1"/>
            </p:cNvSpPr>
            <p:nvPr/>
          </p:nvSpPr>
          <p:spPr bwMode="auto">
            <a:xfrm>
              <a:off x="3376" y="2507"/>
              <a:ext cx="202"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p</a:t>
              </a:r>
            </a:p>
          </p:txBody>
        </p:sp>
        <p:sp>
          <p:nvSpPr>
            <p:cNvPr id="27685" name="Line 61"/>
            <p:cNvSpPr>
              <a:spLocks noChangeShapeType="1"/>
            </p:cNvSpPr>
            <p:nvPr/>
          </p:nvSpPr>
          <p:spPr bwMode="auto">
            <a:xfrm>
              <a:off x="5144" y="2784"/>
              <a:ext cx="7" cy="114"/>
            </a:xfrm>
            <a:prstGeom prst="line">
              <a:avLst/>
            </a:prstGeom>
            <a:noFill/>
            <a:ln w="38100">
              <a:solidFill>
                <a:srgbClr val="CC0000"/>
              </a:solidFill>
              <a:round/>
              <a:headEnd/>
              <a:tailEnd type="triangle" w="med" len="med"/>
            </a:ln>
          </p:spPr>
          <p:txBody>
            <a:bodyPr/>
            <a:lstStyle/>
            <a:p>
              <a:endParaRPr lang="en-US"/>
            </a:p>
          </p:txBody>
        </p:sp>
        <p:sp>
          <p:nvSpPr>
            <p:cNvPr id="27686" name="Text Box 62"/>
            <p:cNvSpPr txBox="1">
              <a:spLocks noChangeArrowheads="1"/>
            </p:cNvSpPr>
            <p:nvPr/>
          </p:nvSpPr>
          <p:spPr bwMode="auto">
            <a:xfrm>
              <a:off x="5065" y="2504"/>
              <a:ext cx="19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r</a:t>
              </a:r>
            </a:p>
          </p:txBody>
        </p:sp>
        <p:sp>
          <p:nvSpPr>
            <p:cNvPr id="27687" name="Line 63"/>
            <p:cNvSpPr>
              <a:spLocks noChangeShapeType="1"/>
            </p:cNvSpPr>
            <p:nvPr/>
          </p:nvSpPr>
          <p:spPr bwMode="auto">
            <a:xfrm>
              <a:off x="4188" y="2802"/>
              <a:ext cx="7" cy="114"/>
            </a:xfrm>
            <a:prstGeom prst="line">
              <a:avLst/>
            </a:prstGeom>
            <a:noFill/>
            <a:ln w="38100">
              <a:solidFill>
                <a:srgbClr val="CC0000"/>
              </a:solidFill>
              <a:round/>
              <a:headEnd/>
              <a:tailEnd type="triangle" w="med" len="med"/>
            </a:ln>
          </p:spPr>
          <p:txBody>
            <a:bodyPr/>
            <a:lstStyle/>
            <a:p>
              <a:endParaRPr lang="en-US"/>
            </a:p>
          </p:txBody>
        </p:sp>
        <p:sp>
          <p:nvSpPr>
            <p:cNvPr id="27688" name="Text Box 64"/>
            <p:cNvSpPr txBox="1">
              <a:spLocks noChangeArrowheads="1"/>
            </p:cNvSpPr>
            <p:nvPr/>
          </p:nvSpPr>
          <p:spPr bwMode="auto">
            <a:xfrm>
              <a:off x="4109" y="2522"/>
              <a:ext cx="199"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q</a:t>
              </a:r>
            </a:p>
          </p:txBody>
        </p:sp>
        <p:sp>
          <p:nvSpPr>
            <p:cNvPr id="27689" name="AutoShape 65"/>
            <p:cNvSpPr>
              <a:spLocks/>
            </p:cNvSpPr>
            <p:nvPr/>
          </p:nvSpPr>
          <p:spPr bwMode="auto">
            <a:xfrm rot="-5400000">
              <a:off x="3727"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7690" name="AutoShape 66"/>
            <p:cNvSpPr>
              <a:spLocks/>
            </p:cNvSpPr>
            <p:nvPr/>
          </p:nvSpPr>
          <p:spPr bwMode="auto">
            <a:xfrm rot="-5400000">
              <a:off x="4690" y="2798"/>
              <a:ext cx="106" cy="949"/>
            </a:xfrm>
            <a:prstGeom prst="leftBrace">
              <a:avLst>
                <a:gd name="adj1" fmla="val 74607"/>
                <a:gd name="adj2" fmla="val 50000"/>
              </a:avLst>
            </a:prstGeom>
            <a:noFill/>
            <a:ln w="9525">
              <a:solidFill>
                <a:schemeClr val="tx1"/>
              </a:solidFill>
              <a:round/>
              <a:headEnd/>
              <a:tailEnd/>
            </a:ln>
          </p:spPr>
          <p:txBody>
            <a:bodyPr wrap="none" anchor="ctr"/>
            <a:lstStyle/>
            <a:p>
              <a:endParaRPr lang="en-US"/>
            </a:p>
          </p:txBody>
        </p:sp>
        <p:sp>
          <p:nvSpPr>
            <p:cNvPr id="27691" name="Text Box 67"/>
            <p:cNvSpPr txBox="1">
              <a:spLocks noChangeArrowheads="1"/>
            </p:cNvSpPr>
            <p:nvPr/>
          </p:nvSpPr>
          <p:spPr bwMode="auto">
            <a:xfrm>
              <a:off x="3678" y="3349"/>
              <a:ext cx="247"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1</a:t>
              </a:r>
              <a:endParaRPr lang="en-US" sz="2000">
                <a:solidFill>
                  <a:srgbClr val="CC0000"/>
                </a:solidFill>
                <a:latin typeface="Comic Sans MS" pitchFamily="66" charset="0"/>
              </a:endParaRPr>
            </a:p>
          </p:txBody>
        </p:sp>
        <p:sp>
          <p:nvSpPr>
            <p:cNvPr id="27692" name="Text Box 68"/>
            <p:cNvSpPr txBox="1">
              <a:spLocks noChangeArrowheads="1"/>
            </p:cNvSpPr>
            <p:nvPr/>
          </p:nvSpPr>
          <p:spPr bwMode="auto">
            <a:xfrm>
              <a:off x="4627" y="3338"/>
              <a:ext cx="263" cy="250"/>
            </a:xfrm>
            <a:prstGeom prst="rect">
              <a:avLst/>
            </a:prstGeom>
            <a:noFill/>
            <a:ln w="9525">
              <a:noFill/>
              <a:miter lim="800000"/>
              <a:headEnd/>
              <a:tailEnd/>
            </a:ln>
          </p:spPr>
          <p:txBody>
            <a:bodyPr wrap="none">
              <a:spAutoFit/>
            </a:bodyPr>
            <a:lstStyle/>
            <a:p>
              <a:r>
                <a:rPr lang="en-US" sz="2000">
                  <a:solidFill>
                    <a:srgbClr val="CC0000"/>
                  </a:solidFill>
                  <a:latin typeface="Comic Sans MS" pitchFamily="66" charset="0"/>
                </a:rPr>
                <a:t>n</a:t>
              </a:r>
              <a:r>
                <a:rPr lang="en-US" sz="2000" baseline="-25000">
                  <a:solidFill>
                    <a:srgbClr val="CC0000"/>
                  </a:solidFill>
                  <a:latin typeface="Comic Sans MS" pitchFamily="66" charset="0"/>
                </a:rPr>
                <a:t>2</a:t>
              </a:r>
              <a:endParaRPr lang="en-US" sz="2000">
                <a:solidFill>
                  <a:srgbClr val="CC0000"/>
                </a:solidFill>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931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931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9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Analyzing the merge Sort</a:t>
            </a:r>
          </a:p>
        </p:txBody>
      </p:sp>
      <p:pic>
        <p:nvPicPr>
          <p:cNvPr id="29699" name="Picture 2"/>
          <p:cNvPicPr>
            <a:picLocks noGrp="1" noChangeAspect="1" noChangeArrowheads="1"/>
          </p:cNvPicPr>
          <p:nvPr>
            <p:ph sz="quarter" idx="1"/>
          </p:nvPr>
        </p:nvPicPr>
        <p:blipFill>
          <a:blip r:embed="rId2"/>
          <a:stretch>
            <a:fillRect/>
          </a:stretch>
        </p:blipFill>
        <p:spPr>
          <a:xfrm>
            <a:off x="2043112" y="2628900"/>
            <a:ext cx="5514975" cy="2209800"/>
          </a:xfrm>
          <a:noFill/>
        </p:spPr>
      </p:pic>
      <p:sp>
        <p:nvSpPr>
          <p:cNvPr id="4" name="TextBox 3"/>
          <p:cNvSpPr txBox="1"/>
          <p:nvPr/>
        </p:nvSpPr>
        <p:spPr>
          <a:xfrm>
            <a:off x="1219200" y="5410200"/>
            <a:ext cx="6705600" cy="369332"/>
          </a:xfrm>
          <a:prstGeom prst="rect">
            <a:avLst/>
          </a:prstGeom>
          <a:noFill/>
        </p:spPr>
        <p:txBody>
          <a:bodyPr wrap="square" rtlCol="0">
            <a:spAutoFit/>
          </a:bodyPr>
          <a:lstStyle/>
          <a:p>
            <a:pPr algn="ctr"/>
            <a:r>
              <a:rPr lang="en-US" b="1" dirty="0" smtClean="0"/>
              <a:t>Best case=worst case=average case = O(</a:t>
            </a:r>
            <a:r>
              <a:rPr lang="en-US" b="1" i="1" dirty="0" smtClean="0"/>
              <a:t>n</a:t>
            </a:r>
            <a:r>
              <a:rPr lang="en-US" b="1" dirty="0" smtClean="0"/>
              <a:t> log </a:t>
            </a:r>
            <a:r>
              <a:rPr lang="en-US" b="1" i="1" dirty="0" smtClean="0"/>
              <a:t>n</a:t>
            </a:r>
            <a:r>
              <a:rPr lang="en-US" b="1" dirty="0" smtClean="0"/>
              <a:t>)</a:t>
            </a:r>
            <a:endParaRPr lang="en-US"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sz="3600" dirty="0" smtClean="0"/>
              <a:t/>
            </a:r>
            <a:br>
              <a:rPr lang="en-US" sz="3600" dirty="0" smtClean="0"/>
            </a:br>
            <a:r>
              <a:rPr lang="en-US" sz="3200" dirty="0" smtClean="0"/>
              <a:t>Analyzing the merge Sort (Recursion tree)</a:t>
            </a:r>
            <a:r>
              <a:rPr lang="en-US" sz="3600" dirty="0" smtClean="0"/>
              <a:t/>
            </a:r>
            <a:br>
              <a:rPr lang="en-US" sz="3600" dirty="0" smtClean="0"/>
            </a:br>
            <a:endParaRPr lang="en-US" sz="3600" dirty="0" smtClean="0"/>
          </a:p>
        </p:txBody>
      </p:sp>
      <p:pic>
        <p:nvPicPr>
          <p:cNvPr id="30723" name="Picture 2"/>
          <p:cNvPicPr>
            <a:picLocks noGrp="1" noChangeAspect="1" noChangeArrowheads="1"/>
          </p:cNvPicPr>
          <p:nvPr>
            <p:ph sz="quarter" idx="1"/>
          </p:nvPr>
        </p:nvPicPr>
        <p:blipFill>
          <a:blip r:embed="rId2"/>
          <a:stretch>
            <a:fillRect/>
          </a:stretch>
        </p:blipFill>
        <p:spPr>
          <a:xfrm>
            <a:off x="1490662" y="1914525"/>
            <a:ext cx="6619875" cy="3638550"/>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Content Placeholder 4"/>
          <p:cNvGraphicFramePr>
            <a:graphicFrameLocks noGrp="1"/>
          </p:cNvGraphicFramePr>
          <p:nvPr>
            <p:ph sz="quarter" idx="1"/>
          </p:nvPr>
        </p:nvGraphicFramePr>
        <p:xfrm>
          <a:off x="609600" y="2438400"/>
          <a:ext cx="7696197" cy="762000"/>
        </p:xfrm>
        <a:graphic>
          <a:graphicData uri="http://schemas.openxmlformats.org/drawingml/2006/table">
            <a:tbl>
              <a:tblPr>
                <a:tableStyleId>{D7AC3CCA-C797-4891-BE02-D94E43425B78}</a:tableStyleId>
              </a:tblPr>
              <a:tblGrid>
                <a:gridCol w="855133"/>
                <a:gridCol w="855133"/>
                <a:gridCol w="855133"/>
                <a:gridCol w="855133"/>
                <a:gridCol w="855133"/>
                <a:gridCol w="855133"/>
                <a:gridCol w="855133"/>
                <a:gridCol w="855133"/>
                <a:gridCol w="855133"/>
              </a:tblGrid>
              <a:tr h="7620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9</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3</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6" name="Content Placeholder 4"/>
          <p:cNvGraphicFramePr>
            <a:graphicFrameLocks/>
          </p:cNvGraphicFramePr>
          <p:nvPr/>
        </p:nvGraphicFramePr>
        <p:xfrm>
          <a:off x="533400" y="4800600"/>
          <a:ext cx="3420532" cy="685800"/>
        </p:xfrm>
        <a:graphic>
          <a:graphicData uri="http://schemas.openxmlformats.org/drawingml/2006/table">
            <a:tbl>
              <a:tblPr>
                <a:tableStyleId>{D7AC3CCA-C797-4891-BE02-D94E43425B78}</a:tableStyleId>
              </a:tblPr>
              <a:tblGrid>
                <a:gridCol w="855133"/>
                <a:gridCol w="855133"/>
                <a:gridCol w="855133"/>
                <a:gridCol w="855133"/>
              </a:tblGrid>
              <a:tr h="6858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7" name="Content Placeholder 4"/>
          <p:cNvGraphicFramePr>
            <a:graphicFrameLocks/>
          </p:cNvGraphicFramePr>
          <p:nvPr/>
        </p:nvGraphicFramePr>
        <p:xfrm>
          <a:off x="4419600" y="4800600"/>
          <a:ext cx="4275665" cy="685800"/>
        </p:xfrm>
        <a:graphic>
          <a:graphicData uri="http://schemas.openxmlformats.org/drawingml/2006/table">
            <a:tbl>
              <a:tblPr>
                <a:tableStyleId>{D7AC3CCA-C797-4891-BE02-D94E43425B78}</a:tableStyleId>
              </a:tblPr>
              <a:tblGrid>
                <a:gridCol w="855133"/>
                <a:gridCol w="855133"/>
                <a:gridCol w="855133"/>
                <a:gridCol w="855133"/>
                <a:gridCol w="855133"/>
              </a:tblGrid>
              <a:tr h="685800">
                <a:tc>
                  <a:txBody>
                    <a:bodyPr/>
                    <a:lstStyle/>
                    <a:p>
                      <a:pPr algn="ctr" fontAlgn="b"/>
                      <a:r>
                        <a:rPr lang="en-US" sz="4000" u="none" strike="noStrike" dirty="0" smtClean="0"/>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9</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3</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sp>
        <p:nvSpPr>
          <p:cNvPr id="8" name="TextBox 7"/>
          <p:cNvSpPr txBox="1"/>
          <p:nvPr/>
        </p:nvSpPr>
        <p:spPr>
          <a:xfrm>
            <a:off x="2971800" y="1686580"/>
            <a:ext cx="29718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dirty="0" smtClean="0"/>
              <a:t>Given Array</a:t>
            </a:r>
            <a:endParaRPr lang="en-US" sz="2800" dirty="0"/>
          </a:p>
        </p:txBody>
      </p:sp>
      <p:sp>
        <p:nvSpPr>
          <p:cNvPr id="9" name="TextBox 8"/>
          <p:cNvSpPr txBox="1"/>
          <p:nvPr/>
        </p:nvSpPr>
        <p:spPr>
          <a:xfrm>
            <a:off x="762000" y="4048780"/>
            <a:ext cx="29718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800" dirty="0" smtClean="0"/>
              <a:t>First Sub Array</a:t>
            </a:r>
            <a:endParaRPr lang="en-US" sz="2800" dirty="0"/>
          </a:p>
        </p:txBody>
      </p:sp>
      <p:sp>
        <p:nvSpPr>
          <p:cNvPr id="10" name="TextBox 9"/>
          <p:cNvSpPr txBox="1"/>
          <p:nvPr/>
        </p:nvSpPr>
        <p:spPr>
          <a:xfrm>
            <a:off x="5029200" y="4048780"/>
            <a:ext cx="29718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800" smtClean="0"/>
              <a:t>Second </a:t>
            </a:r>
            <a:r>
              <a:rPr lang="en-US" sz="2800" dirty="0" smtClean="0"/>
              <a:t>Sub Array</a:t>
            </a:r>
            <a:endParaRPr 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Content Placeholder 4"/>
          <p:cNvGraphicFramePr>
            <a:graphicFrameLocks noGrp="1"/>
          </p:cNvGraphicFramePr>
          <p:nvPr>
            <p:ph sz="quarter" idx="1"/>
          </p:nvPr>
        </p:nvGraphicFramePr>
        <p:xfrm>
          <a:off x="609600" y="2438400"/>
          <a:ext cx="7696197" cy="762000"/>
        </p:xfrm>
        <a:graphic>
          <a:graphicData uri="http://schemas.openxmlformats.org/drawingml/2006/table">
            <a:tbl>
              <a:tblPr>
                <a:tableStyleId>{D7AC3CCA-C797-4891-BE02-D94E43425B78}</a:tableStyleId>
              </a:tblPr>
              <a:tblGrid>
                <a:gridCol w="855133"/>
                <a:gridCol w="855133"/>
                <a:gridCol w="855133"/>
                <a:gridCol w="855133"/>
                <a:gridCol w="855133"/>
                <a:gridCol w="855133"/>
                <a:gridCol w="855133"/>
                <a:gridCol w="855133"/>
                <a:gridCol w="855133"/>
              </a:tblGrid>
              <a:tr h="762000">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6" name="Content Placeholder 4"/>
          <p:cNvGraphicFramePr>
            <a:graphicFrameLocks/>
          </p:cNvGraphicFramePr>
          <p:nvPr/>
        </p:nvGraphicFramePr>
        <p:xfrm>
          <a:off x="533400" y="4800600"/>
          <a:ext cx="3420532" cy="685800"/>
        </p:xfrm>
        <a:graphic>
          <a:graphicData uri="http://schemas.openxmlformats.org/drawingml/2006/table">
            <a:tbl>
              <a:tblPr>
                <a:tableStyleId>{D7AC3CCA-C797-4891-BE02-D94E43425B78}</a:tableStyleId>
              </a:tblPr>
              <a:tblGrid>
                <a:gridCol w="855133"/>
                <a:gridCol w="855133"/>
                <a:gridCol w="855133"/>
                <a:gridCol w="855133"/>
              </a:tblGrid>
              <a:tr h="685800">
                <a:tc>
                  <a:txBody>
                    <a:bodyPr/>
                    <a:lstStyle/>
                    <a:p>
                      <a:pPr algn="ctr" fontAlgn="b"/>
                      <a:r>
                        <a:rPr lang="en-US" sz="4000" u="none" strike="noStrike" dirty="0" smtClean="0"/>
                        <a:t>2</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4</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5</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u="none" strike="noStrike" dirty="0" smtClean="0"/>
                        <a:t>8</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graphicFrame>
        <p:nvGraphicFramePr>
          <p:cNvPr id="7" name="Content Placeholder 4"/>
          <p:cNvGraphicFramePr>
            <a:graphicFrameLocks/>
          </p:cNvGraphicFramePr>
          <p:nvPr/>
        </p:nvGraphicFramePr>
        <p:xfrm>
          <a:off x="4419600" y="4800600"/>
          <a:ext cx="4275665" cy="685800"/>
        </p:xfrm>
        <a:graphic>
          <a:graphicData uri="http://schemas.openxmlformats.org/drawingml/2006/table">
            <a:tbl>
              <a:tblPr>
                <a:tableStyleId>{D7AC3CCA-C797-4891-BE02-D94E43425B78}</a:tableStyleId>
              </a:tblPr>
              <a:tblGrid>
                <a:gridCol w="855133"/>
                <a:gridCol w="855133"/>
                <a:gridCol w="855133"/>
                <a:gridCol w="855133"/>
                <a:gridCol w="855133"/>
              </a:tblGrid>
              <a:tr h="685800">
                <a:tc>
                  <a:txBody>
                    <a:bodyPr/>
                    <a:lstStyle/>
                    <a:p>
                      <a:pPr algn="ctr" fontAlgn="b"/>
                      <a:r>
                        <a:rPr lang="en-US" sz="4000" b="0" i="0" u="none" strike="noStrike" dirty="0" smtClean="0">
                          <a:solidFill>
                            <a:srgbClr val="000000"/>
                          </a:solidFill>
                          <a:latin typeface="Calibri"/>
                        </a:rPr>
                        <a:t>1</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3</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6</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7</a:t>
                      </a:r>
                      <a:endParaRPr lang="en-US" sz="4000" b="0" i="0" u="none" strike="noStrike" dirty="0">
                        <a:solidFill>
                          <a:srgbClr val="000000"/>
                        </a:solidFill>
                        <a:latin typeface="Calibri"/>
                      </a:endParaRPr>
                    </a:p>
                  </a:txBody>
                  <a:tcPr marL="9525" marR="9525" marT="9525" marB="0" anchor="b">
                    <a:solidFill>
                      <a:schemeClr val="bg1"/>
                    </a:solidFill>
                  </a:tcPr>
                </a:tc>
                <a:tc>
                  <a:txBody>
                    <a:bodyPr/>
                    <a:lstStyle/>
                    <a:p>
                      <a:pPr algn="ctr" fontAlgn="b"/>
                      <a:r>
                        <a:rPr lang="en-US" sz="4000" b="0" i="0" u="none" strike="noStrike" dirty="0" smtClean="0">
                          <a:solidFill>
                            <a:srgbClr val="000000"/>
                          </a:solidFill>
                          <a:latin typeface="Calibri"/>
                        </a:rPr>
                        <a:t>9</a:t>
                      </a:r>
                      <a:endParaRPr lang="en-US" sz="4000" b="0" i="0" u="none" strike="noStrike" dirty="0">
                        <a:solidFill>
                          <a:srgbClr val="000000"/>
                        </a:solidFill>
                        <a:latin typeface="Calibri"/>
                      </a:endParaRPr>
                    </a:p>
                  </a:txBody>
                  <a:tcPr marL="9525" marR="9525" marT="9525" marB="0" anchor="b">
                    <a:solidFill>
                      <a:schemeClr val="bg1"/>
                    </a:solidFill>
                  </a:tcPr>
                </a:tc>
              </a:tr>
            </a:tbl>
          </a:graphicData>
        </a:graphic>
      </p:graphicFrame>
      <p:sp>
        <p:nvSpPr>
          <p:cNvPr id="8" name="TextBox 7"/>
          <p:cNvSpPr txBox="1"/>
          <p:nvPr/>
        </p:nvSpPr>
        <p:spPr>
          <a:xfrm>
            <a:off x="2971800" y="1457980"/>
            <a:ext cx="29718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800" dirty="0" smtClean="0"/>
              <a:t>Sorted Array Array</a:t>
            </a:r>
            <a:endParaRPr lang="en-US" sz="2800" dirty="0"/>
          </a:p>
        </p:txBody>
      </p:sp>
      <p:sp>
        <p:nvSpPr>
          <p:cNvPr id="9" name="TextBox 8"/>
          <p:cNvSpPr txBox="1"/>
          <p:nvPr/>
        </p:nvSpPr>
        <p:spPr>
          <a:xfrm>
            <a:off x="762000" y="4048780"/>
            <a:ext cx="29718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2800" dirty="0" smtClean="0"/>
              <a:t>First Sorted Array</a:t>
            </a:r>
            <a:endParaRPr lang="en-US" sz="2800" dirty="0"/>
          </a:p>
        </p:txBody>
      </p:sp>
      <p:sp>
        <p:nvSpPr>
          <p:cNvPr id="10" name="TextBox 9"/>
          <p:cNvSpPr txBox="1"/>
          <p:nvPr/>
        </p:nvSpPr>
        <p:spPr>
          <a:xfrm>
            <a:off x="5029200" y="4048780"/>
            <a:ext cx="29718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2800" dirty="0" smtClean="0"/>
              <a:t>First Sorted Array</a:t>
            </a:r>
            <a:endParaRPr lang="en-US" sz="2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3C95EF-5A20-4DB3-9985-AED6A22DB48B}" type="slidenum">
              <a:rPr lang="en-US" smtClean="0"/>
              <a:pPr/>
              <a:t>49</a:t>
            </a:fld>
            <a:endParaRPr lang="en-US"/>
          </a:p>
        </p:txBody>
      </p:sp>
      <p:pic>
        <p:nvPicPr>
          <p:cNvPr id="1026" name="Picture 2"/>
          <p:cNvPicPr>
            <a:picLocks noChangeAspect="1" noChangeArrowheads="1"/>
          </p:cNvPicPr>
          <p:nvPr/>
        </p:nvPicPr>
        <p:blipFill>
          <a:blip r:embed="rId2"/>
          <a:srcRect/>
          <a:stretch>
            <a:fillRect/>
          </a:stretch>
        </p:blipFill>
        <p:spPr bwMode="auto">
          <a:xfrm>
            <a:off x="76200" y="1828800"/>
            <a:ext cx="8943075" cy="4114800"/>
          </a:xfrm>
          <a:prstGeom prst="rect">
            <a:avLst/>
          </a:prstGeom>
          <a:noFill/>
          <a:ln w="9525">
            <a:noFill/>
            <a:miter lim="800000"/>
            <a:headEnd/>
            <a:tailEnd/>
          </a:ln>
          <a:effectLst/>
        </p:spPr>
      </p:pic>
      <p:sp>
        <p:nvSpPr>
          <p:cNvPr id="6" name="Title 1"/>
          <p:cNvSpPr>
            <a:spLocks noGrp="1"/>
          </p:cNvSpPr>
          <p:nvPr>
            <p:ph type="title"/>
          </p:nvPr>
        </p:nvSpPr>
        <p:spPr>
          <a:xfrm>
            <a:off x="914400" y="274638"/>
            <a:ext cx="7772400" cy="1143000"/>
          </a:xfrm>
        </p:spPr>
        <p:txBody>
          <a:bodyPr/>
          <a:lstStyle/>
          <a:p>
            <a:r>
              <a:rPr lang="en-US" dirty="0" smtClean="0"/>
              <a:t>Analysis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533400"/>
            <a:ext cx="8229600" cy="1143000"/>
          </a:xfrm>
        </p:spPr>
        <p:txBody>
          <a:bodyPr/>
          <a:lstStyle/>
          <a:p>
            <a:pPr eaLnBrk="1" hangingPunct="1"/>
            <a:r>
              <a:rPr lang="en-US" dirty="0" smtClean="0">
                <a:solidFill>
                  <a:srgbClr val="0066FF"/>
                </a:solidFill>
              </a:rPr>
              <a:t>Bubble Sort</a:t>
            </a:r>
          </a:p>
        </p:txBody>
      </p:sp>
      <p:sp>
        <p:nvSpPr>
          <p:cNvPr id="14338" name="Slide Number Placeholder 5"/>
          <p:cNvSpPr>
            <a:spLocks noGrp="1"/>
          </p:cNvSpPr>
          <p:nvPr>
            <p:ph type="sldNum" sz="quarter" idx="12"/>
          </p:nvPr>
        </p:nvSpPr>
        <p:spPr/>
        <p:txBody>
          <a:bodyPr/>
          <a:lstStyle/>
          <a:p>
            <a:pPr>
              <a:defRPr/>
            </a:pPr>
            <a:fld id="{1DE8FFC4-B3E3-4EF9-950D-37EA22490053}" type="slidenum">
              <a:rPr lang="en-US"/>
              <a:pPr>
                <a:defRPr/>
              </a:pPr>
              <a:t>5</a:t>
            </a:fld>
            <a:endParaRPr lang="en-US" dirty="0"/>
          </a:p>
        </p:txBody>
      </p:sp>
      <p:sp>
        <p:nvSpPr>
          <p:cNvPr id="228355" name="Rectangle 3"/>
          <p:cNvSpPr>
            <a:spLocks noGrp="1" noChangeArrowheads="1"/>
          </p:cNvSpPr>
          <p:nvPr>
            <p:ph sz="quarter" idx="1"/>
          </p:nvPr>
        </p:nvSpPr>
        <p:spPr/>
        <p:txBody>
          <a:bodyPr/>
          <a:lstStyle/>
          <a:p>
            <a:pPr eaLnBrk="1" hangingPunct="1">
              <a:buFontTx/>
              <a:buNone/>
            </a:pPr>
            <a:r>
              <a:rPr lang="en-US" sz="2400" smtClean="0">
                <a:solidFill>
                  <a:srgbClr val="DD0111"/>
                </a:solidFill>
                <a:latin typeface="Monotype Corsiva" pitchFamily="66" charset="0"/>
              </a:rPr>
              <a:t>Alg.:</a:t>
            </a:r>
            <a:r>
              <a:rPr lang="en-US" sz="2400" smtClean="0"/>
              <a:t> BUBBLESORT(A)		</a:t>
            </a:r>
          </a:p>
          <a:p>
            <a:pPr eaLnBrk="1" hangingPunct="1">
              <a:buFontTx/>
              <a:buNone/>
            </a:pPr>
            <a:endParaRPr lang="en-US" sz="2400" smtClean="0"/>
          </a:p>
          <a:p>
            <a:pPr eaLnBrk="1" hangingPunct="1">
              <a:buFontTx/>
              <a:buNone/>
            </a:pPr>
            <a:r>
              <a:rPr lang="en-US" sz="2400" smtClean="0"/>
              <a:t>	</a:t>
            </a:r>
            <a:r>
              <a:rPr lang="en-US" sz="2400" b="1" smtClean="0"/>
              <a:t>for</a:t>
            </a:r>
            <a:r>
              <a:rPr lang="en-US" sz="2400" smtClean="0"/>
              <a:t> </a:t>
            </a:r>
            <a:r>
              <a:rPr lang="en-US" sz="2400" smtClean="0">
                <a:latin typeface="Comic Sans MS" pitchFamily="66" charset="0"/>
              </a:rPr>
              <a:t>i </a:t>
            </a:r>
            <a:r>
              <a:rPr lang="en-US" sz="2400" smtClean="0">
                <a:latin typeface="Comic Sans MS" pitchFamily="66" charset="0"/>
                <a:sym typeface="Symbol" pitchFamily="18" charset="2"/>
              </a:rPr>
              <a:t> 1</a:t>
            </a:r>
            <a:r>
              <a:rPr lang="en-US" sz="2400" smtClean="0">
                <a:sym typeface="Symbol" pitchFamily="18" charset="2"/>
              </a:rPr>
              <a:t> </a:t>
            </a:r>
            <a:r>
              <a:rPr lang="en-US" sz="2400" b="1" smtClean="0">
                <a:sym typeface="Symbol" pitchFamily="18" charset="2"/>
              </a:rPr>
              <a:t>to</a:t>
            </a:r>
            <a:r>
              <a:rPr lang="en-US" sz="2400" smtClean="0">
                <a:sym typeface="Symbol" pitchFamily="18" charset="2"/>
              </a:rPr>
              <a:t> </a:t>
            </a:r>
            <a:r>
              <a:rPr lang="en-US" sz="2400" smtClean="0">
                <a:latin typeface="Comic Sans MS" pitchFamily="66" charset="0"/>
                <a:sym typeface="Symbol" pitchFamily="18" charset="2"/>
              </a:rPr>
              <a:t>length[A]-1</a:t>
            </a:r>
          </a:p>
          <a:p>
            <a:pPr eaLnBrk="1" hangingPunct="1">
              <a:buFontTx/>
              <a:buNone/>
            </a:pPr>
            <a:endParaRPr lang="en-US" sz="2400" smtClean="0">
              <a:latin typeface="Comic Sans MS" pitchFamily="66" charset="0"/>
              <a:sym typeface="Symbol" pitchFamily="18" charset="2"/>
            </a:endParaRPr>
          </a:p>
          <a:p>
            <a:pPr eaLnBrk="1" hangingPunct="1">
              <a:buFontTx/>
              <a:buNone/>
            </a:pPr>
            <a:r>
              <a:rPr lang="en-US" sz="2400" smtClean="0">
                <a:sym typeface="Symbol" pitchFamily="18" charset="2"/>
              </a:rPr>
              <a:t>		</a:t>
            </a:r>
            <a:r>
              <a:rPr lang="en-US" sz="2400" b="1" smtClean="0">
                <a:sym typeface="Symbol" pitchFamily="18" charset="2"/>
              </a:rPr>
              <a:t>do for</a:t>
            </a:r>
            <a:r>
              <a:rPr lang="en-US" sz="2400" smtClean="0">
                <a:sym typeface="Symbol" pitchFamily="18" charset="2"/>
              </a:rPr>
              <a:t> </a:t>
            </a:r>
            <a:r>
              <a:rPr lang="en-US" sz="2400" smtClean="0">
                <a:latin typeface="Comic Sans MS" pitchFamily="66" charset="0"/>
                <a:sym typeface="Symbol" pitchFamily="18" charset="2"/>
              </a:rPr>
              <a:t>j  1 to length[A]-i</a:t>
            </a:r>
          </a:p>
          <a:p>
            <a:pPr eaLnBrk="1" hangingPunct="1">
              <a:buFontTx/>
              <a:buNone/>
            </a:pPr>
            <a:endParaRPr lang="en-US" sz="2400" smtClean="0">
              <a:latin typeface="Comic Sans MS" pitchFamily="66" charset="0"/>
              <a:sym typeface="Symbol" pitchFamily="18" charset="2"/>
            </a:endParaRPr>
          </a:p>
          <a:p>
            <a:pPr eaLnBrk="1" hangingPunct="1">
              <a:buFontTx/>
              <a:buNone/>
            </a:pPr>
            <a:r>
              <a:rPr lang="en-US" sz="2400" smtClean="0">
                <a:sym typeface="Symbol" pitchFamily="18" charset="2"/>
              </a:rPr>
              <a:t>		          </a:t>
            </a:r>
            <a:r>
              <a:rPr lang="en-US" sz="2400" b="1" smtClean="0">
                <a:sym typeface="Symbol" pitchFamily="18" charset="2"/>
              </a:rPr>
              <a:t>do if</a:t>
            </a:r>
            <a:r>
              <a:rPr lang="en-US" sz="2400" smtClean="0">
                <a:sym typeface="Symbol" pitchFamily="18" charset="2"/>
              </a:rPr>
              <a:t> </a:t>
            </a:r>
            <a:r>
              <a:rPr lang="en-US" sz="2400" smtClean="0">
                <a:latin typeface="Comic Sans MS" pitchFamily="66" charset="0"/>
                <a:sym typeface="Symbol" pitchFamily="18" charset="2"/>
              </a:rPr>
              <a:t>A[j] &gt; A[j +1]</a:t>
            </a:r>
          </a:p>
          <a:p>
            <a:pPr eaLnBrk="1" hangingPunct="1">
              <a:buFontTx/>
              <a:buNone/>
            </a:pPr>
            <a:endParaRPr lang="en-US" sz="2400" smtClean="0">
              <a:latin typeface="Comic Sans MS" pitchFamily="66" charset="0"/>
              <a:sym typeface="Symbol" pitchFamily="18" charset="2"/>
            </a:endParaRPr>
          </a:p>
          <a:p>
            <a:pPr eaLnBrk="1" hangingPunct="1">
              <a:buFontTx/>
              <a:buNone/>
            </a:pPr>
            <a:r>
              <a:rPr lang="en-US" sz="2400" smtClean="0">
                <a:sym typeface="Symbol" pitchFamily="18" charset="2"/>
              </a:rPr>
              <a:t>			        </a:t>
            </a:r>
            <a:r>
              <a:rPr lang="en-US" sz="2400" b="1" smtClean="0">
                <a:sym typeface="Symbol" pitchFamily="18" charset="2"/>
              </a:rPr>
              <a:t>then</a:t>
            </a:r>
            <a:r>
              <a:rPr lang="en-US" sz="2400" smtClean="0">
                <a:sym typeface="Symbol" pitchFamily="18" charset="2"/>
              </a:rPr>
              <a:t> exchange </a:t>
            </a:r>
            <a:r>
              <a:rPr lang="en-US" sz="2400" smtClean="0">
                <a:latin typeface="Comic Sans MS" pitchFamily="66" charset="0"/>
                <a:sym typeface="Symbol" pitchFamily="18" charset="2"/>
              </a:rPr>
              <a:t>A[j]  A[j+1]</a:t>
            </a:r>
            <a:r>
              <a:rPr lang="en-US" sz="2400" smtClean="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563562"/>
          </a:xfrm>
        </p:spPr>
        <p:txBody>
          <a:bodyPr>
            <a:normAutofit fontScale="90000"/>
          </a:bodyPr>
          <a:lstStyle/>
          <a:p>
            <a:r>
              <a:rPr lang="en-US" dirty="0" smtClean="0"/>
              <a:t>Proof</a:t>
            </a:r>
            <a:endParaRPr lang="en-US" dirty="0"/>
          </a:p>
        </p:txBody>
      </p:sp>
      <p:sp>
        <p:nvSpPr>
          <p:cNvPr id="3" name="Slide Number Placeholder 2"/>
          <p:cNvSpPr>
            <a:spLocks noGrp="1"/>
          </p:cNvSpPr>
          <p:nvPr>
            <p:ph type="sldNum" sz="quarter" idx="12"/>
          </p:nvPr>
        </p:nvSpPr>
        <p:spPr/>
        <p:txBody>
          <a:bodyPr/>
          <a:lstStyle/>
          <a:p>
            <a:fld id="{443C95EF-5A20-4DB3-9985-AED6A22DB48B}" type="slidenum">
              <a:rPr lang="en-US" smtClean="0"/>
              <a:pPr/>
              <a:t>50</a:t>
            </a:fld>
            <a:endParaRPr lang="en-US"/>
          </a:p>
        </p:txBody>
      </p:sp>
      <p:pic>
        <p:nvPicPr>
          <p:cNvPr id="2053" name="Picture 5"/>
          <p:cNvPicPr>
            <a:picLocks noChangeAspect="1" noChangeArrowheads="1"/>
          </p:cNvPicPr>
          <p:nvPr/>
        </p:nvPicPr>
        <p:blipFill>
          <a:blip r:embed="rId3"/>
          <a:srcRect/>
          <a:stretch>
            <a:fillRect/>
          </a:stretch>
        </p:blipFill>
        <p:spPr bwMode="auto">
          <a:xfrm>
            <a:off x="0" y="533400"/>
            <a:ext cx="9144000" cy="6324600"/>
          </a:xfrm>
          <a:prstGeom prst="rect">
            <a:avLst/>
          </a:prstGeom>
          <a:noFill/>
          <a:ln w="9525">
            <a:noFill/>
            <a:miter lim="800000"/>
            <a:headEnd/>
            <a:tailEnd/>
          </a:ln>
          <a:effectLst/>
        </p:spPr>
      </p:pic>
      <p:sp>
        <p:nvSpPr>
          <p:cNvPr id="5" name="TextBox 4"/>
          <p:cNvSpPr txBox="1"/>
          <p:nvPr/>
        </p:nvSpPr>
        <p:spPr>
          <a:xfrm>
            <a:off x="4648200" y="228600"/>
            <a:ext cx="3962400" cy="369332"/>
          </a:xfrm>
          <a:prstGeom prst="rect">
            <a:avLst/>
          </a:prstGeom>
          <a:noFill/>
        </p:spPr>
        <p:txBody>
          <a:bodyPr wrap="square" rtlCol="0">
            <a:spAutoFit/>
          </a:bodyPr>
          <a:lstStyle/>
          <a:p>
            <a:pPr algn="ctr"/>
            <a:r>
              <a:rPr lang="en-US" b="1" dirty="0" smtClean="0"/>
              <a:t>Using Telescoping Method</a:t>
            </a:r>
            <a:endParaRPr lang="en-US"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43C95EF-5A20-4DB3-9985-AED6A22DB48B}" type="slidenum">
              <a:rPr lang="en-US" smtClean="0"/>
              <a:pPr/>
              <a:t>51</a:t>
            </a:fld>
            <a:endParaRPr lang="en-US"/>
          </a:p>
        </p:txBody>
      </p:sp>
      <p:pic>
        <p:nvPicPr>
          <p:cNvPr id="3074"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
        <p:nvSpPr>
          <p:cNvPr id="4" name="TextBox 3"/>
          <p:cNvSpPr txBox="1"/>
          <p:nvPr/>
        </p:nvSpPr>
        <p:spPr>
          <a:xfrm>
            <a:off x="5486400" y="0"/>
            <a:ext cx="3962400" cy="369332"/>
          </a:xfrm>
          <a:prstGeom prst="rect">
            <a:avLst/>
          </a:prstGeom>
          <a:noFill/>
        </p:spPr>
        <p:txBody>
          <a:bodyPr wrap="square" rtlCol="0">
            <a:spAutoFit/>
          </a:bodyPr>
          <a:lstStyle/>
          <a:p>
            <a:pPr algn="ctr"/>
            <a:r>
              <a:rPr lang="en-US" b="1" dirty="0" smtClean="0"/>
              <a:t>Using Recursion Tree Method</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31838"/>
            <a:ext cx="8229600" cy="1020762"/>
          </a:xfrm>
        </p:spPr>
        <p:txBody>
          <a:bodyPr/>
          <a:lstStyle/>
          <a:p>
            <a:pPr>
              <a:defRPr/>
            </a:pPr>
            <a:r>
              <a:rPr lang="en-US" dirty="0" smtClean="0"/>
              <a:t>Quick Sort</a:t>
            </a:r>
            <a:endParaRPr lang="en-US" dirty="0"/>
          </a:p>
        </p:txBody>
      </p:sp>
      <p:sp>
        <p:nvSpPr>
          <p:cNvPr id="4" name="Slide Number Placeholder 3"/>
          <p:cNvSpPr>
            <a:spLocks noGrp="1"/>
          </p:cNvSpPr>
          <p:nvPr>
            <p:ph type="sldNum" sz="quarter" idx="12"/>
          </p:nvPr>
        </p:nvSpPr>
        <p:spPr/>
        <p:txBody>
          <a:bodyPr/>
          <a:lstStyle/>
          <a:p>
            <a:pPr>
              <a:defRPr/>
            </a:pPr>
            <a:fld id="{1BBE9702-BE8E-4CBD-9262-52F5864A7D5F}" type="slidenum">
              <a:rPr lang="en-US" smtClean="0"/>
              <a:pPr>
                <a:defRPr/>
              </a:pPr>
              <a:t>52</a:t>
            </a:fld>
            <a:endParaRPr lang="en-US" dirty="0"/>
          </a:p>
        </p:txBody>
      </p:sp>
      <p:sp>
        <p:nvSpPr>
          <p:cNvPr id="3" name="Content Placeholder 2"/>
          <p:cNvSpPr>
            <a:spLocks noGrp="1"/>
          </p:cNvSpPr>
          <p:nvPr>
            <p:ph sz="quarter" idx="1"/>
          </p:nvPr>
        </p:nvSpPr>
        <p:spPr>
          <a:xfrm>
            <a:off x="304800" y="1219200"/>
            <a:ext cx="8458200" cy="5334000"/>
          </a:xfrm>
        </p:spPr>
        <p:txBody>
          <a:bodyPr/>
          <a:lstStyle/>
          <a:p>
            <a:pPr>
              <a:defRPr/>
            </a:pPr>
            <a:endParaRPr lang="en-US" sz="2800" dirty="0" smtClean="0"/>
          </a:p>
          <a:p>
            <a:pPr>
              <a:defRPr/>
            </a:pPr>
            <a:endParaRPr lang="en-US" sz="2800" dirty="0" smtClean="0"/>
          </a:p>
          <a:p>
            <a:pPr>
              <a:defRPr/>
            </a:pPr>
            <a:r>
              <a:rPr lang="en-US" sz="2800" dirty="0" smtClean="0"/>
              <a:t>It is one of the fastest sorting algorithms known and is the method of choice in most sorting libraries. </a:t>
            </a:r>
          </a:p>
          <a:p>
            <a:pPr>
              <a:defRPr/>
            </a:pPr>
            <a:endParaRPr lang="en-US" sz="2800" dirty="0" smtClean="0"/>
          </a:p>
          <a:p>
            <a:pPr>
              <a:defRPr/>
            </a:pPr>
            <a:r>
              <a:rPr lang="en-US" sz="2800" dirty="0" smtClean="0"/>
              <a:t>Quicksort is based on the </a:t>
            </a:r>
            <a:r>
              <a:rPr lang="en-US" sz="2800" dirty="0" smtClean="0">
                <a:solidFill>
                  <a:schemeClr val="tx2">
                    <a:lumMod val="75000"/>
                  </a:schemeClr>
                </a:solidFill>
                <a:effectLst>
                  <a:outerShdw blurRad="38100" dist="38100" dir="2700000" algn="tl">
                    <a:srgbClr val="000000">
                      <a:alpha val="43137"/>
                    </a:srgbClr>
                  </a:outerShdw>
                </a:effectLst>
              </a:rPr>
              <a:t>divide and conquer </a:t>
            </a:r>
            <a:r>
              <a:rPr lang="en-US" sz="2800" dirty="0" smtClean="0"/>
              <a:t>strategy. Here is the algorithm:</a:t>
            </a:r>
          </a:p>
          <a:p>
            <a:pP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228600"/>
            <a:ext cx="8229600" cy="1143000"/>
          </a:xfrm>
        </p:spPr>
        <p:txBody>
          <a:bodyPr/>
          <a:lstStyle/>
          <a:p>
            <a:r>
              <a:rPr lang="en-US" dirty="0" err="1"/>
              <a:t>Quicksort</a:t>
            </a:r>
            <a:endParaRPr lang="en-US" dirty="0"/>
          </a:p>
        </p:txBody>
      </p:sp>
      <p:sp>
        <p:nvSpPr>
          <p:cNvPr id="29" name="Footer Placeholder 4"/>
          <p:cNvSpPr>
            <a:spLocks noGrp="1"/>
          </p:cNvSpPr>
          <p:nvPr>
            <p:ph type="ftr" sz="quarter" idx="11"/>
          </p:nvPr>
        </p:nvSpPr>
        <p:spPr/>
        <p:txBody>
          <a:bodyPr/>
          <a:lstStyle/>
          <a:p>
            <a:r>
              <a:rPr lang="en-US" dirty="0"/>
              <a:t>CS 477/677 - Lecture 6</a:t>
            </a:r>
          </a:p>
        </p:txBody>
      </p:sp>
      <p:sp>
        <p:nvSpPr>
          <p:cNvPr id="30" name="Slide Number Placeholder 5"/>
          <p:cNvSpPr>
            <a:spLocks noGrp="1"/>
          </p:cNvSpPr>
          <p:nvPr>
            <p:ph type="sldNum" sz="quarter" idx="12"/>
          </p:nvPr>
        </p:nvSpPr>
        <p:spPr/>
        <p:txBody>
          <a:bodyPr/>
          <a:lstStyle/>
          <a:p>
            <a:fld id="{9759D235-9F2F-4EAB-9DE8-C3CDE452B0BA}" type="slidenum">
              <a:rPr lang="en-US"/>
              <a:pPr/>
              <a:t>53</a:t>
            </a:fld>
            <a:endParaRPr lang="en-US" dirty="0"/>
          </a:p>
        </p:txBody>
      </p:sp>
      <p:sp>
        <p:nvSpPr>
          <p:cNvPr id="185347" name="Rectangle 3"/>
          <p:cNvSpPr>
            <a:spLocks noGrp="1" noChangeArrowheads="1"/>
          </p:cNvSpPr>
          <p:nvPr>
            <p:ph sz="quarter" idx="1"/>
          </p:nvPr>
        </p:nvSpPr>
        <p:spPr/>
        <p:txBody>
          <a:bodyPr>
            <a:normAutofit lnSpcReduction="10000"/>
          </a:bodyPr>
          <a:lstStyle/>
          <a:p>
            <a:pPr>
              <a:lnSpc>
                <a:spcPct val="120000"/>
              </a:lnSpc>
            </a:pPr>
            <a:r>
              <a:rPr lang="en-US" sz="2400" dirty="0"/>
              <a:t>Sort an array </a:t>
            </a:r>
            <a:r>
              <a:rPr lang="en-US" sz="2400" dirty="0">
                <a:latin typeface="Comic Sans MS" pitchFamily="66" charset="0"/>
              </a:rPr>
              <a:t>A[p…r]</a:t>
            </a:r>
          </a:p>
          <a:p>
            <a:pPr>
              <a:lnSpc>
                <a:spcPct val="120000"/>
              </a:lnSpc>
            </a:pPr>
            <a:r>
              <a:rPr lang="en-US" sz="2400" b="1" dirty="0"/>
              <a:t>Divide</a:t>
            </a:r>
          </a:p>
          <a:p>
            <a:pPr lvl="1">
              <a:lnSpc>
                <a:spcPct val="120000"/>
              </a:lnSpc>
            </a:pPr>
            <a:r>
              <a:rPr lang="en-US" sz="2000" dirty="0"/>
              <a:t>Partition the array </a:t>
            </a:r>
            <a:r>
              <a:rPr lang="en-US" sz="2000" dirty="0">
                <a:latin typeface="Comic Sans MS" pitchFamily="66" charset="0"/>
              </a:rPr>
              <a:t>A</a:t>
            </a:r>
            <a:r>
              <a:rPr lang="en-US" sz="2000" dirty="0"/>
              <a:t> into 2 </a:t>
            </a:r>
            <a:r>
              <a:rPr lang="en-US" sz="2000" dirty="0" err="1"/>
              <a:t>subarrays</a:t>
            </a:r>
            <a:r>
              <a:rPr lang="en-US" sz="2000" dirty="0"/>
              <a:t> </a:t>
            </a:r>
            <a:r>
              <a:rPr lang="en-US" sz="2000" dirty="0">
                <a:latin typeface="Comic Sans MS" pitchFamily="66" charset="0"/>
              </a:rPr>
              <a:t>A[p..q]</a:t>
            </a:r>
            <a:r>
              <a:rPr lang="en-US" sz="2000" dirty="0"/>
              <a:t> and </a:t>
            </a:r>
            <a:r>
              <a:rPr lang="en-US" sz="2000" dirty="0">
                <a:latin typeface="Comic Sans MS" pitchFamily="66" charset="0"/>
              </a:rPr>
              <a:t>A[q+1..r]</a:t>
            </a:r>
            <a:r>
              <a:rPr lang="en-US" sz="2000" dirty="0"/>
              <a:t>, such that each element of </a:t>
            </a:r>
            <a:r>
              <a:rPr lang="en-US" sz="2000" dirty="0">
                <a:latin typeface="Comic Sans MS" pitchFamily="66" charset="0"/>
              </a:rPr>
              <a:t>A[p..q]</a:t>
            </a:r>
            <a:r>
              <a:rPr lang="en-US" sz="2000" dirty="0"/>
              <a:t> is smaller than or equal to each element in </a:t>
            </a:r>
            <a:r>
              <a:rPr lang="en-US" sz="2000" dirty="0">
                <a:latin typeface="Comic Sans MS" pitchFamily="66" charset="0"/>
              </a:rPr>
              <a:t>A[q+1..r]</a:t>
            </a:r>
          </a:p>
          <a:p>
            <a:pPr lvl="1">
              <a:lnSpc>
                <a:spcPct val="120000"/>
              </a:lnSpc>
            </a:pPr>
            <a:r>
              <a:rPr lang="en-US" sz="2000" dirty="0"/>
              <a:t>The index (pivot) </a:t>
            </a:r>
            <a:r>
              <a:rPr lang="en-US" sz="2000" dirty="0">
                <a:latin typeface="Comic Sans MS" pitchFamily="66" charset="0"/>
              </a:rPr>
              <a:t>q</a:t>
            </a:r>
            <a:r>
              <a:rPr lang="en-US" sz="2000" dirty="0"/>
              <a:t> is computed</a:t>
            </a:r>
          </a:p>
          <a:p>
            <a:pPr>
              <a:lnSpc>
                <a:spcPct val="120000"/>
              </a:lnSpc>
            </a:pPr>
            <a:r>
              <a:rPr lang="en-US" sz="2400" b="1" dirty="0"/>
              <a:t>Conquer</a:t>
            </a:r>
          </a:p>
          <a:p>
            <a:pPr lvl="1">
              <a:lnSpc>
                <a:spcPct val="120000"/>
              </a:lnSpc>
            </a:pPr>
            <a:r>
              <a:rPr lang="en-US" sz="2000" dirty="0"/>
              <a:t>Recursively sort </a:t>
            </a:r>
            <a:r>
              <a:rPr lang="en-US" sz="2000" dirty="0">
                <a:latin typeface="Comic Sans MS" pitchFamily="66" charset="0"/>
              </a:rPr>
              <a:t>A[p..</a:t>
            </a:r>
            <a:r>
              <a:rPr lang="en-US" sz="2000" dirty="0" smtClean="0">
                <a:latin typeface="Comic Sans MS" pitchFamily="66" charset="0"/>
              </a:rPr>
              <a:t>q-1]</a:t>
            </a:r>
            <a:r>
              <a:rPr lang="en-US" sz="2000" dirty="0" smtClean="0"/>
              <a:t> </a:t>
            </a:r>
            <a:r>
              <a:rPr lang="en-US" sz="2000" dirty="0"/>
              <a:t>and </a:t>
            </a:r>
            <a:r>
              <a:rPr lang="en-US" sz="2000" dirty="0">
                <a:latin typeface="Comic Sans MS" pitchFamily="66" charset="0"/>
              </a:rPr>
              <a:t>A[q+1..r]</a:t>
            </a:r>
            <a:r>
              <a:rPr lang="en-US" sz="2000" dirty="0"/>
              <a:t> using </a:t>
            </a:r>
            <a:r>
              <a:rPr lang="en-US" sz="2000" dirty="0" err="1"/>
              <a:t>Quicksort</a:t>
            </a:r>
            <a:endParaRPr lang="en-US" sz="2000" dirty="0"/>
          </a:p>
          <a:p>
            <a:pPr>
              <a:lnSpc>
                <a:spcPct val="120000"/>
              </a:lnSpc>
            </a:pPr>
            <a:r>
              <a:rPr lang="en-US" sz="2400" b="1" dirty="0"/>
              <a:t>Combine</a:t>
            </a:r>
          </a:p>
          <a:p>
            <a:pPr lvl="1">
              <a:lnSpc>
                <a:spcPct val="120000"/>
              </a:lnSpc>
            </a:pPr>
            <a:r>
              <a:rPr lang="en-US" sz="2000" dirty="0" smtClean="0">
                <a:sym typeface="Symbol" pitchFamily="18" charset="2"/>
              </a:rPr>
              <a:t>The </a:t>
            </a:r>
            <a:r>
              <a:rPr lang="en-US" sz="2000" dirty="0">
                <a:sym typeface="Symbol" pitchFamily="18" charset="2"/>
              </a:rPr>
              <a:t>entire array is now sorted</a:t>
            </a:r>
          </a:p>
        </p:txBody>
      </p:sp>
      <p:grpSp>
        <p:nvGrpSpPr>
          <p:cNvPr id="2" name="Group 4"/>
          <p:cNvGrpSpPr>
            <a:grpSpLocks/>
          </p:cNvGrpSpPr>
          <p:nvPr/>
        </p:nvGrpSpPr>
        <p:grpSpPr bwMode="auto">
          <a:xfrm>
            <a:off x="5151438" y="1752600"/>
            <a:ext cx="3306762" cy="423863"/>
            <a:chOff x="480" y="1152"/>
            <a:chExt cx="2083" cy="267"/>
          </a:xfrm>
        </p:grpSpPr>
        <p:sp>
          <p:nvSpPr>
            <p:cNvPr id="185349" name="Rectangle 5"/>
            <p:cNvSpPr>
              <a:spLocks noChangeArrowheads="1"/>
            </p:cNvSpPr>
            <p:nvPr/>
          </p:nvSpPr>
          <p:spPr bwMode="auto">
            <a:xfrm>
              <a:off x="2303" y="1152"/>
              <a:ext cx="260"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0" name="Rectangle 6"/>
            <p:cNvSpPr>
              <a:spLocks noChangeArrowheads="1"/>
            </p:cNvSpPr>
            <p:nvPr/>
          </p:nvSpPr>
          <p:spPr bwMode="auto">
            <a:xfrm>
              <a:off x="2042" y="1152"/>
              <a:ext cx="261"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1" name="Rectangle 7"/>
            <p:cNvSpPr>
              <a:spLocks noChangeArrowheads="1"/>
            </p:cNvSpPr>
            <p:nvPr/>
          </p:nvSpPr>
          <p:spPr bwMode="auto">
            <a:xfrm>
              <a:off x="1782" y="1152"/>
              <a:ext cx="260"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2" name="Rectangle 8"/>
            <p:cNvSpPr>
              <a:spLocks noChangeArrowheads="1"/>
            </p:cNvSpPr>
            <p:nvPr/>
          </p:nvSpPr>
          <p:spPr bwMode="auto">
            <a:xfrm>
              <a:off x="1522" y="1152"/>
              <a:ext cx="260"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3" name="Rectangle 9"/>
            <p:cNvSpPr>
              <a:spLocks noChangeArrowheads="1"/>
            </p:cNvSpPr>
            <p:nvPr/>
          </p:nvSpPr>
          <p:spPr bwMode="auto">
            <a:xfrm>
              <a:off x="1261" y="1152"/>
              <a:ext cx="261"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4" name="Rectangle 10"/>
            <p:cNvSpPr>
              <a:spLocks noChangeArrowheads="1"/>
            </p:cNvSpPr>
            <p:nvPr/>
          </p:nvSpPr>
          <p:spPr bwMode="auto">
            <a:xfrm>
              <a:off x="1001" y="1152"/>
              <a:ext cx="260"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5" name="Rectangle 11"/>
            <p:cNvSpPr>
              <a:spLocks noChangeArrowheads="1"/>
            </p:cNvSpPr>
            <p:nvPr/>
          </p:nvSpPr>
          <p:spPr bwMode="auto">
            <a:xfrm>
              <a:off x="740" y="1152"/>
              <a:ext cx="261"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6" name="Rectangle 12"/>
            <p:cNvSpPr>
              <a:spLocks noChangeArrowheads="1"/>
            </p:cNvSpPr>
            <p:nvPr/>
          </p:nvSpPr>
          <p:spPr bwMode="auto">
            <a:xfrm>
              <a:off x="480" y="1152"/>
              <a:ext cx="260" cy="267"/>
            </a:xfrm>
            <a:prstGeom prst="rect">
              <a:avLst/>
            </a:prstGeom>
            <a:noFill/>
            <a:ln w="9525">
              <a:noFill/>
              <a:miter lim="800000"/>
              <a:headEnd/>
              <a:tailEnd/>
            </a:ln>
            <a:effectLst/>
          </p:spPr>
          <p:txBody>
            <a:bodyPr/>
            <a:lstStyle/>
            <a:p>
              <a:pPr algn="ctr">
                <a:spcBef>
                  <a:spcPct val="20000"/>
                </a:spcBef>
              </a:pPr>
              <a:endParaRPr lang="en-US">
                <a:solidFill>
                  <a:schemeClr val="accent2"/>
                </a:solidFill>
              </a:endParaRPr>
            </a:p>
          </p:txBody>
        </p:sp>
        <p:sp>
          <p:nvSpPr>
            <p:cNvPr id="185357" name="Line 13"/>
            <p:cNvSpPr>
              <a:spLocks noChangeShapeType="1"/>
            </p:cNvSpPr>
            <p:nvPr/>
          </p:nvSpPr>
          <p:spPr bwMode="auto">
            <a:xfrm>
              <a:off x="480" y="1152"/>
              <a:ext cx="2083" cy="0"/>
            </a:xfrm>
            <a:prstGeom prst="line">
              <a:avLst/>
            </a:prstGeom>
            <a:noFill/>
            <a:ln w="28575" cap="sq">
              <a:solidFill>
                <a:schemeClr val="tx1"/>
              </a:solidFill>
              <a:round/>
              <a:headEnd/>
              <a:tailEnd/>
            </a:ln>
            <a:effectLst/>
          </p:spPr>
          <p:txBody>
            <a:bodyPr/>
            <a:lstStyle/>
            <a:p>
              <a:endParaRPr lang="en-US"/>
            </a:p>
          </p:txBody>
        </p:sp>
        <p:sp>
          <p:nvSpPr>
            <p:cNvPr id="185358" name="Line 14"/>
            <p:cNvSpPr>
              <a:spLocks noChangeShapeType="1"/>
            </p:cNvSpPr>
            <p:nvPr/>
          </p:nvSpPr>
          <p:spPr bwMode="auto">
            <a:xfrm>
              <a:off x="480" y="1419"/>
              <a:ext cx="2083" cy="0"/>
            </a:xfrm>
            <a:prstGeom prst="line">
              <a:avLst/>
            </a:prstGeom>
            <a:noFill/>
            <a:ln w="28575" cap="sq">
              <a:solidFill>
                <a:schemeClr val="tx1"/>
              </a:solidFill>
              <a:round/>
              <a:headEnd/>
              <a:tailEnd/>
            </a:ln>
            <a:effectLst/>
          </p:spPr>
          <p:txBody>
            <a:bodyPr/>
            <a:lstStyle/>
            <a:p>
              <a:endParaRPr lang="en-US"/>
            </a:p>
          </p:txBody>
        </p:sp>
        <p:sp>
          <p:nvSpPr>
            <p:cNvPr id="185359" name="Line 15"/>
            <p:cNvSpPr>
              <a:spLocks noChangeShapeType="1"/>
            </p:cNvSpPr>
            <p:nvPr/>
          </p:nvSpPr>
          <p:spPr bwMode="auto">
            <a:xfrm>
              <a:off x="480" y="1152"/>
              <a:ext cx="0" cy="267"/>
            </a:xfrm>
            <a:prstGeom prst="line">
              <a:avLst/>
            </a:prstGeom>
            <a:noFill/>
            <a:ln w="28575" cap="sq">
              <a:solidFill>
                <a:schemeClr val="tx1"/>
              </a:solidFill>
              <a:round/>
              <a:headEnd/>
              <a:tailEnd/>
            </a:ln>
            <a:effectLst/>
          </p:spPr>
          <p:txBody>
            <a:bodyPr/>
            <a:lstStyle/>
            <a:p>
              <a:endParaRPr lang="en-US"/>
            </a:p>
          </p:txBody>
        </p:sp>
        <p:sp>
          <p:nvSpPr>
            <p:cNvPr id="185360" name="Line 16"/>
            <p:cNvSpPr>
              <a:spLocks noChangeShapeType="1"/>
            </p:cNvSpPr>
            <p:nvPr/>
          </p:nvSpPr>
          <p:spPr bwMode="auto">
            <a:xfrm>
              <a:off x="740" y="1152"/>
              <a:ext cx="0" cy="267"/>
            </a:xfrm>
            <a:prstGeom prst="line">
              <a:avLst/>
            </a:prstGeom>
            <a:noFill/>
            <a:ln w="12700">
              <a:solidFill>
                <a:schemeClr val="tx1"/>
              </a:solidFill>
              <a:round/>
              <a:headEnd/>
              <a:tailEnd/>
            </a:ln>
            <a:effectLst/>
          </p:spPr>
          <p:txBody>
            <a:bodyPr/>
            <a:lstStyle/>
            <a:p>
              <a:endParaRPr lang="en-US"/>
            </a:p>
          </p:txBody>
        </p:sp>
        <p:sp>
          <p:nvSpPr>
            <p:cNvPr id="185361" name="Line 17"/>
            <p:cNvSpPr>
              <a:spLocks noChangeShapeType="1"/>
            </p:cNvSpPr>
            <p:nvPr/>
          </p:nvSpPr>
          <p:spPr bwMode="auto">
            <a:xfrm>
              <a:off x="1001" y="1152"/>
              <a:ext cx="0" cy="267"/>
            </a:xfrm>
            <a:prstGeom prst="line">
              <a:avLst/>
            </a:prstGeom>
            <a:noFill/>
            <a:ln w="12700">
              <a:solidFill>
                <a:schemeClr val="tx1"/>
              </a:solidFill>
              <a:round/>
              <a:headEnd/>
              <a:tailEnd/>
            </a:ln>
            <a:effectLst/>
          </p:spPr>
          <p:txBody>
            <a:bodyPr/>
            <a:lstStyle/>
            <a:p>
              <a:endParaRPr lang="en-US"/>
            </a:p>
          </p:txBody>
        </p:sp>
        <p:sp>
          <p:nvSpPr>
            <p:cNvPr id="185362" name="Line 18"/>
            <p:cNvSpPr>
              <a:spLocks noChangeShapeType="1"/>
            </p:cNvSpPr>
            <p:nvPr/>
          </p:nvSpPr>
          <p:spPr bwMode="auto">
            <a:xfrm>
              <a:off x="1261" y="1152"/>
              <a:ext cx="0" cy="267"/>
            </a:xfrm>
            <a:prstGeom prst="line">
              <a:avLst/>
            </a:prstGeom>
            <a:noFill/>
            <a:ln w="12700">
              <a:solidFill>
                <a:schemeClr val="tx1"/>
              </a:solidFill>
              <a:round/>
              <a:headEnd/>
              <a:tailEnd/>
            </a:ln>
            <a:effectLst/>
          </p:spPr>
          <p:txBody>
            <a:bodyPr/>
            <a:lstStyle/>
            <a:p>
              <a:endParaRPr lang="en-US"/>
            </a:p>
          </p:txBody>
        </p:sp>
        <p:sp>
          <p:nvSpPr>
            <p:cNvPr id="185363" name="Line 19"/>
            <p:cNvSpPr>
              <a:spLocks noChangeShapeType="1"/>
            </p:cNvSpPr>
            <p:nvPr/>
          </p:nvSpPr>
          <p:spPr bwMode="auto">
            <a:xfrm>
              <a:off x="1522" y="1152"/>
              <a:ext cx="0" cy="267"/>
            </a:xfrm>
            <a:prstGeom prst="line">
              <a:avLst/>
            </a:prstGeom>
            <a:noFill/>
            <a:ln w="12700">
              <a:solidFill>
                <a:schemeClr val="tx1"/>
              </a:solidFill>
              <a:round/>
              <a:headEnd/>
              <a:tailEnd/>
            </a:ln>
            <a:effectLst/>
          </p:spPr>
          <p:txBody>
            <a:bodyPr/>
            <a:lstStyle/>
            <a:p>
              <a:endParaRPr lang="en-US"/>
            </a:p>
          </p:txBody>
        </p:sp>
        <p:sp>
          <p:nvSpPr>
            <p:cNvPr id="185364" name="Line 20"/>
            <p:cNvSpPr>
              <a:spLocks noChangeShapeType="1"/>
            </p:cNvSpPr>
            <p:nvPr/>
          </p:nvSpPr>
          <p:spPr bwMode="auto">
            <a:xfrm>
              <a:off x="1782" y="1152"/>
              <a:ext cx="0" cy="267"/>
            </a:xfrm>
            <a:prstGeom prst="line">
              <a:avLst/>
            </a:prstGeom>
            <a:noFill/>
            <a:ln w="12700">
              <a:solidFill>
                <a:schemeClr val="tx1"/>
              </a:solidFill>
              <a:round/>
              <a:headEnd/>
              <a:tailEnd/>
            </a:ln>
            <a:effectLst/>
          </p:spPr>
          <p:txBody>
            <a:bodyPr/>
            <a:lstStyle/>
            <a:p>
              <a:endParaRPr lang="en-US"/>
            </a:p>
          </p:txBody>
        </p:sp>
        <p:sp>
          <p:nvSpPr>
            <p:cNvPr id="185365" name="Line 21"/>
            <p:cNvSpPr>
              <a:spLocks noChangeShapeType="1"/>
            </p:cNvSpPr>
            <p:nvPr/>
          </p:nvSpPr>
          <p:spPr bwMode="auto">
            <a:xfrm>
              <a:off x="2042" y="1152"/>
              <a:ext cx="0" cy="267"/>
            </a:xfrm>
            <a:prstGeom prst="line">
              <a:avLst/>
            </a:prstGeom>
            <a:noFill/>
            <a:ln w="12700">
              <a:solidFill>
                <a:schemeClr val="tx1"/>
              </a:solidFill>
              <a:round/>
              <a:headEnd/>
              <a:tailEnd/>
            </a:ln>
            <a:effectLst/>
          </p:spPr>
          <p:txBody>
            <a:bodyPr/>
            <a:lstStyle/>
            <a:p>
              <a:endParaRPr lang="en-US"/>
            </a:p>
          </p:txBody>
        </p:sp>
        <p:sp>
          <p:nvSpPr>
            <p:cNvPr id="185366" name="Line 22"/>
            <p:cNvSpPr>
              <a:spLocks noChangeShapeType="1"/>
            </p:cNvSpPr>
            <p:nvPr/>
          </p:nvSpPr>
          <p:spPr bwMode="auto">
            <a:xfrm>
              <a:off x="2303" y="1152"/>
              <a:ext cx="0" cy="267"/>
            </a:xfrm>
            <a:prstGeom prst="line">
              <a:avLst/>
            </a:prstGeom>
            <a:noFill/>
            <a:ln w="12700">
              <a:solidFill>
                <a:schemeClr val="tx1"/>
              </a:solidFill>
              <a:round/>
              <a:headEnd/>
              <a:tailEnd/>
            </a:ln>
            <a:effectLst/>
          </p:spPr>
          <p:txBody>
            <a:bodyPr/>
            <a:lstStyle/>
            <a:p>
              <a:endParaRPr lang="en-US"/>
            </a:p>
          </p:txBody>
        </p:sp>
        <p:sp>
          <p:nvSpPr>
            <p:cNvPr id="185367" name="Line 23"/>
            <p:cNvSpPr>
              <a:spLocks noChangeShapeType="1"/>
            </p:cNvSpPr>
            <p:nvPr/>
          </p:nvSpPr>
          <p:spPr bwMode="auto">
            <a:xfrm>
              <a:off x="2563" y="1152"/>
              <a:ext cx="0" cy="267"/>
            </a:xfrm>
            <a:prstGeom prst="line">
              <a:avLst/>
            </a:prstGeom>
            <a:noFill/>
            <a:ln w="28575" cap="sq">
              <a:solidFill>
                <a:schemeClr val="tx1"/>
              </a:solidFill>
              <a:round/>
              <a:headEnd/>
              <a:tailEnd/>
            </a:ln>
            <a:effectLst/>
          </p:spPr>
          <p:txBody>
            <a:bodyPr/>
            <a:lstStyle/>
            <a:p>
              <a:endParaRPr lang="en-US"/>
            </a:p>
          </p:txBody>
        </p:sp>
      </p:grpSp>
      <p:sp>
        <p:nvSpPr>
          <p:cNvPr id="185368" name="AutoShape 24"/>
          <p:cNvSpPr>
            <a:spLocks/>
          </p:cNvSpPr>
          <p:nvPr/>
        </p:nvSpPr>
        <p:spPr bwMode="auto">
          <a:xfrm rot="5400000">
            <a:off x="6057900" y="495300"/>
            <a:ext cx="152400" cy="2057400"/>
          </a:xfrm>
          <a:prstGeom prst="leftBrace">
            <a:avLst>
              <a:gd name="adj1" fmla="val 112500"/>
              <a:gd name="adj2" fmla="val 50000"/>
            </a:avLst>
          </a:prstGeom>
          <a:noFill/>
          <a:ln w="9525">
            <a:solidFill>
              <a:schemeClr val="tx1"/>
            </a:solidFill>
            <a:round/>
            <a:headEnd/>
            <a:tailEnd/>
          </a:ln>
          <a:effectLst/>
        </p:spPr>
        <p:txBody>
          <a:bodyPr wrap="none" anchor="ctr"/>
          <a:lstStyle/>
          <a:p>
            <a:endParaRPr lang="en-US"/>
          </a:p>
        </p:txBody>
      </p:sp>
      <p:sp>
        <p:nvSpPr>
          <p:cNvPr id="185369" name="AutoShape 25"/>
          <p:cNvSpPr>
            <a:spLocks/>
          </p:cNvSpPr>
          <p:nvPr/>
        </p:nvSpPr>
        <p:spPr bwMode="auto">
          <a:xfrm rot="5400000">
            <a:off x="7772400" y="914400"/>
            <a:ext cx="152400" cy="1219200"/>
          </a:xfrm>
          <a:prstGeom prst="leftBrace">
            <a:avLst>
              <a:gd name="adj1" fmla="val 66667"/>
              <a:gd name="adj2" fmla="val 50000"/>
            </a:avLst>
          </a:prstGeom>
          <a:noFill/>
          <a:ln w="9525">
            <a:solidFill>
              <a:schemeClr val="tx1"/>
            </a:solidFill>
            <a:round/>
            <a:headEnd/>
            <a:tailEnd/>
          </a:ln>
          <a:effectLst/>
        </p:spPr>
        <p:txBody>
          <a:bodyPr wrap="none" anchor="ctr"/>
          <a:lstStyle/>
          <a:p>
            <a:endParaRPr lang="en-US"/>
          </a:p>
        </p:txBody>
      </p:sp>
      <p:sp>
        <p:nvSpPr>
          <p:cNvPr id="185370" name="Text Box 26"/>
          <p:cNvSpPr txBox="1">
            <a:spLocks noChangeArrowheads="1"/>
          </p:cNvSpPr>
          <p:nvPr/>
        </p:nvSpPr>
        <p:spPr bwMode="auto">
          <a:xfrm>
            <a:off x="5638800" y="1066800"/>
            <a:ext cx="917575" cy="366713"/>
          </a:xfrm>
          <a:prstGeom prst="rect">
            <a:avLst/>
          </a:prstGeom>
          <a:noFill/>
          <a:ln w="9525">
            <a:noFill/>
            <a:miter lim="800000"/>
            <a:headEnd/>
            <a:tailEnd/>
          </a:ln>
          <a:effectLst/>
        </p:spPr>
        <p:txBody>
          <a:bodyPr wrap="none">
            <a:spAutoFit/>
          </a:bodyPr>
          <a:lstStyle/>
          <a:p>
            <a:r>
              <a:rPr lang="en-US" dirty="0">
                <a:latin typeface="Comic Sans MS" pitchFamily="66" charset="0"/>
              </a:rPr>
              <a:t>A[p…q]</a:t>
            </a:r>
          </a:p>
        </p:txBody>
      </p:sp>
      <p:sp>
        <p:nvSpPr>
          <p:cNvPr id="185371" name="Text Box 27"/>
          <p:cNvSpPr txBox="1">
            <a:spLocks noChangeArrowheads="1"/>
          </p:cNvSpPr>
          <p:nvPr/>
        </p:nvSpPr>
        <p:spPr bwMode="auto">
          <a:xfrm>
            <a:off x="7315200" y="1066800"/>
            <a:ext cx="1117600" cy="366713"/>
          </a:xfrm>
          <a:prstGeom prst="rect">
            <a:avLst/>
          </a:prstGeom>
          <a:noFill/>
          <a:ln w="9525">
            <a:noFill/>
            <a:miter lim="800000"/>
            <a:headEnd/>
            <a:tailEnd/>
          </a:ln>
          <a:effectLst/>
        </p:spPr>
        <p:txBody>
          <a:bodyPr wrap="none">
            <a:spAutoFit/>
          </a:bodyPr>
          <a:lstStyle/>
          <a:p>
            <a:r>
              <a:rPr lang="en-US">
                <a:latin typeface="Comic Sans MS" pitchFamily="66" charset="0"/>
              </a:rPr>
              <a:t>A[q+1…r]</a:t>
            </a:r>
          </a:p>
        </p:txBody>
      </p:sp>
      <p:sp>
        <p:nvSpPr>
          <p:cNvPr id="185372" name="Text Box 28"/>
          <p:cNvSpPr txBox="1">
            <a:spLocks noChangeArrowheads="1"/>
          </p:cNvSpPr>
          <p:nvPr/>
        </p:nvSpPr>
        <p:spPr bwMode="auto">
          <a:xfrm>
            <a:off x="7010400" y="1157288"/>
            <a:ext cx="309563" cy="366712"/>
          </a:xfrm>
          <a:prstGeom prst="rect">
            <a:avLst/>
          </a:prstGeom>
          <a:noFill/>
          <a:ln w="9525">
            <a:noFill/>
            <a:miter lim="800000"/>
            <a:headEnd/>
            <a:tailEnd/>
          </a:ln>
          <a:effectLst/>
        </p:spPr>
        <p:txBody>
          <a:bodyPr wrap="none">
            <a:spAutoFit/>
          </a:bodyPr>
          <a:lstStyle/>
          <a:p>
            <a:r>
              <a:rPr lang="en-US">
                <a:cs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3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534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34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5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304800"/>
            <a:ext cx="8229600" cy="1143000"/>
          </a:xfrm>
        </p:spPr>
        <p:txBody>
          <a:bodyPr/>
          <a:lstStyle/>
          <a:p>
            <a:r>
              <a:rPr lang="en-US" dirty="0" smtClean="0"/>
              <a:t>QUICK SORT</a:t>
            </a:r>
            <a:endParaRPr lang="en-US" dirty="0"/>
          </a:p>
        </p:txBody>
      </p:sp>
      <p:sp>
        <p:nvSpPr>
          <p:cNvPr id="265219" name="Rectangle 3"/>
          <p:cNvSpPr>
            <a:spLocks noGrp="1" noChangeArrowheads="1"/>
          </p:cNvSpPr>
          <p:nvPr>
            <p:ph sz="quarter" idx="1"/>
          </p:nvPr>
        </p:nvSpPr>
        <p:spPr>
          <a:xfrm>
            <a:off x="215900" y="1524000"/>
            <a:ext cx="8564563" cy="4237038"/>
          </a:xfrm>
        </p:spPr>
        <p:txBody>
          <a:bodyPr>
            <a:normAutofit/>
          </a:bodyPr>
          <a:lstStyle/>
          <a:p>
            <a:pPr>
              <a:lnSpc>
                <a:spcPct val="90000"/>
              </a:lnSpc>
              <a:buFontTx/>
              <a:buNone/>
            </a:pPr>
            <a:r>
              <a:rPr lang="en-US" dirty="0">
                <a:solidFill>
                  <a:srgbClr val="DD0111"/>
                </a:solidFill>
                <a:latin typeface="Monotype Corsiva" pitchFamily="66" charset="0"/>
              </a:rPr>
              <a:t>Alg. :</a:t>
            </a:r>
            <a:r>
              <a:rPr lang="en-US" dirty="0"/>
              <a:t> </a:t>
            </a:r>
            <a:r>
              <a:rPr lang="en-US" dirty="0" smtClean="0"/>
              <a:t>QUICKSORT</a:t>
            </a:r>
            <a:r>
              <a:rPr lang="en-US" dirty="0" smtClean="0">
                <a:latin typeface="Comic Sans MS" pitchFamily="66" charset="0"/>
              </a:rPr>
              <a:t>(A</a:t>
            </a:r>
            <a:r>
              <a:rPr lang="en-US" dirty="0">
                <a:latin typeface="Comic Sans MS" pitchFamily="66" charset="0"/>
              </a:rPr>
              <a:t>, p, r)</a:t>
            </a:r>
          </a:p>
          <a:p>
            <a:pPr>
              <a:lnSpc>
                <a:spcPct val="200000"/>
              </a:lnSpc>
              <a:buFontTx/>
              <a:buNone/>
            </a:pPr>
            <a:r>
              <a:rPr lang="en-US" b="1" dirty="0"/>
              <a:t>		if </a:t>
            </a:r>
            <a:r>
              <a:rPr lang="en-US" dirty="0">
                <a:latin typeface="Comic Sans MS" pitchFamily="66" charset="0"/>
              </a:rPr>
              <a:t>p &lt; r</a:t>
            </a:r>
          </a:p>
          <a:p>
            <a:pPr>
              <a:lnSpc>
                <a:spcPct val="200000"/>
              </a:lnSpc>
              <a:buFontTx/>
              <a:buNone/>
            </a:pPr>
            <a:r>
              <a:rPr lang="en-US" b="1" dirty="0"/>
              <a:t>		then </a:t>
            </a:r>
            <a:r>
              <a:rPr lang="en-US" dirty="0">
                <a:latin typeface="Comic Sans MS" pitchFamily="66" charset="0"/>
              </a:rPr>
              <a:t>q ←</a:t>
            </a:r>
            <a:r>
              <a:rPr lang="en-US" dirty="0"/>
              <a:t> </a:t>
            </a:r>
            <a:r>
              <a:rPr lang="en-US" dirty="0" smtClean="0"/>
              <a:t>PARTITION</a:t>
            </a:r>
            <a:r>
              <a:rPr lang="en-US" dirty="0" smtClean="0">
                <a:latin typeface="Comic Sans MS" pitchFamily="66" charset="0"/>
              </a:rPr>
              <a:t>(A</a:t>
            </a:r>
            <a:r>
              <a:rPr lang="en-US" dirty="0">
                <a:latin typeface="Comic Sans MS" pitchFamily="66" charset="0"/>
              </a:rPr>
              <a:t>, p, r)</a:t>
            </a:r>
          </a:p>
          <a:p>
            <a:pPr>
              <a:lnSpc>
                <a:spcPct val="200000"/>
              </a:lnSpc>
              <a:buFontTx/>
              <a:buNone/>
            </a:pPr>
            <a:r>
              <a:rPr lang="en-US" dirty="0"/>
              <a:t>			</a:t>
            </a:r>
            <a:r>
              <a:rPr lang="en-US" dirty="0" smtClean="0"/>
              <a:t>QUICKSORT</a:t>
            </a:r>
            <a:r>
              <a:rPr lang="en-US" dirty="0" smtClean="0">
                <a:latin typeface="Comic Sans MS" pitchFamily="66" charset="0"/>
              </a:rPr>
              <a:t>(A</a:t>
            </a:r>
            <a:r>
              <a:rPr lang="en-US" dirty="0">
                <a:latin typeface="Comic Sans MS" pitchFamily="66" charset="0"/>
              </a:rPr>
              <a:t>, p, </a:t>
            </a:r>
            <a:r>
              <a:rPr lang="en-US" dirty="0">
                <a:solidFill>
                  <a:srgbClr val="CC0000"/>
                </a:solidFill>
                <a:latin typeface="Comic Sans MS" pitchFamily="66" charset="0"/>
              </a:rPr>
              <a:t>q - 1</a:t>
            </a:r>
            <a:r>
              <a:rPr lang="en-US" dirty="0">
                <a:latin typeface="Comic Sans MS" pitchFamily="66" charset="0"/>
              </a:rPr>
              <a:t>)</a:t>
            </a:r>
          </a:p>
          <a:p>
            <a:pPr>
              <a:lnSpc>
                <a:spcPct val="200000"/>
              </a:lnSpc>
              <a:buFontTx/>
              <a:buNone/>
            </a:pPr>
            <a:r>
              <a:rPr lang="en-US" dirty="0"/>
              <a:t>			</a:t>
            </a:r>
            <a:r>
              <a:rPr lang="en-US" dirty="0" smtClean="0"/>
              <a:t>QUICKSORT</a:t>
            </a:r>
            <a:r>
              <a:rPr lang="en-US" dirty="0" smtClean="0">
                <a:latin typeface="Comic Sans MS" pitchFamily="66" charset="0"/>
              </a:rPr>
              <a:t>(A</a:t>
            </a:r>
            <a:r>
              <a:rPr lang="en-US" dirty="0">
                <a:latin typeface="Comic Sans MS" pitchFamily="66" charset="0"/>
              </a:rPr>
              <a:t>, </a:t>
            </a:r>
            <a:r>
              <a:rPr lang="en-US" dirty="0">
                <a:solidFill>
                  <a:srgbClr val="CC0000"/>
                </a:solidFill>
                <a:latin typeface="Comic Sans MS" pitchFamily="66" charset="0"/>
              </a:rPr>
              <a:t>q + 1</a:t>
            </a:r>
            <a:r>
              <a:rPr lang="en-US" dirty="0">
                <a:latin typeface="Comic Sans MS" pitchFamily="66" charset="0"/>
              </a:rPr>
              <a:t>, r)</a:t>
            </a:r>
          </a:p>
        </p:txBody>
      </p:sp>
      <p:sp>
        <p:nvSpPr>
          <p:cNvPr id="265220" name="Text Box 4"/>
          <p:cNvSpPr txBox="1">
            <a:spLocks noChangeArrowheads="1"/>
          </p:cNvSpPr>
          <p:nvPr/>
        </p:nvSpPr>
        <p:spPr bwMode="auto">
          <a:xfrm>
            <a:off x="639763" y="5870575"/>
            <a:ext cx="8020050" cy="530225"/>
          </a:xfrm>
          <a:prstGeom prst="rect">
            <a:avLst/>
          </a:prstGeom>
          <a:noFill/>
          <a:ln w="9525" algn="ctr">
            <a:noFill/>
            <a:miter lim="800000"/>
            <a:headEnd/>
            <a:tailEnd/>
          </a:ln>
          <a:effectLst/>
        </p:spPr>
        <p:txBody>
          <a:bodyPr>
            <a:spAutoFit/>
          </a:bodyPr>
          <a:lstStyle/>
          <a:p>
            <a:pPr>
              <a:lnSpc>
                <a:spcPct val="120000"/>
              </a:lnSpc>
            </a:pPr>
            <a:r>
              <a:rPr lang="en-US" sz="2400" dirty="0">
                <a:solidFill>
                  <a:srgbClr val="DD0111"/>
                </a:solidFill>
                <a:latin typeface="Comic Sans MS" pitchFamily="66" charset="0"/>
              </a:rPr>
              <a:t>The pivot is no longer included in any of the </a:t>
            </a:r>
            <a:r>
              <a:rPr lang="en-US" sz="2400" dirty="0" err="1">
                <a:solidFill>
                  <a:srgbClr val="DD0111"/>
                </a:solidFill>
                <a:latin typeface="Comic Sans MS" pitchFamily="66" charset="0"/>
              </a:rPr>
              <a:t>subarrays</a:t>
            </a:r>
            <a:r>
              <a:rPr lang="en-US" sz="2400" dirty="0">
                <a:solidFill>
                  <a:srgbClr val="DD0111"/>
                </a:solidFill>
                <a:latin typeface="Comic Sans MS" pitchFamily="66"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7C422C8-1897-4009-9B17-4D4550B2CC01}" type="slidenum">
              <a:rPr lang="en-US" smtClean="0"/>
              <a:pPr>
                <a:defRPr/>
              </a:pPr>
              <a:t>55</a:t>
            </a:fld>
            <a:endParaRPr lang="en-US" dirty="0"/>
          </a:p>
        </p:txBody>
      </p:sp>
      <p:sp>
        <p:nvSpPr>
          <p:cNvPr id="3" name="Content Placeholder 2"/>
          <p:cNvSpPr>
            <a:spLocks noGrp="1"/>
          </p:cNvSpPr>
          <p:nvPr>
            <p:ph sz="quarter" idx="1"/>
          </p:nvPr>
        </p:nvSpPr>
        <p:spPr>
          <a:xfrm>
            <a:off x="152400" y="228600"/>
            <a:ext cx="8839200" cy="6400800"/>
          </a:xfrm>
        </p:spPr>
        <p:txBody>
          <a:bodyPr/>
          <a:lstStyle/>
          <a:p>
            <a:pPr>
              <a:buFont typeface="Wingdings" pitchFamily="2" charset="2"/>
              <a:buNone/>
              <a:defRPr/>
            </a:pPr>
            <a:r>
              <a:rPr lang="en-US" b="1" dirty="0" smtClean="0">
                <a:solidFill>
                  <a:srgbClr val="00B0F0"/>
                </a:solidFill>
              </a:rPr>
              <a:t>PARTITION</a:t>
            </a:r>
            <a:r>
              <a:rPr lang="en-US" b="1" dirty="0" smtClean="0"/>
              <a:t>(array </a:t>
            </a:r>
            <a:r>
              <a:rPr lang="en-US" b="1" dirty="0" smtClean="0">
                <a:solidFill>
                  <a:srgbClr val="00B0F0"/>
                </a:solidFill>
              </a:rPr>
              <a:t>A</a:t>
            </a:r>
            <a:r>
              <a:rPr lang="en-US" b="1" dirty="0" smtClean="0"/>
              <a:t>, </a:t>
            </a:r>
            <a:r>
              <a:rPr lang="en-US" b="1" dirty="0" err="1" smtClean="0"/>
              <a:t>int</a:t>
            </a:r>
            <a:r>
              <a:rPr lang="en-US" b="1" dirty="0" smtClean="0"/>
              <a:t> </a:t>
            </a:r>
            <a:r>
              <a:rPr lang="en-US" b="1" dirty="0" smtClean="0">
                <a:solidFill>
                  <a:srgbClr val="00B0F0"/>
                </a:solidFill>
              </a:rPr>
              <a:t>p</a:t>
            </a:r>
            <a:r>
              <a:rPr lang="en-US" b="1" dirty="0" smtClean="0"/>
              <a:t>, </a:t>
            </a:r>
            <a:r>
              <a:rPr lang="en-US" b="1" dirty="0" err="1" smtClean="0"/>
              <a:t>int</a:t>
            </a:r>
            <a:r>
              <a:rPr lang="en-US" b="1" dirty="0" smtClean="0"/>
              <a:t> </a:t>
            </a:r>
            <a:r>
              <a:rPr lang="en-US" b="1" dirty="0" smtClean="0">
                <a:solidFill>
                  <a:srgbClr val="00B0F0"/>
                </a:solidFill>
              </a:rPr>
              <a:t>r</a:t>
            </a:r>
            <a:r>
              <a:rPr lang="en-US" b="1" dirty="0" smtClean="0"/>
              <a:t>)</a:t>
            </a:r>
          </a:p>
          <a:p>
            <a:pPr>
              <a:buFont typeface="Wingdings" pitchFamily="2" charset="2"/>
              <a:buNone/>
              <a:defRPr/>
            </a:pPr>
            <a:r>
              <a:rPr lang="en-US" dirty="0" smtClean="0"/>
              <a:t>0. Select Pivot  and exchange it to first position of the array</a:t>
            </a:r>
          </a:p>
          <a:p>
            <a:pPr>
              <a:buFont typeface="Wingdings" pitchFamily="2" charset="2"/>
              <a:buNone/>
              <a:defRPr/>
            </a:pPr>
            <a:r>
              <a:rPr lang="en-US" sz="3600" dirty="0" smtClean="0"/>
              <a:t>1 	x </a:t>
            </a:r>
            <a:r>
              <a:rPr lang="en-US" sz="3600" dirty="0" smtClean="0">
                <a:sym typeface="Wingdings" pitchFamily="2" charset="2"/>
              </a:rPr>
              <a:t></a:t>
            </a:r>
            <a:r>
              <a:rPr lang="en-US" sz="3600" dirty="0" smtClean="0"/>
              <a:t> A[p]</a:t>
            </a:r>
          </a:p>
          <a:p>
            <a:pPr>
              <a:buFont typeface="Wingdings" pitchFamily="2" charset="2"/>
              <a:buNone/>
              <a:defRPr/>
            </a:pPr>
            <a:r>
              <a:rPr lang="en-US" sz="3600" dirty="0" smtClean="0"/>
              <a:t>2 	q </a:t>
            </a:r>
            <a:r>
              <a:rPr lang="en-US" sz="3600" dirty="0" smtClean="0">
                <a:sym typeface="Wingdings" pitchFamily="2" charset="2"/>
              </a:rPr>
              <a:t></a:t>
            </a:r>
            <a:r>
              <a:rPr lang="en-US" sz="3600" dirty="0" smtClean="0"/>
              <a:t> p</a:t>
            </a:r>
          </a:p>
          <a:p>
            <a:pPr>
              <a:buFont typeface="Wingdings" pitchFamily="2" charset="2"/>
              <a:buNone/>
              <a:defRPr/>
            </a:pPr>
            <a:r>
              <a:rPr lang="en-US" sz="3600" dirty="0" smtClean="0"/>
              <a:t>3 	 </a:t>
            </a:r>
            <a:r>
              <a:rPr lang="en-US" sz="3600" b="1" dirty="0" smtClean="0"/>
              <a:t>for </a:t>
            </a:r>
            <a:r>
              <a:rPr lang="en-US" sz="3600" b="1" dirty="0" smtClean="0">
                <a:solidFill>
                  <a:srgbClr val="00B0F0"/>
                </a:solidFill>
              </a:rPr>
              <a:t>s </a:t>
            </a:r>
            <a:r>
              <a:rPr lang="en-US" sz="3600" b="1" dirty="0" smtClean="0">
                <a:solidFill>
                  <a:srgbClr val="00B0F0"/>
                </a:solidFill>
                <a:sym typeface="Wingdings" pitchFamily="2" charset="2"/>
              </a:rPr>
              <a:t></a:t>
            </a:r>
            <a:r>
              <a:rPr lang="en-US" sz="3600" b="1" dirty="0" smtClean="0">
                <a:solidFill>
                  <a:srgbClr val="00B0F0"/>
                </a:solidFill>
              </a:rPr>
              <a:t> p + 1 </a:t>
            </a:r>
            <a:r>
              <a:rPr lang="en-US" sz="3600" b="1" dirty="0" smtClean="0"/>
              <a:t>to </a:t>
            </a:r>
            <a:r>
              <a:rPr lang="en-US" sz="3600" b="1" dirty="0" smtClean="0">
                <a:solidFill>
                  <a:srgbClr val="00B0F0"/>
                </a:solidFill>
              </a:rPr>
              <a:t>r</a:t>
            </a:r>
          </a:p>
          <a:p>
            <a:pPr>
              <a:buFont typeface="Wingdings" pitchFamily="2" charset="2"/>
              <a:buNone/>
              <a:defRPr/>
            </a:pPr>
            <a:r>
              <a:rPr lang="en-US" sz="3600" dirty="0" smtClean="0"/>
              <a:t>4 		  </a:t>
            </a:r>
            <a:r>
              <a:rPr lang="en-US" sz="3600" b="1" dirty="0" smtClean="0"/>
              <a:t>do if </a:t>
            </a:r>
            <a:r>
              <a:rPr lang="en-US" sz="3600" dirty="0" smtClean="0"/>
              <a:t>(A[s] &lt; x)</a:t>
            </a:r>
          </a:p>
          <a:p>
            <a:pPr>
              <a:buFont typeface="Wingdings" pitchFamily="2" charset="2"/>
              <a:buNone/>
              <a:defRPr/>
            </a:pPr>
            <a:r>
              <a:rPr lang="en-US" sz="3600" dirty="0" smtClean="0"/>
              <a:t>5 	     		</a:t>
            </a:r>
            <a:r>
              <a:rPr lang="en-US" sz="3600" b="1" dirty="0" smtClean="0"/>
              <a:t>then  </a:t>
            </a:r>
            <a:r>
              <a:rPr lang="en-US" sz="3600" dirty="0" smtClean="0"/>
              <a:t>q </a:t>
            </a:r>
            <a:r>
              <a:rPr lang="en-US" sz="3600" dirty="0" smtClean="0">
                <a:sym typeface="Wingdings" pitchFamily="2" charset="2"/>
              </a:rPr>
              <a:t></a:t>
            </a:r>
            <a:r>
              <a:rPr lang="en-US" sz="3600" dirty="0" smtClean="0"/>
              <a:t> q + 1</a:t>
            </a:r>
          </a:p>
          <a:p>
            <a:pPr>
              <a:buFont typeface="Wingdings" pitchFamily="2" charset="2"/>
              <a:buNone/>
              <a:defRPr/>
            </a:pPr>
            <a:r>
              <a:rPr lang="en-US" sz="3600" dirty="0" smtClean="0"/>
              <a:t>6 			    swap A[q] with A[s]</a:t>
            </a:r>
          </a:p>
          <a:p>
            <a:pPr>
              <a:buFont typeface="Wingdings" pitchFamily="2" charset="2"/>
              <a:buNone/>
              <a:defRPr/>
            </a:pPr>
            <a:r>
              <a:rPr lang="en-US" sz="3600" dirty="0" smtClean="0"/>
              <a:t>7		swap A[p] with A[q]</a:t>
            </a:r>
          </a:p>
          <a:p>
            <a:pPr>
              <a:buFont typeface="Wingdings" pitchFamily="2" charset="2"/>
              <a:buNone/>
              <a:defRPr/>
            </a:pPr>
            <a:r>
              <a:rPr lang="en-US" sz="3600" dirty="0" smtClean="0"/>
              <a:t>8 	</a:t>
            </a:r>
            <a:r>
              <a:rPr lang="en-US" sz="3600" b="1" dirty="0" smtClean="0"/>
              <a:t>return </a:t>
            </a:r>
            <a:r>
              <a:rPr lang="en-US" sz="3600" dirty="0" smtClean="0"/>
              <a:t>q</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sz="quarter" idx="1"/>
          </p:nvPr>
        </p:nvGraphicFramePr>
        <p:xfrm>
          <a:off x="304800" y="1828800"/>
          <a:ext cx="8229600" cy="370840"/>
        </p:xfrm>
        <a:graphic>
          <a:graphicData uri="http://schemas.openxmlformats.org/drawingml/2006/table">
            <a:tbl>
              <a:tblPr firstRow="1" bandRow="1">
                <a:tableStyleId>{616DA210-FB5B-4158-B5E0-FEB733F419BA}</a:tableStyleId>
              </a:tblPr>
              <a:tblGrid>
                <a:gridCol w="1028700"/>
                <a:gridCol w="1028700"/>
                <a:gridCol w="1028700"/>
                <a:gridCol w="1028700"/>
                <a:gridCol w="1028700"/>
                <a:gridCol w="1028700"/>
                <a:gridCol w="1028700"/>
                <a:gridCol w="1028700"/>
              </a:tblGrid>
              <a:tr h="370840">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1"/>
            <a:ext cx="9144000" cy="6858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defRPr/>
            </a:pPr>
            <a:r>
              <a:rPr lang="en-US" dirty="0" smtClean="0"/>
              <a:t>Analysis of Quick sort</a:t>
            </a:r>
            <a:endParaRPr lang="en-US" dirty="0"/>
          </a:p>
        </p:txBody>
      </p:sp>
      <p:sp>
        <p:nvSpPr>
          <p:cNvPr id="4" name="Slide Number Placeholder 3"/>
          <p:cNvSpPr>
            <a:spLocks noGrp="1"/>
          </p:cNvSpPr>
          <p:nvPr>
            <p:ph type="sldNum" sz="quarter" idx="12"/>
          </p:nvPr>
        </p:nvSpPr>
        <p:spPr/>
        <p:txBody>
          <a:bodyPr/>
          <a:lstStyle/>
          <a:p>
            <a:pPr>
              <a:defRPr/>
            </a:pPr>
            <a:fld id="{4639DBB2-3425-4072-BD70-E7E9EBFD6A75}" type="slidenum">
              <a:rPr lang="en-US" smtClean="0"/>
              <a:pPr>
                <a:defRPr/>
              </a:pPr>
              <a:t>58</a:t>
            </a:fld>
            <a:endParaRPr lang="en-US"/>
          </a:p>
        </p:txBody>
      </p:sp>
      <p:sp>
        <p:nvSpPr>
          <p:cNvPr id="5" name="Content Placeholder 4"/>
          <p:cNvSpPr>
            <a:spLocks noGrp="1"/>
          </p:cNvSpPr>
          <p:nvPr>
            <p:ph sz="quarter" idx="1"/>
          </p:nvPr>
        </p:nvSpPr>
        <p:spPr>
          <a:xfrm>
            <a:off x="152400" y="1524000"/>
            <a:ext cx="8686800" cy="4953000"/>
          </a:xfrm>
        </p:spPr>
        <p:txBody>
          <a:bodyPr/>
          <a:lstStyle/>
          <a:p>
            <a:pPr>
              <a:defRPr/>
            </a:pPr>
            <a:r>
              <a:rPr lang="en-US" sz="2800" dirty="0" smtClean="0"/>
              <a:t>The running time of quicksort depends heavily on the </a:t>
            </a:r>
            <a:r>
              <a:rPr lang="en-US" sz="2800" b="1" dirty="0" smtClean="0">
                <a:solidFill>
                  <a:srgbClr val="00B0F0"/>
                </a:solidFill>
              </a:rPr>
              <a:t>selection of the pivot</a:t>
            </a:r>
            <a:r>
              <a:rPr lang="en-US" sz="2800" dirty="0" smtClean="0"/>
              <a:t>. If the rank (index value) of the pivot is very large or very small then the partition (BST) will be unbalanced.</a:t>
            </a:r>
          </a:p>
          <a:p>
            <a:pPr>
              <a:defRPr/>
            </a:pPr>
            <a:endParaRPr lang="en-US" sz="2800" dirty="0" smtClean="0"/>
          </a:p>
          <a:p>
            <a:pPr>
              <a:defRPr/>
            </a:pPr>
            <a:r>
              <a:rPr lang="en-US" sz="2800" dirty="0" smtClean="0"/>
              <a:t>Since the pivot is chosen randomly in our algorithm, the expected running time is </a:t>
            </a:r>
            <a:r>
              <a:rPr lang="en-US" sz="2800" dirty="0" smtClean="0">
                <a:solidFill>
                  <a:srgbClr val="00B0F0"/>
                </a:solidFill>
              </a:rPr>
              <a:t>O(n log n).</a:t>
            </a:r>
          </a:p>
          <a:p>
            <a:pPr>
              <a:defRPr/>
            </a:pPr>
            <a:endParaRPr lang="en-US" sz="2800" dirty="0" smtClean="0"/>
          </a:p>
          <a:p>
            <a:pPr>
              <a:defRPr/>
            </a:pPr>
            <a:r>
              <a:rPr lang="en-US" sz="2800" dirty="0" smtClean="0"/>
              <a:t>The worst case time, however, is </a:t>
            </a:r>
            <a:r>
              <a:rPr lang="en-US" sz="2800" dirty="0" smtClean="0">
                <a:solidFill>
                  <a:srgbClr val="00B0F0"/>
                </a:solidFill>
              </a:rPr>
              <a:t>O(n</a:t>
            </a:r>
            <a:r>
              <a:rPr lang="en-US" sz="2800" baseline="30000" dirty="0" smtClean="0">
                <a:solidFill>
                  <a:srgbClr val="00B0F0"/>
                </a:solidFill>
              </a:rPr>
              <a:t>2</a:t>
            </a:r>
            <a:r>
              <a:rPr lang="en-US" sz="2800" dirty="0" smtClean="0">
                <a:solidFill>
                  <a:srgbClr val="00B0F0"/>
                </a:solidFill>
              </a:rPr>
              <a:t>). </a:t>
            </a:r>
            <a:r>
              <a:rPr lang="en-US" sz="2800" dirty="0" smtClean="0"/>
              <a:t>Luckily, this happens rarely.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0"/>
            <a:ext cx="9144000" cy="68949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14400" y="260350"/>
            <a:ext cx="7772400" cy="801688"/>
          </a:xfrm>
        </p:spPr>
        <p:txBody>
          <a:bodyPr>
            <a:normAutofit fontScale="90000"/>
          </a:bodyPr>
          <a:lstStyle/>
          <a:p>
            <a:r>
              <a:rPr lang="en-US" smtClean="0"/>
              <a:t>Bubble sort Analysis</a:t>
            </a:r>
          </a:p>
        </p:txBody>
      </p:sp>
      <p:sp>
        <p:nvSpPr>
          <p:cNvPr id="4" name="Slide Number Placeholder 3"/>
          <p:cNvSpPr>
            <a:spLocks noGrp="1"/>
          </p:cNvSpPr>
          <p:nvPr>
            <p:ph type="sldNum" sz="quarter" idx="12"/>
          </p:nvPr>
        </p:nvSpPr>
        <p:spPr/>
        <p:txBody>
          <a:bodyPr/>
          <a:lstStyle/>
          <a:p>
            <a:pPr>
              <a:defRPr/>
            </a:pPr>
            <a:fld id="{3F24DA6F-15C5-4AF3-AC2B-44C60DD9D9C2}" type="slidenum">
              <a:rPr lang="en-US" smtClean="0"/>
              <a:pPr>
                <a:defRPr/>
              </a:pPr>
              <a:t>6</a:t>
            </a:fld>
            <a:endParaRPr lang="en-US"/>
          </a:p>
        </p:txBody>
      </p:sp>
      <p:sp>
        <p:nvSpPr>
          <p:cNvPr id="5" name="Title 1"/>
          <p:cNvSpPr txBox="1">
            <a:spLocks/>
          </p:cNvSpPr>
          <p:nvPr/>
        </p:nvSpPr>
        <p:spPr bwMode="auto">
          <a:xfrm>
            <a:off x="993775" y="2787650"/>
            <a:ext cx="7772400" cy="801688"/>
          </a:xfrm>
          <a:prstGeom prst="rect">
            <a:avLst/>
          </a:prstGeom>
          <a:noFill/>
          <a:ln w="9525">
            <a:noFill/>
            <a:miter lim="800000"/>
            <a:headEnd/>
            <a:tailEnd/>
          </a:ln>
        </p:spPr>
        <p:txBody>
          <a:bodyPr bIns="91440" anchor="b"/>
          <a:lstStyle/>
          <a:p>
            <a:pPr eaLnBrk="0" hangingPunct="0">
              <a:defRPr/>
            </a:pPr>
            <a:r>
              <a:rPr lang="en-US" sz="4000" dirty="0">
                <a:solidFill>
                  <a:schemeClr val="tx2"/>
                </a:solidFill>
                <a:latin typeface="+mj-lt"/>
                <a:ea typeface="+mj-ea"/>
                <a:cs typeface="+mj-cs"/>
              </a:rPr>
              <a:t>To be done in </a:t>
            </a:r>
            <a:r>
              <a:rPr lang="en-US" sz="4000" dirty="0" err="1">
                <a:solidFill>
                  <a:schemeClr val="tx2"/>
                </a:solidFill>
                <a:latin typeface="+mj-lt"/>
                <a:ea typeface="+mj-ea"/>
                <a:cs typeface="+mj-cs"/>
              </a:rPr>
              <a:t>th</a:t>
            </a:r>
            <a:r>
              <a:rPr lang="en-US" sz="4000" dirty="0">
                <a:solidFill>
                  <a:schemeClr val="tx2"/>
                </a:solidFill>
                <a:latin typeface="+mj-lt"/>
                <a:ea typeface="+mj-ea"/>
                <a:cs typeface="+mj-cs"/>
              </a:rPr>
              <a:t>e class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0" y="0"/>
            <a:ext cx="9143999" cy="6858000"/>
          </a:xfrm>
          <a:prstGeom prst="rect">
            <a:avLst/>
          </a:prstGeom>
          <a:noFill/>
          <a:ln w="9525">
            <a:noFill/>
            <a:miter lim="800000"/>
            <a:headEnd/>
            <a:tailEnd/>
          </a:ln>
          <a:effectLst/>
        </p:spPr>
      </p:pic>
      <p:sp>
        <p:nvSpPr>
          <p:cNvPr id="3" name="Rectangle 2"/>
          <p:cNvSpPr/>
          <p:nvPr/>
        </p:nvSpPr>
        <p:spPr>
          <a:xfrm>
            <a:off x="5867400" y="5257800"/>
            <a:ext cx="3039615" cy="307777"/>
          </a:xfrm>
          <a:prstGeom prst="rect">
            <a:avLst/>
          </a:prstGeom>
        </p:spPr>
        <p:txBody>
          <a:bodyPr wrap="none">
            <a:spAutoFit/>
          </a:bodyPr>
          <a:lstStyle/>
          <a:p>
            <a:r>
              <a:rPr lang="en-US" sz="1400" dirty="0" smtClean="0"/>
              <a:t>(Cancel similar terms on both sides)</a:t>
            </a:r>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0" y="1981200"/>
            <a:ext cx="9144000" cy="4724400"/>
          </a:xfrm>
          <a:prstGeom prst="rect">
            <a:avLst/>
          </a:prstGeom>
          <a:noFill/>
          <a:ln w="9525">
            <a:noFill/>
            <a:miter lim="800000"/>
            <a:headEnd/>
            <a:tailEnd/>
          </a:ln>
          <a:effectLst/>
        </p:spPr>
      </p:pic>
      <p:sp>
        <p:nvSpPr>
          <p:cNvPr id="5" name="Title 1"/>
          <p:cNvSpPr>
            <a:spLocks noGrp="1"/>
          </p:cNvSpPr>
          <p:nvPr>
            <p:ph type="title"/>
          </p:nvPr>
        </p:nvSpPr>
        <p:spPr>
          <a:xfrm>
            <a:off x="457200" y="457200"/>
            <a:ext cx="8229600" cy="1143000"/>
          </a:xfrm>
        </p:spPr>
        <p:txBody>
          <a:bodyPr/>
          <a:lstStyle/>
          <a:p>
            <a:pPr>
              <a:defRPr/>
            </a:pPr>
            <a:r>
              <a:rPr lang="en-US" dirty="0" smtClean="0"/>
              <a:t>Running Times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28663"/>
            <a:ext cx="8229600" cy="871537"/>
          </a:xfrm>
        </p:spPr>
        <p:txBody>
          <a:bodyPr/>
          <a:lstStyle/>
          <a:p>
            <a:pPr eaLnBrk="1" hangingPunct="1"/>
            <a:r>
              <a:rPr lang="en-US" dirty="0" smtClean="0"/>
              <a:t>Bubble Sort</a:t>
            </a:r>
          </a:p>
        </p:txBody>
      </p:sp>
      <p:sp>
        <p:nvSpPr>
          <p:cNvPr id="4" name="Slide Number Placeholder 3"/>
          <p:cNvSpPr>
            <a:spLocks noGrp="1"/>
          </p:cNvSpPr>
          <p:nvPr>
            <p:ph type="sldNum" sz="quarter" idx="12"/>
          </p:nvPr>
        </p:nvSpPr>
        <p:spPr/>
        <p:txBody>
          <a:bodyPr/>
          <a:lstStyle/>
          <a:p>
            <a:pPr>
              <a:defRPr/>
            </a:pPr>
            <a:fld id="{37892889-9C2F-4B0C-9F17-1487A69034F7}" type="slidenum">
              <a:rPr lang="en-US"/>
              <a:pPr>
                <a:defRPr/>
              </a:pPr>
              <a:t>7</a:t>
            </a:fld>
            <a:endParaRPr lang="en-US"/>
          </a:p>
        </p:txBody>
      </p:sp>
      <p:sp>
        <p:nvSpPr>
          <p:cNvPr id="35844" name="Content Placeholder 2"/>
          <p:cNvSpPr>
            <a:spLocks noGrp="1"/>
          </p:cNvSpPr>
          <p:nvPr>
            <p:ph sz="quarter" idx="1"/>
          </p:nvPr>
        </p:nvSpPr>
        <p:spPr>
          <a:xfrm>
            <a:off x="914400" y="1676400"/>
            <a:ext cx="7772400" cy="4572000"/>
          </a:xfrm>
        </p:spPr>
        <p:txBody>
          <a:bodyPr/>
          <a:lstStyle/>
          <a:p>
            <a:pPr eaLnBrk="1" hangingPunct="1">
              <a:lnSpc>
                <a:spcPct val="110000"/>
              </a:lnSpc>
            </a:pPr>
            <a:r>
              <a:rPr lang="en-US" dirty="0" smtClean="0">
                <a:solidFill>
                  <a:srgbClr val="0066FF"/>
                </a:solidFill>
              </a:rPr>
              <a:t>Worst case			</a:t>
            </a:r>
            <a:r>
              <a:rPr lang="az-Cyrl-AZ" dirty="0" smtClean="0">
                <a:solidFill>
                  <a:srgbClr val="0066FF"/>
                </a:solidFill>
              </a:rPr>
              <a:t>О(</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p>
          <a:p>
            <a:pPr eaLnBrk="1" hangingPunct="1">
              <a:lnSpc>
                <a:spcPct val="110000"/>
              </a:lnSpc>
            </a:pPr>
            <a:endParaRPr lang="en-US" dirty="0" smtClean="0">
              <a:solidFill>
                <a:srgbClr val="0066FF"/>
              </a:solidFill>
            </a:endParaRPr>
          </a:p>
          <a:p>
            <a:pPr eaLnBrk="1" hangingPunct="1">
              <a:lnSpc>
                <a:spcPct val="110000"/>
              </a:lnSpc>
            </a:pPr>
            <a:r>
              <a:rPr lang="en-US" dirty="0" smtClean="0">
                <a:solidFill>
                  <a:srgbClr val="0066FF"/>
                </a:solidFill>
              </a:rPr>
              <a:t>Best case			</a:t>
            </a:r>
            <a:r>
              <a:rPr lang="el-GR" dirty="0" smtClean="0">
                <a:solidFill>
                  <a:srgbClr val="0066FF"/>
                </a:solidFill>
              </a:rPr>
              <a:t>Ω</a:t>
            </a:r>
            <a:r>
              <a:rPr lang="az-Cyrl-AZ" dirty="0" smtClean="0">
                <a:solidFill>
                  <a:srgbClr val="0066FF"/>
                </a:solidFill>
              </a:rPr>
              <a:t>(</a:t>
            </a:r>
            <a:r>
              <a:rPr lang="en-US" dirty="0" smtClean="0">
                <a:solidFill>
                  <a:srgbClr val="0066FF"/>
                </a:solidFill>
              </a:rPr>
              <a:t>n)</a:t>
            </a:r>
          </a:p>
          <a:p>
            <a:pPr eaLnBrk="1" hangingPunct="1">
              <a:lnSpc>
                <a:spcPct val="110000"/>
              </a:lnSpc>
            </a:pPr>
            <a:endParaRPr lang="en-US" dirty="0" smtClean="0">
              <a:solidFill>
                <a:srgbClr val="0066FF"/>
              </a:solidFill>
              <a:latin typeface="Comic Sans MS" pitchFamily="66" charset="0"/>
            </a:endParaRPr>
          </a:p>
          <a:p>
            <a:pPr eaLnBrk="1" hangingPunct="1">
              <a:lnSpc>
                <a:spcPct val="110000"/>
              </a:lnSpc>
            </a:pPr>
            <a:r>
              <a:rPr lang="en-US" dirty="0" smtClean="0">
                <a:solidFill>
                  <a:srgbClr val="0066FF"/>
                </a:solidFill>
              </a:rPr>
              <a:t>Average case		</a:t>
            </a:r>
            <a:r>
              <a:rPr lang="az-Cyrl-AZ" dirty="0" smtClean="0">
                <a:solidFill>
                  <a:srgbClr val="0066FF"/>
                </a:solidFill>
              </a:rPr>
              <a:t>Ѳ(</a:t>
            </a:r>
            <a:r>
              <a:rPr lang="en-US" dirty="0" smtClean="0">
                <a:solidFill>
                  <a:srgbClr val="0066FF"/>
                </a:solidFill>
              </a:rPr>
              <a:t>n</a:t>
            </a:r>
            <a:r>
              <a:rPr lang="en-US" baseline="30000" dirty="0" smtClean="0">
                <a:solidFill>
                  <a:srgbClr val="0066FF"/>
                </a:solidFill>
              </a:rPr>
              <a:t>2</a:t>
            </a:r>
            <a:r>
              <a:rPr lang="en-US" dirty="0" smtClean="0">
                <a:solidFill>
                  <a:srgbClr val="0066FF"/>
                </a:solidFill>
              </a:rPr>
              <a: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Example (</a:t>
            </a:r>
            <a:r>
              <a:rPr lang="en-US" sz="2800" dirty="0" smtClean="0"/>
              <a:t>Sort: </a:t>
            </a:r>
            <a:r>
              <a:rPr lang="en-US" sz="2400" dirty="0" smtClean="0"/>
              <a:t>54,26,93,17,77,31,44,55,20</a:t>
            </a:r>
            <a:r>
              <a:rPr lang="en-US"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838200" y="1143000"/>
            <a:ext cx="7010400" cy="5698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889000"/>
            <a:ext cx="8229600" cy="787400"/>
          </a:xfrm>
        </p:spPr>
        <p:txBody>
          <a:bodyPr>
            <a:normAutofit fontScale="90000"/>
          </a:bodyPr>
          <a:lstStyle/>
          <a:p>
            <a:pPr eaLnBrk="1" hangingPunct="1"/>
            <a:r>
              <a:rPr lang="en-US" dirty="0" smtClean="0"/>
              <a:t>Example</a:t>
            </a:r>
          </a:p>
        </p:txBody>
      </p:sp>
      <p:sp>
        <p:nvSpPr>
          <p:cNvPr id="4" name="Slide Number Placeholder 3"/>
          <p:cNvSpPr>
            <a:spLocks noGrp="1"/>
          </p:cNvSpPr>
          <p:nvPr>
            <p:ph type="sldNum" sz="quarter" idx="12"/>
          </p:nvPr>
        </p:nvSpPr>
        <p:spPr/>
        <p:txBody>
          <a:bodyPr/>
          <a:lstStyle/>
          <a:p>
            <a:pPr>
              <a:defRPr/>
            </a:pPr>
            <a:fld id="{83FA82CF-AB3C-4EB5-9749-F758EC984AB5}" type="slidenum">
              <a:rPr lang="en-US"/>
              <a:pPr>
                <a:defRPr/>
              </a:pPr>
              <a:t>9</a:t>
            </a:fld>
            <a:endParaRPr lang="en-US"/>
          </a:p>
        </p:txBody>
      </p:sp>
      <p:sp>
        <p:nvSpPr>
          <p:cNvPr id="36868" name="Content Placeholder 2"/>
          <p:cNvSpPr>
            <a:spLocks noGrp="1"/>
          </p:cNvSpPr>
          <p:nvPr>
            <p:ph sz="quarter" idx="1"/>
          </p:nvPr>
        </p:nvSpPr>
        <p:spPr/>
        <p:txBody>
          <a:bodyPr/>
          <a:lstStyle/>
          <a:p>
            <a:pPr eaLnBrk="1" hangingPunct="1"/>
            <a:r>
              <a:rPr lang="en-US" dirty="0" smtClean="0"/>
              <a:t>Sort the following data using Bubble Sort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grpSp>
        <p:nvGrpSpPr>
          <p:cNvPr id="2" name="Group 4"/>
          <p:cNvGrpSpPr>
            <a:grpSpLocks/>
          </p:cNvGrpSpPr>
          <p:nvPr/>
        </p:nvGrpSpPr>
        <p:grpSpPr bwMode="auto">
          <a:xfrm>
            <a:off x="2298700" y="2700337"/>
            <a:ext cx="3154363" cy="423863"/>
            <a:chOff x="221" y="912"/>
            <a:chExt cx="1987" cy="267"/>
          </a:xfrm>
        </p:grpSpPr>
        <p:sp>
          <p:nvSpPr>
            <p:cNvPr id="36888" name="Rectangle 5"/>
            <p:cNvSpPr>
              <a:spLocks noChangeArrowheads="1"/>
            </p:cNvSpPr>
            <p:nvPr/>
          </p:nvSpPr>
          <p:spPr bwMode="auto">
            <a:xfrm>
              <a:off x="1924"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1</a:t>
              </a:r>
            </a:p>
          </p:txBody>
        </p:sp>
        <p:sp>
          <p:nvSpPr>
            <p:cNvPr id="36889" name="Rectangle 6"/>
            <p:cNvSpPr>
              <a:spLocks noChangeArrowheads="1"/>
            </p:cNvSpPr>
            <p:nvPr/>
          </p:nvSpPr>
          <p:spPr bwMode="auto">
            <a:xfrm>
              <a:off x="1641" y="912"/>
              <a:ext cx="283" cy="267"/>
            </a:xfrm>
            <a:prstGeom prst="rect">
              <a:avLst/>
            </a:prstGeom>
            <a:noFill/>
            <a:ln w="9525">
              <a:noFill/>
              <a:miter lim="800000"/>
              <a:headEnd/>
              <a:tailEnd/>
            </a:ln>
          </p:spPr>
          <p:txBody>
            <a:bodyPr anchor="b" anchorCtr="1"/>
            <a:lstStyle/>
            <a:p>
              <a:pPr>
                <a:spcBef>
                  <a:spcPct val="20000"/>
                </a:spcBef>
              </a:pPr>
              <a:r>
                <a:rPr lang="en-US">
                  <a:solidFill>
                    <a:schemeClr val="accent2"/>
                  </a:solidFill>
                </a:rPr>
                <a:t>3</a:t>
              </a:r>
            </a:p>
          </p:txBody>
        </p:sp>
        <p:sp>
          <p:nvSpPr>
            <p:cNvPr id="36890" name="Rectangle 7"/>
            <p:cNvSpPr>
              <a:spLocks noChangeArrowheads="1"/>
            </p:cNvSpPr>
            <p:nvPr/>
          </p:nvSpPr>
          <p:spPr bwMode="auto">
            <a:xfrm>
              <a:off x="1357"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2</a:t>
              </a:r>
            </a:p>
          </p:txBody>
        </p:sp>
        <p:sp>
          <p:nvSpPr>
            <p:cNvPr id="36891" name="Rectangle 8"/>
            <p:cNvSpPr>
              <a:spLocks noChangeArrowheads="1"/>
            </p:cNvSpPr>
            <p:nvPr/>
          </p:nvSpPr>
          <p:spPr bwMode="auto">
            <a:xfrm>
              <a:off x="1072" y="912"/>
              <a:ext cx="285" cy="267"/>
            </a:xfrm>
            <a:prstGeom prst="rect">
              <a:avLst/>
            </a:prstGeom>
            <a:noFill/>
            <a:ln w="9525">
              <a:noFill/>
              <a:miter lim="800000"/>
              <a:headEnd/>
              <a:tailEnd/>
            </a:ln>
          </p:spPr>
          <p:txBody>
            <a:bodyPr anchor="b" anchorCtr="1"/>
            <a:lstStyle/>
            <a:p>
              <a:pPr>
                <a:spcBef>
                  <a:spcPct val="20000"/>
                </a:spcBef>
              </a:pPr>
              <a:r>
                <a:rPr lang="en-US">
                  <a:solidFill>
                    <a:schemeClr val="accent2"/>
                  </a:solidFill>
                </a:rPr>
                <a:t>9</a:t>
              </a:r>
            </a:p>
          </p:txBody>
        </p:sp>
        <p:sp>
          <p:nvSpPr>
            <p:cNvPr id="36892" name="Rectangle 9"/>
            <p:cNvSpPr>
              <a:spLocks noChangeArrowheads="1"/>
            </p:cNvSpPr>
            <p:nvPr/>
          </p:nvSpPr>
          <p:spPr bwMode="auto">
            <a:xfrm>
              <a:off x="788"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6</a:t>
              </a:r>
            </a:p>
          </p:txBody>
        </p:sp>
        <p:sp>
          <p:nvSpPr>
            <p:cNvPr id="36893" name="Rectangle 10"/>
            <p:cNvSpPr>
              <a:spLocks noChangeArrowheads="1"/>
            </p:cNvSpPr>
            <p:nvPr/>
          </p:nvSpPr>
          <p:spPr bwMode="auto">
            <a:xfrm>
              <a:off x="505" y="912"/>
              <a:ext cx="283" cy="267"/>
            </a:xfrm>
            <a:prstGeom prst="rect">
              <a:avLst/>
            </a:prstGeom>
            <a:noFill/>
            <a:ln w="9525">
              <a:noFill/>
              <a:miter lim="800000"/>
              <a:headEnd/>
              <a:tailEnd/>
            </a:ln>
          </p:spPr>
          <p:txBody>
            <a:bodyPr anchor="b" anchorCtr="1"/>
            <a:lstStyle/>
            <a:p>
              <a:pPr>
                <a:spcBef>
                  <a:spcPct val="20000"/>
                </a:spcBef>
              </a:pPr>
              <a:r>
                <a:rPr lang="en-US" dirty="0">
                  <a:solidFill>
                    <a:schemeClr val="accent2"/>
                  </a:solidFill>
                </a:rPr>
                <a:t>4</a:t>
              </a:r>
            </a:p>
          </p:txBody>
        </p:sp>
        <p:sp>
          <p:nvSpPr>
            <p:cNvPr id="36894" name="Rectangle 11"/>
            <p:cNvSpPr>
              <a:spLocks noChangeArrowheads="1"/>
            </p:cNvSpPr>
            <p:nvPr/>
          </p:nvSpPr>
          <p:spPr bwMode="auto">
            <a:xfrm>
              <a:off x="221" y="912"/>
              <a:ext cx="284" cy="267"/>
            </a:xfrm>
            <a:prstGeom prst="rect">
              <a:avLst/>
            </a:prstGeom>
            <a:noFill/>
            <a:ln w="9525">
              <a:noFill/>
              <a:miter lim="800000"/>
              <a:headEnd/>
              <a:tailEnd/>
            </a:ln>
          </p:spPr>
          <p:txBody>
            <a:bodyPr anchor="b" anchorCtr="1"/>
            <a:lstStyle/>
            <a:p>
              <a:pPr>
                <a:spcBef>
                  <a:spcPct val="20000"/>
                </a:spcBef>
              </a:pPr>
              <a:r>
                <a:rPr lang="en-US">
                  <a:solidFill>
                    <a:schemeClr val="accent2"/>
                  </a:solidFill>
                </a:rPr>
                <a:t>8</a:t>
              </a:r>
            </a:p>
          </p:txBody>
        </p:sp>
        <p:sp>
          <p:nvSpPr>
            <p:cNvPr id="36895" name="Line 12"/>
            <p:cNvSpPr>
              <a:spLocks noChangeShapeType="1"/>
            </p:cNvSpPr>
            <p:nvPr/>
          </p:nvSpPr>
          <p:spPr bwMode="auto">
            <a:xfrm>
              <a:off x="221" y="912"/>
              <a:ext cx="1987" cy="0"/>
            </a:xfrm>
            <a:prstGeom prst="line">
              <a:avLst/>
            </a:prstGeom>
            <a:noFill/>
            <a:ln w="28575" cap="sq">
              <a:solidFill>
                <a:schemeClr val="tx1"/>
              </a:solidFill>
              <a:round/>
              <a:headEnd/>
              <a:tailEnd/>
            </a:ln>
          </p:spPr>
          <p:txBody>
            <a:bodyPr anchor="b" anchorCtr="1"/>
            <a:lstStyle/>
            <a:p>
              <a:endParaRPr lang="en-US"/>
            </a:p>
          </p:txBody>
        </p:sp>
        <p:sp>
          <p:nvSpPr>
            <p:cNvPr id="36896" name="Line 13"/>
            <p:cNvSpPr>
              <a:spLocks noChangeShapeType="1"/>
            </p:cNvSpPr>
            <p:nvPr/>
          </p:nvSpPr>
          <p:spPr bwMode="auto">
            <a:xfrm>
              <a:off x="221" y="1179"/>
              <a:ext cx="1987" cy="0"/>
            </a:xfrm>
            <a:prstGeom prst="line">
              <a:avLst/>
            </a:prstGeom>
            <a:noFill/>
            <a:ln w="28575" cap="sq">
              <a:solidFill>
                <a:schemeClr val="tx1"/>
              </a:solidFill>
              <a:round/>
              <a:headEnd/>
              <a:tailEnd/>
            </a:ln>
          </p:spPr>
          <p:txBody>
            <a:bodyPr anchor="b" anchorCtr="1"/>
            <a:lstStyle/>
            <a:p>
              <a:endParaRPr lang="en-US"/>
            </a:p>
          </p:txBody>
        </p:sp>
        <p:sp>
          <p:nvSpPr>
            <p:cNvPr id="36897" name="Line 14"/>
            <p:cNvSpPr>
              <a:spLocks noChangeShapeType="1"/>
            </p:cNvSpPr>
            <p:nvPr/>
          </p:nvSpPr>
          <p:spPr bwMode="auto">
            <a:xfrm>
              <a:off x="221" y="912"/>
              <a:ext cx="0" cy="267"/>
            </a:xfrm>
            <a:prstGeom prst="line">
              <a:avLst/>
            </a:prstGeom>
            <a:noFill/>
            <a:ln w="28575" cap="sq">
              <a:solidFill>
                <a:schemeClr val="tx1"/>
              </a:solidFill>
              <a:round/>
              <a:headEnd/>
              <a:tailEnd/>
            </a:ln>
          </p:spPr>
          <p:txBody>
            <a:bodyPr anchor="b" anchorCtr="1"/>
            <a:lstStyle/>
            <a:p>
              <a:endParaRPr lang="en-US"/>
            </a:p>
          </p:txBody>
        </p:sp>
        <p:sp>
          <p:nvSpPr>
            <p:cNvPr id="36898" name="Line 15"/>
            <p:cNvSpPr>
              <a:spLocks noChangeShapeType="1"/>
            </p:cNvSpPr>
            <p:nvPr/>
          </p:nvSpPr>
          <p:spPr bwMode="auto">
            <a:xfrm>
              <a:off x="505" y="912"/>
              <a:ext cx="0" cy="267"/>
            </a:xfrm>
            <a:prstGeom prst="line">
              <a:avLst/>
            </a:prstGeom>
            <a:noFill/>
            <a:ln w="12700">
              <a:solidFill>
                <a:schemeClr val="tx1"/>
              </a:solidFill>
              <a:round/>
              <a:headEnd/>
              <a:tailEnd/>
            </a:ln>
          </p:spPr>
          <p:txBody>
            <a:bodyPr anchor="b" anchorCtr="1"/>
            <a:lstStyle/>
            <a:p>
              <a:endParaRPr lang="en-US"/>
            </a:p>
          </p:txBody>
        </p:sp>
        <p:sp>
          <p:nvSpPr>
            <p:cNvPr id="36899" name="Line 16"/>
            <p:cNvSpPr>
              <a:spLocks noChangeShapeType="1"/>
            </p:cNvSpPr>
            <p:nvPr/>
          </p:nvSpPr>
          <p:spPr bwMode="auto">
            <a:xfrm>
              <a:off x="788" y="912"/>
              <a:ext cx="0" cy="267"/>
            </a:xfrm>
            <a:prstGeom prst="line">
              <a:avLst/>
            </a:prstGeom>
            <a:noFill/>
            <a:ln w="12700">
              <a:solidFill>
                <a:schemeClr val="tx1"/>
              </a:solidFill>
              <a:round/>
              <a:headEnd/>
              <a:tailEnd/>
            </a:ln>
          </p:spPr>
          <p:txBody>
            <a:bodyPr anchor="b" anchorCtr="1"/>
            <a:lstStyle/>
            <a:p>
              <a:endParaRPr lang="en-US"/>
            </a:p>
          </p:txBody>
        </p:sp>
        <p:sp>
          <p:nvSpPr>
            <p:cNvPr id="36900" name="Line 17"/>
            <p:cNvSpPr>
              <a:spLocks noChangeShapeType="1"/>
            </p:cNvSpPr>
            <p:nvPr/>
          </p:nvSpPr>
          <p:spPr bwMode="auto">
            <a:xfrm>
              <a:off x="1072" y="912"/>
              <a:ext cx="0" cy="267"/>
            </a:xfrm>
            <a:prstGeom prst="line">
              <a:avLst/>
            </a:prstGeom>
            <a:noFill/>
            <a:ln w="12700">
              <a:solidFill>
                <a:schemeClr val="tx1"/>
              </a:solidFill>
              <a:round/>
              <a:headEnd/>
              <a:tailEnd/>
            </a:ln>
          </p:spPr>
          <p:txBody>
            <a:bodyPr anchor="b" anchorCtr="1"/>
            <a:lstStyle/>
            <a:p>
              <a:endParaRPr lang="en-US"/>
            </a:p>
          </p:txBody>
        </p:sp>
        <p:sp>
          <p:nvSpPr>
            <p:cNvPr id="36901" name="Line 18"/>
            <p:cNvSpPr>
              <a:spLocks noChangeShapeType="1"/>
            </p:cNvSpPr>
            <p:nvPr/>
          </p:nvSpPr>
          <p:spPr bwMode="auto">
            <a:xfrm>
              <a:off x="1357" y="912"/>
              <a:ext cx="0" cy="267"/>
            </a:xfrm>
            <a:prstGeom prst="line">
              <a:avLst/>
            </a:prstGeom>
            <a:noFill/>
            <a:ln w="12700">
              <a:solidFill>
                <a:schemeClr val="tx1"/>
              </a:solidFill>
              <a:round/>
              <a:headEnd/>
              <a:tailEnd/>
            </a:ln>
          </p:spPr>
          <p:txBody>
            <a:bodyPr anchor="b" anchorCtr="1"/>
            <a:lstStyle/>
            <a:p>
              <a:endParaRPr lang="en-US"/>
            </a:p>
          </p:txBody>
        </p:sp>
        <p:sp>
          <p:nvSpPr>
            <p:cNvPr id="36902" name="Line 19"/>
            <p:cNvSpPr>
              <a:spLocks noChangeShapeType="1"/>
            </p:cNvSpPr>
            <p:nvPr/>
          </p:nvSpPr>
          <p:spPr bwMode="auto">
            <a:xfrm>
              <a:off x="1641" y="912"/>
              <a:ext cx="0" cy="267"/>
            </a:xfrm>
            <a:prstGeom prst="line">
              <a:avLst/>
            </a:prstGeom>
            <a:noFill/>
            <a:ln w="12700">
              <a:solidFill>
                <a:schemeClr val="tx1"/>
              </a:solidFill>
              <a:round/>
              <a:headEnd/>
              <a:tailEnd/>
            </a:ln>
          </p:spPr>
          <p:txBody>
            <a:bodyPr anchor="b" anchorCtr="1"/>
            <a:lstStyle/>
            <a:p>
              <a:endParaRPr lang="en-US"/>
            </a:p>
          </p:txBody>
        </p:sp>
        <p:sp>
          <p:nvSpPr>
            <p:cNvPr id="36903" name="Line 20"/>
            <p:cNvSpPr>
              <a:spLocks noChangeShapeType="1"/>
            </p:cNvSpPr>
            <p:nvPr/>
          </p:nvSpPr>
          <p:spPr bwMode="auto">
            <a:xfrm>
              <a:off x="1924" y="912"/>
              <a:ext cx="0" cy="267"/>
            </a:xfrm>
            <a:prstGeom prst="line">
              <a:avLst/>
            </a:prstGeom>
            <a:noFill/>
            <a:ln w="12700">
              <a:solidFill>
                <a:schemeClr val="tx1"/>
              </a:solidFill>
              <a:round/>
              <a:headEnd/>
              <a:tailEnd/>
            </a:ln>
          </p:spPr>
          <p:txBody>
            <a:bodyPr anchor="b" anchorCtr="1"/>
            <a:lstStyle/>
            <a:p>
              <a:endParaRPr lang="en-US"/>
            </a:p>
          </p:txBody>
        </p:sp>
        <p:sp>
          <p:nvSpPr>
            <p:cNvPr id="36904" name="Line 21"/>
            <p:cNvSpPr>
              <a:spLocks noChangeShapeType="1"/>
            </p:cNvSpPr>
            <p:nvPr/>
          </p:nvSpPr>
          <p:spPr bwMode="auto">
            <a:xfrm>
              <a:off x="2208" y="912"/>
              <a:ext cx="0" cy="267"/>
            </a:xfrm>
            <a:prstGeom prst="line">
              <a:avLst/>
            </a:prstGeom>
            <a:noFill/>
            <a:ln w="28575" cap="sq">
              <a:solidFill>
                <a:schemeClr val="tx1"/>
              </a:solidFill>
              <a:round/>
              <a:headEnd/>
              <a:tailEnd/>
            </a:ln>
          </p:spPr>
          <p:txBody>
            <a:bodyPr anchor="b" anchorCtr="1"/>
            <a:lstStyle/>
            <a:p>
              <a:endParaRPr lang="en-US"/>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7238</TotalTime>
  <Words>2341</Words>
  <Application>Microsoft Office PowerPoint</Application>
  <PresentationFormat>On-screen Show (4:3)</PresentationFormat>
  <Paragraphs>782</Paragraphs>
  <Slides>62</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4" baseType="lpstr">
      <vt:lpstr>Arial</vt:lpstr>
      <vt:lpstr>Calibri</vt:lpstr>
      <vt:lpstr>Comic Sans MS</vt:lpstr>
      <vt:lpstr>Constantia</vt:lpstr>
      <vt:lpstr>Monotype Corsiva</vt:lpstr>
      <vt:lpstr>Symbol</vt:lpstr>
      <vt:lpstr>Times New Roman</vt:lpstr>
      <vt:lpstr>Wingdings</vt:lpstr>
      <vt:lpstr>Wingdings 2</vt:lpstr>
      <vt:lpstr>Flow</vt:lpstr>
      <vt:lpstr>Paint Shop Pro Image</vt:lpstr>
      <vt:lpstr>Equation</vt:lpstr>
      <vt:lpstr>Lecture # 21-22</vt:lpstr>
      <vt:lpstr>Sorting</vt:lpstr>
      <vt:lpstr>Bubble Sort</vt:lpstr>
      <vt:lpstr>Summary of Steps of Bubble Sort</vt:lpstr>
      <vt:lpstr>Bubble Sort</vt:lpstr>
      <vt:lpstr>Bubble sort Analysis</vt:lpstr>
      <vt:lpstr>Bubble Sort</vt:lpstr>
      <vt:lpstr>Example (Sort: 54,26,93,17,77,31,44,55,20)</vt:lpstr>
      <vt:lpstr>Example</vt:lpstr>
      <vt:lpstr>Selection Sort</vt:lpstr>
      <vt:lpstr>Selection Sort</vt:lpstr>
      <vt:lpstr>Example</vt:lpstr>
      <vt:lpstr>Selection Sort</vt:lpstr>
      <vt:lpstr>PowerPoint Presentation</vt:lpstr>
      <vt:lpstr>Selection Sort</vt:lpstr>
      <vt:lpstr>Selection Sort</vt:lpstr>
      <vt:lpstr>Selection Sort</vt:lpstr>
      <vt:lpstr>Example </vt:lpstr>
      <vt:lpstr>Selection Sort</vt:lpstr>
      <vt:lpstr>Insertion Sort</vt:lpstr>
      <vt:lpstr>Example</vt:lpstr>
      <vt:lpstr>Summary</vt:lpstr>
      <vt:lpstr>INSERTION-SORT</vt:lpstr>
      <vt:lpstr>Example </vt:lpstr>
      <vt:lpstr>Analysis of Insertion Sort</vt:lpstr>
      <vt:lpstr>Best Case Analysis</vt:lpstr>
      <vt:lpstr>Worst Case Analysis</vt:lpstr>
      <vt:lpstr>Insertion Sort</vt:lpstr>
      <vt:lpstr>Divide-and-Conquer</vt:lpstr>
      <vt:lpstr>Merge Sort Approach</vt:lpstr>
      <vt:lpstr>Merge Sort Approach</vt:lpstr>
      <vt:lpstr>Merge Sort Approach</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vt:lpstr>
      <vt:lpstr>Merge - Pseudocode</vt:lpstr>
      <vt:lpstr>Analyzing the merge Sort</vt:lpstr>
      <vt:lpstr> Analyzing the merge Sort (Recursion tree) </vt:lpstr>
      <vt:lpstr>Example</vt:lpstr>
      <vt:lpstr>Example</vt:lpstr>
      <vt:lpstr>Analysis</vt:lpstr>
      <vt:lpstr>Proof</vt:lpstr>
      <vt:lpstr>PowerPoint Presentation</vt:lpstr>
      <vt:lpstr>Quick Sort</vt:lpstr>
      <vt:lpstr>Quicksort</vt:lpstr>
      <vt:lpstr>QUICK SORT</vt:lpstr>
      <vt:lpstr>PowerPoint Presentation</vt:lpstr>
      <vt:lpstr>Example</vt:lpstr>
      <vt:lpstr>PowerPoint Presentation</vt:lpstr>
      <vt:lpstr>Analysis of Quick sort</vt:lpstr>
      <vt:lpstr>PowerPoint Presentation</vt:lpstr>
      <vt:lpstr>PowerPoint Presentation</vt:lpstr>
      <vt:lpstr>PowerPoint Presentation</vt:lpstr>
      <vt:lpstr>Running Times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449</cp:revision>
  <dcterms:created xsi:type="dcterms:W3CDTF">2006-08-16T00:00:00Z</dcterms:created>
  <dcterms:modified xsi:type="dcterms:W3CDTF">2021-04-28T04:52:09Z</dcterms:modified>
</cp:coreProperties>
</file>