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FB53D-71D0-46E2-BBF4-BD96B78457B8}" type="datetimeFigureOut">
              <a:rPr lang="en-US" smtClean="0"/>
              <a:pPr/>
              <a:t>05/04/2021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59158-D415-4BB2-A2C0-DBD9D34EBF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38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Object: combination of multiple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2708-1B85-450C-BF3F-F6DF7A4EFE1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25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</a:t>
            </a:r>
            <a:r>
              <a:rPr lang="en-US" b="1" dirty="0" smtClean="0">
                <a:solidFill>
                  <a:srgbClr val="FF0000"/>
                </a:solidFill>
              </a:rPr>
              <a:t>can say x as current node </a:t>
            </a:r>
            <a:r>
              <a:rPr lang="en-US" dirty="0" smtClean="0"/>
              <a:t>and y as previous node or parent of current, in case of root node</a:t>
            </a:r>
            <a:r>
              <a:rPr lang="en-US" baseline="0" dirty="0" smtClean="0"/>
              <a:t> y will be </a:t>
            </a:r>
            <a:r>
              <a:rPr lang="en-US" b="1" baseline="0" dirty="0" err="1" smtClean="0"/>
              <a:t>Nill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2708-1B85-450C-BF3F-F6DF7A4EFE1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40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Y=</a:t>
            </a:r>
            <a:r>
              <a:rPr lang="en-US" dirty="0" err="1" smtClean="0"/>
              <a:t>Nill</a:t>
            </a:r>
            <a:r>
              <a:rPr lang="en-US" dirty="0" smtClean="0"/>
              <a:t> is the parent of x(current)</a:t>
            </a:r>
            <a:r>
              <a:rPr lang="en-US" baseline="0" dirty="0" smtClean="0"/>
              <a:t> and starting current is a root node</a:t>
            </a:r>
            <a:r>
              <a:rPr lang="en-US" dirty="0" smtClean="0"/>
              <a:t>, P[z]=y, means</a:t>
            </a:r>
            <a:r>
              <a:rPr lang="en-US" baseline="0" dirty="0" smtClean="0"/>
              <a:t> set the parent of z=y</a:t>
            </a:r>
          </a:p>
          <a:p>
            <a:r>
              <a:rPr lang="en-US" baseline="0" dirty="0" smtClean="0"/>
              <a:t>Step 3 is used to find the inserting position. </a:t>
            </a:r>
          </a:p>
          <a:p>
            <a:r>
              <a:rPr lang="en-US" baseline="0" dirty="0" smtClean="0"/>
              <a:t>Step 4 assign x to y </a:t>
            </a:r>
            <a:r>
              <a:rPr lang="en-US" baseline="0" dirty="0" err="1" smtClean="0"/>
              <a:t>i.e</a:t>
            </a:r>
            <a:r>
              <a:rPr lang="en-US" baseline="0" dirty="0" smtClean="0"/>
              <a:t> move x to downward and y will keep the position of x as a parent of x. </a:t>
            </a:r>
          </a:p>
          <a:p>
            <a:r>
              <a:rPr lang="en-US" baseline="0" dirty="0" smtClean="0"/>
              <a:t>Step 5-7 decide whether to move to left or right of the tree, at the end of this while we have found the insertion location </a:t>
            </a:r>
            <a:r>
              <a:rPr lang="en-US" baseline="0" dirty="0" err="1" smtClean="0"/>
              <a:t>i.e</a:t>
            </a:r>
            <a:r>
              <a:rPr lang="en-US" baseline="0" dirty="0" smtClean="0"/>
              <a:t> x</a:t>
            </a:r>
          </a:p>
          <a:p>
            <a:r>
              <a:rPr lang="en-US" baseline="0" dirty="0" smtClean="0"/>
              <a:t>Step 8 says that assign y to parent of z, since x will be replaced as z</a:t>
            </a:r>
          </a:p>
          <a:p>
            <a:r>
              <a:rPr lang="en-US" baseline="0" dirty="0" smtClean="0"/>
              <a:t>Step-9. if y=</a:t>
            </a:r>
            <a:r>
              <a:rPr lang="en-US" baseline="0" dirty="0" err="1" smtClean="0"/>
              <a:t>nill</a:t>
            </a:r>
            <a:r>
              <a:rPr lang="en-US" baseline="0" dirty="0" smtClean="0"/>
              <a:t> means tree is empty and inserting node must be the root node(step-10)</a:t>
            </a:r>
          </a:p>
          <a:p>
            <a:r>
              <a:rPr lang="en-US" baseline="0" dirty="0" smtClean="0"/>
              <a:t>Step-11-13 decides whether z should be the right child or the left child of the tree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2708-1B85-450C-BF3F-F6DF7A4EFE1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41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Key=value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2708-1B85-450C-BF3F-F6DF7A4EFE1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1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Recursive</a:t>
            </a:r>
            <a:r>
              <a:rPr lang="en-US" baseline="0" dirty="0" smtClean="0"/>
              <a:t> Algorithm</a:t>
            </a:r>
            <a:endParaRPr lang="en-US" dirty="0" smtClean="0"/>
          </a:p>
          <a:p>
            <a:r>
              <a:rPr lang="en-US" dirty="0" smtClean="0"/>
              <a:t>If x=NIL</a:t>
            </a:r>
            <a:r>
              <a:rPr lang="en-US" baseline="0" dirty="0" smtClean="0"/>
              <a:t> then output will be NILL means no data found (empty tree?) where x is a node</a:t>
            </a:r>
          </a:p>
          <a:p>
            <a:endParaRPr lang="en-US" baseline="0" dirty="0" smtClean="0"/>
          </a:p>
          <a:p>
            <a:r>
              <a:rPr lang="en-US" b="1" dirty="0" smtClean="0"/>
              <a:t>function</a:t>
            </a:r>
            <a:r>
              <a:rPr lang="en-US" dirty="0" smtClean="0"/>
              <a:t> </a:t>
            </a:r>
            <a:r>
              <a:rPr lang="en-US" u="sng" dirty="0" smtClean="0"/>
              <a:t>Find-recursive</a:t>
            </a:r>
            <a:r>
              <a:rPr lang="en-US" dirty="0" smtClean="0"/>
              <a:t>(key, node): </a:t>
            </a:r>
            <a:r>
              <a:rPr lang="en-US" i="1" dirty="0" smtClean="0"/>
              <a:t>// call initially with node = root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if</a:t>
            </a:r>
            <a:r>
              <a:rPr lang="en-US" dirty="0" smtClean="0"/>
              <a:t> node = Null </a:t>
            </a:r>
            <a:r>
              <a:rPr lang="en-US" b="1" dirty="0" smtClean="0"/>
              <a:t>or</a:t>
            </a:r>
            <a:r>
              <a:rPr lang="en-US" dirty="0" smtClean="0"/>
              <a:t> </a:t>
            </a:r>
            <a:r>
              <a:rPr lang="en-US" dirty="0" err="1" smtClean="0"/>
              <a:t>node.key</a:t>
            </a:r>
            <a:r>
              <a:rPr lang="en-US" dirty="0" smtClean="0"/>
              <a:t> = key </a:t>
            </a:r>
          </a:p>
          <a:p>
            <a:r>
              <a:rPr lang="en-US" b="1" dirty="0" smtClean="0"/>
              <a:t>	then</a:t>
            </a:r>
            <a:r>
              <a:rPr lang="en-US" dirty="0" smtClean="0"/>
              <a:t> </a:t>
            </a:r>
            <a:r>
              <a:rPr lang="en-US" b="1" dirty="0" smtClean="0"/>
              <a:t>return</a:t>
            </a:r>
            <a:r>
              <a:rPr lang="en-US" dirty="0" smtClean="0"/>
              <a:t> node </a:t>
            </a:r>
          </a:p>
          <a:p>
            <a:r>
              <a:rPr lang="en-US" b="1" dirty="0" smtClean="0"/>
              <a:t>else if</a:t>
            </a:r>
            <a:r>
              <a:rPr lang="en-US" dirty="0" smtClean="0"/>
              <a:t> key &lt; </a:t>
            </a:r>
            <a:r>
              <a:rPr lang="en-US" dirty="0" err="1" smtClean="0"/>
              <a:t>node.key</a:t>
            </a:r>
            <a:r>
              <a:rPr lang="en-US" dirty="0" smtClean="0"/>
              <a:t> </a:t>
            </a:r>
            <a:r>
              <a:rPr lang="en-US" b="1" dirty="0" smtClean="0"/>
              <a:t>then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	Return</a:t>
            </a:r>
            <a:r>
              <a:rPr lang="en-US" dirty="0" smtClean="0"/>
              <a:t> </a:t>
            </a:r>
            <a:r>
              <a:rPr lang="en-US" baseline="0" dirty="0" smtClean="0"/>
              <a:t> </a:t>
            </a:r>
            <a:r>
              <a:rPr lang="en-US" u="sng" dirty="0" smtClean="0"/>
              <a:t>Find-recursive</a:t>
            </a:r>
            <a:r>
              <a:rPr lang="en-US" dirty="0" smtClean="0"/>
              <a:t>(key, </a:t>
            </a:r>
            <a:r>
              <a:rPr lang="en-US" dirty="0" err="1" smtClean="0"/>
              <a:t>node.left</a:t>
            </a:r>
            <a:r>
              <a:rPr lang="en-US" dirty="0" smtClean="0"/>
              <a:t>) </a:t>
            </a:r>
          </a:p>
          <a:p>
            <a:r>
              <a:rPr lang="en-US" b="1" dirty="0" smtClean="0"/>
              <a:t>else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	return</a:t>
            </a:r>
            <a:r>
              <a:rPr lang="en-US" dirty="0" smtClean="0"/>
              <a:t> </a:t>
            </a:r>
            <a:r>
              <a:rPr lang="en-US" u="sng" dirty="0" smtClean="0"/>
              <a:t>Find-recursive</a:t>
            </a:r>
            <a:r>
              <a:rPr lang="en-US" dirty="0" smtClean="0"/>
              <a:t>(key, </a:t>
            </a:r>
            <a:r>
              <a:rPr lang="en-US" dirty="0" err="1" smtClean="0"/>
              <a:t>node.right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2708-1B85-450C-BF3F-F6DF7A4EFE1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66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while </a:t>
            </a:r>
            <a:r>
              <a:rPr lang="en-US" dirty="0" smtClean="0">
                <a:latin typeface="Comic Sans MS" pitchFamily="66" charset="0"/>
              </a:rPr>
              <a:t>x 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</a:t>
            </a:r>
            <a:r>
              <a:rPr lang="en-US" dirty="0" smtClean="0">
                <a:latin typeface="Comic Sans MS" pitchFamily="66" charset="0"/>
              </a:rPr>
              <a:t> NIL</a:t>
            </a:r>
            <a:r>
              <a:rPr lang="en-US" dirty="0" smtClean="0"/>
              <a:t> and </a:t>
            </a:r>
            <a:r>
              <a:rPr lang="en-US" dirty="0" smtClean="0">
                <a:latin typeface="Comic Sans MS" pitchFamily="66" charset="0"/>
              </a:rPr>
              <a:t>k 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</a:t>
            </a:r>
            <a:r>
              <a:rPr lang="en-US" dirty="0" smtClean="0">
                <a:latin typeface="Comic Sans MS" pitchFamily="66" charset="0"/>
              </a:rPr>
              <a:t> key [x] means that stop</a:t>
            </a:r>
            <a:r>
              <a:rPr lang="en-US" baseline="0" dirty="0" smtClean="0">
                <a:latin typeface="Comic Sans MS" pitchFamily="66" charset="0"/>
              </a:rPr>
              <a:t> when x=NIL of k=key[x]</a:t>
            </a:r>
            <a:endParaRPr lang="en-US" dirty="0" smtClean="0">
              <a:latin typeface="Comic Sans MS" pitchFamily="66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2708-1B85-450C-BF3F-F6DF7A4EFE1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89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defTabSz="892637">
              <a:defRPr/>
            </a:pPr>
            <a:r>
              <a:rPr lang="en-US" dirty="0" smtClean="0"/>
              <a:t>Note for last </a:t>
            </a:r>
            <a:r>
              <a:rPr lang="en-US" dirty="0" err="1" smtClean="0"/>
              <a:t>point:if</a:t>
            </a:r>
            <a:r>
              <a:rPr lang="en-US" dirty="0" smtClean="0"/>
              <a:t> you cannot go further (and you reached the root):    </a:t>
            </a:r>
            <a:r>
              <a:rPr lang="en-US" dirty="0" smtClean="0">
                <a:latin typeface="Comic Sans MS" pitchFamily="66" charset="0"/>
              </a:rPr>
              <a:t>x</a:t>
            </a:r>
            <a:r>
              <a:rPr lang="en-US" dirty="0" smtClean="0"/>
              <a:t> is the largest element and it will be</a:t>
            </a:r>
            <a:r>
              <a:rPr lang="en-US" baseline="0" dirty="0" smtClean="0"/>
              <a:t> its successor itself</a:t>
            </a:r>
          </a:p>
          <a:p>
            <a:pPr marL="0" lvl="1" defTabSz="892637">
              <a:defRPr/>
            </a:pPr>
            <a:r>
              <a:rPr lang="en-US" baseline="0" dirty="0" smtClean="0"/>
              <a:t>Note: key[x] refers to value of node x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2708-1B85-450C-BF3F-F6DF7A4EFE1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73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Parent of 7 is smallest in its right since its right is non-empty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2708-1B85-450C-BF3F-F6DF7A4EFE1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71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 have added Red line</a:t>
            </a:r>
            <a:r>
              <a:rPr lang="en-US" baseline="0" dirty="0" smtClean="0"/>
              <a:t>s in main algorithm (that will work for maximum value only)</a:t>
            </a:r>
            <a:endParaRPr lang="en-US" dirty="0" smtClean="0"/>
          </a:p>
          <a:p>
            <a:r>
              <a:rPr lang="en-US" dirty="0" smtClean="0"/>
              <a:t>P[x] is parent of x</a:t>
            </a:r>
          </a:p>
          <a:p>
            <a:r>
              <a:rPr lang="en-US" dirty="0" smtClean="0"/>
              <a:t>P[y] is parent of y</a:t>
            </a:r>
          </a:p>
          <a:p>
            <a:pPr defTabSz="892637">
              <a:defRPr/>
            </a:pPr>
            <a:r>
              <a:rPr lang="en-US" dirty="0" smtClean="0"/>
              <a:t> </a:t>
            </a:r>
            <a:r>
              <a:rPr lang="en-US" b="1" dirty="0" smtClean="0"/>
              <a:t>while </a:t>
            </a:r>
            <a:r>
              <a:rPr lang="en-US" dirty="0" smtClean="0">
                <a:latin typeface="Comic Sans MS" pitchFamily="66" charset="0"/>
              </a:rPr>
              <a:t>y 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</a:t>
            </a:r>
            <a:r>
              <a:rPr lang="en-US" dirty="0" smtClean="0">
                <a:latin typeface="Comic Sans MS" pitchFamily="66" charset="0"/>
              </a:rPr>
              <a:t> NIL</a:t>
            </a:r>
            <a:r>
              <a:rPr lang="en-US" dirty="0" smtClean="0"/>
              <a:t> and </a:t>
            </a:r>
            <a:r>
              <a:rPr lang="en-US" dirty="0" smtClean="0">
                <a:latin typeface="Comic Sans MS" pitchFamily="66" charset="0"/>
              </a:rPr>
              <a:t>x = right [y]		it will ensure that the node is </a:t>
            </a:r>
            <a:r>
              <a:rPr lang="en-US" b="1" dirty="0" smtClean="0">
                <a:latin typeface="Comic Sans MS" pitchFamily="66" charset="0"/>
              </a:rPr>
              <a:t>not </a:t>
            </a:r>
            <a:r>
              <a:rPr lang="en-US" b="1" dirty="0" err="1" smtClean="0">
                <a:latin typeface="Comic Sans MS" pitchFamily="66" charset="0"/>
              </a:rPr>
              <a:t>nill</a:t>
            </a:r>
            <a:r>
              <a:rPr lang="en-US" dirty="0" smtClean="0">
                <a:latin typeface="Comic Sans MS" pitchFamily="66" charset="0"/>
              </a:rPr>
              <a:t> and we are moving to the </a:t>
            </a:r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current node</a:t>
            </a:r>
            <a:r>
              <a:rPr lang="en-US" dirty="0" smtClean="0">
                <a:latin typeface="Comic Sans MS" pitchFamily="66" charset="0"/>
              </a:rPr>
              <a:t> </a:t>
            </a:r>
            <a:endParaRPr lang="en-US" b="1" dirty="0" smtClean="0"/>
          </a:p>
          <a:p>
            <a:r>
              <a:rPr lang="en-US" b="1" dirty="0" smtClean="0"/>
              <a:t>do </a:t>
            </a:r>
            <a:r>
              <a:rPr lang="en-US" dirty="0" smtClean="0">
                <a:latin typeface="Comic Sans MS" pitchFamily="66" charset="0"/>
              </a:rPr>
              <a:t>x ← y		it will move x one step up towards y (mean copy y in x that is move value of y in x to move x at the position of y)</a:t>
            </a:r>
          </a:p>
          <a:p>
            <a:r>
              <a:rPr lang="en-US" dirty="0" smtClean="0">
                <a:latin typeface="Comic Sans MS" pitchFamily="66" charset="0"/>
              </a:rPr>
              <a:t>y ← p[y]		it will move y at its parent node/move y one step up</a:t>
            </a:r>
          </a:p>
          <a:p>
            <a:endParaRPr lang="en-US" dirty="0" smtClean="0"/>
          </a:p>
          <a:p>
            <a:r>
              <a:rPr lang="en-US" dirty="0" smtClean="0"/>
              <a:t>Exp. If x is at 4, start execution</a:t>
            </a:r>
          </a:p>
          <a:p>
            <a:pPr marL="223159" indent="-223159">
              <a:buAutoNum type="arabicPeriod"/>
            </a:pPr>
            <a:r>
              <a:rPr lang="en-US" dirty="0" smtClean="0"/>
              <a:t>Right[4]=NIL  	False</a:t>
            </a:r>
          </a:p>
          <a:p>
            <a:pPr marL="223159" indent="-223159">
              <a:buAutoNum type="arabicPeriod"/>
            </a:pPr>
            <a:r>
              <a:rPr lang="en-US" dirty="0" smtClean="0"/>
              <a:t> 		Ignore it</a:t>
            </a:r>
          </a:p>
          <a:p>
            <a:pPr marL="223159" indent="-223159">
              <a:buAutoNum type="arabicPeriod"/>
            </a:pPr>
            <a:r>
              <a:rPr lang="en-US" dirty="0" smtClean="0"/>
              <a:t>Y=p[4]=3</a:t>
            </a:r>
          </a:p>
          <a:p>
            <a:pPr marL="223159" indent="-223159">
              <a:buAutoNum type="arabicPeriod"/>
            </a:pPr>
            <a:r>
              <a:rPr lang="en-US" dirty="0" smtClean="0"/>
              <a:t>While (3!=NIL &amp; 4=right[3]		//Iteration number-I (both are true)</a:t>
            </a:r>
          </a:p>
          <a:p>
            <a:pPr marL="223159" indent="-223159">
              <a:buAutoNum type="arabicPeriod"/>
            </a:pPr>
            <a:r>
              <a:rPr lang="en-US" baseline="0" dirty="0" smtClean="0"/>
              <a:t>      x = 3    </a:t>
            </a:r>
          </a:p>
          <a:p>
            <a:pPr marL="223159" indent="-223159">
              <a:buAutoNum type="arabicPeriod"/>
            </a:pPr>
            <a:r>
              <a:rPr lang="en-US" baseline="0" dirty="0" smtClean="0"/>
              <a:t>      y = p[y] = p[3] = 6</a:t>
            </a:r>
          </a:p>
          <a:p>
            <a:pPr marL="223159" indent="-223159">
              <a:buAutoNum type="arabicPeriod"/>
            </a:pPr>
            <a:endParaRPr lang="en-US" baseline="0" dirty="0" smtClean="0"/>
          </a:p>
          <a:p>
            <a:pPr marL="223159" indent="-223159">
              <a:buAutoNum type="arabicPeriod"/>
            </a:pPr>
            <a:r>
              <a:rPr lang="en-US" dirty="0" smtClean="0"/>
              <a:t>While (6!=NIL &amp; 3!=right[3]		//Iteration number-II ((First condition is true and</a:t>
            </a:r>
            <a:r>
              <a:rPr lang="en-US" baseline="0" dirty="0" smtClean="0"/>
              <a:t> second is false </a:t>
            </a:r>
            <a:r>
              <a:rPr lang="en-US" dirty="0" smtClean="0"/>
              <a:t>so false))</a:t>
            </a:r>
          </a:p>
          <a:p>
            <a:pPr marL="223159" indent="-223159">
              <a:buAutoNum type="arabicPeriod"/>
            </a:pPr>
            <a:r>
              <a:rPr lang="en-US" baseline="0" dirty="0" smtClean="0"/>
              <a:t>      		Ignore it   </a:t>
            </a:r>
          </a:p>
          <a:p>
            <a:pPr marL="223159" indent="-223159">
              <a:buAutoNum type="arabicPeriod"/>
            </a:pPr>
            <a:r>
              <a:rPr lang="en-US" baseline="0" dirty="0" smtClean="0"/>
              <a:t>      		Ignore it</a:t>
            </a:r>
          </a:p>
          <a:p>
            <a:pPr marL="223159" indent="-223159">
              <a:buAutoNum type="arabicPeriod"/>
            </a:pPr>
            <a:endParaRPr lang="en-US" baseline="0" dirty="0" smtClean="0"/>
          </a:p>
          <a:p>
            <a:pPr marL="223159" indent="-223159">
              <a:buAutoNum type="arabicPeriod"/>
            </a:pPr>
            <a:r>
              <a:rPr lang="en-US" baseline="0" dirty="0" smtClean="0"/>
              <a:t>Return 6 				and 6 is the successor of 4 </a:t>
            </a:r>
          </a:p>
          <a:p>
            <a:pPr marL="223159" indent="-223159"/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2708-1B85-450C-BF3F-F6DF7A4EFE1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49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P[x] is parent of x</a:t>
            </a:r>
          </a:p>
          <a:p>
            <a:r>
              <a:rPr lang="en-US" dirty="0" smtClean="0"/>
              <a:t>P[y] is parent of y</a:t>
            </a:r>
          </a:p>
          <a:p>
            <a:pPr defTabSz="892637">
              <a:defRPr/>
            </a:pPr>
            <a:r>
              <a:rPr lang="en-US" dirty="0" smtClean="0"/>
              <a:t> </a:t>
            </a:r>
            <a:r>
              <a:rPr lang="en-US" b="1" dirty="0" smtClean="0"/>
              <a:t>while </a:t>
            </a:r>
            <a:r>
              <a:rPr lang="en-US" dirty="0" smtClean="0">
                <a:latin typeface="Comic Sans MS" pitchFamily="66" charset="0"/>
              </a:rPr>
              <a:t>y 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</a:t>
            </a:r>
            <a:r>
              <a:rPr lang="en-US" dirty="0" smtClean="0">
                <a:latin typeface="Comic Sans MS" pitchFamily="66" charset="0"/>
              </a:rPr>
              <a:t> NIL</a:t>
            </a:r>
            <a:r>
              <a:rPr lang="en-US" dirty="0" smtClean="0"/>
              <a:t> and </a:t>
            </a:r>
            <a:r>
              <a:rPr lang="en-US" dirty="0" smtClean="0">
                <a:latin typeface="Comic Sans MS" pitchFamily="66" charset="0"/>
              </a:rPr>
              <a:t>x = right [y]		it will ensure that the node is </a:t>
            </a:r>
            <a:r>
              <a:rPr lang="en-US" b="1" dirty="0" smtClean="0">
                <a:latin typeface="Comic Sans MS" pitchFamily="66" charset="0"/>
              </a:rPr>
              <a:t>not </a:t>
            </a:r>
            <a:r>
              <a:rPr lang="en-US" b="1" dirty="0" err="1" smtClean="0">
                <a:latin typeface="Comic Sans MS" pitchFamily="66" charset="0"/>
              </a:rPr>
              <a:t>nill</a:t>
            </a:r>
            <a:r>
              <a:rPr lang="en-US" dirty="0" smtClean="0">
                <a:latin typeface="Comic Sans MS" pitchFamily="66" charset="0"/>
              </a:rPr>
              <a:t> and we are moving to the </a:t>
            </a:r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current node</a:t>
            </a:r>
            <a:r>
              <a:rPr lang="en-US" dirty="0" smtClean="0">
                <a:latin typeface="Comic Sans MS" pitchFamily="66" charset="0"/>
              </a:rPr>
              <a:t> </a:t>
            </a:r>
            <a:endParaRPr lang="en-US" b="1" dirty="0" smtClean="0"/>
          </a:p>
          <a:p>
            <a:r>
              <a:rPr lang="en-US" b="1" dirty="0" smtClean="0"/>
              <a:t>do </a:t>
            </a:r>
            <a:r>
              <a:rPr lang="en-US" dirty="0" smtClean="0">
                <a:latin typeface="Comic Sans MS" pitchFamily="66" charset="0"/>
              </a:rPr>
              <a:t>x ← y		it will move x one step up towards y (mean copy y in x that is move value of y in x to move x at the position of y)</a:t>
            </a:r>
          </a:p>
          <a:p>
            <a:r>
              <a:rPr lang="en-US" dirty="0" smtClean="0">
                <a:latin typeface="Comic Sans MS" pitchFamily="66" charset="0"/>
              </a:rPr>
              <a:t>y ← p[y]		it will move y at its parent node/move y one step up</a:t>
            </a:r>
          </a:p>
          <a:p>
            <a:endParaRPr lang="en-US" dirty="0" smtClean="0"/>
          </a:p>
          <a:p>
            <a:r>
              <a:rPr lang="en-US" dirty="0" smtClean="0"/>
              <a:t>Exp. If x is at 4, start execution</a:t>
            </a:r>
          </a:p>
          <a:p>
            <a:pPr marL="223159" indent="-223159">
              <a:buAutoNum type="arabicPeriod"/>
            </a:pPr>
            <a:r>
              <a:rPr lang="en-US" dirty="0" smtClean="0"/>
              <a:t>Right[4]=NIL  	False</a:t>
            </a:r>
          </a:p>
          <a:p>
            <a:pPr marL="223159" indent="-223159">
              <a:buAutoNum type="arabicPeriod"/>
            </a:pPr>
            <a:r>
              <a:rPr lang="en-US" dirty="0" smtClean="0"/>
              <a:t> 		Ignore it</a:t>
            </a:r>
          </a:p>
          <a:p>
            <a:pPr marL="223159" indent="-223159">
              <a:buAutoNum type="arabicPeriod"/>
            </a:pPr>
            <a:r>
              <a:rPr lang="en-US" dirty="0" smtClean="0"/>
              <a:t>Y=p[4]=3</a:t>
            </a:r>
          </a:p>
          <a:p>
            <a:pPr marL="223159" indent="-223159">
              <a:buAutoNum type="arabicPeriod"/>
            </a:pPr>
            <a:r>
              <a:rPr lang="en-US" dirty="0" smtClean="0"/>
              <a:t>While (3!=NIL &amp; 4=right[3]		//Iteration number-I (both are true)</a:t>
            </a:r>
          </a:p>
          <a:p>
            <a:pPr marL="223159" indent="-223159">
              <a:buAutoNum type="arabicPeriod"/>
            </a:pPr>
            <a:r>
              <a:rPr lang="en-US" baseline="0" dirty="0" smtClean="0"/>
              <a:t>      x = 3    </a:t>
            </a:r>
          </a:p>
          <a:p>
            <a:pPr marL="223159" indent="-223159">
              <a:buAutoNum type="arabicPeriod"/>
            </a:pPr>
            <a:r>
              <a:rPr lang="en-US" baseline="0" dirty="0" smtClean="0"/>
              <a:t>      y = p[y] = p[3] = 6</a:t>
            </a:r>
          </a:p>
          <a:p>
            <a:pPr marL="223159" indent="-223159">
              <a:buAutoNum type="arabicPeriod"/>
            </a:pPr>
            <a:endParaRPr lang="en-US" baseline="0" dirty="0" smtClean="0"/>
          </a:p>
          <a:p>
            <a:pPr marL="223159" indent="-223159">
              <a:buAutoNum type="arabicPeriod"/>
            </a:pPr>
            <a:r>
              <a:rPr lang="en-US" dirty="0" smtClean="0"/>
              <a:t>While (6!=NIL &amp; 3!=right[3]		//Iteration number-II ((First condition is true and</a:t>
            </a:r>
            <a:r>
              <a:rPr lang="en-US" baseline="0" dirty="0" smtClean="0"/>
              <a:t> second is false </a:t>
            </a:r>
            <a:r>
              <a:rPr lang="en-US" dirty="0" smtClean="0"/>
              <a:t>so false))</a:t>
            </a:r>
          </a:p>
          <a:p>
            <a:pPr marL="223159" indent="-223159">
              <a:buAutoNum type="arabicPeriod"/>
            </a:pPr>
            <a:r>
              <a:rPr lang="en-US" baseline="0" dirty="0" smtClean="0"/>
              <a:t>      		Ignore it   </a:t>
            </a:r>
          </a:p>
          <a:p>
            <a:pPr marL="223159" indent="-223159">
              <a:buAutoNum type="arabicPeriod"/>
            </a:pPr>
            <a:r>
              <a:rPr lang="en-US" baseline="0" dirty="0" smtClean="0"/>
              <a:t>      		Ignore it</a:t>
            </a:r>
          </a:p>
          <a:p>
            <a:pPr marL="223159" indent="-223159">
              <a:buAutoNum type="arabicPeriod"/>
            </a:pPr>
            <a:endParaRPr lang="en-US" baseline="0" dirty="0" smtClean="0"/>
          </a:p>
          <a:p>
            <a:pPr marL="223159" indent="-223159">
              <a:buAutoNum type="arabicPeriod"/>
            </a:pPr>
            <a:r>
              <a:rPr lang="en-US" baseline="0" dirty="0" smtClean="0"/>
              <a:t>Return 6 				and 6 is the successor of 4 </a:t>
            </a:r>
          </a:p>
          <a:p>
            <a:pPr marL="223159" indent="-223159"/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2708-1B85-450C-BF3F-F6DF7A4EFE1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74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 have added Red line</a:t>
            </a:r>
            <a:r>
              <a:rPr lang="en-US" baseline="0" dirty="0" smtClean="0"/>
              <a:t>s in main algorithm (that will work for maximum value only)</a:t>
            </a:r>
            <a:endParaRPr lang="en-US" dirty="0" smtClean="0"/>
          </a:p>
          <a:p>
            <a:r>
              <a:rPr lang="en-US" dirty="0" smtClean="0"/>
              <a:t>P[x] is parent of x</a:t>
            </a:r>
          </a:p>
          <a:p>
            <a:r>
              <a:rPr lang="en-US" dirty="0" smtClean="0"/>
              <a:t>P[y] is parent of y</a:t>
            </a:r>
          </a:p>
          <a:p>
            <a:pPr defTabSz="892637">
              <a:defRPr/>
            </a:pPr>
            <a:r>
              <a:rPr lang="en-US" dirty="0" smtClean="0"/>
              <a:t> </a:t>
            </a:r>
            <a:r>
              <a:rPr lang="en-US" b="1" dirty="0" smtClean="0"/>
              <a:t>while </a:t>
            </a:r>
            <a:r>
              <a:rPr lang="en-US" dirty="0" smtClean="0">
                <a:latin typeface="Comic Sans MS" pitchFamily="66" charset="0"/>
              </a:rPr>
              <a:t>y 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</a:t>
            </a:r>
            <a:r>
              <a:rPr lang="en-US" dirty="0" smtClean="0">
                <a:latin typeface="Comic Sans MS" pitchFamily="66" charset="0"/>
              </a:rPr>
              <a:t> NIL</a:t>
            </a:r>
            <a:r>
              <a:rPr lang="en-US" dirty="0" smtClean="0"/>
              <a:t> and </a:t>
            </a:r>
            <a:r>
              <a:rPr lang="en-US" dirty="0" smtClean="0">
                <a:latin typeface="Comic Sans MS" pitchFamily="66" charset="0"/>
              </a:rPr>
              <a:t>x = right [y]		it will ensure that the node is </a:t>
            </a:r>
            <a:r>
              <a:rPr lang="en-US" b="1" dirty="0" smtClean="0">
                <a:latin typeface="Comic Sans MS" pitchFamily="66" charset="0"/>
              </a:rPr>
              <a:t>not </a:t>
            </a:r>
            <a:r>
              <a:rPr lang="en-US" b="1" dirty="0" err="1" smtClean="0">
                <a:latin typeface="Comic Sans MS" pitchFamily="66" charset="0"/>
              </a:rPr>
              <a:t>nill</a:t>
            </a:r>
            <a:r>
              <a:rPr lang="en-US" dirty="0" smtClean="0">
                <a:latin typeface="Comic Sans MS" pitchFamily="66" charset="0"/>
              </a:rPr>
              <a:t> and we are moving to the </a:t>
            </a:r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current node</a:t>
            </a:r>
            <a:r>
              <a:rPr lang="en-US" dirty="0" smtClean="0">
                <a:latin typeface="Comic Sans MS" pitchFamily="66" charset="0"/>
              </a:rPr>
              <a:t> </a:t>
            </a:r>
            <a:endParaRPr lang="en-US" b="1" dirty="0" smtClean="0"/>
          </a:p>
          <a:p>
            <a:r>
              <a:rPr lang="en-US" b="1" dirty="0" smtClean="0"/>
              <a:t>do </a:t>
            </a:r>
            <a:r>
              <a:rPr lang="en-US" dirty="0" smtClean="0">
                <a:latin typeface="Comic Sans MS" pitchFamily="66" charset="0"/>
              </a:rPr>
              <a:t>x ← y		it will move x one step up towards y (mean copy y in x that is move value of y in x to move x at the position of y)</a:t>
            </a:r>
          </a:p>
          <a:p>
            <a:r>
              <a:rPr lang="en-US" dirty="0" smtClean="0">
                <a:latin typeface="Comic Sans MS" pitchFamily="66" charset="0"/>
              </a:rPr>
              <a:t>y ← p[y]		it will move y at its parent node/move y one step up</a:t>
            </a:r>
          </a:p>
          <a:p>
            <a:endParaRPr lang="en-US" dirty="0" smtClean="0"/>
          </a:p>
          <a:p>
            <a:r>
              <a:rPr lang="en-US" dirty="0" smtClean="0"/>
              <a:t>Exp. If x is at 4, start execution</a:t>
            </a:r>
          </a:p>
          <a:p>
            <a:pPr marL="223159" indent="-223159">
              <a:buAutoNum type="arabicPeriod"/>
            </a:pPr>
            <a:r>
              <a:rPr lang="en-US" dirty="0" smtClean="0"/>
              <a:t>Right[4]=NIL  	False</a:t>
            </a:r>
          </a:p>
          <a:p>
            <a:pPr marL="223159" indent="-223159">
              <a:buAutoNum type="arabicPeriod"/>
            </a:pPr>
            <a:r>
              <a:rPr lang="en-US" dirty="0" smtClean="0"/>
              <a:t> 		Ignore it</a:t>
            </a:r>
          </a:p>
          <a:p>
            <a:pPr marL="223159" indent="-223159">
              <a:buAutoNum type="arabicPeriod"/>
            </a:pPr>
            <a:r>
              <a:rPr lang="en-US" dirty="0" smtClean="0"/>
              <a:t>Y=p[4]=3</a:t>
            </a:r>
          </a:p>
          <a:p>
            <a:pPr marL="223159" indent="-223159">
              <a:buAutoNum type="arabicPeriod"/>
            </a:pPr>
            <a:r>
              <a:rPr lang="en-US" dirty="0" smtClean="0"/>
              <a:t>While (3!=NIL &amp; 4=right[3]		//Iteration number-I (both are true)</a:t>
            </a:r>
          </a:p>
          <a:p>
            <a:pPr marL="223159" indent="-223159">
              <a:buAutoNum type="arabicPeriod"/>
            </a:pPr>
            <a:r>
              <a:rPr lang="en-US" baseline="0" dirty="0" smtClean="0"/>
              <a:t>      x = 3    </a:t>
            </a:r>
          </a:p>
          <a:p>
            <a:pPr marL="223159" indent="-223159">
              <a:buAutoNum type="arabicPeriod"/>
            </a:pPr>
            <a:r>
              <a:rPr lang="en-US" baseline="0" dirty="0" smtClean="0"/>
              <a:t>      y = p[y] = p[3] = 6</a:t>
            </a:r>
          </a:p>
          <a:p>
            <a:pPr marL="223159" indent="-223159">
              <a:buAutoNum type="arabicPeriod"/>
            </a:pPr>
            <a:endParaRPr lang="en-US" baseline="0" dirty="0" smtClean="0"/>
          </a:p>
          <a:p>
            <a:pPr marL="223159" indent="-223159">
              <a:buAutoNum type="arabicPeriod"/>
            </a:pPr>
            <a:r>
              <a:rPr lang="en-US" dirty="0" smtClean="0"/>
              <a:t>While (6!=NIL &amp; 3!=right[3]		//Iteration number-II ((First condition is true and</a:t>
            </a:r>
            <a:r>
              <a:rPr lang="en-US" baseline="0" dirty="0" smtClean="0"/>
              <a:t> second is false </a:t>
            </a:r>
            <a:r>
              <a:rPr lang="en-US" dirty="0" smtClean="0"/>
              <a:t>so false))</a:t>
            </a:r>
          </a:p>
          <a:p>
            <a:pPr marL="223159" indent="-223159">
              <a:buAutoNum type="arabicPeriod"/>
            </a:pPr>
            <a:r>
              <a:rPr lang="en-US" baseline="0" dirty="0" smtClean="0"/>
              <a:t>      		Ignore it   </a:t>
            </a:r>
          </a:p>
          <a:p>
            <a:pPr marL="223159" indent="-223159">
              <a:buAutoNum type="arabicPeriod"/>
            </a:pPr>
            <a:r>
              <a:rPr lang="en-US" baseline="0" dirty="0" smtClean="0"/>
              <a:t>      		Ignore it</a:t>
            </a:r>
          </a:p>
          <a:p>
            <a:pPr marL="223159" indent="-223159">
              <a:buAutoNum type="arabicPeriod"/>
            </a:pPr>
            <a:endParaRPr lang="en-US" baseline="0" dirty="0" smtClean="0"/>
          </a:p>
          <a:p>
            <a:pPr marL="223159" indent="-223159">
              <a:buAutoNum type="arabicPeriod"/>
            </a:pPr>
            <a:r>
              <a:rPr lang="en-US" baseline="0" dirty="0" smtClean="0"/>
              <a:t>Return 6 				and 6 is the successor of 4 </a:t>
            </a:r>
          </a:p>
          <a:p>
            <a:pPr marL="223159" indent="-223159"/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2708-1B85-450C-BF3F-F6DF7A4EFE1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00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05/04/2021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893A3DA2-58FF-48DC-8F38-DFA62B9F5538}" type="datetime1">
              <a:rPr lang="en-US" smtClean="0"/>
              <a:pPr/>
              <a:t>05/04/2021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8248A07D-F9C2-42E7-ACC5-94868619FF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05/04/2021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Lecture # 25-26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pPr algn="ctr"/>
            <a:r>
              <a:rPr lang="en-US" dirty="0" smtClean="0"/>
              <a:t>Dr. </a:t>
            </a:r>
            <a:r>
              <a:rPr lang="en-US" dirty="0" smtClean="0"/>
              <a:t>M. Nadeem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r>
              <a:rPr lang="en-US" dirty="0"/>
              <a:t>Binary Search Trees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335962" cy="50768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dirty="0"/>
              <a:t>Support many dynamic set operations 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SEARCH, MINIMUM, MAXIMUM, PREDECESSOR, SUCCESSOR, INSERT</a:t>
            </a:r>
          </a:p>
          <a:p>
            <a:pPr>
              <a:lnSpc>
                <a:spcPct val="130000"/>
              </a:lnSpc>
            </a:pPr>
            <a:r>
              <a:rPr lang="en-US" dirty="0"/>
              <a:t>Running time of basic operations on binary search trees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On average: </a:t>
            </a:r>
            <a:r>
              <a:rPr lang="en-US" dirty="0">
                <a:latin typeface="Comic Sans MS" pitchFamily="66" charset="0"/>
                <a:sym typeface="Symbol" pitchFamily="18" charset="2"/>
              </a:rPr>
              <a:t>(</a:t>
            </a:r>
            <a:r>
              <a:rPr lang="en-US" dirty="0" err="1">
                <a:latin typeface="Comic Sans MS" pitchFamily="66" charset="0"/>
                <a:sym typeface="Symbol" pitchFamily="18" charset="2"/>
              </a:rPr>
              <a:t>lgn</a:t>
            </a:r>
            <a:r>
              <a:rPr lang="en-US" dirty="0">
                <a:latin typeface="Comic Sans MS" pitchFamily="66" charset="0"/>
                <a:sym typeface="Symbol" pitchFamily="18" charset="2"/>
              </a:rPr>
              <a:t>)</a:t>
            </a:r>
          </a:p>
          <a:p>
            <a:pPr lvl="2">
              <a:lnSpc>
                <a:spcPct val="130000"/>
              </a:lnSpc>
            </a:pPr>
            <a:r>
              <a:rPr lang="en-US" dirty="0">
                <a:sym typeface="Symbol" pitchFamily="18" charset="2"/>
              </a:rPr>
              <a:t>The expected height of the tree is </a:t>
            </a:r>
            <a:r>
              <a:rPr lang="en-US" dirty="0" err="1">
                <a:latin typeface="Comic Sans MS" pitchFamily="66" charset="0"/>
                <a:sym typeface="Symbol" pitchFamily="18" charset="2"/>
              </a:rPr>
              <a:t>lgn</a:t>
            </a:r>
            <a:endParaRPr lang="en-US" dirty="0">
              <a:latin typeface="Comic Sans MS" pitchFamily="66" charset="0"/>
              <a:sym typeface="Symbol" pitchFamily="18" charset="2"/>
            </a:endParaRPr>
          </a:p>
          <a:p>
            <a:pPr lvl="1">
              <a:lnSpc>
                <a:spcPct val="130000"/>
              </a:lnSpc>
            </a:pPr>
            <a:r>
              <a:rPr lang="en-US" dirty="0">
                <a:sym typeface="Symbol" pitchFamily="18" charset="2"/>
              </a:rPr>
              <a:t>In the worst case: </a:t>
            </a:r>
            <a:r>
              <a:rPr lang="en-US" dirty="0">
                <a:latin typeface="Comic Sans MS" pitchFamily="66" charset="0"/>
                <a:sym typeface="Symbol" pitchFamily="18" charset="2"/>
              </a:rPr>
              <a:t>(n)</a:t>
            </a:r>
          </a:p>
          <a:p>
            <a:pPr lvl="2">
              <a:lnSpc>
                <a:spcPct val="130000"/>
              </a:lnSpc>
            </a:pPr>
            <a:r>
              <a:rPr lang="en-US" dirty="0">
                <a:sym typeface="Symbol" pitchFamily="18" charset="2"/>
              </a:rPr>
              <a:t>The tree is a linear chain of </a:t>
            </a:r>
            <a:r>
              <a:rPr lang="en-US" dirty="0">
                <a:latin typeface="Comic Sans MS" pitchFamily="66" charset="0"/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 nodes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4AD0-0B4A-4A71-BA9C-CED89AD63D3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4876800" cy="731838"/>
          </a:xfrm>
        </p:spPr>
        <p:txBody>
          <a:bodyPr>
            <a:normAutofit fontScale="90000"/>
          </a:bodyPr>
          <a:lstStyle/>
          <a:p>
            <a:r>
              <a:rPr lang="en-US" dirty="0"/>
              <a:t>Binary Search Trees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813" y="1114425"/>
            <a:ext cx="5883275" cy="5421313"/>
          </a:xfrm>
        </p:spPr>
        <p:txBody>
          <a:bodyPr/>
          <a:lstStyle/>
          <a:p>
            <a:r>
              <a:rPr lang="en-US" dirty="0"/>
              <a:t>Tree representation:</a:t>
            </a:r>
          </a:p>
          <a:p>
            <a:pPr lvl="1"/>
            <a:r>
              <a:rPr lang="en-US" dirty="0"/>
              <a:t>A linked data structure in which each node is an object</a:t>
            </a:r>
          </a:p>
          <a:p>
            <a:r>
              <a:rPr lang="en-US" dirty="0"/>
              <a:t>Node representation:</a:t>
            </a:r>
          </a:p>
          <a:p>
            <a:pPr lvl="1"/>
            <a:r>
              <a:rPr lang="en-US" dirty="0">
                <a:latin typeface="Comic Sans MS" pitchFamily="66" charset="0"/>
              </a:rPr>
              <a:t>Key</a:t>
            </a:r>
            <a:r>
              <a:rPr lang="en-US" dirty="0"/>
              <a:t> field</a:t>
            </a:r>
          </a:p>
          <a:p>
            <a:pPr lvl="1"/>
            <a:r>
              <a:rPr lang="en-US" dirty="0" smtClean="0">
                <a:latin typeface="Comic Sans MS" pitchFamily="66" charset="0"/>
              </a:rPr>
              <a:t>Left</a:t>
            </a:r>
            <a:r>
              <a:rPr lang="en-US" dirty="0">
                <a:latin typeface="Comic Sans MS" pitchFamily="66" charset="0"/>
              </a:rPr>
              <a:t>:</a:t>
            </a:r>
            <a:r>
              <a:rPr lang="en-US" dirty="0"/>
              <a:t> pointer to left child</a:t>
            </a:r>
          </a:p>
          <a:p>
            <a:pPr lvl="1"/>
            <a:r>
              <a:rPr lang="en-US" dirty="0">
                <a:latin typeface="Comic Sans MS" pitchFamily="66" charset="0"/>
              </a:rPr>
              <a:t>Right:</a:t>
            </a:r>
            <a:r>
              <a:rPr lang="en-US" dirty="0"/>
              <a:t> pointer to right child</a:t>
            </a:r>
          </a:p>
          <a:p>
            <a:r>
              <a:rPr lang="en-US" dirty="0" smtClean="0"/>
              <a:t>Satisfies </a:t>
            </a:r>
            <a:r>
              <a:rPr lang="en-US" dirty="0"/>
              <a:t>the binary-search-tree property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503863" y="1033463"/>
            <a:ext cx="3478212" cy="4818062"/>
            <a:chOff x="3467" y="651"/>
            <a:chExt cx="2191" cy="3035"/>
          </a:xfrm>
        </p:grpSpPr>
        <p:sp>
          <p:nvSpPr>
            <p:cNvPr id="412677" name="AutoShape 5"/>
            <p:cNvSpPr>
              <a:spLocks noChangeArrowheads="1"/>
            </p:cNvSpPr>
            <p:nvPr/>
          </p:nvSpPr>
          <p:spPr bwMode="auto">
            <a:xfrm>
              <a:off x="4822" y="902"/>
              <a:ext cx="644" cy="28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78" name="AutoShape 6"/>
            <p:cNvSpPr>
              <a:spLocks noChangeArrowheads="1"/>
            </p:cNvSpPr>
            <p:nvPr/>
          </p:nvSpPr>
          <p:spPr bwMode="auto">
            <a:xfrm>
              <a:off x="3792" y="1584"/>
              <a:ext cx="1315" cy="638"/>
            </a:xfrm>
            <a:prstGeom prst="roundRect">
              <a:avLst>
                <a:gd name="adj" fmla="val 16667"/>
              </a:avLst>
            </a:prstGeom>
            <a:solidFill>
              <a:srgbClr val="E5F3F5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79" name="AutoShape 7"/>
            <p:cNvSpPr>
              <a:spLocks noChangeArrowheads="1"/>
            </p:cNvSpPr>
            <p:nvPr/>
          </p:nvSpPr>
          <p:spPr bwMode="auto">
            <a:xfrm>
              <a:off x="3467" y="2569"/>
              <a:ext cx="935" cy="32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Left child</a:t>
              </a:r>
            </a:p>
          </p:txBody>
        </p:sp>
        <p:sp>
          <p:nvSpPr>
            <p:cNvPr id="412680" name="AutoShape 8"/>
            <p:cNvSpPr>
              <a:spLocks noChangeArrowheads="1"/>
            </p:cNvSpPr>
            <p:nvPr/>
          </p:nvSpPr>
          <p:spPr bwMode="auto">
            <a:xfrm>
              <a:off x="4531" y="2564"/>
              <a:ext cx="935" cy="32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Right child</a:t>
              </a:r>
            </a:p>
          </p:txBody>
        </p:sp>
        <p:sp>
          <p:nvSpPr>
            <p:cNvPr id="412681" name="Line 9"/>
            <p:cNvSpPr>
              <a:spLocks noChangeShapeType="1"/>
            </p:cNvSpPr>
            <p:nvPr/>
          </p:nvSpPr>
          <p:spPr bwMode="auto">
            <a:xfrm>
              <a:off x="4086" y="1565"/>
              <a:ext cx="0" cy="6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2682" name="Line 10"/>
            <p:cNvSpPr>
              <a:spLocks noChangeShapeType="1"/>
            </p:cNvSpPr>
            <p:nvPr/>
          </p:nvSpPr>
          <p:spPr bwMode="auto">
            <a:xfrm>
              <a:off x="4861" y="1549"/>
              <a:ext cx="0" cy="6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2683" name="Text Box 11"/>
            <p:cNvSpPr txBox="1">
              <a:spLocks noChangeArrowheads="1"/>
            </p:cNvSpPr>
            <p:nvPr/>
          </p:nvSpPr>
          <p:spPr bwMode="auto">
            <a:xfrm>
              <a:off x="3866" y="1766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L</a:t>
              </a:r>
            </a:p>
          </p:txBody>
        </p:sp>
        <p:sp>
          <p:nvSpPr>
            <p:cNvPr id="412684" name="Text Box 12"/>
            <p:cNvSpPr txBox="1">
              <a:spLocks noChangeArrowheads="1"/>
            </p:cNvSpPr>
            <p:nvPr/>
          </p:nvSpPr>
          <p:spPr bwMode="auto">
            <a:xfrm>
              <a:off x="4890" y="1766"/>
              <a:ext cx="2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R</a:t>
              </a:r>
            </a:p>
          </p:txBody>
        </p:sp>
        <p:sp>
          <p:nvSpPr>
            <p:cNvPr id="412685" name="Line 13"/>
            <p:cNvSpPr>
              <a:spLocks noChangeShapeType="1"/>
            </p:cNvSpPr>
            <p:nvPr/>
          </p:nvSpPr>
          <p:spPr bwMode="auto">
            <a:xfrm>
              <a:off x="4080" y="1877"/>
              <a:ext cx="7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2686" name="Line 14"/>
            <p:cNvSpPr>
              <a:spLocks noChangeShapeType="1"/>
            </p:cNvSpPr>
            <p:nvPr/>
          </p:nvSpPr>
          <p:spPr bwMode="auto">
            <a:xfrm>
              <a:off x="4459" y="1877"/>
              <a:ext cx="0" cy="3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2687" name="Text Box 15"/>
            <p:cNvSpPr txBox="1">
              <a:spLocks noChangeArrowheads="1"/>
            </p:cNvSpPr>
            <p:nvPr/>
          </p:nvSpPr>
          <p:spPr bwMode="auto">
            <a:xfrm>
              <a:off x="4189" y="1617"/>
              <a:ext cx="55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mic Sans MS" pitchFamily="66" charset="0"/>
                </a:rPr>
                <a:t>parent</a:t>
              </a:r>
            </a:p>
          </p:txBody>
        </p:sp>
        <p:sp>
          <p:nvSpPr>
            <p:cNvPr id="412688" name="Text Box 16"/>
            <p:cNvSpPr txBox="1">
              <a:spLocks noChangeArrowheads="1"/>
            </p:cNvSpPr>
            <p:nvPr/>
          </p:nvSpPr>
          <p:spPr bwMode="auto">
            <a:xfrm>
              <a:off x="4152" y="1920"/>
              <a:ext cx="648" cy="233"/>
            </a:xfrm>
            <a:prstGeom prst="rect">
              <a:avLst/>
            </a:prstGeom>
            <a:solidFill>
              <a:srgbClr val="E1FE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mic Sans MS" pitchFamily="66" charset="0"/>
                </a:rPr>
                <a:t>key</a:t>
              </a:r>
            </a:p>
          </p:txBody>
        </p:sp>
        <p:sp>
          <p:nvSpPr>
            <p:cNvPr id="412690" name="Line 18"/>
            <p:cNvSpPr>
              <a:spLocks noChangeShapeType="1"/>
            </p:cNvSpPr>
            <p:nvPr/>
          </p:nvSpPr>
          <p:spPr bwMode="auto">
            <a:xfrm flipH="1">
              <a:off x="4486" y="1186"/>
              <a:ext cx="664" cy="3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2691" name="Line 19"/>
            <p:cNvSpPr>
              <a:spLocks noChangeShapeType="1"/>
            </p:cNvSpPr>
            <p:nvPr/>
          </p:nvSpPr>
          <p:spPr bwMode="auto">
            <a:xfrm flipH="1">
              <a:off x="3971" y="2196"/>
              <a:ext cx="488" cy="3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2692" name="Line 20"/>
            <p:cNvSpPr>
              <a:spLocks noChangeShapeType="1"/>
            </p:cNvSpPr>
            <p:nvPr/>
          </p:nvSpPr>
          <p:spPr bwMode="auto">
            <a:xfrm>
              <a:off x="4459" y="2194"/>
              <a:ext cx="488" cy="3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2693" name="Freeform 21"/>
            <p:cNvSpPr>
              <a:spLocks/>
            </p:cNvSpPr>
            <p:nvPr/>
          </p:nvSpPr>
          <p:spPr bwMode="auto">
            <a:xfrm>
              <a:off x="3713" y="2067"/>
              <a:ext cx="238" cy="501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8" y="190"/>
                </a:cxn>
                <a:cxn ang="0">
                  <a:pos x="68" y="501"/>
                </a:cxn>
              </a:cxnLst>
              <a:rect l="0" t="0" r="r" b="b"/>
              <a:pathLst>
                <a:path w="238" h="501">
                  <a:moveTo>
                    <a:pt x="238" y="0"/>
                  </a:moveTo>
                  <a:cubicBezTo>
                    <a:pt x="147" y="53"/>
                    <a:pt x="56" y="107"/>
                    <a:pt x="28" y="190"/>
                  </a:cubicBezTo>
                  <a:cubicBezTo>
                    <a:pt x="0" y="273"/>
                    <a:pt x="34" y="387"/>
                    <a:pt x="68" y="501"/>
                  </a:cubicBezTo>
                </a:path>
              </a:pathLst>
            </a:custGeom>
            <a:noFill/>
            <a:ln w="19050" cap="flat">
              <a:solidFill>
                <a:srgbClr val="DD0111"/>
              </a:solidFill>
              <a:prstDash val="dash"/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2694" name="Freeform 22"/>
            <p:cNvSpPr>
              <a:spLocks/>
            </p:cNvSpPr>
            <p:nvPr/>
          </p:nvSpPr>
          <p:spPr bwMode="auto">
            <a:xfrm flipH="1">
              <a:off x="4992" y="2065"/>
              <a:ext cx="238" cy="501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8" y="190"/>
                </a:cxn>
                <a:cxn ang="0">
                  <a:pos x="68" y="501"/>
                </a:cxn>
              </a:cxnLst>
              <a:rect l="0" t="0" r="r" b="b"/>
              <a:pathLst>
                <a:path w="238" h="501">
                  <a:moveTo>
                    <a:pt x="238" y="0"/>
                  </a:moveTo>
                  <a:cubicBezTo>
                    <a:pt x="147" y="53"/>
                    <a:pt x="56" y="107"/>
                    <a:pt x="28" y="190"/>
                  </a:cubicBezTo>
                  <a:cubicBezTo>
                    <a:pt x="0" y="273"/>
                    <a:pt x="34" y="387"/>
                    <a:pt x="68" y="501"/>
                  </a:cubicBezTo>
                </a:path>
              </a:pathLst>
            </a:custGeom>
            <a:noFill/>
            <a:ln w="19050" cap="flat">
              <a:solidFill>
                <a:srgbClr val="DD0111"/>
              </a:solidFill>
              <a:prstDash val="dash"/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2695" name="Freeform 23"/>
            <p:cNvSpPr>
              <a:spLocks/>
            </p:cNvSpPr>
            <p:nvPr/>
          </p:nvSpPr>
          <p:spPr bwMode="auto">
            <a:xfrm>
              <a:off x="4114" y="1084"/>
              <a:ext cx="697" cy="644"/>
            </a:xfrm>
            <a:custGeom>
              <a:avLst/>
              <a:gdLst/>
              <a:ahLst/>
              <a:cxnLst>
                <a:cxn ang="0">
                  <a:pos x="74" y="644"/>
                </a:cxn>
                <a:cxn ang="0">
                  <a:pos x="13" y="244"/>
                </a:cxn>
                <a:cxn ang="0">
                  <a:pos x="155" y="41"/>
                </a:cxn>
                <a:cxn ang="0">
                  <a:pos x="697" y="0"/>
                </a:cxn>
              </a:cxnLst>
              <a:rect l="0" t="0" r="r" b="b"/>
              <a:pathLst>
                <a:path w="697" h="644">
                  <a:moveTo>
                    <a:pt x="74" y="644"/>
                  </a:moveTo>
                  <a:cubicBezTo>
                    <a:pt x="37" y="494"/>
                    <a:pt x="0" y="344"/>
                    <a:pt x="13" y="244"/>
                  </a:cubicBezTo>
                  <a:cubicBezTo>
                    <a:pt x="26" y="144"/>
                    <a:pt x="41" y="82"/>
                    <a:pt x="155" y="41"/>
                  </a:cubicBezTo>
                  <a:cubicBezTo>
                    <a:pt x="269" y="0"/>
                    <a:pt x="608" y="6"/>
                    <a:pt x="697" y="0"/>
                  </a:cubicBezTo>
                </a:path>
              </a:pathLst>
            </a:custGeom>
            <a:noFill/>
            <a:ln w="19050" cap="flat">
              <a:solidFill>
                <a:srgbClr val="DD0111"/>
              </a:solidFill>
              <a:prstDash val="dash"/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2696" name="Line 24"/>
            <p:cNvSpPr>
              <a:spLocks noChangeShapeType="1"/>
            </p:cNvSpPr>
            <p:nvPr/>
          </p:nvSpPr>
          <p:spPr bwMode="auto">
            <a:xfrm flipH="1">
              <a:off x="3781" y="2900"/>
              <a:ext cx="149" cy="4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2697" name="Line 25"/>
            <p:cNvSpPr>
              <a:spLocks noChangeShapeType="1"/>
            </p:cNvSpPr>
            <p:nvPr/>
          </p:nvSpPr>
          <p:spPr bwMode="auto">
            <a:xfrm>
              <a:off x="3933" y="2898"/>
              <a:ext cx="149" cy="4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2698" name="Line 26"/>
            <p:cNvSpPr>
              <a:spLocks noChangeShapeType="1"/>
            </p:cNvSpPr>
            <p:nvPr/>
          </p:nvSpPr>
          <p:spPr bwMode="auto">
            <a:xfrm flipH="1">
              <a:off x="4850" y="2898"/>
              <a:ext cx="149" cy="4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2699" name="Line 27"/>
            <p:cNvSpPr>
              <a:spLocks noChangeShapeType="1"/>
            </p:cNvSpPr>
            <p:nvPr/>
          </p:nvSpPr>
          <p:spPr bwMode="auto">
            <a:xfrm>
              <a:off x="5002" y="2896"/>
              <a:ext cx="149" cy="4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2700" name="Line 28"/>
            <p:cNvSpPr>
              <a:spLocks noChangeShapeType="1"/>
            </p:cNvSpPr>
            <p:nvPr/>
          </p:nvSpPr>
          <p:spPr bwMode="auto">
            <a:xfrm>
              <a:off x="3917" y="3375"/>
              <a:ext cx="0" cy="31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2701" name="Line 29"/>
            <p:cNvSpPr>
              <a:spLocks noChangeShapeType="1"/>
            </p:cNvSpPr>
            <p:nvPr/>
          </p:nvSpPr>
          <p:spPr bwMode="auto">
            <a:xfrm>
              <a:off x="5007" y="3375"/>
              <a:ext cx="0" cy="31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2702" name="Line 30"/>
            <p:cNvSpPr>
              <a:spLocks noChangeShapeType="1"/>
            </p:cNvSpPr>
            <p:nvPr/>
          </p:nvSpPr>
          <p:spPr bwMode="auto">
            <a:xfrm flipH="1">
              <a:off x="5137" y="651"/>
              <a:ext cx="521" cy="2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4AD0-0B4A-4A71-BA9C-CED89AD63D3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Trees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left child of parent node is less than to the parent node</a:t>
            </a:r>
          </a:p>
          <a:p>
            <a:endParaRPr lang="en-US" dirty="0" smtClean="0"/>
          </a:p>
          <a:p>
            <a:r>
              <a:rPr lang="en-US" dirty="0" smtClean="0"/>
              <a:t>The right child of the parent node is greater than or equal to the parent node</a:t>
            </a:r>
          </a:p>
          <a:p>
            <a:endParaRPr lang="en-US" dirty="0" smtClean="0"/>
          </a:p>
          <a:p>
            <a:r>
              <a:rPr lang="en-US" dirty="0" smtClean="0"/>
              <a:t>Both left and right subtree must be Binary Search Trees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4AD0-0B4A-4A71-BA9C-CED89AD63D3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 Tree Example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2052638"/>
            <a:ext cx="5592762" cy="3738562"/>
          </a:xfrm>
        </p:spPr>
        <p:txBody>
          <a:bodyPr/>
          <a:lstStyle/>
          <a:p>
            <a:r>
              <a:rPr lang="en-US" dirty="0"/>
              <a:t>Binary search tree property:</a:t>
            </a:r>
          </a:p>
          <a:p>
            <a:endParaRPr lang="en-US" sz="900" dirty="0"/>
          </a:p>
          <a:p>
            <a:pPr lvl="1"/>
            <a:r>
              <a:rPr lang="en-US" dirty="0"/>
              <a:t>If </a:t>
            </a:r>
            <a:r>
              <a:rPr lang="en-US" dirty="0">
                <a:latin typeface="Comic Sans MS" pitchFamily="66" charset="0"/>
              </a:rPr>
              <a:t>y</a:t>
            </a:r>
            <a:r>
              <a:rPr lang="en-US" dirty="0"/>
              <a:t> is in left subtree of </a:t>
            </a:r>
            <a:r>
              <a:rPr lang="en-US" dirty="0">
                <a:latin typeface="Comic Sans MS" pitchFamily="66" charset="0"/>
              </a:rPr>
              <a:t>x</a:t>
            </a:r>
            <a:r>
              <a:rPr lang="en-US" dirty="0"/>
              <a:t>, </a:t>
            </a:r>
          </a:p>
          <a:p>
            <a:pPr lvl="2">
              <a:buFontTx/>
              <a:buNone/>
            </a:pPr>
            <a:r>
              <a:rPr lang="en-US" sz="2400" dirty="0"/>
              <a:t>then </a:t>
            </a:r>
            <a:r>
              <a:rPr lang="en-US" sz="2400" dirty="0">
                <a:latin typeface="Comic Sans MS" pitchFamily="66" charset="0"/>
              </a:rPr>
              <a:t>key [y] </a:t>
            </a:r>
            <a:r>
              <a:rPr lang="en-US" sz="2400" dirty="0" smtClean="0">
                <a:latin typeface="Comic Sans MS" pitchFamily="66" charset="0"/>
              </a:rPr>
              <a:t>&lt; </a:t>
            </a:r>
            <a:r>
              <a:rPr lang="en-US" sz="2400" dirty="0">
                <a:latin typeface="Comic Sans MS" pitchFamily="66" charset="0"/>
              </a:rPr>
              <a:t>key [x]</a:t>
            </a:r>
          </a:p>
          <a:p>
            <a:pPr lvl="2">
              <a:buFontTx/>
              <a:buNone/>
            </a:pPr>
            <a:endParaRPr lang="en-US" sz="2400" dirty="0"/>
          </a:p>
          <a:p>
            <a:pPr lvl="1"/>
            <a:r>
              <a:rPr lang="en-US" dirty="0"/>
              <a:t>If </a:t>
            </a:r>
            <a:r>
              <a:rPr lang="en-US" dirty="0">
                <a:latin typeface="Comic Sans MS" pitchFamily="66" charset="0"/>
              </a:rPr>
              <a:t>y</a:t>
            </a:r>
            <a:r>
              <a:rPr lang="en-US" dirty="0"/>
              <a:t> is in right subtree of </a:t>
            </a:r>
            <a:r>
              <a:rPr lang="en-US" dirty="0">
                <a:latin typeface="Comic Sans MS" pitchFamily="66" charset="0"/>
              </a:rPr>
              <a:t>x</a:t>
            </a:r>
            <a:r>
              <a:rPr lang="en-US" dirty="0"/>
              <a:t>, </a:t>
            </a:r>
          </a:p>
          <a:p>
            <a:pPr lvl="2">
              <a:buFontTx/>
              <a:buNone/>
            </a:pPr>
            <a:r>
              <a:rPr lang="en-US" sz="2400" dirty="0"/>
              <a:t>then </a:t>
            </a:r>
            <a:r>
              <a:rPr lang="en-US" sz="2400" dirty="0">
                <a:latin typeface="Comic Sans MS" pitchFamily="66" charset="0"/>
              </a:rPr>
              <a:t>key [y] ≥ key [x]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791200" y="2743200"/>
            <a:ext cx="2546350" cy="1447800"/>
            <a:chOff x="682" y="1950"/>
            <a:chExt cx="1604" cy="912"/>
          </a:xfrm>
        </p:grpSpPr>
        <p:sp>
          <p:nvSpPr>
            <p:cNvPr id="413701" name="Line 5"/>
            <p:cNvSpPr>
              <a:spLocks noChangeAspect="1" noChangeShapeType="1"/>
            </p:cNvSpPr>
            <p:nvPr/>
          </p:nvSpPr>
          <p:spPr bwMode="auto">
            <a:xfrm rot="16200000" flipV="1">
              <a:off x="1053" y="247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3702" name="Line 6"/>
            <p:cNvSpPr>
              <a:spLocks noChangeAspect="1" noChangeShapeType="1"/>
            </p:cNvSpPr>
            <p:nvPr/>
          </p:nvSpPr>
          <p:spPr bwMode="auto">
            <a:xfrm rot="16200000" flipV="1">
              <a:off x="1449" y="2018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3703" name="Line 7"/>
            <p:cNvSpPr>
              <a:spLocks noChangeShapeType="1"/>
            </p:cNvSpPr>
            <p:nvPr/>
          </p:nvSpPr>
          <p:spPr bwMode="auto">
            <a:xfrm flipV="1">
              <a:off x="768" y="2046"/>
              <a:ext cx="778" cy="7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3704" name="Oval 8"/>
            <p:cNvSpPr>
              <a:spLocks noChangeArrowheads="1"/>
            </p:cNvSpPr>
            <p:nvPr/>
          </p:nvSpPr>
          <p:spPr bwMode="auto">
            <a:xfrm>
              <a:off x="682" y="26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413705" name="Oval 9"/>
            <p:cNvSpPr>
              <a:spLocks noChangeArrowheads="1"/>
            </p:cNvSpPr>
            <p:nvPr/>
          </p:nvSpPr>
          <p:spPr bwMode="auto">
            <a:xfrm>
              <a:off x="970" y="238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413706" name="Oval 10"/>
            <p:cNvSpPr>
              <a:spLocks noChangeArrowheads="1"/>
            </p:cNvSpPr>
            <p:nvPr/>
          </p:nvSpPr>
          <p:spPr bwMode="auto">
            <a:xfrm>
              <a:off x="1258" y="26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413707" name="Oval 11"/>
            <p:cNvSpPr>
              <a:spLocks noChangeArrowheads="1"/>
            </p:cNvSpPr>
            <p:nvPr/>
          </p:nvSpPr>
          <p:spPr bwMode="auto">
            <a:xfrm>
              <a:off x="1426" y="195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413708" name="Oval 12"/>
            <p:cNvSpPr>
              <a:spLocks noChangeArrowheads="1"/>
            </p:cNvSpPr>
            <p:nvPr/>
          </p:nvSpPr>
          <p:spPr bwMode="auto">
            <a:xfrm>
              <a:off x="1832" y="238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413709" name="Oval 13"/>
            <p:cNvSpPr>
              <a:spLocks noChangeArrowheads="1"/>
            </p:cNvSpPr>
            <p:nvPr/>
          </p:nvSpPr>
          <p:spPr bwMode="auto">
            <a:xfrm>
              <a:off x="2084" y="26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4AD0-0B4A-4A71-BA9C-CED89AD63D3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06362"/>
            <a:ext cx="7772400" cy="960438"/>
          </a:xfrm>
        </p:spPr>
        <p:txBody>
          <a:bodyPr>
            <a:normAutofit fontScale="90000"/>
          </a:bodyPr>
          <a:lstStyle/>
          <a:p>
            <a:r>
              <a:rPr lang="en-US" dirty="0"/>
              <a:t>Traversing a Binary Search Tree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095375"/>
            <a:ext cx="8229600" cy="5195888"/>
          </a:xfrm>
        </p:spPr>
        <p:txBody>
          <a:bodyPr/>
          <a:lstStyle/>
          <a:p>
            <a:pPr marL="533400" indent="-533400"/>
            <a:r>
              <a:rPr lang="en-US" b="1"/>
              <a:t>Inorder</a:t>
            </a:r>
            <a:r>
              <a:rPr lang="en-US"/>
              <a:t> tree walk:</a:t>
            </a:r>
          </a:p>
          <a:p>
            <a:pPr marL="914400" lvl="1" indent="-457200"/>
            <a:r>
              <a:rPr lang="en-US"/>
              <a:t>Prints the keys of a binary tree in sorted order</a:t>
            </a:r>
          </a:p>
          <a:p>
            <a:pPr marL="914400" lvl="1" indent="-457200"/>
            <a:r>
              <a:rPr lang="en-US"/>
              <a:t>Root is printed between the values of its left and right subtrees: </a:t>
            </a:r>
            <a:r>
              <a:rPr lang="en-US">
                <a:solidFill>
                  <a:srgbClr val="336699"/>
                </a:solidFill>
              </a:rPr>
              <a:t>left, root, right</a:t>
            </a:r>
          </a:p>
          <a:p>
            <a:pPr marL="533400" indent="-533400"/>
            <a:r>
              <a:rPr lang="en-US" b="1"/>
              <a:t>Preorder</a:t>
            </a:r>
            <a:r>
              <a:rPr lang="en-US"/>
              <a:t> tree walk:</a:t>
            </a:r>
          </a:p>
          <a:p>
            <a:pPr marL="914400" lvl="1" indent="-457200"/>
            <a:r>
              <a:rPr lang="en-US"/>
              <a:t>root printed first: </a:t>
            </a:r>
            <a:r>
              <a:rPr lang="en-US">
                <a:solidFill>
                  <a:srgbClr val="336699"/>
                </a:solidFill>
              </a:rPr>
              <a:t>root, left, right</a:t>
            </a:r>
          </a:p>
          <a:p>
            <a:pPr marL="533400" indent="-533400"/>
            <a:r>
              <a:rPr lang="en-US" b="1"/>
              <a:t>Postorder</a:t>
            </a:r>
            <a:r>
              <a:rPr lang="en-US"/>
              <a:t> tree walk: </a:t>
            </a:r>
            <a:r>
              <a:rPr lang="en-US">
                <a:solidFill>
                  <a:srgbClr val="336699"/>
                </a:solidFill>
              </a:rPr>
              <a:t>left, right, root</a:t>
            </a:r>
          </a:p>
          <a:p>
            <a:pPr marL="914400" lvl="1" indent="-457200"/>
            <a:r>
              <a:rPr lang="en-US"/>
              <a:t>root printed last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74738" y="4872038"/>
            <a:ext cx="2546350" cy="1447800"/>
            <a:chOff x="682" y="1950"/>
            <a:chExt cx="1604" cy="912"/>
          </a:xfrm>
        </p:grpSpPr>
        <p:sp>
          <p:nvSpPr>
            <p:cNvPr id="422917" name="Line 5"/>
            <p:cNvSpPr>
              <a:spLocks noChangeAspect="1" noChangeShapeType="1"/>
            </p:cNvSpPr>
            <p:nvPr/>
          </p:nvSpPr>
          <p:spPr bwMode="auto">
            <a:xfrm rot="16200000" flipV="1">
              <a:off x="1053" y="247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2918" name="Line 6"/>
            <p:cNvSpPr>
              <a:spLocks noChangeAspect="1" noChangeShapeType="1"/>
            </p:cNvSpPr>
            <p:nvPr/>
          </p:nvSpPr>
          <p:spPr bwMode="auto">
            <a:xfrm rot="16200000" flipV="1">
              <a:off x="1449" y="2018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2919" name="Line 7"/>
            <p:cNvSpPr>
              <a:spLocks noChangeShapeType="1"/>
            </p:cNvSpPr>
            <p:nvPr/>
          </p:nvSpPr>
          <p:spPr bwMode="auto">
            <a:xfrm flipV="1">
              <a:off x="768" y="2046"/>
              <a:ext cx="778" cy="7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2920" name="Oval 8"/>
            <p:cNvSpPr>
              <a:spLocks noChangeArrowheads="1"/>
            </p:cNvSpPr>
            <p:nvPr/>
          </p:nvSpPr>
          <p:spPr bwMode="auto">
            <a:xfrm>
              <a:off x="682" y="26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422921" name="Oval 9"/>
            <p:cNvSpPr>
              <a:spLocks noChangeArrowheads="1"/>
            </p:cNvSpPr>
            <p:nvPr/>
          </p:nvSpPr>
          <p:spPr bwMode="auto">
            <a:xfrm>
              <a:off x="970" y="238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422922" name="Oval 10"/>
            <p:cNvSpPr>
              <a:spLocks noChangeArrowheads="1"/>
            </p:cNvSpPr>
            <p:nvPr/>
          </p:nvSpPr>
          <p:spPr bwMode="auto">
            <a:xfrm>
              <a:off x="1258" y="26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422923" name="Oval 11"/>
            <p:cNvSpPr>
              <a:spLocks noChangeArrowheads="1"/>
            </p:cNvSpPr>
            <p:nvPr/>
          </p:nvSpPr>
          <p:spPr bwMode="auto">
            <a:xfrm>
              <a:off x="1426" y="195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422924" name="Oval 12"/>
            <p:cNvSpPr>
              <a:spLocks noChangeArrowheads="1"/>
            </p:cNvSpPr>
            <p:nvPr/>
          </p:nvSpPr>
          <p:spPr bwMode="auto">
            <a:xfrm>
              <a:off x="1832" y="238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422925" name="Oval 13"/>
            <p:cNvSpPr>
              <a:spLocks noChangeArrowheads="1"/>
            </p:cNvSpPr>
            <p:nvPr/>
          </p:nvSpPr>
          <p:spPr bwMode="auto">
            <a:xfrm>
              <a:off x="2084" y="26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</p:grpSp>
      <p:sp>
        <p:nvSpPr>
          <p:cNvPr id="422926" name="Text Box 14"/>
          <p:cNvSpPr txBox="1">
            <a:spLocks noChangeArrowheads="1"/>
          </p:cNvSpPr>
          <p:nvPr/>
        </p:nvSpPr>
        <p:spPr bwMode="auto">
          <a:xfrm>
            <a:off x="4044950" y="5265738"/>
            <a:ext cx="2979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Preorder: 5 3 2 5 7 9</a:t>
            </a:r>
          </a:p>
        </p:txBody>
      </p:sp>
      <p:sp>
        <p:nvSpPr>
          <p:cNvPr id="422927" name="Text Box 15"/>
          <p:cNvSpPr txBox="1">
            <a:spLocks noChangeArrowheads="1"/>
          </p:cNvSpPr>
          <p:nvPr/>
        </p:nvSpPr>
        <p:spPr bwMode="auto">
          <a:xfrm>
            <a:off x="4044950" y="4711700"/>
            <a:ext cx="2759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Inorder: 2 3 5 5 7 9</a:t>
            </a:r>
          </a:p>
        </p:txBody>
      </p:sp>
      <p:sp>
        <p:nvSpPr>
          <p:cNvPr id="422928" name="Text Box 16"/>
          <p:cNvSpPr txBox="1">
            <a:spLocks noChangeArrowheads="1"/>
          </p:cNvSpPr>
          <p:nvPr/>
        </p:nvSpPr>
        <p:spPr bwMode="auto">
          <a:xfrm>
            <a:off x="4044950" y="5819775"/>
            <a:ext cx="3114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Postorder: 2 5 3 9 7 5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4AD0-0B4A-4A71-BA9C-CED89AD63D3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26" grpId="0"/>
      <p:bldP spid="422927" grpId="0"/>
      <p:bldP spid="4229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34962"/>
            <a:ext cx="7772400" cy="808038"/>
          </a:xfrm>
        </p:spPr>
        <p:txBody>
          <a:bodyPr/>
          <a:lstStyle/>
          <a:p>
            <a:r>
              <a:rPr lang="en-US" dirty="0"/>
              <a:t>Searching for a Key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154113"/>
            <a:ext cx="8199437" cy="5432425"/>
          </a:xfrm>
        </p:spPr>
        <p:txBody>
          <a:bodyPr/>
          <a:lstStyle/>
          <a:p>
            <a:pPr marL="533400" indent="-533400">
              <a:lnSpc>
                <a:spcPct val="120000"/>
              </a:lnSpc>
            </a:pPr>
            <a:r>
              <a:rPr lang="en-US" sz="2400" dirty="0"/>
              <a:t>Given a pointer to the root of a tree and a key </a:t>
            </a:r>
            <a:r>
              <a:rPr lang="en-US" sz="2400" dirty="0">
                <a:latin typeface="Comic Sans MS" pitchFamily="66" charset="0"/>
              </a:rPr>
              <a:t>k</a:t>
            </a:r>
            <a:r>
              <a:rPr lang="en-US" sz="2400" dirty="0"/>
              <a:t>: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sz="2000" dirty="0"/>
              <a:t>Return a pointer to a node with key </a:t>
            </a:r>
            <a:r>
              <a:rPr lang="en-US" sz="2000" dirty="0">
                <a:latin typeface="Comic Sans MS" pitchFamily="66" charset="0"/>
              </a:rPr>
              <a:t>k</a:t>
            </a:r>
            <a:r>
              <a:rPr lang="en-US" sz="2000" dirty="0"/>
              <a:t>  </a:t>
            </a:r>
          </a:p>
          <a:p>
            <a:pPr marL="914400" lvl="1" indent="-457200">
              <a:lnSpc>
                <a:spcPct val="120000"/>
              </a:lnSpc>
              <a:buFontTx/>
              <a:buNone/>
            </a:pPr>
            <a:r>
              <a:rPr lang="en-US" sz="2000" dirty="0"/>
              <a:t>	if one exists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sz="2000" dirty="0"/>
              <a:t>Otherwise return NIL </a:t>
            </a:r>
          </a:p>
          <a:p>
            <a:pPr marL="533400" indent="-533400">
              <a:lnSpc>
                <a:spcPct val="120000"/>
              </a:lnSpc>
            </a:pPr>
            <a:r>
              <a:rPr lang="en-US" sz="2400" dirty="0"/>
              <a:t>Idea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sz="2000" dirty="0"/>
              <a:t>Starting at the root: trace down a path by comparing </a:t>
            </a:r>
            <a:r>
              <a:rPr lang="en-US" sz="2000" dirty="0">
                <a:latin typeface="Comic Sans MS" pitchFamily="66" charset="0"/>
              </a:rPr>
              <a:t>k</a:t>
            </a:r>
            <a:r>
              <a:rPr lang="en-US" sz="2000" dirty="0"/>
              <a:t> with the key of the current node:</a:t>
            </a:r>
          </a:p>
          <a:p>
            <a:pPr marL="1295400" lvl="2" indent="-381000">
              <a:lnSpc>
                <a:spcPct val="120000"/>
              </a:lnSpc>
            </a:pPr>
            <a:r>
              <a:rPr lang="en-US" sz="1800" dirty="0"/>
              <a:t>If the keys are equal: we have found the key</a:t>
            </a:r>
          </a:p>
          <a:p>
            <a:pPr marL="1295400" lvl="2" indent="-381000">
              <a:lnSpc>
                <a:spcPct val="120000"/>
              </a:lnSpc>
            </a:pPr>
            <a:r>
              <a:rPr lang="en-US" sz="1800" dirty="0"/>
              <a:t>If </a:t>
            </a:r>
            <a:r>
              <a:rPr lang="en-US" sz="1800" dirty="0">
                <a:latin typeface="Comic Sans MS" pitchFamily="66" charset="0"/>
              </a:rPr>
              <a:t>k &lt; key[x]</a:t>
            </a:r>
            <a:r>
              <a:rPr lang="en-US" sz="1800" dirty="0"/>
              <a:t> search in the left subtree of </a:t>
            </a:r>
            <a:r>
              <a:rPr lang="en-US" sz="1800" dirty="0">
                <a:latin typeface="Comic Sans MS" pitchFamily="66" charset="0"/>
              </a:rPr>
              <a:t>x</a:t>
            </a:r>
          </a:p>
          <a:p>
            <a:pPr marL="1295400" lvl="2" indent="-381000">
              <a:lnSpc>
                <a:spcPct val="120000"/>
              </a:lnSpc>
            </a:pPr>
            <a:r>
              <a:rPr lang="en-US" sz="1800" dirty="0"/>
              <a:t>If </a:t>
            </a:r>
            <a:r>
              <a:rPr lang="en-US" sz="1800" dirty="0">
                <a:latin typeface="Comic Sans MS" pitchFamily="66" charset="0"/>
              </a:rPr>
              <a:t>k </a:t>
            </a:r>
            <a:r>
              <a:rPr lang="en-US" sz="1800" dirty="0">
                <a:latin typeface="Comic Sans MS" pitchFamily="66" charset="0"/>
                <a:cs typeface="Arial" charset="0"/>
              </a:rPr>
              <a:t>&gt; key[x]</a:t>
            </a:r>
            <a:r>
              <a:rPr lang="en-US" sz="1800" dirty="0">
                <a:cs typeface="Arial" charset="0"/>
              </a:rPr>
              <a:t> search in the right subtree of </a:t>
            </a:r>
            <a:r>
              <a:rPr lang="en-US" sz="1800" dirty="0">
                <a:latin typeface="Comic Sans MS" pitchFamily="66" charset="0"/>
                <a:cs typeface="Arial" charset="0"/>
              </a:rPr>
              <a:t>x</a:t>
            </a:r>
            <a:r>
              <a:rPr lang="en-US" sz="1800" dirty="0"/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348413" y="1519238"/>
            <a:ext cx="2546350" cy="1447800"/>
            <a:chOff x="682" y="1950"/>
            <a:chExt cx="1604" cy="912"/>
          </a:xfrm>
        </p:grpSpPr>
        <p:sp>
          <p:nvSpPr>
            <p:cNvPr id="424965" name="Line 5"/>
            <p:cNvSpPr>
              <a:spLocks noChangeAspect="1" noChangeShapeType="1"/>
            </p:cNvSpPr>
            <p:nvPr/>
          </p:nvSpPr>
          <p:spPr bwMode="auto">
            <a:xfrm rot="16200000" flipV="1">
              <a:off x="1053" y="247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4966" name="Line 6"/>
            <p:cNvSpPr>
              <a:spLocks noChangeAspect="1" noChangeShapeType="1"/>
            </p:cNvSpPr>
            <p:nvPr/>
          </p:nvSpPr>
          <p:spPr bwMode="auto">
            <a:xfrm rot="16200000" flipV="1">
              <a:off x="1449" y="2018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4967" name="Line 7"/>
            <p:cNvSpPr>
              <a:spLocks noChangeShapeType="1"/>
            </p:cNvSpPr>
            <p:nvPr/>
          </p:nvSpPr>
          <p:spPr bwMode="auto">
            <a:xfrm flipV="1">
              <a:off x="768" y="2046"/>
              <a:ext cx="778" cy="7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4968" name="Oval 8"/>
            <p:cNvSpPr>
              <a:spLocks noChangeArrowheads="1"/>
            </p:cNvSpPr>
            <p:nvPr/>
          </p:nvSpPr>
          <p:spPr bwMode="auto">
            <a:xfrm>
              <a:off x="682" y="26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424969" name="Oval 9"/>
            <p:cNvSpPr>
              <a:spLocks noChangeArrowheads="1"/>
            </p:cNvSpPr>
            <p:nvPr/>
          </p:nvSpPr>
          <p:spPr bwMode="auto">
            <a:xfrm>
              <a:off x="970" y="238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424970" name="Oval 10"/>
            <p:cNvSpPr>
              <a:spLocks noChangeArrowheads="1"/>
            </p:cNvSpPr>
            <p:nvPr/>
          </p:nvSpPr>
          <p:spPr bwMode="auto">
            <a:xfrm>
              <a:off x="1258" y="26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424971" name="Oval 11"/>
            <p:cNvSpPr>
              <a:spLocks noChangeArrowheads="1"/>
            </p:cNvSpPr>
            <p:nvPr/>
          </p:nvSpPr>
          <p:spPr bwMode="auto">
            <a:xfrm>
              <a:off x="1426" y="195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424972" name="Oval 12"/>
            <p:cNvSpPr>
              <a:spLocks noChangeArrowheads="1"/>
            </p:cNvSpPr>
            <p:nvPr/>
          </p:nvSpPr>
          <p:spPr bwMode="auto">
            <a:xfrm>
              <a:off x="1832" y="238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424973" name="Oval 13"/>
            <p:cNvSpPr>
              <a:spLocks noChangeArrowheads="1"/>
            </p:cNvSpPr>
            <p:nvPr/>
          </p:nvSpPr>
          <p:spPr bwMode="auto">
            <a:xfrm>
              <a:off x="2084" y="26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4AD0-0B4A-4A71-BA9C-CED89AD63D3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772400" cy="960438"/>
          </a:xfrm>
        </p:spPr>
        <p:txBody>
          <a:bodyPr/>
          <a:lstStyle/>
          <a:p>
            <a:r>
              <a:rPr lang="en-US" dirty="0"/>
              <a:t>Searching for a </a:t>
            </a:r>
            <a:r>
              <a:rPr lang="en-US" dirty="0" smtClean="0"/>
              <a:t>Key </a:t>
            </a:r>
            <a:endParaRPr lang="en-US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466137" cy="5076825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sz="3200" dirty="0" err="1">
                <a:solidFill>
                  <a:srgbClr val="DD0111"/>
                </a:solidFill>
                <a:latin typeface="Monotype Corsiva" pitchFamily="66" charset="0"/>
              </a:rPr>
              <a:t>Alg</a:t>
            </a:r>
            <a:r>
              <a:rPr lang="en-US" sz="3200" dirty="0">
                <a:solidFill>
                  <a:srgbClr val="DD0111"/>
                </a:solidFill>
                <a:latin typeface="Monotype Corsiva" pitchFamily="66" charset="0"/>
              </a:rPr>
              <a:t>: </a:t>
            </a:r>
            <a:r>
              <a:rPr lang="en-US" sz="3200" dirty="0"/>
              <a:t>TREE-SEARCH</a:t>
            </a:r>
            <a:r>
              <a:rPr lang="en-US" sz="3200" dirty="0">
                <a:latin typeface="Comic Sans MS" pitchFamily="66" charset="0"/>
              </a:rPr>
              <a:t>(x, k)</a:t>
            </a:r>
          </a:p>
          <a:p>
            <a:pPr marL="533400" indent="-533400">
              <a:buFontTx/>
              <a:buNone/>
            </a:pPr>
            <a:endParaRPr lang="en-US" sz="1000" dirty="0">
              <a:latin typeface="Comic Sans MS" pitchFamily="66" charset="0"/>
            </a:endParaRPr>
          </a:p>
          <a:p>
            <a:pPr marL="533400" indent="-533400">
              <a:buFontTx/>
              <a:buAutoNum type="arabicPeriod"/>
            </a:pPr>
            <a:r>
              <a:rPr lang="en-US" dirty="0"/>
              <a:t> </a:t>
            </a:r>
            <a:r>
              <a:rPr lang="en-US" b="1" dirty="0"/>
              <a:t>if </a:t>
            </a:r>
            <a:r>
              <a:rPr lang="en-US" dirty="0">
                <a:latin typeface="Comic Sans MS" pitchFamily="66" charset="0"/>
              </a:rPr>
              <a:t>x = NIL</a:t>
            </a:r>
            <a:r>
              <a:rPr lang="en-US" dirty="0"/>
              <a:t> or </a:t>
            </a:r>
            <a:r>
              <a:rPr lang="en-US" dirty="0">
                <a:latin typeface="Comic Sans MS" pitchFamily="66" charset="0"/>
              </a:rPr>
              <a:t>k = key [x]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  </a:t>
            </a:r>
            <a:r>
              <a:rPr lang="en-US" b="1" dirty="0"/>
              <a:t>     then return </a:t>
            </a:r>
            <a:r>
              <a:rPr lang="en-US" dirty="0">
                <a:latin typeface="Comic Sans MS" pitchFamily="66" charset="0"/>
              </a:rPr>
              <a:t>x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 </a:t>
            </a:r>
            <a:r>
              <a:rPr lang="en-US" b="1" dirty="0"/>
              <a:t>if </a:t>
            </a:r>
            <a:r>
              <a:rPr lang="en-US" dirty="0">
                <a:latin typeface="Comic Sans MS" pitchFamily="66" charset="0"/>
              </a:rPr>
              <a:t>k &lt; key [x]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  </a:t>
            </a:r>
            <a:r>
              <a:rPr lang="en-US" b="1" dirty="0"/>
              <a:t>     then return </a:t>
            </a:r>
            <a:r>
              <a:rPr lang="en-US" dirty="0"/>
              <a:t>TREE-SEARCH</a:t>
            </a:r>
            <a:r>
              <a:rPr lang="en-US" dirty="0">
                <a:latin typeface="Comic Sans MS" pitchFamily="66" charset="0"/>
              </a:rPr>
              <a:t>(left [x], k )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    </a:t>
            </a:r>
            <a:r>
              <a:rPr lang="en-US" b="1" dirty="0"/>
              <a:t>   else return </a:t>
            </a:r>
            <a:r>
              <a:rPr lang="en-US" dirty="0"/>
              <a:t>TREE-SEARCH</a:t>
            </a:r>
            <a:r>
              <a:rPr lang="en-US" dirty="0">
                <a:latin typeface="Comic Sans MS" pitchFamily="66" charset="0"/>
              </a:rPr>
              <a:t>(right [x], k )</a:t>
            </a:r>
          </a:p>
        </p:txBody>
      </p:sp>
      <p:sp>
        <p:nvSpPr>
          <p:cNvPr id="425988" name="Text Box 4"/>
          <p:cNvSpPr txBox="1">
            <a:spLocks noChangeArrowheads="1"/>
          </p:cNvSpPr>
          <p:nvPr/>
        </p:nvSpPr>
        <p:spPr bwMode="auto">
          <a:xfrm>
            <a:off x="874713" y="5021263"/>
            <a:ext cx="69580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/>
              <a:t>Running Time: </a:t>
            </a:r>
            <a:r>
              <a:rPr lang="en-US" sz="2400">
                <a:latin typeface="Comic Sans MS" pitchFamily="66" charset="0"/>
              </a:rPr>
              <a:t>O (h),</a:t>
            </a:r>
          </a:p>
          <a:p>
            <a:r>
              <a:rPr lang="en-US" sz="2400">
                <a:latin typeface="Comic Sans MS" pitchFamily="66" charset="0"/>
              </a:rPr>
              <a:t>h</a:t>
            </a:r>
            <a:r>
              <a:rPr lang="en-US" sz="2400"/>
              <a:t> – the height of the tree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861050" y="1449388"/>
            <a:ext cx="2546350" cy="1447800"/>
            <a:chOff x="682" y="1950"/>
            <a:chExt cx="1604" cy="912"/>
          </a:xfrm>
        </p:grpSpPr>
        <p:sp>
          <p:nvSpPr>
            <p:cNvPr id="425990" name="Line 6"/>
            <p:cNvSpPr>
              <a:spLocks noChangeAspect="1" noChangeShapeType="1"/>
            </p:cNvSpPr>
            <p:nvPr/>
          </p:nvSpPr>
          <p:spPr bwMode="auto">
            <a:xfrm rot="16200000" flipV="1">
              <a:off x="1053" y="247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5991" name="Line 7"/>
            <p:cNvSpPr>
              <a:spLocks noChangeAspect="1" noChangeShapeType="1"/>
            </p:cNvSpPr>
            <p:nvPr/>
          </p:nvSpPr>
          <p:spPr bwMode="auto">
            <a:xfrm rot="16200000" flipV="1">
              <a:off x="1449" y="2018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5992" name="Line 8"/>
            <p:cNvSpPr>
              <a:spLocks noChangeShapeType="1"/>
            </p:cNvSpPr>
            <p:nvPr/>
          </p:nvSpPr>
          <p:spPr bwMode="auto">
            <a:xfrm flipV="1">
              <a:off x="768" y="2046"/>
              <a:ext cx="778" cy="7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5993" name="Oval 9"/>
            <p:cNvSpPr>
              <a:spLocks noChangeArrowheads="1"/>
            </p:cNvSpPr>
            <p:nvPr/>
          </p:nvSpPr>
          <p:spPr bwMode="auto">
            <a:xfrm>
              <a:off x="682" y="26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425994" name="Oval 10"/>
            <p:cNvSpPr>
              <a:spLocks noChangeArrowheads="1"/>
            </p:cNvSpPr>
            <p:nvPr/>
          </p:nvSpPr>
          <p:spPr bwMode="auto">
            <a:xfrm>
              <a:off x="970" y="238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425995" name="Oval 11"/>
            <p:cNvSpPr>
              <a:spLocks noChangeArrowheads="1"/>
            </p:cNvSpPr>
            <p:nvPr/>
          </p:nvSpPr>
          <p:spPr bwMode="auto">
            <a:xfrm>
              <a:off x="1258" y="26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425996" name="Oval 12"/>
            <p:cNvSpPr>
              <a:spLocks noChangeArrowheads="1"/>
            </p:cNvSpPr>
            <p:nvPr/>
          </p:nvSpPr>
          <p:spPr bwMode="auto">
            <a:xfrm>
              <a:off x="1426" y="195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425997" name="Oval 13"/>
            <p:cNvSpPr>
              <a:spLocks noChangeArrowheads="1"/>
            </p:cNvSpPr>
            <p:nvPr/>
          </p:nvSpPr>
          <p:spPr bwMode="auto">
            <a:xfrm>
              <a:off x="1832" y="238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425998" name="Oval 14"/>
            <p:cNvSpPr>
              <a:spLocks noChangeArrowheads="1"/>
            </p:cNvSpPr>
            <p:nvPr/>
          </p:nvSpPr>
          <p:spPr bwMode="auto">
            <a:xfrm>
              <a:off x="2084" y="26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4AD0-0B4A-4A71-BA9C-CED89AD63D3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TREE-SEARCH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541838" y="2362200"/>
            <a:ext cx="4038600" cy="1752600"/>
          </a:xfrm>
        </p:spPr>
        <p:txBody>
          <a:bodyPr/>
          <a:lstStyle/>
          <a:p>
            <a:r>
              <a:rPr lang="en-US" sz="2400" dirty="0"/>
              <a:t>Search for key 13:</a:t>
            </a:r>
          </a:p>
          <a:p>
            <a:pPr lvl="1"/>
            <a:r>
              <a:rPr lang="en-US" sz="2000" dirty="0"/>
              <a:t>15 </a:t>
            </a:r>
            <a:r>
              <a:rPr lang="en-US" sz="2000" dirty="0">
                <a:sym typeface="Symbol" pitchFamily="18" charset="2"/>
              </a:rPr>
              <a:t> 6  7  13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90600" y="2133600"/>
            <a:ext cx="2943225" cy="2209800"/>
            <a:chOff x="624" y="1200"/>
            <a:chExt cx="1854" cy="1392"/>
          </a:xfrm>
        </p:grpSpPr>
        <p:sp>
          <p:nvSpPr>
            <p:cNvPr id="427013" name="Line 5"/>
            <p:cNvSpPr>
              <a:spLocks noChangeAspect="1" noChangeShapeType="1"/>
            </p:cNvSpPr>
            <p:nvPr/>
          </p:nvSpPr>
          <p:spPr bwMode="auto">
            <a:xfrm flipV="1">
              <a:off x="1488" y="2262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7014" name="Line 6"/>
            <p:cNvSpPr>
              <a:spLocks noChangeAspect="1" noChangeShapeType="1"/>
            </p:cNvSpPr>
            <p:nvPr/>
          </p:nvSpPr>
          <p:spPr bwMode="auto">
            <a:xfrm rot="5400000" flipV="1">
              <a:off x="1523" y="2051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7015" name="Line 7"/>
            <p:cNvSpPr>
              <a:spLocks noChangeAspect="1" noChangeShapeType="1"/>
            </p:cNvSpPr>
            <p:nvPr/>
          </p:nvSpPr>
          <p:spPr bwMode="auto">
            <a:xfrm flipV="1">
              <a:off x="1805" y="1725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7016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904" y="197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7017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1245" y="172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7018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641" y="1268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7019" name="Line 11"/>
            <p:cNvSpPr>
              <a:spLocks noChangeShapeType="1"/>
            </p:cNvSpPr>
            <p:nvPr/>
          </p:nvSpPr>
          <p:spPr bwMode="auto">
            <a:xfrm flipV="1">
              <a:off x="730" y="1296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7020" name="Oval 12"/>
            <p:cNvSpPr>
              <a:spLocks noChangeArrowheads="1"/>
            </p:cNvSpPr>
            <p:nvPr/>
          </p:nvSpPr>
          <p:spPr bwMode="auto">
            <a:xfrm>
              <a:off x="874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427021" name="Oval 13"/>
            <p:cNvSpPr>
              <a:spLocks noChangeArrowheads="1"/>
            </p:cNvSpPr>
            <p:nvPr/>
          </p:nvSpPr>
          <p:spPr bwMode="auto">
            <a:xfrm>
              <a:off x="624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427022" name="Oval 14"/>
            <p:cNvSpPr>
              <a:spLocks noChangeArrowheads="1"/>
            </p:cNvSpPr>
            <p:nvPr/>
          </p:nvSpPr>
          <p:spPr bwMode="auto">
            <a:xfrm>
              <a:off x="1066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427023" name="Oval 15"/>
            <p:cNvSpPr>
              <a:spLocks noChangeArrowheads="1"/>
            </p:cNvSpPr>
            <p:nvPr/>
          </p:nvSpPr>
          <p:spPr bwMode="auto">
            <a:xfrm>
              <a:off x="1162" y="163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427024" name="Oval 16"/>
            <p:cNvSpPr>
              <a:spLocks noChangeArrowheads="1"/>
            </p:cNvSpPr>
            <p:nvPr/>
          </p:nvSpPr>
          <p:spPr bwMode="auto">
            <a:xfrm>
              <a:off x="1450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427025" name="Oval 17"/>
            <p:cNvSpPr>
              <a:spLocks noChangeArrowheads="1"/>
            </p:cNvSpPr>
            <p:nvPr/>
          </p:nvSpPr>
          <p:spPr bwMode="auto">
            <a:xfrm>
              <a:off x="1622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13</a:t>
              </a:r>
            </a:p>
          </p:txBody>
        </p:sp>
        <p:sp>
          <p:nvSpPr>
            <p:cNvPr id="427026" name="Oval 18"/>
            <p:cNvSpPr>
              <a:spLocks noChangeArrowheads="1"/>
            </p:cNvSpPr>
            <p:nvPr/>
          </p:nvSpPr>
          <p:spPr bwMode="auto">
            <a:xfrm>
              <a:off x="1618" y="120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27027" name="Oval 19"/>
            <p:cNvSpPr>
              <a:spLocks noChangeArrowheads="1"/>
            </p:cNvSpPr>
            <p:nvPr/>
          </p:nvSpPr>
          <p:spPr bwMode="auto">
            <a:xfrm>
              <a:off x="2024" y="163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27028" name="Oval 20"/>
            <p:cNvSpPr>
              <a:spLocks noChangeArrowheads="1"/>
            </p:cNvSpPr>
            <p:nvPr/>
          </p:nvSpPr>
          <p:spPr bwMode="auto">
            <a:xfrm>
              <a:off x="1700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17</a:t>
              </a:r>
            </a:p>
          </p:txBody>
        </p:sp>
        <p:sp>
          <p:nvSpPr>
            <p:cNvPr id="427029" name="Oval 21"/>
            <p:cNvSpPr>
              <a:spLocks noChangeArrowheads="1"/>
            </p:cNvSpPr>
            <p:nvPr/>
          </p:nvSpPr>
          <p:spPr bwMode="auto">
            <a:xfrm>
              <a:off x="2276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427030" name="Oval 22"/>
            <p:cNvSpPr>
              <a:spLocks noChangeArrowheads="1"/>
            </p:cNvSpPr>
            <p:nvPr/>
          </p:nvSpPr>
          <p:spPr bwMode="auto">
            <a:xfrm>
              <a:off x="1440" y="239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</p:grpSp>
      <p:sp>
        <p:nvSpPr>
          <p:cNvPr id="427031" name="Line 23"/>
          <p:cNvSpPr>
            <a:spLocks noChangeShapeType="1"/>
          </p:cNvSpPr>
          <p:nvPr/>
        </p:nvSpPr>
        <p:spPr bwMode="auto">
          <a:xfrm flipH="1">
            <a:off x="2133600" y="2438400"/>
            <a:ext cx="457200" cy="457200"/>
          </a:xfrm>
          <a:prstGeom prst="line">
            <a:avLst/>
          </a:prstGeom>
          <a:noFill/>
          <a:ln w="38100">
            <a:solidFill>
              <a:srgbClr val="DD011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7032" name="Line 24"/>
          <p:cNvSpPr>
            <a:spLocks noChangeShapeType="1"/>
          </p:cNvSpPr>
          <p:nvPr/>
        </p:nvSpPr>
        <p:spPr bwMode="auto">
          <a:xfrm>
            <a:off x="2125663" y="3090863"/>
            <a:ext cx="211137" cy="219075"/>
          </a:xfrm>
          <a:prstGeom prst="line">
            <a:avLst/>
          </a:prstGeom>
          <a:noFill/>
          <a:ln w="38100">
            <a:solidFill>
              <a:srgbClr val="DD011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7033" name="Line 25"/>
          <p:cNvSpPr>
            <a:spLocks noChangeShapeType="1"/>
          </p:cNvSpPr>
          <p:nvPr/>
        </p:nvSpPr>
        <p:spPr bwMode="auto">
          <a:xfrm>
            <a:off x="2522538" y="3563938"/>
            <a:ext cx="127000" cy="136525"/>
          </a:xfrm>
          <a:prstGeom prst="line">
            <a:avLst/>
          </a:prstGeom>
          <a:noFill/>
          <a:ln w="38100">
            <a:solidFill>
              <a:srgbClr val="DD011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A07D-F9C2-42E7-ACC5-94868619FFE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31" grpId="0" animBg="1"/>
      <p:bldP spid="427032" grpId="0" animBg="1"/>
      <p:bldP spid="4270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Iterative Tree Search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493838"/>
            <a:ext cx="8229600" cy="3806825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sz="3200" dirty="0" err="1">
                <a:solidFill>
                  <a:srgbClr val="DD0111"/>
                </a:solidFill>
                <a:latin typeface="Monotype Corsiva" pitchFamily="66" charset="0"/>
              </a:rPr>
              <a:t>Alg</a:t>
            </a:r>
            <a:r>
              <a:rPr lang="en-US" sz="3200" dirty="0">
                <a:solidFill>
                  <a:srgbClr val="DD0111"/>
                </a:solidFill>
                <a:latin typeface="Monotype Corsiva" pitchFamily="66" charset="0"/>
              </a:rPr>
              <a:t>:</a:t>
            </a:r>
            <a:r>
              <a:rPr lang="en-US" sz="3200" dirty="0">
                <a:latin typeface="Monotype Corsiva" pitchFamily="66" charset="0"/>
              </a:rPr>
              <a:t> </a:t>
            </a:r>
            <a:r>
              <a:rPr lang="en-US" sz="3200" dirty="0"/>
              <a:t>ITERATIVE-TREE-SEARCH</a:t>
            </a:r>
            <a:r>
              <a:rPr lang="en-US" sz="3200" dirty="0">
                <a:latin typeface="Comic Sans MS" pitchFamily="66" charset="0"/>
              </a:rPr>
              <a:t>(x, k)</a:t>
            </a:r>
          </a:p>
          <a:p>
            <a:pPr marL="533400" indent="-533400">
              <a:buFontTx/>
              <a:buNone/>
            </a:pPr>
            <a:endParaRPr lang="en-US" sz="1000" dirty="0">
              <a:latin typeface="Comic Sans MS" pitchFamily="66" charset="0"/>
            </a:endParaRPr>
          </a:p>
          <a:p>
            <a:pPr marL="533400" indent="-533400">
              <a:buFontTx/>
              <a:buAutoNum type="arabicPeriod"/>
            </a:pPr>
            <a:r>
              <a:rPr lang="en-US" dirty="0"/>
              <a:t> </a:t>
            </a:r>
            <a:r>
              <a:rPr lang="en-US" b="1" dirty="0"/>
              <a:t>while </a:t>
            </a:r>
            <a:r>
              <a:rPr lang="en-US" dirty="0">
                <a:latin typeface="Comic Sans MS" pitchFamily="66" charset="0"/>
              </a:rPr>
              <a:t>x </a:t>
            </a:r>
            <a:r>
              <a:rPr lang="en-US" dirty="0">
                <a:latin typeface="Comic Sans MS" pitchFamily="66" charset="0"/>
                <a:sym typeface="Symbol" pitchFamily="18" charset="2"/>
              </a:rPr>
              <a:t></a:t>
            </a:r>
            <a:r>
              <a:rPr lang="en-US" dirty="0">
                <a:latin typeface="Comic Sans MS" pitchFamily="66" charset="0"/>
              </a:rPr>
              <a:t> NIL</a:t>
            </a:r>
            <a:r>
              <a:rPr lang="en-US" dirty="0"/>
              <a:t> and </a:t>
            </a:r>
            <a:r>
              <a:rPr lang="en-US" dirty="0">
                <a:latin typeface="Comic Sans MS" pitchFamily="66" charset="0"/>
              </a:rPr>
              <a:t>k </a:t>
            </a:r>
            <a:r>
              <a:rPr lang="en-US" dirty="0">
                <a:latin typeface="Comic Sans MS" pitchFamily="66" charset="0"/>
                <a:sym typeface="Symbol" pitchFamily="18" charset="2"/>
              </a:rPr>
              <a:t></a:t>
            </a:r>
            <a:r>
              <a:rPr lang="en-US" dirty="0">
                <a:latin typeface="Comic Sans MS" pitchFamily="66" charset="0"/>
              </a:rPr>
              <a:t> key [x]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       </a:t>
            </a:r>
            <a:r>
              <a:rPr lang="en-US" b="1" dirty="0"/>
              <a:t>do if </a:t>
            </a:r>
            <a:r>
              <a:rPr lang="en-US" dirty="0">
                <a:latin typeface="Comic Sans MS" pitchFamily="66" charset="0"/>
              </a:rPr>
              <a:t>k &lt; key [x]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  </a:t>
            </a:r>
            <a:r>
              <a:rPr lang="en-US" b="1" dirty="0"/>
              <a:t>           then </a:t>
            </a:r>
            <a:r>
              <a:rPr lang="en-US" dirty="0">
                <a:latin typeface="Comic Sans MS" pitchFamily="66" charset="0"/>
              </a:rPr>
              <a:t>x </a:t>
            </a:r>
            <a:r>
              <a:rPr lang="en-US" dirty="0">
                <a:latin typeface="Comic Sans MS" pitchFamily="66" charset="0"/>
                <a:sym typeface="Symbol" pitchFamily="18" charset="2"/>
              </a:rPr>
              <a:t> </a:t>
            </a:r>
            <a:r>
              <a:rPr lang="en-US" dirty="0">
                <a:latin typeface="Comic Sans MS" pitchFamily="66" charset="0"/>
              </a:rPr>
              <a:t>left [x]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    </a:t>
            </a:r>
            <a:r>
              <a:rPr lang="en-US" b="1" dirty="0"/>
              <a:t>         else </a:t>
            </a:r>
            <a:r>
              <a:rPr lang="en-US" dirty="0">
                <a:latin typeface="Comic Sans MS" pitchFamily="66" charset="0"/>
              </a:rPr>
              <a:t>x </a:t>
            </a:r>
            <a:r>
              <a:rPr lang="en-US" dirty="0">
                <a:latin typeface="Comic Sans MS" pitchFamily="66" charset="0"/>
                <a:sym typeface="Symbol" pitchFamily="18" charset="2"/>
              </a:rPr>
              <a:t> </a:t>
            </a:r>
            <a:r>
              <a:rPr lang="en-US" dirty="0">
                <a:latin typeface="Comic Sans MS" pitchFamily="66" charset="0"/>
              </a:rPr>
              <a:t>right [x]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 </a:t>
            </a:r>
            <a:r>
              <a:rPr lang="en-US" b="1" dirty="0"/>
              <a:t>return </a:t>
            </a:r>
            <a:r>
              <a:rPr lang="en-US" dirty="0">
                <a:latin typeface="Comic Sans MS" pitchFamily="66" charset="0"/>
              </a:rPr>
              <a:t>x</a:t>
            </a:r>
          </a:p>
          <a:p>
            <a:pPr marL="533400" indent="-533400">
              <a:buFontTx/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4AD0-0B4A-4A71-BA9C-CED89AD63D3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Height of a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80010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Height of a tree</a:t>
            </a:r>
          </a:p>
          <a:p>
            <a:pPr lvl="1"/>
            <a:r>
              <a:rPr lang="en-US" dirty="0" smtClean="0"/>
              <a:t>Start counting from the leaf node</a:t>
            </a:r>
          </a:p>
          <a:p>
            <a:pPr lvl="1"/>
            <a:r>
              <a:rPr lang="en-US" dirty="0" smtClean="0"/>
              <a:t>The height of a leaf node is zero</a:t>
            </a:r>
          </a:p>
          <a:p>
            <a:pPr lvl="1"/>
            <a:r>
              <a:rPr lang="en-US" dirty="0" smtClean="0"/>
              <a:t>Count the in between nodes from deepest leaf to parent 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Height of this tree is = 4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5791200" y="3505200"/>
            <a:ext cx="2943225" cy="2209800"/>
            <a:chOff x="624" y="1200"/>
            <a:chExt cx="1854" cy="1392"/>
          </a:xfrm>
        </p:grpSpPr>
        <p:sp>
          <p:nvSpPr>
            <p:cNvPr id="5" name="Line 5"/>
            <p:cNvSpPr>
              <a:spLocks noChangeAspect="1" noChangeShapeType="1"/>
            </p:cNvSpPr>
            <p:nvPr/>
          </p:nvSpPr>
          <p:spPr bwMode="auto">
            <a:xfrm flipV="1">
              <a:off x="1488" y="2262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6"/>
            <p:cNvSpPr>
              <a:spLocks noChangeAspect="1" noChangeShapeType="1"/>
            </p:cNvSpPr>
            <p:nvPr/>
          </p:nvSpPr>
          <p:spPr bwMode="auto">
            <a:xfrm rot="5400000" flipV="1">
              <a:off x="1523" y="2051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7"/>
            <p:cNvSpPr>
              <a:spLocks noChangeAspect="1" noChangeShapeType="1"/>
            </p:cNvSpPr>
            <p:nvPr/>
          </p:nvSpPr>
          <p:spPr bwMode="auto">
            <a:xfrm flipV="1">
              <a:off x="1805" y="1725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904" y="197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1245" y="172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641" y="1268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730" y="1296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874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624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066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1162" y="163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1450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622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13</a:t>
              </a:r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1618" y="120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19" name="Oval 19"/>
            <p:cNvSpPr>
              <a:spLocks noChangeArrowheads="1"/>
            </p:cNvSpPr>
            <p:nvPr/>
          </p:nvSpPr>
          <p:spPr bwMode="auto">
            <a:xfrm>
              <a:off x="2024" y="163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auto">
            <a:xfrm>
              <a:off x="1700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17</a:t>
              </a:r>
            </a:p>
          </p:txBody>
        </p:sp>
        <p:sp>
          <p:nvSpPr>
            <p:cNvPr id="21" name="Oval 21"/>
            <p:cNvSpPr>
              <a:spLocks noChangeArrowheads="1"/>
            </p:cNvSpPr>
            <p:nvPr/>
          </p:nvSpPr>
          <p:spPr bwMode="auto">
            <a:xfrm>
              <a:off x="2276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auto">
            <a:xfrm>
              <a:off x="1440" y="239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</p:grp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4AD0-0B4A-4A71-BA9C-CED89AD63D3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828800"/>
            <a:ext cx="8366805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3400"/>
            <a:ext cx="8534400" cy="762000"/>
          </a:xfrm>
        </p:spPr>
        <p:txBody>
          <a:bodyPr>
            <a:normAutofit/>
          </a:bodyPr>
          <a:lstStyle/>
          <a:p>
            <a:r>
              <a:rPr lang="en-US" sz="3600" dirty="0"/>
              <a:t>Finding the Minimum in a Binary Search Tree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6970712" cy="5065712"/>
          </a:xfrm>
        </p:spPr>
        <p:txBody>
          <a:bodyPr/>
          <a:lstStyle/>
          <a:p>
            <a:pPr marL="533400" indent="-533400"/>
            <a:r>
              <a:rPr lang="en-US" dirty="0"/>
              <a:t>Goal: find the minimum value in a BST</a:t>
            </a:r>
          </a:p>
          <a:p>
            <a:pPr marL="914400" lvl="1" indent="-457200"/>
            <a:r>
              <a:rPr lang="en-US" dirty="0"/>
              <a:t>Following left child pointers from the root, until a NIL is encountered</a:t>
            </a:r>
            <a:endParaRPr lang="en-US" dirty="0">
              <a:solidFill>
                <a:srgbClr val="DD0111"/>
              </a:solidFill>
              <a:latin typeface="Monotype Corsiva" pitchFamily="66" charset="0"/>
            </a:endParaRPr>
          </a:p>
          <a:p>
            <a:pPr marL="533400" indent="-533400">
              <a:buFontTx/>
              <a:buNone/>
            </a:pPr>
            <a:r>
              <a:rPr lang="en-US" dirty="0" err="1">
                <a:solidFill>
                  <a:srgbClr val="DD0111"/>
                </a:solidFill>
                <a:latin typeface="Monotype Corsiva" pitchFamily="66" charset="0"/>
              </a:rPr>
              <a:t>Alg</a:t>
            </a:r>
            <a:r>
              <a:rPr lang="en-US" dirty="0">
                <a:solidFill>
                  <a:srgbClr val="DD0111"/>
                </a:solidFill>
                <a:latin typeface="Monotype Corsiva" pitchFamily="66" charset="0"/>
              </a:rPr>
              <a:t>:</a:t>
            </a:r>
            <a:r>
              <a:rPr lang="en-US" dirty="0"/>
              <a:t> TREE-MINIMUM</a:t>
            </a:r>
            <a:r>
              <a:rPr lang="en-US" dirty="0">
                <a:latin typeface="Comic Sans MS" pitchFamily="66" charset="0"/>
              </a:rPr>
              <a:t>(x)</a:t>
            </a:r>
            <a:r>
              <a:rPr lang="en-US" dirty="0"/>
              <a:t> 			</a:t>
            </a:r>
            <a:endParaRPr lang="en-US" i="1" dirty="0"/>
          </a:p>
          <a:p>
            <a:pPr marL="533400" indent="-533400">
              <a:buFontTx/>
              <a:buAutoNum type="arabicPeriod"/>
            </a:pPr>
            <a:r>
              <a:rPr lang="en-US" dirty="0"/>
              <a:t> </a:t>
            </a:r>
            <a:r>
              <a:rPr lang="en-US" b="1" dirty="0"/>
              <a:t>while </a:t>
            </a:r>
            <a:r>
              <a:rPr lang="en-US" dirty="0">
                <a:latin typeface="Comic Sans MS" pitchFamily="66" charset="0"/>
              </a:rPr>
              <a:t>left [x]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</a:t>
            </a:r>
            <a:r>
              <a:rPr lang="en-US" dirty="0"/>
              <a:t> NIL		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           </a:t>
            </a:r>
            <a:r>
              <a:rPr lang="en-US" b="1" dirty="0"/>
              <a:t>do </a:t>
            </a:r>
            <a:r>
              <a:rPr lang="en-US" dirty="0">
                <a:latin typeface="Comic Sans MS" pitchFamily="66" charset="0"/>
              </a:rPr>
              <a:t>x ← left [x]</a:t>
            </a:r>
            <a:r>
              <a:rPr lang="en-US" dirty="0"/>
              <a:t>		 	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 </a:t>
            </a:r>
            <a:r>
              <a:rPr lang="en-US" b="1" dirty="0"/>
              <a:t>return </a:t>
            </a:r>
            <a:r>
              <a:rPr lang="en-US" dirty="0">
                <a:latin typeface="Comic Sans MS" pitchFamily="66" charset="0"/>
              </a:rPr>
              <a:t>x</a:t>
            </a:r>
            <a:r>
              <a:rPr lang="en-US" i="1" dirty="0">
                <a:latin typeface="Monotype Corsiva" pitchFamily="66" charset="0"/>
              </a:rPr>
              <a:t>				 	</a:t>
            </a:r>
            <a:endParaRPr lang="en-US" dirty="0"/>
          </a:p>
          <a:p>
            <a:pPr marL="533400" indent="-533400">
              <a:buFontTx/>
              <a:buNone/>
            </a:pPr>
            <a:endParaRPr lang="en-US" dirty="0"/>
          </a:p>
          <a:p>
            <a:pPr marL="533400" indent="-533400">
              <a:buFontTx/>
              <a:buNone/>
            </a:pPr>
            <a:r>
              <a:rPr lang="en-US" dirty="0"/>
              <a:t>Running time: </a:t>
            </a:r>
            <a:r>
              <a:rPr lang="en-US" dirty="0">
                <a:latin typeface="Comic Sans MS" pitchFamily="66" charset="0"/>
              </a:rPr>
              <a:t>O(h), h</a:t>
            </a:r>
            <a:r>
              <a:rPr lang="en-US" dirty="0"/>
              <a:t> – height of tree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835650" y="2281238"/>
            <a:ext cx="2943225" cy="2209800"/>
            <a:chOff x="624" y="1200"/>
            <a:chExt cx="1854" cy="1392"/>
          </a:xfrm>
        </p:grpSpPr>
        <p:sp>
          <p:nvSpPr>
            <p:cNvPr id="429061" name="Line 5"/>
            <p:cNvSpPr>
              <a:spLocks noChangeAspect="1" noChangeShapeType="1"/>
            </p:cNvSpPr>
            <p:nvPr/>
          </p:nvSpPr>
          <p:spPr bwMode="auto">
            <a:xfrm flipV="1">
              <a:off x="1488" y="2262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9062" name="Line 6"/>
            <p:cNvSpPr>
              <a:spLocks noChangeAspect="1" noChangeShapeType="1"/>
            </p:cNvSpPr>
            <p:nvPr/>
          </p:nvSpPr>
          <p:spPr bwMode="auto">
            <a:xfrm rot="5400000" flipV="1">
              <a:off x="1523" y="2051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9063" name="Line 7"/>
            <p:cNvSpPr>
              <a:spLocks noChangeAspect="1" noChangeShapeType="1"/>
            </p:cNvSpPr>
            <p:nvPr/>
          </p:nvSpPr>
          <p:spPr bwMode="auto">
            <a:xfrm flipV="1">
              <a:off x="1805" y="1725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9064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904" y="197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9065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1245" y="172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9066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641" y="1268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9067" name="Line 11"/>
            <p:cNvSpPr>
              <a:spLocks noChangeShapeType="1"/>
            </p:cNvSpPr>
            <p:nvPr/>
          </p:nvSpPr>
          <p:spPr bwMode="auto">
            <a:xfrm flipV="1">
              <a:off x="730" y="1296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9068" name="Oval 12"/>
            <p:cNvSpPr>
              <a:spLocks noChangeArrowheads="1"/>
            </p:cNvSpPr>
            <p:nvPr/>
          </p:nvSpPr>
          <p:spPr bwMode="auto">
            <a:xfrm>
              <a:off x="874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429069" name="Oval 13"/>
            <p:cNvSpPr>
              <a:spLocks noChangeArrowheads="1"/>
            </p:cNvSpPr>
            <p:nvPr/>
          </p:nvSpPr>
          <p:spPr bwMode="auto">
            <a:xfrm>
              <a:off x="624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D011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429070" name="Oval 14"/>
            <p:cNvSpPr>
              <a:spLocks noChangeArrowheads="1"/>
            </p:cNvSpPr>
            <p:nvPr/>
          </p:nvSpPr>
          <p:spPr bwMode="auto">
            <a:xfrm>
              <a:off x="1066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429071" name="Oval 15"/>
            <p:cNvSpPr>
              <a:spLocks noChangeArrowheads="1"/>
            </p:cNvSpPr>
            <p:nvPr/>
          </p:nvSpPr>
          <p:spPr bwMode="auto">
            <a:xfrm>
              <a:off x="1162" y="163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429072" name="Oval 16"/>
            <p:cNvSpPr>
              <a:spLocks noChangeArrowheads="1"/>
            </p:cNvSpPr>
            <p:nvPr/>
          </p:nvSpPr>
          <p:spPr bwMode="auto">
            <a:xfrm>
              <a:off x="1450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29073" name="Oval 17"/>
            <p:cNvSpPr>
              <a:spLocks noChangeArrowheads="1"/>
            </p:cNvSpPr>
            <p:nvPr/>
          </p:nvSpPr>
          <p:spPr bwMode="auto">
            <a:xfrm>
              <a:off x="1622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13</a:t>
              </a:r>
            </a:p>
          </p:txBody>
        </p:sp>
        <p:sp>
          <p:nvSpPr>
            <p:cNvPr id="429074" name="Oval 18"/>
            <p:cNvSpPr>
              <a:spLocks noChangeArrowheads="1"/>
            </p:cNvSpPr>
            <p:nvPr/>
          </p:nvSpPr>
          <p:spPr bwMode="auto">
            <a:xfrm>
              <a:off x="1618" y="120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29075" name="Oval 19"/>
            <p:cNvSpPr>
              <a:spLocks noChangeArrowheads="1"/>
            </p:cNvSpPr>
            <p:nvPr/>
          </p:nvSpPr>
          <p:spPr bwMode="auto">
            <a:xfrm>
              <a:off x="2024" y="163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29076" name="Oval 20"/>
            <p:cNvSpPr>
              <a:spLocks noChangeArrowheads="1"/>
            </p:cNvSpPr>
            <p:nvPr/>
          </p:nvSpPr>
          <p:spPr bwMode="auto">
            <a:xfrm>
              <a:off x="1700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17</a:t>
              </a:r>
            </a:p>
          </p:txBody>
        </p:sp>
        <p:sp>
          <p:nvSpPr>
            <p:cNvPr id="429077" name="Oval 21"/>
            <p:cNvSpPr>
              <a:spLocks noChangeArrowheads="1"/>
            </p:cNvSpPr>
            <p:nvPr/>
          </p:nvSpPr>
          <p:spPr bwMode="auto">
            <a:xfrm>
              <a:off x="2276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429078" name="Oval 22"/>
            <p:cNvSpPr>
              <a:spLocks noChangeArrowheads="1"/>
            </p:cNvSpPr>
            <p:nvPr/>
          </p:nvSpPr>
          <p:spPr bwMode="auto">
            <a:xfrm>
              <a:off x="1440" y="239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</p:grpSp>
      <p:sp>
        <p:nvSpPr>
          <p:cNvPr id="429079" name="Text Box 23"/>
          <p:cNvSpPr txBox="1">
            <a:spLocks noChangeArrowheads="1"/>
          </p:cNvSpPr>
          <p:nvPr/>
        </p:nvSpPr>
        <p:spPr bwMode="auto">
          <a:xfrm>
            <a:off x="6559550" y="4679950"/>
            <a:ext cx="1498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Minimum = 2</a:t>
            </a:r>
          </a:p>
          <a:p>
            <a:endParaRPr 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4AD0-0B4A-4A71-BA9C-CED89AD63D3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686800" cy="856488"/>
          </a:xfrm>
        </p:spPr>
        <p:txBody>
          <a:bodyPr>
            <a:normAutofit/>
          </a:bodyPr>
          <a:lstStyle/>
          <a:p>
            <a:r>
              <a:rPr lang="en-US" sz="3600" dirty="0"/>
              <a:t>Finding the Maximum in a Binary Search Tree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975350" y="2481263"/>
            <a:ext cx="2943225" cy="2209800"/>
            <a:chOff x="624" y="1200"/>
            <a:chExt cx="1854" cy="1392"/>
          </a:xfrm>
        </p:grpSpPr>
        <p:sp>
          <p:nvSpPr>
            <p:cNvPr id="430084" name="Line 4"/>
            <p:cNvSpPr>
              <a:spLocks noChangeAspect="1" noChangeShapeType="1"/>
            </p:cNvSpPr>
            <p:nvPr/>
          </p:nvSpPr>
          <p:spPr bwMode="auto">
            <a:xfrm flipV="1">
              <a:off x="1488" y="2262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085" name="Line 5"/>
            <p:cNvSpPr>
              <a:spLocks noChangeAspect="1" noChangeShapeType="1"/>
            </p:cNvSpPr>
            <p:nvPr/>
          </p:nvSpPr>
          <p:spPr bwMode="auto">
            <a:xfrm rot="5400000" flipV="1">
              <a:off x="1523" y="2051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086" name="Line 6"/>
            <p:cNvSpPr>
              <a:spLocks noChangeAspect="1" noChangeShapeType="1"/>
            </p:cNvSpPr>
            <p:nvPr/>
          </p:nvSpPr>
          <p:spPr bwMode="auto">
            <a:xfrm flipV="1">
              <a:off x="1805" y="1725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087" name="Line 7"/>
            <p:cNvSpPr>
              <a:spLocks noChangeAspect="1" noChangeShapeType="1"/>
            </p:cNvSpPr>
            <p:nvPr/>
          </p:nvSpPr>
          <p:spPr bwMode="auto">
            <a:xfrm rot="16200000" flipV="1">
              <a:off x="904" y="197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088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1245" y="172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089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1641" y="1268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090" name="Line 10"/>
            <p:cNvSpPr>
              <a:spLocks noChangeShapeType="1"/>
            </p:cNvSpPr>
            <p:nvPr/>
          </p:nvSpPr>
          <p:spPr bwMode="auto">
            <a:xfrm flipV="1">
              <a:off x="730" y="1296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091" name="Oval 11"/>
            <p:cNvSpPr>
              <a:spLocks noChangeArrowheads="1"/>
            </p:cNvSpPr>
            <p:nvPr/>
          </p:nvSpPr>
          <p:spPr bwMode="auto">
            <a:xfrm>
              <a:off x="874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430092" name="Oval 12"/>
            <p:cNvSpPr>
              <a:spLocks noChangeArrowheads="1"/>
            </p:cNvSpPr>
            <p:nvPr/>
          </p:nvSpPr>
          <p:spPr bwMode="auto">
            <a:xfrm>
              <a:off x="624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430093" name="Oval 13"/>
            <p:cNvSpPr>
              <a:spLocks noChangeArrowheads="1"/>
            </p:cNvSpPr>
            <p:nvPr/>
          </p:nvSpPr>
          <p:spPr bwMode="auto">
            <a:xfrm>
              <a:off x="1066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430094" name="Oval 14"/>
            <p:cNvSpPr>
              <a:spLocks noChangeArrowheads="1"/>
            </p:cNvSpPr>
            <p:nvPr/>
          </p:nvSpPr>
          <p:spPr bwMode="auto">
            <a:xfrm>
              <a:off x="1162" y="163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430095" name="Oval 15"/>
            <p:cNvSpPr>
              <a:spLocks noChangeArrowheads="1"/>
            </p:cNvSpPr>
            <p:nvPr/>
          </p:nvSpPr>
          <p:spPr bwMode="auto">
            <a:xfrm>
              <a:off x="1450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430096" name="Oval 16"/>
            <p:cNvSpPr>
              <a:spLocks noChangeArrowheads="1"/>
            </p:cNvSpPr>
            <p:nvPr/>
          </p:nvSpPr>
          <p:spPr bwMode="auto">
            <a:xfrm>
              <a:off x="1622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13</a:t>
              </a:r>
            </a:p>
          </p:txBody>
        </p:sp>
        <p:sp>
          <p:nvSpPr>
            <p:cNvPr id="430097" name="Oval 17"/>
            <p:cNvSpPr>
              <a:spLocks noChangeArrowheads="1"/>
            </p:cNvSpPr>
            <p:nvPr/>
          </p:nvSpPr>
          <p:spPr bwMode="auto">
            <a:xfrm>
              <a:off x="1618" y="120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15</a:t>
              </a:r>
            </a:p>
          </p:txBody>
        </p:sp>
        <p:sp>
          <p:nvSpPr>
            <p:cNvPr id="430098" name="Oval 18"/>
            <p:cNvSpPr>
              <a:spLocks noChangeArrowheads="1"/>
            </p:cNvSpPr>
            <p:nvPr/>
          </p:nvSpPr>
          <p:spPr bwMode="auto">
            <a:xfrm>
              <a:off x="2024" y="163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18</a:t>
              </a:r>
            </a:p>
          </p:txBody>
        </p:sp>
        <p:sp>
          <p:nvSpPr>
            <p:cNvPr id="430099" name="Oval 19"/>
            <p:cNvSpPr>
              <a:spLocks noChangeArrowheads="1"/>
            </p:cNvSpPr>
            <p:nvPr/>
          </p:nvSpPr>
          <p:spPr bwMode="auto">
            <a:xfrm>
              <a:off x="1700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17</a:t>
              </a:r>
            </a:p>
          </p:txBody>
        </p:sp>
        <p:sp>
          <p:nvSpPr>
            <p:cNvPr id="430100" name="Oval 20"/>
            <p:cNvSpPr>
              <a:spLocks noChangeArrowheads="1"/>
            </p:cNvSpPr>
            <p:nvPr/>
          </p:nvSpPr>
          <p:spPr bwMode="auto">
            <a:xfrm>
              <a:off x="2276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D011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430101" name="Oval 21"/>
            <p:cNvSpPr>
              <a:spLocks noChangeArrowheads="1"/>
            </p:cNvSpPr>
            <p:nvPr/>
          </p:nvSpPr>
          <p:spPr bwMode="auto">
            <a:xfrm>
              <a:off x="1440" y="239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</p:grpSp>
      <p:sp>
        <p:nvSpPr>
          <p:cNvPr id="430102" name="Text Box 22"/>
          <p:cNvSpPr txBox="1">
            <a:spLocks noChangeArrowheads="1"/>
          </p:cNvSpPr>
          <p:nvPr/>
        </p:nvSpPr>
        <p:spPr bwMode="auto">
          <a:xfrm>
            <a:off x="6729413" y="4824413"/>
            <a:ext cx="1689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Maximum = 20</a:t>
            </a:r>
          </a:p>
        </p:txBody>
      </p:sp>
      <p:sp>
        <p:nvSpPr>
          <p:cNvPr id="430103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354013" y="1225550"/>
            <a:ext cx="7026275" cy="5076825"/>
          </a:xfrm>
        </p:spPr>
        <p:txBody>
          <a:bodyPr/>
          <a:lstStyle/>
          <a:p>
            <a:pPr marL="533400" indent="-533400"/>
            <a:r>
              <a:rPr lang="en-US" dirty="0"/>
              <a:t>Goal: find the maximum value in a BST</a:t>
            </a:r>
          </a:p>
          <a:p>
            <a:pPr marL="914400" lvl="1" indent="-457200"/>
            <a:r>
              <a:rPr lang="en-US" dirty="0"/>
              <a:t>Following right child pointers from the root, until a NIL is encountered</a:t>
            </a:r>
            <a:endParaRPr lang="en-US" sz="1800" dirty="0">
              <a:solidFill>
                <a:srgbClr val="DD0111"/>
              </a:solidFill>
              <a:latin typeface="Monotype Corsiva" pitchFamily="66" charset="0"/>
            </a:endParaRPr>
          </a:p>
          <a:p>
            <a:pPr marL="533400" indent="-533400">
              <a:buFontTx/>
              <a:buNone/>
            </a:pPr>
            <a:r>
              <a:rPr lang="en-US" dirty="0" err="1">
                <a:solidFill>
                  <a:srgbClr val="DD0111"/>
                </a:solidFill>
                <a:latin typeface="Monotype Corsiva" pitchFamily="66" charset="0"/>
              </a:rPr>
              <a:t>Alg</a:t>
            </a:r>
            <a:r>
              <a:rPr lang="en-US" dirty="0">
                <a:solidFill>
                  <a:srgbClr val="DD0111"/>
                </a:solidFill>
                <a:latin typeface="Monotype Corsiva" pitchFamily="66" charset="0"/>
              </a:rPr>
              <a:t>:</a:t>
            </a:r>
            <a:r>
              <a:rPr lang="en-US" dirty="0"/>
              <a:t> TREE-MAXIMUM</a:t>
            </a:r>
            <a:r>
              <a:rPr lang="en-US" i="1" dirty="0"/>
              <a:t>(x)		 	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 </a:t>
            </a:r>
            <a:r>
              <a:rPr lang="en-US" b="1" dirty="0"/>
              <a:t>while </a:t>
            </a:r>
            <a:r>
              <a:rPr lang="en-US" dirty="0">
                <a:latin typeface="Comic Sans MS" pitchFamily="66" charset="0"/>
              </a:rPr>
              <a:t>right [x]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</a:t>
            </a:r>
            <a:r>
              <a:rPr lang="en-US" dirty="0"/>
              <a:t> NIL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        </a:t>
            </a:r>
            <a:r>
              <a:rPr lang="en-US" b="1" dirty="0"/>
              <a:t>   do </a:t>
            </a:r>
            <a:r>
              <a:rPr lang="en-US" dirty="0">
                <a:latin typeface="Comic Sans MS" pitchFamily="66" charset="0"/>
              </a:rPr>
              <a:t>x ← right [x]</a:t>
            </a:r>
            <a:r>
              <a:rPr lang="en-US" dirty="0"/>
              <a:t>			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 </a:t>
            </a:r>
            <a:r>
              <a:rPr lang="en-US" b="1" dirty="0"/>
              <a:t>return </a:t>
            </a:r>
            <a:r>
              <a:rPr lang="en-US" dirty="0">
                <a:latin typeface="Comic Sans MS" pitchFamily="66" charset="0"/>
              </a:rPr>
              <a:t>x</a:t>
            </a:r>
            <a:r>
              <a:rPr lang="en-US" i="1" dirty="0">
                <a:latin typeface="Monotype Corsiva" pitchFamily="66" charset="0"/>
              </a:rPr>
              <a:t>		</a:t>
            </a:r>
          </a:p>
          <a:p>
            <a:pPr marL="533400" indent="-533400">
              <a:buFontTx/>
              <a:buNone/>
            </a:pPr>
            <a:r>
              <a:rPr lang="en-US" i="1" dirty="0">
                <a:latin typeface="Monotype Corsiva" pitchFamily="66" charset="0"/>
              </a:rPr>
              <a:t>			</a:t>
            </a:r>
            <a:endParaRPr lang="en-US" dirty="0"/>
          </a:p>
          <a:p>
            <a:pPr marL="533400" indent="-533400"/>
            <a:r>
              <a:rPr lang="en-US" dirty="0"/>
              <a:t>Running time: </a:t>
            </a:r>
            <a:r>
              <a:rPr lang="en-US" dirty="0">
                <a:latin typeface="Comic Sans MS" pitchFamily="66" charset="0"/>
              </a:rPr>
              <a:t>O(h), h</a:t>
            </a:r>
            <a:r>
              <a:rPr lang="en-US" dirty="0"/>
              <a:t> – height of tree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4AD0-0B4A-4A71-BA9C-CED89AD63D3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4800600" cy="960438"/>
          </a:xfrm>
        </p:spPr>
        <p:txBody>
          <a:bodyPr/>
          <a:lstStyle/>
          <a:p>
            <a:r>
              <a:rPr lang="en-US" dirty="0"/>
              <a:t>Successor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793162" cy="54324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DD0111"/>
                </a:solidFill>
                <a:latin typeface="Monotype Corsiva" pitchFamily="66" charset="0"/>
              </a:rPr>
              <a:t>Def:</a:t>
            </a:r>
            <a:r>
              <a:rPr lang="en-US" dirty="0">
                <a:latin typeface="Monotype Corsiva" pitchFamily="66" charset="0"/>
              </a:rPr>
              <a:t> successor</a:t>
            </a:r>
            <a:r>
              <a:rPr lang="en-US" dirty="0"/>
              <a:t> (</a:t>
            </a:r>
            <a:r>
              <a:rPr lang="en-US" dirty="0">
                <a:latin typeface="Monotype Corsiva" pitchFamily="66" charset="0"/>
              </a:rPr>
              <a:t>x </a:t>
            </a:r>
            <a:r>
              <a:rPr lang="en-US" dirty="0"/>
              <a:t>) </a:t>
            </a:r>
            <a:r>
              <a:rPr lang="en-US" dirty="0">
                <a:latin typeface="Monotype Corsiva" pitchFamily="66" charset="0"/>
              </a:rPr>
              <a:t>=</a:t>
            </a:r>
            <a:r>
              <a:rPr lang="en-US" dirty="0"/>
              <a:t> </a:t>
            </a:r>
            <a:r>
              <a:rPr lang="en-US" dirty="0">
                <a:latin typeface="Comic Sans MS" pitchFamily="66" charset="0"/>
              </a:rPr>
              <a:t>y</a:t>
            </a:r>
            <a:r>
              <a:rPr lang="en-US" dirty="0"/>
              <a:t>, such that </a:t>
            </a:r>
            <a:r>
              <a:rPr lang="en-US" dirty="0">
                <a:latin typeface="Comic Sans MS" pitchFamily="66" charset="0"/>
              </a:rPr>
              <a:t>key [y]</a:t>
            </a:r>
            <a:r>
              <a:rPr lang="en-US" dirty="0"/>
              <a:t> is the 				smallest key </a:t>
            </a:r>
            <a:r>
              <a:rPr lang="en-US" i="1" dirty="0"/>
              <a:t>&gt; </a:t>
            </a:r>
            <a:r>
              <a:rPr lang="en-US" dirty="0">
                <a:latin typeface="Comic Sans MS" pitchFamily="66" charset="0"/>
              </a:rPr>
              <a:t>key [x]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DD0111"/>
                </a:solidFill>
                <a:latin typeface="Monotype Corsiva" pitchFamily="66" charset="0"/>
              </a:rPr>
              <a:t>E.g.:</a:t>
            </a:r>
            <a:r>
              <a:rPr lang="en-US" dirty="0"/>
              <a:t> </a:t>
            </a:r>
            <a:r>
              <a:rPr lang="en-US" dirty="0">
                <a:latin typeface="Monotype Corsiva" pitchFamily="66" charset="0"/>
              </a:rPr>
              <a:t>successor (15) =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 		 </a:t>
            </a:r>
            <a:r>
              <a:rPr lang="en-US" dirty="0">
                <a:latin typeface="Monotype Corsiva" pitchFamily="66" charset="0"/>
              </a:rPr>
              <a:t>successor (13) =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Monotype Corsiva" pitchFamily="66" charset="0"/>
              </a:rPr>
              <a:t>		 successor (9) =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>
              <a:latin typeface="Monotype Corsiva" pitchFamily="66" charset="0"/>
            </a:endParaRPr>
          </a:p>
          <a:p>
            <a:pPr>
              <a:lnSpc>
                <a:spcPct val="90000"/>
              </a:lnSpc>
            </a:pPr>
            <a:r>
              <a:rPr lang="en-US" dirty="0"/>
              <a:t>Case 1: </a:t>
            </a:r>
            <a:r>
              <a:rPr lang="en-US" dirty="0">
                <a:latin typeface="Comic Sans MS" pitchFamily="66" charset="0"/>
              </a:rPr>
              <a:t>right (x)</a:t>
            </a:r>
            <a:r>
              <a:rPr lang="en-US" dirty="0"/>
              <a:t> is non empty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Monotype Corsiva" pitchFamily="66" charset="0"/>
              </a:rPr>
              <a:t>successor</a:t>
            </a:r>
            <a:r>
              <a:rPr lang="en-US" dirty="0"/>
              <a:t> (</a:t>
            </a:r>
            <a:r>
              <a:rPr lang="en-US" dirty="0">
                <a:latin typeface="Monotype Corsiva" pitchFamily="66" charset="0"/>
              </a:rPr>
              <a:t>x</a:t>
            </a:r>
            <a:r>
              <a:rPr lang="en-US" dirty="0"/>
              <a:t> ) = the </a:t>
            </a:r>
            <a:r>
              <a:rPr lang="en-US" dirty="0">
                <a:solidFill>
                  <a:srgbClr val="FF0000"/>
                </a:solidFill>
              </a:rPr>
              <a:t>minimum</a:t>
            </a:r>
            <a:r>
              <a:rPr lang="en-US" dirty="0"/>
              <a:t> in </a:t>
            </a:r>
            <a:r>
              <a:rPr lang="en-US" dirty="0">
                <a:solidFill>
                  <a:srgbClr val="00B0F0"/>
                </a:solidFill>
                <a:latin typeface="Comic Sans MS" pitchFamily="66" charset="0"/>
              </a:rPr>
              <a:t>right (x)</a:t>
            </a:r>
          </a:p>
          <a:p>
            <a:pPr>
              <a:lnSpc>
                <a:spcPct val="90000"/>
              </a:lnSpc>
            </a:pPr>
            <a:r>
              <a:rPr lang="en-US" dirty="0"/>
              <a:t>Case 2: </a:t>
            </a:r>
            <a:r>
              <a:rPr lang="en-US" dirty="0">
                <a:latin typeface="Comic Sans MS" pitchFamily="66" charset="0"/>
              </a:rPr>
              <a:t>right (x)</a:t>
            </a:r>
            <a:r>
              <a:rPr lang="en-US" dirty="0"/>
              <a:t> is empty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Find the </a:t>
            </a:r>
            <a:r>
              <a:rPr lang="en-US" dirty="0">
                <a:solidFill>
                  <a:srgbClr val="00B0F0"/>
                </a:solidFill>
              </a:rPr>
              <a:t>current node </a:t>
            </a:r>
            <a:r>
              <a:rPr lang="en-US" dirty="0" smtClean="0"/>
              <a:t>that is </a:t>
            </a: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left </a:t>
            </a:r>
            <a:r>
              <a:rPr lang="en-US" dirty="0" smtClean="0">
                <a:solidFill>
                  <a:srgbClr val="FF0000"/>
                </a:solidFill>
              </a:rPr>
              <a:t>child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by moving in a </a:t>
            </a:r>
            <a:r>
              <a:rPr lang="en-US" dirty="0" smtClean="0">
                <a:solidFill>
                  <a:srgbClr val="FF0000"/>
                </a:solidFill>
              </a:rPr>
              <a:t>tree up</a:t>
            </a:r>
            <a:r>
              <a:rPr lang="en-US" dirty="0" smtClean="0"/>
              <a:t>: 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 smtClean="0">
                <a:latin typeface="Monotype Corsiva" pitchFamily="66" charset="0"/>
              </a:rPr>
              <a:t>	successor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latin typeface="Monotype Corsiva" pitchFamily="66" charset="0"/>
              </a:rPr>
              <a:t>x</a:t>
            </a:r>
            <a:r>
              <a:rPr lang="en-US" dirty="0"/>
              <a:t> ) is the </a:t>
            </a:r>
            <a:r>
              <a:rPr lang="en-US" dirty="0">
                <a:solidFill>
                  <a:srgbClr val="00B0F0"/>
                </a:solidFill>
              </a:rPr>
              <a:t>parent</a:t>
            </a:r>
            <a:r>
              <a:rPr lang="en-US" dirty="0"/>
              <a:t> of the </a:t>
            </a:r>
            <a:r>
              <a:rPr lang="en-US" dirty="0">
                <a:solidFill>
                  <a:srgbClr val="FF0000"/>
                </a:solidFill>
              </a:rPr>
              <a:t>current node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you cannot go further (and you reached the root):    </a:t>
            </a:r>
            <a:r>
              <a:rPr lang="en-US" dirty="0">
                <a:latin typeface="Comic Sans MS" pitchFamily="66" charset="0"/>
              </a:rPr>
              <a:t>x</a:t>
            </a:r>
            <a:r>
              <a:rPr lang="en-US" dirty="0"/>
              <a:t> is the largest </a:t>
            </a:r>
            <a:r>
              <a:rPr lang="en-US" dirty="0" smtClean="0"/>
              <a:t>element (means x is successor)</a:t>
            </a: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864225" y="1785938"/>
            <a:ext cx="2943225" cy="2209800"/>
            <a:chOff x="624" y="1200"/>
            <a:chExt cx="1854" cy="1392"/>
          </a:xfrm>
        </p:grpSpPr>
        <p:sp>
          <p:nvSpPr>
            <p:cNvPr id="431109" name="Line 5"/>
            <p:cNvSpPr>
              <a:spLocks noChangeAspect="1" noChangeShapeType="1"/>
            </p:cNvSpPr>
            <p:nvPr/>
          </p:nvSpPr>
          <p:spPr bwMode="auto">
            <a:xfrm flipV="1">
              <a:off x="1488" y="2262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110" name="Line 6"/>
            <p:cNvSpPr>
              <a:spLocks noChangeAspect="1" noChangeShapeType="1"/>
            </p:cNvSpPr>
            <p:nvPr/>
          </p:nvSpPr>
          <p:spPr bwMode="auto">
            <a:xfrm rot="5400000" flipV="1">
              <a:off x="1523" y="2051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111" name="Line 7"/>
            <p:cNvSpPr>
              <a:spLocks noChangeAspect="1" noChangeShapeType="1"/>
            </p:cNvSpPr>
            <p:nvPr/>
          </p:nvSpPr>
          <p:spPr bwMode="auto">
            <a:xfrm flipV="1">
              <a:off x="1805" y="1725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112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904" y="197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113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1245" y="172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114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641" y="1268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115" name="Line 11"/>
            <p:cNvSpPr>
              <a:spLocks noChangeShapeType="1"/>
            </p:cNvSpPr>
            <p:nvPr/>
          </p:nvSpPr>
          <p:spPr bwMode="auto">
            <a:xfrm flipV="1">
              <a:off x="730" y="1296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116" name="Oval 12"/>
            <p:cNvSpPr>
              <a:spLocks noChangeArrowheads="1"/>
            </p:cNvSpPr>
            <p:nvPr/>
          </p:nvSpPr>
          <p:spPr bwMode="auto">
            <a:xfrm>
              <a:off x="874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31117" name="Oval 13"/>
            <p:cNvSpPr>
              <a:spLocks noChangeArrowheads="1"/>
            </p:cNvSpPr>
            <p:nvPr/>
          </p:nvSpPr>
          <p:spPr bwMode="auto">
            <a:xfrm>
              <a:off x="624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31118" name="Oval 14"/>
            <p:cNvSpPr>
              <a:spLocks noChangeArrowheads="1"/>
            </p:cNvSpPr>
            <p:nvPr/>
          </p:nvSpPr>
          <p:spPr bwMode="auto">
            <a:xfrm>
              <a:off x="1066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431119" name="Oval 15"/>
            <p:cNvSpPr>
              <a:spLocks noChangeArrowheads="1"/>
            </p:cNvSpPr>
            <p:nvPr/>
          </p:nvSpPr>
          <p:spPr bwMode="auto">
            <a:xfrm>
              <a:off x="1162" y="163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431120" name="Oval 16"/>
            <p:cNvSpPr>
              <a:spLocks noChangeArrowheads="1"/>
            </p:cNvSpPr>
            <p:nvPr/>
          </p:nvSpPr>
          <p:spPr bwMode="auto">
            <a:xfrm>
              <a:off x="1450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431121" name="Oval 17"/>
            <p:cNvSpPr>
              <a:spLocks noChangeArrowheads="1"/>
            </p:cNvSpPr>
            <p:nvPr/>
          </p:nvSpPr>
          <p:spPr bwMode="auto">
            <a:xfrm>
              <a:off x="1622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13</a:t>
              </a:r>
            </a:p>
          </p:txBody>
        </p:sp>
        <p:sp>
          <p:nvSpPr>
            <p:cNvPr id="431122" name="Oval 18"/>
            <p:cNvSpPr>
              <a:spLocks noChangeArrowheads="1"/>
            </p:cNvSpPr>
            <p:nvPr/>
          </p:nvSpPr>
          <p:spPr bwMode="auto">
            <a:xfrm>
              <a:off x="1618" y="120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31123" name="Oval 19"/>
            <p:cNvSpPr>
              <a:spLocks noChangeArrowheads="1"/>
            </p:cNvSpPr>
            <p:nvPr/>
          </p:nvSpPr>
          <p:spPr bwMode="auto">
            <a:xfrm>
              <a:off x="2024" y="163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31124" name="Oval 20"/>
            <p:cNvSpPr>
              <a:spLocks noChangeArrowheads="1"/>
            </p:cNvSpPr>
            <p:nvPr/>
          </p:nvSpPr>
          <p:spPr bwMode="auto">
            <a:xfrm>
              <a:off x="1700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17</a:t>
              </a:r>
            </a:p>
          </p:txBody>
        </p:sp>
        <p:sp>
          <p:nvSpPr>
            <p:cNvPr id="431125" name="Oval 21"/>
            <p:cNvSpPr>
              <a:spLocks noChangeArrowheads="1"/>
            </p:cNvSpPr>
            <p:nvPr/>
          </p:nvSpPr>
          <p:spPr bwMode="auto">
            <a:xfrm>
              <a:off x="2276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431126" name="Oval 22"/>
            <p:cNvSpPr>
              <a:spLocks noChangeArrowheads="1"/>
            </p:cNvSpPr>
            <p:nvPr/>
          </p:nvSpPr>
          <p:spPr bwMode="auto">
            <a:xfrm>
              <a:off x="1440" y="239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</p:grpSp>
      <p:sp>
        <p:nvSpPr>
          <p:cNvPr id="431127" name="Text Box 23"/>
          <p:cNvSpPr txBox="1">
            <a:spLocks noChangeArrowheads="1"/>
          </p:cNvSpPr>
          <p:nvPr/>
        </p:nvSpPr>
        <p:spPr bwMode="auto">
          <a:xfrm>
            <a:off x="3433763" y="2025650"/>
            <a:ext cx="498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Monotype Corsiva" pitchFamily="66" charset="0"/>
              </a:rPr>
              <a:t>17</a:t>
            </a:r>
          </a:p>
        </p:txBody>
      </p:sp>
      <p:sp>
        <p:nvSpPr>
          <p:cNvPr id="431128" name="Text Box 24"/>
          <p:cNvSpPr txBox="1">
            <a:spLocks noChangeArrowheads="1"/>
          </p:cNvSpPr>
          <p:nvPr/>
        </p:nvSpPr>
        <p:spPr bwMode="auto">
          <a:xfrm>
            <a:off x="3398838" y="2457450"/>
            <a:ext cx="498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Monotype Corsiva" pitchFamily="66" charset="0"/>
              </a:rPr>
              <a:t>15</a:t>
            </a:r>
          </a:p>
        </p:txBody>
      </p:sp>
      <p:sp>
        <p:nvSpPr>
          <p:cNvPr id="431129" name="Text Box 25"/>
          <p:cNvSpPr txBox="1">
            <a:spLocks noChangeArrowheads="1"/>
          </p:cNvSpPr>
          <p:nvPr/>
        </p:nvSpPr>
        <p:spPr bwMode="auto">
          <a:xfrm>
            <a:off x="3328988" y="2867025"/>
            <a:ext cx="498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Monotype Corsiva" pitchFamily="66" charset="0"/>
              </a:rPr>
              <a:t>13</a:t>
            </a: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4AD0-0B4A-4A71-BA9C-CED89AD63D3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27" grpId="0"/>
      <p:bldP spid="431128" grpId="0"/>
      <p:bldP spid="4311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4800600" cy="960438"/>
          </a:xfrm>
        </p:spPr>
        <p:txBody>
          <a:bodyPr/>
          <a:lstStyle/>
          <a:p>
            <a:r>
              <a:rPr lang="en-US" dirty="0"/>
              <a:t>Successor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9"/>
            <a:ext cx="8229600" cy="3281361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DD0111"/>
                </a:solidFill>
                <a:latin typeface="Monotype Corsiva" pitchFamily="66" charset="0"/>
              </a:rPr>
              <a:t>Def:</a:t>
            </a:r>
            <a:r>
              <a:rPr lang="en-US" dirty="0">
                <a:latin typeface="Monotype Corsiva" pitchFamily="66" charset="0"/>
              </a:rPr>
              <a:t> successor</a:t>
            </a:r>
            <a:r>
              <a:rPr lang="en-US" dirty="0"/>
              <a:t> (</a:t>
            </a:r>
            <a:r>
              <a:rPr lang="en-US" dirty="0">
                <a:latin typeface="Monotype Corsiva" pitchFamily="66" charset="0"/>
              </a:rPr>
              <a:t>x </a:t>
            </a:r>
            <a:r>
              <a:rPr lang="en-US" dirty="0"/>
              <a:t>) </a:t>
            </a:r>
            <a:r>
              <a:rPr lang="en-US" dirty="0">
                <a:latin typeface="Monotype Corsiva" pitchFamily="66" charset="0"/>
              </a:rPr>
              <a:t>=</a:t>
            </a:r>
            <a:r>
              <a:rPr lang="en-US" dirty="0"/>
              <a:t> </a:t>
            </a:r>
            <a:r>
              <a:rPr lang="en-US" dirty="0">
                <a:latin typeface="Comic Sans MS" pitchFamily="66" charset="0"/>
              </a:rPr>
              <a:t>y</a:t>
            </a:r>
            <a:r>
              <a:rPr lang="en-US" dirty="0"/>
              <a:t>, such that </a:t>
            </a:r>
            <a:r>
              <a:rPr lang="en-US" dirty="0">
                <a:latin typeface="Comic Sans MS" pitchFamily="66" charset="0"/>
              </a:rPr>
              <a:t>key [y]</a:t>
            </a:r>
            <a:r>
              <a:rPr lang="en-US" dirty="0"/>
              <a:t> is the 				smallest </a:t>
            </a:r>
            <a:r>
              <a:rPr lang="en-US"/>
              <a:t>key </a:t>
            </a:r>
            <a:r>
              <a:rPr lang="en-US" i="1" smtClean="0"/>
              <a:t>&gt;= </a:t>
            </a:r>
            <a:r>
              <a:rPr lang="en-US" dirty="0">
                <a:latin typeface="Comic Sans MS" pitchFamily="66" charset="0"/>
              </a:rPr>
              <a:t>key [x]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DD0111"/>
                </a:solidFill>
                <a:latin typeface="Monotype Corsiva" pitchFamily="66" charset="0"/>
              </a:rPr>
              <a:t>E.g.:</a:t>
            </a:r>
            <a:r>
              <a:rPr lang="en-US" dirty="0"/>
              <a:t> </a:t>
            </a:r>
            <a:r>
              <a:rPr lang="en-US" dirty="0">
                <a:latin typeface="Monotype Corsiva" pitchFamily="66" charset="0"/>
              </a:rPr>
              <a:t>successor </a:t>
            </a:r>
            <a:r>
              <a:rPr lang="en-US" dirty="0" smtClean="0">
                <a:latin typeface="Monotype Corsiva" pitchFamily="66" charset="0"/>
              </a:rPr>
              <a:t>(4) </a:t>
            </a:r>
            <a:r>
              <a:rPr lang="en-US" dirty="0">
                <a:latin typeface="Monotype Corsiva" pitchFamily="66" charset="0"/>
              </a:rPr>
              <a:t>=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 		 </a:t>
            </a:r>
            <a:r>
              <a:rPr lang="en-US" dirty="0">
                <a:latin typeface="Monotype Corsiva" pitchFamily="66" charset="0"/>
              </a:rPr>
              <a:t>successor </a:t>
            </a:r>
            <a:r>
              <a:rPr lang="en-US" dirty="0" smtClean="0">
                <a:latin typeface="Monotype Corsiva" pitchFamily="66" charset="0"/>
              </a:rPr>
              <a:t>(17) </a:t>
            </a:r>
            <a:r>
              <a:rPr lang="en-US" dirty="0">
                <a:latin typeface="Monotype Corsiva" pitchFamily="66" charset="0"/>
              </a:rPr>
              <a:t>=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Monotype Corsiva" pitchFamily="66" charset="0"/>
              </a:rPr>
              <a:t>		 successor </a:t>
            </a:r>
            <a:r>
              <a:rPr lang="en-US" dirty="0" smtClean="0">
                <a:latin typeface="Monotype Corsiva" pitchFamily="66" charset="0"/>
              </a:rPr>
              <a:t>(20) </a:t>
            </a:r>
            <a:r>
              <a:rPr lang="en-US" dirty="0">
                <a:latin typeface="Monotype Corsiva" pitchFamily="66" charset="0"/>
              </a:rPr>
              <a:t>=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Monotype Corsiva" pitchFamily="66" charset="0"/>
              </a:rPr>
              <a:t>		</a:t>
            </a:r>
            <a:r>
              <a:rPr lang="en-US" sz="2400" dirty="0" smtClean="0">
                <a:latin typeface="Monotype Corsiva" pitchFamily="66" charset="0"/>
              </a:rPr>
              <a:t>successor (18) =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 smtClean="0">
                <a:latin typeface="Monotype Corsiva" pitchFamily="66" charset="0"/>
              </a:rPr>
              <a:t>		</a:t>
            </a:r>
            <a:r>
              <a:rPr lang="en-US" sz="2400" dirty="0" smtClean="0">
                <a:latin typeface="Monotype Corsiva" pitchFamily="66" charset="0"/>
              </a:rPr>
              <a:t>successor (2) =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 smtClean="0">
                <a:latin typeface="Monotype Corsiva" pitchFamily="66" charset="0"/>
              </a:rPr>
              <a:t>		</a:t>
            </a:r>
            <a:r>
              <a:rPr lang="en-US" sz="2400" dirty="0" smtClean="0">
                <a:latin typeface="Monotype Corsiva" pitchFamily="66" charset="0"/>
              </a:rPr>
              <a:t>successor (3) =</a:t>
            </a:r>
            <a:endParaRPr lang="en-US" sz="1800" dirty="0" smtClean="0">
              <a:latin typeface="Monotype Corsiva" pitchFamily="66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800" dirty="0" smtClean="0">
                <a:latin typeface="Monotype Corsiva" pitchFamily="66" charset="0"/>
              </a:rPr>
              <a:t>		</a:t>
            </a:r>
            <a:r>
              <a:rPr lang="en-US" sz="2400" dirty="0" smtClean="0">
                <a:latin typeface="Monotype Corsiva" pitchFamily="66" charset="0"/>
              </a:rPr>
              <a:t>successor (6) =</a:t>
            </a:r>
            <a:endParaRPr lang="en-US" sz="1800" dirty="0" smtClean="0">
              <a:latin typeface="Monotype Corsiva" pitchFamily="66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864225" y="1785938"/>
            <a:ext cx="2943225" cy="2209800"/>
            <a:chOff x="624" y="1200"/>
            <a:chExt cx="1854" cy="1392"/>
          </a:xfrm>
        </p:grpSpPr>
        <p:sp>
          <p:nvSpPr>
            <p:cNvPr id="431109" name="Line 5"/>
            <p:cNvSpPr>
              <a:spLocks noChangeAspect="1" noChangeShapeType="1"/>
            </p:cNvSpPr>
            <p:nvPr/>
          </p:nvSpPr>
          <p:spPr bwMode="auto">
            <a:xfrm flipV="1">
              <a:off x="1488" y="2262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110" name="Line 6"/>
            <p:cNvSpPr>
              <a:spLocks noChangeAspect="1" noChangeShapeType="1"/>
            </p:cNvSpPr>
            <p:nvPr/>
          </p:nvSpPr>
          <p:spPr bwMode="auto">
            <a:xfrm rot="5400000" flipV="1">
              <a:off x="1523" y="2051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111" name="Line 7"/>
            <p:cNvSpPr>
              <a:spLocks noChangeAspect="1" noChangeShapeType="1"/>
            </p:cNvSpPr>
            <p:nvPr/>
          </p:nvSpPr>
          <p:spPr bwMode="auto">
            <a:xfrm flipV="1">
              <a:off x="1805" y="1725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112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904" y="197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113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1245" y="172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114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641" y="1268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115" name="Line 11"/>
            <p:cNvSpPr>
              <a:spLocks noChangeShapeType="1"/>
            </p:cNvSpPr>
            <p:nvPr/>
          </p:nvSpPr>
          <p:spPr bwMode="auto">
            <a:xfrm flipV="1">
              <a:off x="730" y="1296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116" name="Oval 12"/>
            <p:cNvSpPr>
              <a:spLocks noChangeArrowheads="1"/>
            </p:cNvSpPr>
            <p:nvPr/>
          </p:nvSpPr>
          <p:spPr bwMode="auto">
            <a:xfrm>
              <a:off x="874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431117" name="Oval 13"/>
            <p:cNvSpPr>
              <a:spLocks noChangeArrowheads="1"/>
            </p:cNvSpPr>
            <p:nvPr/>
          </p:nvSpPr>
          <p:spPr bwMode="auto">
            <a:xfrm>
              <a:off x="624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431118" name="Oval 14"/>
            <p:cNvSpPr>
              <a:spLocks noChangeArrowheads="1"/>
            </p:cNvSpPr>
            <p:nvPr/>
          </p:nvSpPr>
          <p:spPr bwMode="auto">
            <a:xfrm>
              <a:off x="1066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431119" name="Oval 15"/>
            <p:cNvSpPr>
              <a:spLocks noChangeArrowheads="1"/>
            </p:cNvSpPr>
            <p:nvPr/>
          </p:nvSpPr>
          <p:spPr bwMode="auto">
            <a:xfrm>
              <a:off x="1162" y="163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431120" name="Oval 16"/>
            <p:cNvSpPr>
              <a:spLocks noChangeArrowheads="1"/>
            </p:cNvSpPr>
            <p:nvPr/>
          </p:nvSpPr>
          <p:spPr bwMode="auto">
            <a:xfrm>
              <a:off x="1450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431121" name="Oval 17"/>
            <p:cNvSpPr>
              <a:spLocks noChangeArrowheads="1"/>
            </p:cNvSpPr>
            <p:nvPr/>
          </p:nvSpPr>
          <p:spPr bwMode="auto">
            <a:xfrm>
              <a:off x="1622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13</a:t>
              </a:r>
            </a:p>
          </p:txBody>
        </p:sp>
        <p:sp>
          <p:nvSpPr>
            <p:cNvPr id="431122" name="Oval 18"/>
            <p:cNvSpPr>
              <a:spLocks noChangeArrowheads="1"/>
            </p:cNvSpPr>
            <p:nvPr/>
          </p:nvSpPr>
          <p:spPr bwMode="auto">
            <a:xfrm>
              <a:off x="1618" y="120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31123" name="Oval 19"/>
            <p:cNvSpPr>
              <a:spLocks noChangeArrowheads="1"/>
            </p:cNvSpPr>
            <p:nvPr/>
          </p:nvSpPr>
          <p:spPr bwMode="auto">
            <a:xfrm>
              <a:off x="2024" y="163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31124" name="Oval 20"/>
            <p:cNvSpPr>
              <a:spLocks noChangeArrowheads="1"/>
            </p:cNvSpPr>
            <p:nvPr/>
          </p:nvSpPr>
          <p:spPr bwMode="auto">
            <a:xfrm>
              <a:off x="1700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17</a:t>
              </a:r>
            </a:p>
          </p:txBody>
        </p:sp>
        <p:sp>
          <p:nvSpPr>
            <p:cNvPr id="431125" name="Oval 21"/>
            <p:cNvSpPr>
              <a:spLocks noChangeArrowheads="1"/>
            </p:cNvSpPr>
            <p:nvPr/>
          </p:nvSpPr>
          <p:spPr bwMode="auto">
            <a:xfrm>
              <a:off x="2276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431126" name="Oval 22"/>
            <p:cNvSpPr>
              <a:spLocks noChangeArrowheads="1"/>
            </p:cNvSpPr>
            <p:nvPr/>
          </p:nvSpPr>
          <p:spPr bwMode="auto">
            <a:xfrm>
              <a:off x="1440" y="239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</p:grpSp>
      <p:sp>
        <p:nvSpPr>
          <p:cNvPr id="431127" name="Text Box 23"/>
          <p:cNvSpPr txBox="1">
            <a:spLocks noChangeArrowheads="1"/>
          </p:cNvSpPr>
          <p:nvPr/>
        </p:nvSpPr>
        <p:spPr bwMode="auto">
          <a:xfrm>
            <a:off x="3433763" y="1752600"/>
            <a:ext cx="3433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Monotype Corsiva" pitchFamily="66" charset="0"/>
              </a:rPr>
              <a:t>6</a:t>
            </a:r>
            <a:endParaRPr lang="en-US" sz="2800" dirty="0">
              <a:latin typeface="Monotype Corsiva" pitchFamily="66" charset="0"/>
            </a:endParaRPr>
          </a:p>
        </p:txBody>
      </p:sp>
      <p:sp>
        <p:nvSpPr>
          <p:cNvPr id="431128" name="Text Box 24"/>
          <p:cNvSpPr txBox="1">
            <a:spLocks noChangeArrowheads="1"/>
          </p:cNvSpPr>
          <p:nvPr/>
        </p:nvSpPr>
        <p:spPr bwMode="auto">
          <a:xfrm>
            <a:off x="3398838" y="2133600"/>
            <a:ext cx="498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Monotype Corsiva" pitchFamily="66" charset="0"/>
              </a:rPr>
              <a:t>18</a:t>
            </a:r>
            <a:endParaRPr lang="en-US" sz="2800" dirty="0">
              <a:latin typeface="Monotype Corsiva" pitchFamily="66" charset="0"/>
            </a:endParaRPr>
          </a:p>
        </p:txBody>
      </p:sp>
      <p:sp>
        <p:nvSpPr>
          <p:cNvPr id="431129" name="Text Box 25"/>
          <p:cNvSpPr txBox="1">
            <a:spLocks noChangeArrowheads="1"/>
          </p:cNvSpPr>
          <p:nvPr/>
        </p:nvSpPr>
        <p:spPr bwMode="auto">
          <a:xfrm>
            <a:off x="3328988" y="2514600"/>
            <a:ext cx="5020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Monotype Corsiva" pitchFamily="66" charset="0"/>
              </a:rPr>
              <a:t>20</a:t>
            </a:r>
            <a:endParaRPr lang="en-US" sz="2800" dirty="0">
              <a:latin typeface="Monotype Corsiva" pitchFamily="66" charset="0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609600" y="4572000"/>
            <a:ext cx="8229600" cy="2286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Corsiva" pitchFamily="66" charset="0"/>
                <a:ea typeface="+mn-ea"/>
                <a:cs typeface="+mn-cs"/>
              </a:rPr>
              <a:t>Successor of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Corsiva" pitchFamily="66" charset="0"/>
                <a:ea typeface="+mn-ea"/>
                <a:cs typeface="+mn-cs"/>
              </a:rPr>
              <a:t> 4 is 6 using case-II part I.</a:t>
            </a:r>
          </a:p>
          <a:p>
            <a:pPr marL="274320" indent="-274320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2000" dirty="0" smtClean="0">
                <a:latin typeface="Monotype Corsiva" pitchFamily="66" charset="0"/>
              </a:rPr>
              <a:t>Successor of 17 is 18 using case-II part I.</a:t>
            </a:r>
            <a:endParaRPr kumimoji="0" lang="en-US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otype Corsiva" pitchFamily="66" charset="0"/>
              <a:ea typeface="+mn-ea"/>
              <a:cs typeface="+mn-cs"/>
            </a:endParaRPr>
          </a:p>
          <a:p>
            <a:pPr marL="274320" indent="-274320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2000" dirty="0" smtClean="0">
                <a:latin typeface="Monotype Corsiva" pitchFamily="66" charset="0"/>
              </a:rPr>
              <a:t>Successor of 20 is 20 using case-II part II.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otype Corsiva" pitchFamily="66" charset="0"/>
              <a:ea typeface="+mn-ea"/>
              <a:cs typeface="+mn-cs"/>
            </a:endParaRPr>
          </a:p>
          <a:p>
            <a:pPr marL="274320" indent="-274320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2000" dirty="0" smtClean="0">
                <a:latin typeface="Monotype Corsiva" pitchFamily="66" charset="0"/>
              </a:rPr>
              <a:t>Successor of 18 is 20 using case-II part I. </a:t>
            </a:r>
          </a:p>
          <a:p>
            <a:pPr marL="274320" indent="-274320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2000" dirty="0" smtClean="0">
                <a:latin typeface="Monotype Corsiva" pitchFamily="66" charset="0"/>
              </a:rPr>
              <a:t>Successor of 2 is 3 using case-II part I.</a:t>
            </a:r>
          </a:p>
          <a:p>
            <a:pPr marL="274320" indent="-274320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2000" dirty="0" smtClean="0">
                <a:latin typeface="Monotype Corsiva" pitchFamily="66" charset="0"/>
              </a:rPr>
              <a:t>Successor of 3 is 4 using case-II part I.</a:t>
            </a:r>
          </a:p>
          <a:p>
            <a:pPr marL="274320" indent="-274320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2000" dirty="0" smtClean="0">
                <a:latin typeface="Monotype Corsiva" pitchFamily="66" charset="0"/>
              </a:rPr>
              <a:t>Successor of 6 is 7 using case-II part I.</a:t>
            </a:r>
          </a:p>
          <a:p>
            <a:pPr marL="274320" indent="-274320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</a:pPr>
            <a:endParaRPr lang="en-US" sz="2000" dirty="0" smtClean="0">
              <a:latin typeface="Monotype Corsiva" pitchFamily="66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otype Corsiva" pitchFamily="66" charset="0"/>
              <a:ea typeface="+mn-ea"/>
              <a:cs typeface="+mn-cs"/>
            </a:endParaRP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3307939" y="3210580"/>
            <a:ext cx="3433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Monotype Corsiva" pitchFamily="66" charset="0"/>
              </a:rPr>
              <a:t>3</a:t>
            </a:r>
            <a:endParaRPr lang="en-US" sz="2800" dirty="0">
              <a:latin typeface="Monotype Corsiva" pitchFamily="66" charset="0"/>
            </a:endParaRP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3276600" y="3515380"/>
            <a:ext cx="3433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Monotype Corsiva" pitchFamily="66" charset="0"/>
              </a:rPr>
              <a:t>4</a:t>
            </a:r>
            <a:endParaRPr lang="en-US" sz="2800" dirty="0">
              <a:latin typeface="Monotype Corsiva" pitchFamily="66" charset="0"/>
            </a:endParaRPr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3155539" y="3886200"/>
            <a:ext cx="3193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Monotype Corsiva" pitchFamily="66" charset="0"/>
              </a:rPr>
              <a:t>7</a:t>
            </a:r>
            <a:endParaRPr lang="en-US" sz="2800" dirty="0">
              <a:latin typeface="Monotype Corsiva" pitchFamily="66" charset="0"/>
            </a:endParaRP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3276600" y="2905780"/>
            <a:ext cx="5020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Monotype Corsiva" pitchFamily="66" charset="0"/>
              </a:rPr>
              <a:t>20</a:t>
            </a:r>
            <a:endParaRPr lang="en-US" sz="2800" dirty="0">
              <a:latin typeface="Monotype Corsiva" pitchFamily="66" charset="0"/>
            </a:endParaRP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4AD0-0B4A-4A71-BA9C-CED89AD63D3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27" grpId="0"/>
      <p:bldP spid="431128" grpId="0"/>
      <p:bldP spid="431129" grpId="0"/>
      <p:bldP spid="28" grpId="0"/>
      <p:bldP spid="29" grpId="0"/>
      <p:bldP spid="31" grpId="0"/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Successor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533400" indent="-533400">
              <a:buFontTx/>
              <a:buNone/>
            </a:pPr>
            <a:r>
              <a:rPr lang="en-US" dirty="0" err="1">
                <a:latin typeface="Monotype Corsiva" pitchFamily="66" charset="0"/>
              </a:rPr>
              <a:t>Alg</a:t>
            </a:r>
            <a:r>
              <a:rPr lang="en-US" dirty="0">
                <a:latin typeface="Monotype Corsiva" pitchFamily="66" charset="0"/>
              </a:rPr>
              <a:t>: </a:t>
            </a:r>
            <a:r>
              <a:rPr lang="en-US" dirty="0"/>
              <a:t>TREE-SUCCESSOR</a:t>
            </a:r>
            <a:r>
              <a:rPr lang="en-US" i="1" dirty="0"/>
              <a:t>(x)</a:t>
            </a:r>
          </a:p>
          <a:p>
            <a:pPr marL="533400" indent="-533400">
              <a:buFontTx/>
              <a:buAutoNum type="arabicPeriod"/>
            </a:pPr>
            <a:r>
              <a:rPr lang="en-US" sz="2400" dirty="0"/>
              <a:t> </a:t>
            </a:r>
            <a:r>
              <a:rPr lang="en-US" sz="2400" b="1" dirty="0"/>
              <a:t>if </a:t>
            </a:r>
            <a:r>
              <a:rPr lang="en-US" sz="2400" dirty="0">
                <a:latin typeface="Comic Sans MS" pitchFamily="66" charset="0"/>
              </a:rPr>
              <a:t>right [x] </a:t>
            </a:r>
            <a:r>
              <a:rPr lang="en-US" sz="2400" dirty="0">
                <a:latin typeface="Comic Sans MS" pitchFamily="66" charset="0"/>
                <a:sym typeface="Symbol" pitchFamily="18" charset="2"/>
              </a:rPr>
              <a:t></a:t>
            </a:r>
            <a:r>
              <a:rPr lang="en-US" sz="2400" dirty="0">
                <a:latin typeface="Comic Sans MS" pitchFamily="66" charset="0"/>
              </a:rPr>
              <a:t> NIL</a:t>
            </a:r>
          </a:p>
          <a:p>
            <a:pPr marL="533400" indent="-533400">
              <a:buFontTx/>
              <a:buAutoNum type="arabicPeriod"/>
            </a:pPr>
            <a:r>
              <a:rPr lang="en-US" sz="2400" dirty="0"/>
              <a:t>    </a:t>
            </a:r>
            <a:r>
              <a:rPr lang="en-US" sz="2400" b="1" dirty="0"/>
              <a:t>then return </a:t>
            </a:r>
            <a:r>
              <a:rPr lang="en-US" sz="2400" dirty="0"/>
              <a:t>TREE-MINIMUM(</a:t>
            </a:r>
            <a:r>
              <a:rPr lang="en-US" sz="2400" dirty="0">
                <a:latin typeface="Comic Sans MS" pitchFamily="66" charset="0"/>
              </a:rPr>
              <a:t>right [x]</a:t>
            </a:r>
            <a:r>
              <a:rPr lang="en-US" sz="2400" dirty="0"/>
              <a:t>)</a:t>
            </a:r>
          </a:p>
          <a:p>
            <a:pPr marL="533400" indent="-533400">
              <a:buFontTx/>
              <a:buAutoNum type="arabicPeriod"/>
            </a:pPr>
            <a:r>
              <a:rPr lang="en-US" sz="2400" dirty="0"/>
              <a:t> </a:t>
            </a:r>
            <a:r>
              <a:rPr lang="en-US" sz="2400" dirty="0">
                <a:latin typeface="Comic Sans MS" pitchFamily="66" charset="0"/>
              </a:rPr>
              <a:t>y ← p[x]</a:t>
            </a:r>
          </a:p>
          <a:p>
            <a:pPr marL="533400" indent="-533400">
              <a:buFontTx/>
              <a:buAutoNum type="arabicPeriod"/>
            </a:pPr>
            <a:r>
              <a:rPr lang="en-US" sz="2400" dirty="0"/>
              <a:t> </a:t>
            </a:r>
            <a:r>
              <a:rPr lang="en-US" sz="2400" b="1" dirty="0"/>
              <a:t>while </a:t>
            </a:r>
            <a:r>
              <a:rPr lang="en-US" sz="2400" dirty="0">
                <a:latin typeface="Comic Sans MS" pitchFamily="66" charset="0"/>
              </a:rPr>
              <a:t>y </a:t>
            </a:r>
            <a:r>
              <a:rPr lang="en-US" sz="2400" dirty="0">
                <a:latin typeface="Comic Sans MS" pitchFamily="66" charset="0"/>
                <a:sym typeface="Symbol" pitchFamily="18" charset="2"/>
              </a:rPr>
              <a:t></a:t>
            </a:r>
            <a:r>
              <a:rPr lang="en-US" sz="2400" dirty="0">
                <a:latin typeface="Comic Sans MS" pitchFamily="66" charset="0"/>
              </a:rPr>
              <a:t> NIL</a:t>
            </a:r>
            <a:r>
              <a:rPr lang="en-US" sz="2400" dirty="0"/>
              <a:t> and </a:t>
            </a:r>
            <a:r>
              <a:rPr lang="en-US" sz="2400" dirty="0">
                <a:latin typeface="Comic Sans MS" pitchFamily="66" charset="0"/>
              </a:rPr>
              <a:t>x = right [y]</a:t>
            </a:r>
          </a:p>
          <a:p>
            <a:pPr marL="533400" indent="-533400">
              <a:buFontTx/>
              <a:buAutoNum type="arabicPeriod"/>
            </a:pPr>
            <a:r>
              <a:rPr lang="en-US" sz="2400" dirty="0"/>
              <a:t>    </a:t>
            </a:r>
            <a:r>
              <a:rPr lang="en-US" sz="2400" b="1" dirty="0"/>
              <a:t>do </a:t>
            </a:r>
            <a:r>
              <a:rPr lang="en-US" sz="2400" dirty="0">
                <a:latin typeface="Comic Sans MS" pitchFamily="66" charset="0"/>
              </a:rPr>
              <a:t>x ← y</a:t>
            </a:r>
          </a:p>
          <a:p>
            <a:pPr marL="533400" indent="-533400">
              <a:buFontTx/>
              <a:buAutoNum type="arabicPeriod"/>
            </a:pPr>
            <a:r>
              <a:rPr lang="en-US" sz="2400" dirty="0"/>
              <a:t>         </a:t>
            </a:r>
            <a:r>
              <a:rPr lang="en-US" sz="2400" dirty="0">
                <a:latin typeface="Comic Sans MS" pitchFamily="66" charset="0"/>
              </a:rPr>
              <a:t>y ← p[y]</a:t>
            </a:r>
          </a:p>
          <a:p>
            <a:pPr marL="533400" indent="-533400">
              <a:buFontTx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If(y=NIL) </a:t>
            </a:r>
          </a:p>
          <a:p>
            <a:pPr marL="533400" indent="-533400">
              <a:buFontTx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return </a:t>
            </a:r>
            <a:r>
              <a:rPr lang="en-US" sz="2400" dirty="0" smtClean="0">
                <a:solidFill>
                  <a:srgbClr val="FF0000"/>
                </a:solidFill>
              </a:rPr>
              <a:t>TREE-Maximum(</a:t>
            </a:r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x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</a:p>
          <a:p>
            <a:pPr marL="533400" indent="-533400">
              <a:buFontTx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else </a:t>
            </a:r>
          </a:p>
          <a:p>
            <a:pPr marL="533400" indent="-533400">
              <a:buFontTx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return 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y</a:t>
            </a:r>
          </a:p>
          <a:p>
            <a:pPr marL="533400" indent="-533400">
              <a:buFontTx/>
              <a:buNone/>
            </a:pPr>
            <a:r>
              <a:rPr lang="en-US" sz="2400" dirty="0" smtClean="0"/>
              <a:t>Running </a:t>
            </a:r>
            <a:r>
              <a:rPr lang="en-US" sz="2400" dirty="0"/>
              <a:t>time: </a:t>
            </a:r>
            <a:r>
              <a:rPr lang="en-US" sz="2400" dirty="0">
                <a:latin typeface="Comic Sans MS" pitchFamily="66" charset="0"/>
              </a:rPr>
              <a:t>O (h), h</a:t>
            </a:r>
            <a:r>
              <a:rPr lang="en-US" sz="2400" dirty="0"/>
              <a:t> – height of the tree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940425" y="2689225"/>
            <a:ext cx="2943225" cy="2209800"/>
            <a:chOff x="624" y="1200"/>
            <a:chExt cx="1854" cy="1392"/>
          </a:xfrm>
        </p:grpSpPr>
        <p:sp>
          <p:nvSpPr>
            <p:cNvPr id="432133" name="Line 5"/>
            <p:cNvSpPr>
              <a:spLocks noChangeAspect="1" noChangeShapeType="1"/>
            </p:cNvSpPr>
            <p:nvPr/>
          </p:nvSpPr>
          <p:spPr bwMode="auto">
            <a:xfrm flipV="1">
              <a:off x="1488" y="2262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2134" name="Line 6"/>
            <p:cNvSpPr>
              <a:spLocks noChangeAspect="1" noChangeShapeType="1"/>
            </p:cNvSpPr>
            <p:nvPr/>
          </p:nvSpPr>
          <p:spPr bwMode="auto">
            <a:xfrm rot="5400000" flipV="1">
              <a:off x="1523" y="2051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2135" name="Line 7"/>
            <p:cNvSpPr>
              <a:spLocks noChangeAspect="1" noChangeShapeType="1"/>
            </p:cNvSpPr>
            <p:nvPr/>
          </p:nvSpPr>
          <p:spPr bwMode="auto">
            <a:xfrm flipV="1">
              <a:off x="1805" y="1725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2136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904" y="197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2137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1245" y="172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2138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641" y="1268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2139" name="Line 11"/>
            <p:cNvSpPr>
              <a:spLocks noChangeShapeType="1"/>
            </p:cNvSpPr>
            <p:nvPr/>
          </p:nvSpPr>
          <p:spPr bwMode="auto">
            <a:xfrm flipV="1">
              <a:off x="730" y="1296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2140" name="Oval 12"/>
            <p:cNvSpPr>
              <a:spLocks noChangeArrowheads="1"/>
            </p:cNvSpPr>
            <p:nvPr/>
          </p:nvSpPr>
          <p:spPr bwMode="auto">
            <a:xfrm>
              <a:off x="874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432141" name="Oval 13"/>
            <p:cNvSpPr>
              <a:spLocks noChangeArrowheads="1"/>
            </p:cNvSpPr>
            <p:nvPr/>
          </p:nvSpPr>
          <p:spPr bwMode="auto">
            <a:xfrm>
              <a:off x="624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432142" name="Oval 14"/>
            <p:cNvSpPr>
              <a:spLocks noChangeArrowheads="1"/>
            </p:cNvSpPr>
            <p:nvPr/>
          </p:nvSpPr>
          <p:spPr bwMode="auto">
            <a:xfrm>
              <a:off x="1066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432143" name="Oval 15"/>
            <p:cNvSpPr>
              <a:spLocks noChangeArrowheads="1"/>
            </p:cNvSpPr>
            <p:nvPr/>
          </p:nvSpPr>
          <p:spPr bwMode="auto">
            <a:xfrm>
              <a:off x="1162" y="163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432144" name="Oval 16"/>
            <p:cNvSpPr>
              <a:spLocks noChangeArrowheads="1"/>
            </p:cNvSpPr>
            <p:nvPr/>
          </p:nvSpPr>
          <p:spPr bwMode="auto">
            <a:xfrm>
              <a:off x="1450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32145" name="Oval 17"/>
            <p:cNvSpPr>
              <a:spLocks noChangeArrowheads="1"/>
            </p:cNvSpPr>
            <p:nvPr/>
          </p:nvSpPr>
          <p:spPr bwMode="auto">
            <a:xfrm>
              <a:off x="1622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13</a:t>
              </a:r>
            </a:p>
          </p:txBody>
        </p:sp>
        <p:sp>
          <p:nvSpPr>
            <p:cNvPr id="432146" name="Oval 18"/>
            <p:cNvSpPr>
              <a:spLocks noChangeArrowheads="1"/>
            </p:cNvSpPr>
            <p:nvPr/>
          </p:nvSpPr>
          <p:spPr bwMode="auto">
            <a:xfrm>
              <a:off x="1618" y="120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32147" name="Oval 19"/>
            <p:cNvSpPr>
              <a:spLocks noChangeArrowheads="1"/>
            </p:cNvSpPr>
            <p:nvPr/>
          </p:nvSpPr>
          <p:spPr bwMode="auto">
            <a:xfrm>
              <a:off x="2024" y="163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32148" name="Oval 20"/>
            <p:cNvSpPr>
              <a:spLocks noChangeArrowheads="1"/>
            </p:cNvSpPr>
            <p:nvPr/>
          </p:nvSpPr>
          <p:spPr bwMode="auto">
            <a:xfrm>
              <a:off x="1700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17</a:t>
              </a:r>
            </a:p>
          </p:txBody>
        </p:sp>
        <p:sp>
          <p:nvSpPr>
            <p:cNvPr id="432149" name="Oval 21"/>
            <p:cNvSpPr>
              <a:spLocks noChangeArrowheads="1"/>
            </p:cNvSpPr>
            <p:nvPr/>
          </p:nvSpPr>
          <p:spPr bwMode="auto">
            <a:xfrm>
              <a:off x="2276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432150" name="Oval 22"/>
            <p:cNvSpPr>
              <a:spLocks noChangeArrowheads="1"/>
            </p:cNvSpPr>
            <p:nvPr/>
          </p:nvSpPr>
          <p:spPr bwMode="auto">
            <a:xfrm>
              <a:off x="1440" y="239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</p:grpSp>
      <p:sp>
        <p:nvSpPr>
          <p:cNvPr id="432151" name="Line 23"/>
          <p:cNvSpPr>
            <a:spLocks noChangeShapeType="1"/>
          </p:cNvSpPr>
          <p:nvPr/>
        </p:nvSpPr>
        <p:spPr bwMode="auto">
          <a:xfrm rot="19994941" flipH="1">
            <a:off x="7442200" y="3638550"/>
            <a:ext cx="288925" cy="128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52" name="Text Box 24"/>
          <p:cNvSpPr txBox="1">
            <a:spLocks noChangeArrowheads="1"/>
          </p:cNvSpPr>
          <p:nvPr/>
        </p:nvSpPr>
        <p:spPr bwMode="auto">
          <a:xfrm>
            <a:off x="7658100" y="3224213"/>
            <a:ext cx="3032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Comic Sans MS" pitchFamily="66" charset="0"/>
              </a:rPr>
              <a:t>y</a:t>
            </a:r>
          </a:p>
        </p:txBody>
      </p:sp>
      <p:sp>
        <p:nvSpPr>
          <p:cNvPr id="432153" name="Line 25"/>
          <p:cNvSpPr>
            <a:spLocks noChangeShapeType="1"/>
          </p:cNvSpPr>
          <p:nvPr/>
        </p:nvSpPr>
        <p:spPr bwMode="auto">
          <a:xfrm flipH="1">
            <a:off x="7891463" y="4233863"/>
            <a:ext cx="303212" cy="13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54" name="Text Box 26"/>
          <p:cNvSpPr txBox="1">
            <a:spLocks noChangeArrowheads="1"/>
          </p:cNvSpPr>
          <p:nvPr/>
        </p:nvSpPr>
        <p:spPr bwMode="auto">
          <a:xfrm>
            <a:off x="8131175" y="398145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Comic Sans MS" pitchFamily="66" charset="0"/>
              </a:rPr>
              <a:t>x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4AD0-0B4A-4A71-BA9C-CED89AD63D3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Explanation(Case-I and Case-II)</a:t>
            </a:r>
            <a:endParaRPr lang="en-US" dirty="0"/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4572000"/>
          </a:xfrm>
        </p:spPr>
        <p:txBody>
          <a:bodyPr>
            <a:normAutofit/>
          </a:bodyPr>
          <a:lstStyle/>
          <a:p>
            <a:pPr marL="533400" indent="-533400">
              <a:buFontTx/>
              <a:buAutoNum type="arabicPeriod"/>
            </a:pPr>
            <a:r>
              <a:rPr lang="en-US" sz="2400" dirty="0" smtClean="0"/>
              <a:t> </a:t>
            </a:r>
            <a:r>
              <a:rPr lang="en-US" sz="2400" b="1" dirty="0" smtClean="0"/>
              <a:t>if </a:t>
            </a:r>
            <a:r>
              <a:rPr lang="en-US" sz="2400" dirty="0" smtClean="0">
                <a:latin typeface="Comic Sans MS" pitchFamily="66" charset="0"/>
              </a:rPr>
              <a:t>right [x] </a:t>
            </a:r>
            <a:r>
              <a:rPr lang="en-US" sz="2400" dirty="0" smtClean="0">
                <a:latin typeface="Comic Sans MS" pitchFamily="66" charset="0"/>
                <a:sym typeface="Symbol" pitchFamily="18" charset="2"/>
              </a:rPr>
              <a:t></a:t>
            </a:r>
            <a:r>
              <a:rPr lang="en-US" sz="2400" dirty="0" smtClean="0">
                <a:latin typeface="Comic Sans MS" pitchFamily="66" charset="0"/>
              </a:rPr>
              <a:t> NIL		% this is for case-1</a:t>
            </a:r>
          </a:p>
          <a:p>
            <a:pPr marL="533400" indent="-533400">
              <a:buFontTx/>
              <a:buAutoNum type="arabicPeriod"/>
            </a:pPr>
            <a:r>
              <a:rPr lang="en-US" sz="2400" dirty="0" smtClean="0"/>
              <a:t>    </a:t>
            </a:r>
            <a:r>
              <a:rPr lang="en-US" sz="2400" b="1" dirty="0"/>
              <a:t>then return </a:t>
            </a:r>
            <a:r>
              <a:rPr lang="en-US" sz="2400" dirty="0"/>
              <a:t>TREE-MINIMUM(</a:t>
            </a:r>
            <a:r>
              <a:rPr lang="en-US" sz="2400" dirty="0">
                <a:latin typeface="Comic Sans MS" pitchFamily="66" charset="0"/>
              </a:rPr>
              <a:t>right [x</a:t>
            </a:r>
            <a:r>
              <a:rPr lang="en-US" sz="2400" dirty="0" smtClean="0">
                <a:latin typeface="Comic Sans MS" pitchFamily="66" charset="0"/>
              </a:rPr>
              <a:t>]</a:t>
            </a:r>
            <a:r>
              <a:rPr lang="en-US" sz="2400" dirty="0" smtClean="0"/>
              <a:t>)</a:t>
            </a:r>
          </a:p>
          <a:p>
            <a:pPr marL="533400" indent="-533400">
              <a:buFontTx/>
              <a:buAutoNum type="arabicPeriod"/>
            </a:pPr>
            <a:r>
              <a:rPr lang="en-US" sz="2400" dirty="0" smtClean="0"/>
              <a:t> </a:t>
            </a:r>
            <a:r>
              <a:rPr lang="en-US" sz="2400" dirty="0">
                <a:latin typeface="Comic Sans MS" pitchFamily="66" charset="0"/>
              </a:rPr>
              <a:t>y ← p[x</a:t>
            </a:r>
            <a:r>
              <a:rPr lang="en-US" sz="2400" dirty="0" smtClean="0">
                <a:latin typeface="Comic Sans MS" pitchFamily="66" charset="0"/>
              </a:rPr>
              <a:t>]	//this is for case-II, to find </a:t>
            </a:r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parent(y)</a:t>
            </a:r>
            <a:r>
              <a:rPr lang="en-US" sz="2400" dirty="0" smtClean="0">
                <a:latin typeface="Comic Sans MS" pitchFamily="66" charset="0"/>
              </a:rPr>
              <a:t> of </a:t>
            </a:r>
            <a:r>
              <a:rPr lang="en-US" sz="2400" i="1" dirty="0" smtClean="0">
                <a:solidFill>
                  <a:srgbClr val="FF0000"/>
                </a:solidFill>
                <a:latin typeface="Comic Sans MS" pitchFamily="66" charset="0"/>
              </a:rPr>
              <a:t>current node </a:t>
            </a:r>
            <a:r>
              <a:rPr lang="en-US" sz="2400" dirty="0" smtClean="0">
                <a:latin typeface="Comic Sans MS" pitchFamily="66" charset="0"/>
              </a:rPr>
              <a:t>by moving in a </a:t>
            </a:r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tree up</a:t>
            </a:r>
            <a:r>
              <a:rPr lang="en-US" sz="2400" dirty="0" smtClean="0">
                <a:latin typeface="Comic Sans MS" pitchFamily="66" charset="0"/>
              </a:rPr>
              <a:t> order</a:t>
            </a:r>
          </a:p>
          <a:p>
            <a:pPr marL="533400" indent="-533400">
              <a:buFontTx/>
              <a:buAutoNum type="arabicPeriod"/>
            </a:pPr>
            <a:endParaRPr lang="en-US" sz="2400" dirty="0" smtClean="0">
              <a:latin typeface="Comic Sans MS" pitchFamily="66" charset="0"/>
            </a:endParaRPr>
          </a:p>
          <a:p>
            <a:pPr marL="533400" indent="-533400">
              <a:buFontTx/>
              <a:buAutoNum type="arabicPeriod"/>
            </a:pPr>
            <a:endParaRPr lang="en-US" sz="2400" dirty="0">
              <a:latin typeface="Comic Sans MS" pitchFamily="66" charset="0"/>
            </a:endParaRPr>
          </a:p>
          <a:p>
            <a:pPr marL="533400" indent="-533400">
              <a:buFontTx/>
              <a:buAutoNum type="arabicPeriod"/>
            </a:pPr>
            <a:r>
              <a:rPr lang="en-US" sz="2400" dirty="0"/>
              <a:t> </a:t>
            </a:r>
            <a:r>
              <a:rPr lang="en-US" sz="2400" b="1" dirty="0"/>
              <a:t>while </a:t>
            </a:r>
            <a:r>
              <a:rPr lang="en-US" sz="2400" dirty="0">
                <a:latin typeface="Comic Sans MS" pitchFamily="66" charset="0"/>
              </a:rPr>
              <a:t>y </a:t>
            </a:r>
            <a:r>
              <a:rPr lang="en-US" sz="2400" dirty="0">
                <a:latin typeface="Comic Sans MS" pitchFamily="66" charset="0"/>
                <a:sym typeface="Symbol" pitchFamily="18" charset="2"/>
              </a:rPr>
              <a:t></a:t>
            </a:r>
            <a:r>
              <a:rPr lang="en-US" sz="2400" dirty="0">
                <a:latin typeface="Comic Sans MS" pitchFamily="66" charset="0"/>
              </a:rPr>
              <a:t> NIL</a:t>
            </a:r>
            <a:r>
              <a:rPr lang="en-US" sz="2400" dirty="0"/>
              <a:t> and </a:t>
            </a:r>
            <a:r>
              <a:rPr lang="en-US" sz="2400" dirty="0">
                <a:latin typeface="Comic Sans MS" pitchFamily="66" charset="0"/>
              </a:rPr>
              <a:t>x = right [y]</a:t>
            </a:r>
          </a:p>
          <a:p>
            <a:pPr marL="533400" indent="-533400">
              <a:buFontTx/>
              <a:buAutoNum type="arabicPeriod"/>
            </a:pPr>
            <a:r>
              <a:rPr lang="en-US" sz="2400" dirty="0"/>
              <a:t>    </a:t>
            </a:r>
            <a:r>
              <a:rPr lang="en-US" sz="2400" b="1" dirty="0"/>
              <a:t>do </a:t>
            </a:r>
            <a:r>
              <a:rPr lang="en-US" sz="2400" dirty="0">
                <a:latin typeface="Comic Sans MS" pitchFamily="66" charset="0"/>
              </a:rPr>
              <a:t>x ← </a:t>
            </a:r>
            <a:r>
              <a:rPr lang="en-US" sz="2400" dirty="0" smtClean="0">
                <a:latin typeface="Comic Sans MS" pitchFamily="66" charset="0"/>
              </a:rPr>
              <a:t>y				//to move up x</a:t>
            </a:r>
            <a:endParaRPr lang="en-US" sz="2400" dirty="0">
              <a:latin typeface="Comic Sans MS" pitchFamily="66" charset="0"/>
            </a:endParaRPr>
          </a:p>
          <a:p>
            <a:pPr marL="533400" indent="-533400">
              <a:buFontTx/>
              <a:buAutoNum type="arabicPeriod"/>
            </a:pPr>
            <a:r>
              <a:rPr lang="en-US" sz="2400" dirty="0"/>
              <a:t>         </a:t>
            </a:r>
            <a:r>
              <a:rPr lang="en-US" sz="2400" dirty="0">
                <a:latin typeface="Comic Sans MS" pitchFamily="66" charset="0"/>
              </a:rPr>
              <a:t>y ← p[y</a:t>
            </a:r>
            <a:r>
              <a:rPr lang="en-US" sz="2400" dirty="0" smtClean="0">
                <a:latin typeface="Comic Sans MS" pitchFamily="66" charset="0"/>
              </a:rPr>
              <a:t>]				 //to move up y</a:t>
            </a:r>
            <a:endParaRPr lang="en-US" sz="2400" dirty="0">
              <a:latin typeface="Comic Sans MS" pitchFamily="66" charset="0"/>
            </a:endParaRPr>
          </a:p>
          <a:p>
            <a:pPr marL="533400" indent="-533400">
              <a:buFontTx/>
              <a:buAutoNum type="arabicPeriod"/>
            </a:pPr>
            <a:r>
              <a:rPr lang="en-US" sz="2400" dirty="0"/>
              <a:t> </a:t>
            </a:r>
            <a:r>
              <a:rPr lang="en-US" sz="2400" b="1" dirty="0"/>
              <a:t>return </a:t>
            </a:r>
            <a:r>
              <a:rPr lang="en-US" sz="2400" dirty="0" smtClean="0">
                <a:latin typeface="Comic Sans MS" pitchFamily="66" charset="0"/>
              </a:rPr>
              <a:t>y				//is = successor(x)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4AD0-0B4A-4A71-BA9C-CED89AD63D3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CD44C-2084-4D5B-9FB6-B3C9E93B1B22}" type="slidenum">
              <a:rPr lang="en-US"/>
              <a:pPr/>
              <a:t>26</a:t>
            </a:fld>
            <a:endParaRPr lang="en-US"/>
          </a:p>
        </p:txBody>
      </p:sp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63562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/>
              <a:t>Predecessor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59762" cy="533876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DD0111"/>
                </a:solidFill>
                <a:latin typeface="Monotype Corsiva" pitchFamily="66" charset="0"/>
              </a:rPr>
              <a:t>Def:</a:t>
            </a:r>
            <a:r>
              <a:rPr lang="en-US" dirty="0">
                <a:latin typeface="Monotype Corsiva" pitchFamily="66" charset="0"/>
              </a:rPr>
              <a:t> predecessor</a:t>
            </a:r>
            <a:r>
              <a:rPr lang="en-US" dirty="0"/>
              <a:t> (</a:t>
            </a:r>
            <a:r>
              <a:rPr lang="en-US" dirty="0">
                <a:latin typeface="Monotype Corsiva" pitchFamily="66" charset="0"/>
              </a:rPr>
              <a:t>x </a:t>
            </a:r>
            <a:r>
              <a:rPr lang="en-US" dirty="0"/>
              <a:t>) </a:t>
            </a:r>
            <a:r>
              <a:rPr lang="en-US" dirty="0">
                <a:latin typeface="Monotype Corsiva" pitchFamily="66" charset="0"/>
              </a:rPr>
              <a:t>=</a:t>
            </a:r>
            <a:r>
              <a:rPr lang="en-US" dirty="0"/>
              <a:t> </a:t>
            </a:r>
            <a:r>
              <a:rPr lang="en-US" dirty="0">
                <a:latin typeface="Monotype Corsiva" pitchFamily="66" charset="0"/>
              </a:rPr>
              <a:t>y</a:t>
            </a:r>
            <a:r>
              <a:rPr lang="en-US" dirty="0"/>
              <a:t>, such that </a:t>
            </a:r>
            <a:r>
              <a:rPr lang="en-US" dirty="0">
                <a:latin typeface="Comic Sans MS" pitchFamily="66" charset="0"/>
              </a:rPr>
              <a:t>key [y]</a:t>
            </a:r>
            <a:r>
              <a:rPr lang="en-US" dirty="0"/>
              <a:t> is the 				biggest </a:t>
            </a:r>
            <a:r>
              <a:rPr lang="en-US" dirty="0">
                <a:latin typeface="Comic Sans MS" pitchFamily="66" charset="0"/>
              </a:rPr>
              <a:t>key &lt; key [x]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DD0111"/>
                </a:solidFill>
                <a:latin typeface="Monotype Corsiva" pitchFamily="66" charset="0"/>
              </a:rPr>
              <a:t>E.g.:</a:t>
            </a:r>
            <a:r>
              <a:rPr lang="en-US" dirty="0"/>
              <a:t> </a:t>
            </a:r>
            <a:r>
              <a:rPr lang="en-US" dirty="0">
                <a:latin typeface="Monotype Corsiva" pitchFamily="66" charset="0"/>
              </a:rPr>
              <a:t>predecessor (15) =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 		 </a:t>
            </a:r>
            <a:r>
              <a:rPr lang="en-US" dirty="0">
                <a:latin typeface="Monotype Corsiva" pitchFamily="66" charset="0"/>
              </a:rPr>
              <a:t>predecessor (9) =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Monotype Corsiva" pitchFamily="66" charset="0"/>
              </a:rPr>
              <a:t>		 predecessor (13) =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>
              <a:latin typeface="Monotype Corsiva" pitchFamily="66" charset="0"/>
            </a:endParaRPr>
          </a:p>
          <a:p>
            <a:pPr>
              <a:lnSpc>
                <a:spcPct val="90000"/>
              </a:lnSpc>
            </a:pPr>
            <a:r>
              <a:rPr lang="en-US" dirty="0"/>
              <a:t>Case 1: </a:t>
            </a:r>
            <a:r>
              <a:rPr lang="en-US" dirty="0">
                <a:latin typeface="Comic Sans MS" pitchFamily="66" charset="0"/>
              </a:rPr>
              <a:t>left (x)</a:t>
            </a:r>
            <a:r>
              <a:rPr lang="en-US" dirty="0"/>
              <a:t> is non empty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Monotype Corsiva" pitchFamily="66" charset="0"/>
              </a:rPr>
              <a:t>predecessor</a:t>
            </a:r>
            <a:r>
              <a:rPr lang="en-US" dirty="0"/>
              <a:t> (</a:t>
            </a:r>
            <a:r>
              <a:rPr lang="en-US" dirty="0">
                <a:latin typeface="Monotype Corsiva" pitchFamily="66" charset="0"/>
              </a:rPr>
              <a:t>x</a:t>
            </a:r>
            <a:r>
              <a:rPr lang="en-US" dirty="0"/>
              <a:t> ) = the maximum in </a:t>
            </a:r>
            <a:r>
              <a:rPr lang="en-US" dirty="0">
                <a:latin typeface="Comic Sans MS" pitchFamily="66" charset="0"/>
              </a:rPr>
              <a:t>left (x)</a:t>
            </a:r>
          </a:p>
          <a:p>
            <a:pPr>
              <a:lnSpc>
                <a:spcPct val="90000"/>
              </a:lnSpc>
            </a:pPr>
            <a:r>
              <a:rPr lang="en-US" dirty="0"/>
              <a:t>Case 2: </a:t>
            </a:r>
            <a:r>
              <a:rPr lang="en-US" dirty="0">
                <a:latin typeface="Comic Sans MS" pitchFamily="66" charset="0"/>
              </a:rPr>
              <a:t>left (x)</a:t>
            </a:r>
            <a:r>
              <a:rPr lang="en-US" dirty="0"/>
              <a:t> is empty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Find the </a:t>
            </a:r>
            <a:r>
              <a:rPr lang="en-US" dirty="0">
                <a:solidFill>
                  <a:srgbClr val="FF0000"/>
                </a:solidFill>
              </a:rPr>
              <a:t>current node</a:t>
            </a:r>
            <a:r>
              <a:rPr lang="en-US" dirty="0"/>
              <a:t> is a </a:t>
            </a:r>
            <a:r>
              <a:rPr lang="en-US" dirty="0">
                <a:solidFill>
                  <a:srgbClr val="FF0000"/>
                </a:solidFill>
              </a:rPr>
              <a:t>right </a:t>
            </a:r>
            <a:r>
              <a:rPr lang="en-US" dirty="0" smtClean="0">
                <a:solidFill>
                  <a:srgbClr val="FF0000"/>
                </a:solidFill>
              </a:rPr>
              <a:t>child</a:t>
            </a:r>
            <a:r>
              <a:rPr lang="en-US" dirty="0" smtClean="0"/>
              <a:t> by moving up in tree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 smtClean="0"/>
              <a:t>: </a:t>
            </a:r>
            <a:r>
              <a:rPr lang="en-US" dirty="0">
                <a:latin typeface="Monotype Corsiva" pitchFamily="66" charset="0"/>
              </a:rPr>
              <a:t>predecessor</a:t>
            </a:r>
            <a:r>
              <a:rPr lang="en-US" dirty="0"/>
              <a:t> (</a:t>
            </a:r>
            <a:r>
              <a:rPr lang="en-US" dirty="0">
                <a:latin typeface="Monotype Corsiva" pitchFamily="66" charset="0"/>
              </a:rPr>
              <a:t>x </a:t>
            </a:r>
            <a:r>
              <a:rPr lang="en-US" dirty="0"/>
              <a:t>) is the parent of the current node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you cannot go further (and you reached the root):    </a:t>
            </a:r>
            <a:r>
              <a:rPr lang="en-US" dirty="0" smtClean="0"/>
              <a:t> predecessor(</a:t>
            </a:r>
            <a:r>
              <a:rPr lang="en-US" dirty="0" smtClean="0">
                <a:latin typeface="Comic Sans MS" pitchFamily="66" charset="0"/>
              </a:rPr>
              <a:t>x)-</a:t>
            </a:r>
            <a:r>
              <a:rPr lang="en-US" dirty="0" smtClean="0"/>
              <a:t>is </a:t>
            </a:r>
            <a:r>
              <a:rPr lang="en-US" dirty="0"/>
              <a:t>the smallest element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943600" y="1676400"/>
            <a:ext cx="2943225" cy="2209800"/>
            <a:chOff x="624" y="1200"/>
            <a:chExt cx="1854" cy="1392"/>
          </a:xfrm>
        </p:grpSpPr>
        <p:sp>
          <p:nvSpPr>
            <p:cNvPr id="378885" name="Line 5"/>
            <p:cNvSpPr>
              <a:spLocks noChangeAspect="1" noChangeShapeType="1"/>
            </p:cNvSpPr>
            <p:nvPr/>
          </p:nvSpPr>
          <p:spPr bwMode="auto">
            <a:xfrm flipV="1">
              <a:off x="1488" y="2262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8886" name="Line 6"/>
            <p:cNvSpPr>
              <a:spLocks noChangeAspect="1" noChangeShapeType="1"/>
            </p:cNvSpPr>
            <p:nvPr/>
          </p:nvSpPr>
          <p:spPr bwMode="auto">
            <a:xfrm rot="5400000" flipV="1">
              <a:off x="1523" y="2051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8887" name="Line 7"/>
            <p:cNvSpPr>
              <a:spLocks noChangeAspect="1" noChangeShapeType="1"/>
            </p:cNvSpPr>
            <p:nvPr/>
          </p:nvSpPr>
          <p:spPr bwMode="auto">
            <a:xfrm flipV="1">
              <a:off x="1805" y="1725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8888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904" y="197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8889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1245" y="172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8890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641" y="1268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8891" name="Line 11"/>
            <p:cNvSpPr>
              <a:spLocks noChangeShapeType="1"/>
            </p:cNvSpPr>
            <p:nvPr/>
          </p:nvSpPr>
          <p:spPr bwMode="auto">
            <a:xfrm flipV="1">
              <a:off x="730" y="1296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8892" name="Oval 12"/>
            <p:cNvSpPr>
              <a:spLocks noChangeArrowheads="1"/>
            </p:cNvSpPr>
            <p:nvPr/>
          </p:nvSpPr>
          <p:spPr bwMode="auto">
            <a:xfrm>
              <a:off x="874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378893" name="Oval 13"/>
            <p:cNvSpPr>
              <a:spLocks noChangeArrowheads="1"/>
            </p:cNvSpPr>
            <p:nvPr/>
          </p:nvSpPr>
          <p:spPr bwMode="auto">
            <a:xfrm>
              <a:off x="624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378894" name="Oval 14"/>
            <p:cNvSpPr>
              <a:spLocks noChangeArrowheads="1"/>
            </p:cNvSpPr>
            <p:nvPr/>
          </p:nvSpPr>
          <p:spPr bwMode="auto">
            <a:xfrm>
              <a:off x="1066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378895" name="Oval 15"/>
            <p:cNvSpPr>
              <a:spLocks noChangeArrowheads="1"/>
            </p:cNvSpPr>
            <p:nvPr/>
          </p:nvSpPr>
          <p:spPr bwMode="auto">
            <a:xfrm>
              <a:off x="1162" y="163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78896" name="Oval 16"/>
            <p:cNvSpPr>
              <a:spLocks noChangeArrowheads="1"/>
            </p:cNvSpPr>
            <p:nvPr/>
          </p:nvSpPr>
          <p:spPr bwMode="auto">
            <a:xfrm>
              <a:off x="1450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378897" name="Oval 17"/>
            <p:cNvSpPr>
              <a:spLocks noChangeArrowheads="1"/>
            </p:cNvSpPr>
            <p:nvPr/>
          </p:nvSpPr>
          <p:spPr bwMode="auto">
            <a:xfrm>
              <a:off x="1622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13</a:t>
              </a:r>
            </a:p>
          </p:txBody>
        </p:sp>
        <p:sp>
          <p:nvSpPr>
            <p:cNvPr id="378898" name="Oval 18"/>
            <p:cNvSpPr>
              <a:spLocks noChangeArrowheads="1"/>
            </p:cNvSpPr>
            <p:nvPr/>
          </p:nvSpPr>
          <p:spPr bwMode="auto">
            <a:xfrm>
              <a:off x="1618" y="120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378899" name="Oval 19"/>
            <p:cNvSpPr>
              <a:spLocks noChangeArrowheads="1"/>
            </p:cNvSpPr>
            <p:nvPr/>
          </p:nvSpPr>
          <p:spPr bwMode="auto">
            <a:xfrm>
              <a:off x="2024" y="163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378900" name="Oval 20"/>
            <p:cNvSpPr>
              <a:spLocks noChangeArrowheads="1"/>
            </p:cNvSpPr>
            <p:nvPr/>
          </p:nvSpPr>
          <p:spPr bwMode="auto">
            <a:xfrm>
              <a:off x="1700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17</a:t>
              </a:r>
            </a:p>
          </p:txBody>
        </p:sp>
        <p:sp>
          <p:nvSpPr>
            <p:cNvPr id="378901" name="Oval 21"/>
            <p:cNvSpPr>
              <a:spLocks noChangeArrowheads="1"/>
            </p:cNvSpPr>
            <p:nvPr/>
          </p:nvSpPr>
          <p:spPr bwMode="auto">
            <a:xfrm>
              <a:off x="2276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378902" name="Oval 22"/>
            <p:cNvSpPr>
              <a:spLocks noChangeArrowheads="1"/>
            </p:cNvSpPr>
            <p:nvPr/>
          </p:nvSpPr>
          <p:spPr bwMode="auto">
            <a:xfrm>
              <a:off x="1440" y="239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</p:grpSp>
      <p:sp>
        <p:nvSpPr>
          <p:cNvPr id="378903" name="Text Box 23"/>
          <p:cNvSpPr txBox="1">
            <a:spLocks noChangeArrowheads="1"/>
          </p:cNvSpPr>
          <p:nvPr/>
        </p:nvSpPr>
        <p:spPr bwMode="auto">
          <a:xfrm>
            <a:off x="3819525" y="1828800"/>
            <a:ext cx="4984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Monotype Corsiva" pitchFamily="66" charset="0"/>
              </a:rPr>
              <a:t>13</a:t>
            </a:r>
          </a:p>
        </p:txBody>
      </p:sp>
      <p:sp>
        <p:nvSpPr>
          <p:cNvPr id="378904" name="Text Box 24"/>
          <p:cNvSpPr txBox="1">
            <a:spLocks noChangeArrowheads="1"/>
          </p:cNvSpPr>
          <p:nvPr/>
        </p:nvSpPr>
        <p:spPr bwMode="auto">
          <a:xfrm>
            <a:off x="3784600" y="2209800"/>
            <a:ext cx="3413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latin typeface="Monotype Corsiva" pitchFamily="66" charset="0"/>
              </a:rPr>
              <a:t>7</a:t>
            </a:r>
          </a:p>
        </p:txBody>
      </p:sp>
      <p:sp>
        <p:nvSpPr>
          <p:cNvPr id="378905" name="Text Box 25"/>
          <p:cNvSpPr txBox="1">
            <a:spLocks noChangeArrowheads="1"/>
          </p:cNvSpPr>
          <p:nvPr/>
        </p:nvSpPr>
        <p:spPr bwMode="auto">
          <a:xfrm>
            <a:off x="3714750" y="2590800"/>
            <a:ext cx="3413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latin typeface="Monotype Corsiva" pitchFamily="66" charset="0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3" grpId="0"/>
      <p:bldP spid="378904" grpId="0"/>
      <p:bldP spid="37890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4800600" cy="960438"/>
          </a:xfrm>
        </p:spPr>
        <p:txBody>
          <a:bodyPr/>
          <a:lstStyle/>
          <a:p>
            <a:r>
              <a:rPr lang="en-US" dirty="0" smtClean="0"/>
              <a:t>Predecessor</a:t>
            </a:r>
            <a:endParaRPr lang="en-US" dirty="0"/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9"/>
            <a:ext cx="8229600" cy="4195761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DD0111"/>
                </a:solidFill>
                <a:latin typeface="Monotype Corsiva" pitchFamily="66" charset="0"/>
              </a:rPr>
              <a:t>Def:</a:t>
            </a:r>
            <a:r>
              <a:rPr lang="en-US" dirty="0">
                <a:latin typeface="Monotype Corsiva" pitchFamily="66" charset="0"/>
              </a:rPr>
              <a:t> </a:t>
            </a:r>
            <a:r>
              <a:rPr lang="en-US" dirty="0" smtClean="0">
                <a:latin typeface="Monotype Corsiva" pitchFamily="66" charset="0"/>
              </a:rPr>
              <a:t>predecessor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latin typeface="Monotype Corsiva" pitchFamily="66" charset="0"/>
              </a:rPr>
              <a:t>x </a:t>
            </a:r>
            <a:r>
              <a:rPr lang="en-US" dirty="0"/>
              <a:t>) </a:t>
            </a:r>
            <a:r>
              <a:rPr lang="en-US" dirty="0">
                <a:latin typeface="Monotype Corsiva" pitchFamily="66" charset="0"/>
              </a:rPr>
              <a:t>=</a:t>
            </a:r>
            <a:r>
              <a:rPr lang="en-US" dirty="0"/>
              <a:t> </a:t>
            </a:r>
            <a:r>
              <a:rPr lang="en-US" dirty="0">
                <a:latin typeface="Comic Sans MS" pitchFamily="66" charset="0"/>
              </a:rPr>
              <a:t>y</a:t>
            </a:r>
            <a:r>
              <a:rPr lang="en-US" dirty="0"/>
              <a:t>, such that </a:t>
            </a:r>
            <a:r>
              <a:rPr lang="en-US" dirty="0">
                <a:latin typeface="Comic Sans MS" pitchFamily="66" charset="0"/>
              </a:rPr>
              <a:t>key [y]</a:t>
            </a:r>
            <a:r>
              <a:rPr lang="en-US" dirty="0"/>
              <a:t> is the 				smallest key </a:t>
            </a:r>
            <a:r>
              <a:rPr lang="en-US" i="1" dirty="0"/>
              <a:t>&gt; </a:t>
            </a:r>
            <a:r>
              <a:rPr lang="en-US" dirty="0">
                <a:latin typeface="Comic Sans MS" pitchFamily="66" charset="0"/>
              </a:rPr>
              <a:t>key [x]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DD0111"/>
                </a:solidFill>
                <a:latin typeface="Monotype Corsiva" pitchFamily="66" charset="0"/>
              </a:rPr>
              <a:t>E.g.:</a:t>
            </a:r>
            <a:r>
              <a:rPr lang="en-US" dirty="0"/>
              <a:t> </a:t>
            </a:r>
            <a:r>
              <a:rPr lang="en-US" dirty="0" smtClean="0">
                <a:latin typeface="Monotype Corsiva" pitchFamily="66" charset="0"/>
              </a:rPr>
              <a:t>predecessor(4) </a:t>
            </a:r>
            <a:r>
              <a:rPr lang="en-US" dirty="0">
                <a:latin typeface="Monotype Corsiva" pitchFamily="66" charset="0"/>
              </a:rPr>
              <a:t>=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 		 </a:t>
            </a:r>
            <a:r>
              <a:rPr lang="en-US" dirty="0" smtClean="0">
                <a:latin typeface="Monotype Corsiva" pitchFamily="66" charset="0"/>
              </a:rPr>
              <a:t>predecessor (7) </a:t>
            </a:r>
            <a:r>
              <a:rPr lang="en-US" dirty="0">
                <a:latin typeface="Monotype Corsiva" pitchFamily="66" charset="0"/>
              </a:rPr>
              <a:t>=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Monotype Corsiva" pitchFamily="66" charset="0"/>
              </a:rPr>
              <a:t>		 </a:t>
            </a:r>
            <a:r>
              <a:rPr lang="en-US" dirty="0" smtClean="0">
                <a:latin typeface="Monotype Corsiva" pitchFamily="66" charset="0"/>
              </a:rPr>
              <a:t>predecessor (20) </a:t>
            </a:r>
            <a:r>
              <a:rPr lang="en-US" dirty="0">
                <a:latin typeface="Monotype Corsiva" pitchFamily="66" charset="0"/>
              </a:rPr>
              <a:t>=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Monotype Corsiva" pitchFamily="66" charset="0"/>
              </a:rPr>
              <a:t>		</a:t>
            </a:r>
            <a:r>
              <a:rPr lang="en-US" sz="2400" dirty="0" smtClean="0">
                <a:latin typeface="Monotype Corsiva" pitchFamily="66" charset="0"/>
              </a:rPr>
              <a:t>predecessor (13) =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 smtClean="0">
                <a:latin typeface="Monotype Corsiva" pitchFamily="66" charset="0"/>
              </a:rPr>
              <a:t>		</a:t>
            </a:r>
            <a:r>
              <a:rPr lang="en-US" sz="2400" dirty="0" smtClean="0">
                <a:latin typeface="Monotype Corsiva" pitchFamily="66" charset="0"/>
              </a:rPr>
              <a:t>predecessor (18) =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 smtClean="0">
                <a:latin typeface="Monotype Corsiva" pitchFamily="66" charset="0"/>
              </a:rPr>
              <a:t>		</a:t>
            </a:r>
            <a:r>
              <a:rPr lang="en-US" sz="2400" dirty="0" smtClean="0">
                <a:latin typeface="Monotype Corsiva" pitchFamily="66" charset="0"/>
              </a:rPr>
              <a:t>predecessor (2) =</a:t>
            </a:r>
            <a:endParaRPr lang="en-US" sz="1800" dirty="0" smtClean="0">
              <a:latin typeface="Monotype Corsiva" pitchFamily="66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800" dirty="0" smtClean="0">
                <a:latin typeface="Monotype Corsiva" pitchFamily="66" charset="0"/>
              </a:rPr>
              <a:t>		</a:t>
            </a:r>
            <a:r>
              <a:rPr lang="en-US" sz="2400" dirty="0" smtClean="0">
                <a:latin typeface="Monotype Corsiva" pitchFamily="66" charset="0"/>
              </a:rPr>
              <a:t>predecessor (3) =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 smtClean="0">
                <a:latin typeface="Monotype Corsiva" pitchFamily="66" charset="0"/>
              </a:rPr>
              <a:t>		</a:t>
            </a:r>
            <a:r>
              <a:rPr lang="en-US" sz="1800" dirty="0" smtClean="0">
                <a:latin typeface="Monotype Corsiva" pitchFamily="66" charset="0"/>
              </a:rPr>
              <a:t>predecessor (6) =</a:t>
            </a:r>
            <a:r>
              <a:rPr lang="en-US" sz="1400" dirty="0" smtClean="0">
                <a:latin typeface="Monotype Corsiva" pitchFamily="66" charset="0"/>
              </a:rPr>
              <a:t>		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 smtClean="0">
                <a:latin typeface="Monotype Corsiva" pitchFamily="66" charset="0"/>
              </a:rPr>
              <a:t>		predecessor (9) =</a:t>
            </a:r>
            <a:endParaRPr lang="en-US" sz="1400" dirty="0" smtClean="0">
              <a:latin typeface="Monotype Corsiva" pitchFamily="66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800" dirty="0" smtClean="0">
                <a:latin typeface="Monotype Corsiva" pitchFamily="66" charset="0"/>
              </a:rPr>
              <a:t>		predecessor (17) =</a:t>
            </a:r>
            <a:endParaRPr lang="en-US" sz="1400" dirty="0" smtClean="0">
              <a:latin typeface="Monotype Corsiva" pitchFamily="66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800" dirty="0" smtClean="0">
                <a:latin typeface="Monotype Corsiva" pitchFamily="66" charset="0"/>
              </a:rPr>
              <a:t>		predecessor (9) =</a:t>
            </a:r>
            <a:endParaRPr lang="en-US" sz="1400" dirty="0" smtClean="0">
              <a:latin typeface="Monotype Corsiva" pitchFamily="66" charset="0"/>
            </a:endParaRPr>
          </a:p>
          <a:p>
            <a:pPr>
              <a:lnSpc>
                <a:spcPct val="80000"/>
              </a:lnSpc>
              <a:buNone/>
            </a:pPr>
            <a:endParaRPr lang="en-US" sz="1800" dirty="0" smtClean="0">
              <a:latin typeface="Monotype Corsiva" pitchFamily="66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864225" y="1785938"/>
            <a:ext cx="2943225" cy="2209800"/>
            <a:chOff x="624" y="1200"/>
            <a:chExt cx="1854" cy="1392"/>
          </a:xfrm>
        </p:grpSpPr>
        <p:sp>
          <p:nvSpPr>
            <p:cNvPr id="431109" name="Line 5"/>
            <p:cNvSpPr>
              <a:spLocks noChangeAspect="1" noChangeShapeType="1"/>
            </p:cNvSpPr>
            <p:nvPr/>
          </p:nvSpPr>
          <p:spPr bwMode="auto">
            <a:xfrm flipV="1">
              <a:off x="1488" y="2262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110" name="Line 6"/>
            <p:cNvSpPr>
              <a:spLocks noChangeAspect="1" noChangeShapeType="1"/>
            </p:cNvSpPr>
            <p:nvPr/>
          </p:nvSpPr>
          <p:spPr bwMode="auto">
            <a:xfrm rot="5400000" flipV="1">
              <a:off x="1523" y="2051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111" name="Line 7"/>
            <p:cNvSpPr>
              <a:spLocks noChangeAspect="1" noChangeShapeType="1"/>
            </p:cNvSpPr>
            <p:nvPr/>
          </p:nvSpPr>
          <p:spPr bwMode="auto">
            <a:xfrm flipV="1">
              <a:off x="1805" y="1725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112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904" y="197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113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1245" y="172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114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641" y="1268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115" name="Line 11"/>
            <p:cNvSpPr>
              <a:spLocks noChangeShapeType="1"/>
            </p:cNvSpPr>
            <p:nvPr/>
          </p:nvSpPr>
          <p:spPr bwMode="auto">
            <a:xfrm flipV="1">
              <a:off x="730" y="1296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116" name="Oval 12"/>
            <p:cNvSpPr>
              <a:spLocks noChangeArrowheads="1"/>
            </p:cNvSpPr>
            <p:nvPr/>
          </p:nvSpPr>
          <p:spPr bwMode="auto">
            <a:xfrm>
              <a:off x="874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431117" name="Oval 13"/>
            <p:cNvSpPr>
              <a:spLocks noChangeArrowheads="1"/>
            </p:cNvSpPr>
            <p:nvPr/>
          </p:nvSpPr>
          <p:spPr bwMode="auto">
            <a:xfrm>
              <a:off x="624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431118" name="Oval 14"/>
            <p:cNvSpPr>
              <a:spLocks noChangeArrowheads="1"/>
            </p:cNvSpPr>
            <p:nvPr/>
          </p:nvSpPr>
          <p:spPr bwMode="auto">
            <a:xfrm>
              <a:off x="1066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431119" name="Oval 15"/>
            <p:cNvSpPr>
              <a:spLocks noChangeArrowheads="1"/>
            </p:cNvSpPr>
            <p:nvPr/>
          </p:nvSpPr>
          <p:spPr bwMode="auto">
            <a:xfrm>
              <a:off x="1162" y="163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431120" name="Oval 16"/>
            <p:cNvSpPr>
              <a:spLocks noChangeArrowheads="1"/>
            </p:cNvSpPr>
            <p:nvPr/>
          </p:nvSpPr>
          <p:spPr bwMode="auto">
            <a:xfrm>
              <a:off x="1450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431121" name="Oval 17"/>
            <p:cNvSpPr>
              <a:spLocks noChangeArrowheads="1"/>
            </p:cNvSpPr>
            <p:nvPr/>
          </p:nvSpPr>
          <p:spPr bwMode="auto">
            <a:xfrm>
              <a:off x="1622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13</a:t>
              </a:r>
            </a:p>
          </p:txBody>
        </p:sp>
        <p:sp>
          <p:nvSpPr>
            <p:cNvPr id="431122" name="Oval 18"/>
            <p:cNvSpPr>
              <a:spLocks noChangeArrowheads="1"/>
            </p:cNvSpPr>
            <p:nvPr/>
          </p:nvSpPr>
          <p:spPr bwMode="auto">
            <a:xfrm>
              <a:off x="1618" y="120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31123" name="Oval 19"/>
            <p:cNvSpPr>
              <a:spLocks noChangeArrowheads="1"/>
            </p:cNvSpPr>
            <p:nvPr/>
          </p:nvSpPr>
          <p:spPr bwMode="auto">
            <a:xfrm>
              <a:off x="2024" y="163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31124" name="Oval 20"/>
            <p:cNvSpPr>
              <a:spLocks noChangeArrowheads="1"/>
            </p:cNvSpPr>
            <p:nvPr/>
          </p:nvSpPr>
          <p:spPr bwMode="auto">
            <a:xfrm>
              <a:off x="1700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17</a:t>
              </a:r>
            </a:p>
          </p:txBody>
        </p:sp>
        <p:sp>
          <p:nvSpPr>
            <p:cNvPr id="431125" name="Oval 21"/>
            <p:cNvSpPr>
              <a:spLocks noChangeArrowheads="1"/>
            </p:cNvSpPr>
            <p:nvPr/>
          </p:nvSpPr>
          <p:spPr bwMode="auto">
            <a:xfrm>
              <a:off x="2276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431126" name="Oval 22"/>
            <p:cNvSpPr>
              <a:spLocks noChangeArrowheads="1"/>
            </p:cNvSpPr>
            <p:nvPr/>
          </p:nvSpPr>
          <p:spPr bwMode="auto">
            <a:xfrm>
              <a:off x="1440" y="239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</p:grpSp>
      <p:sp>
        <p:nvSpPr>
          <p:cNvPr id="431127" name="Text Box 23"/>
          <p:cNvSpPr txBox="1">
            <a:spLocks noChangeArrowheads="1"/>
          </p:cNvSpPr>
          <p:nvPr/>
        </p:nvSpPr>
        <p:spPr bwMode="auto">
          <a:xfrm>
            <a:off x="3433763" y="1752600"/>
            <a:ext cx="3433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Monotype Corsiva" pitchFamily="66" charset="0"/>
              </a:rPr>
              <a:t>3</a:t>
            </a:r>
            <a:endParaRPr lang="en-US" sz="2800" dirty="0">
              <a:latin typeface="Monotype Corsiva" pitchFamily="66" charset="0"/>
            </a:endParaRPr>
          </a:p>
        </p:txBody>
      </p:sp>
      <p:sp>
        <p:nvSpPr>
          <p:cNvPr id="431128" name="Text Box 24"/>
          <p:cNvSpPr txBox="1">
            <a:spLocks noChangeArrowheads="1"/>
          </p:cNvSpPr>
          <p:nvPr/>
        </p:nvSpPr>
        <p:spPr bwMode="auto">
          <a:xfrm>
            <a:off x="3398838" y="2133600"/>
            <a:ext cx="3433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Monotype Corsiva" pitchFamily="66" charset="0"/>
              </a:rPr>
              <a:t>6</a:t>
            </a:r>
            <a:endParaRPr lang="en-US" sz="2800" dirty="0">
              <a:latin typeface="Monotype Corsiva" pitchFamily="66" charset="0"/>
            </a:endParaRPr>
          </a:p>
        </p:txBody>
      </p:sp>
      <p:sp>
        <p:nvSpPr>
          <p:cNvPr id="431129" name="Text Box 25"/>
          <p:cNvSpPr txBox="1">
            <a:spLocks noChangeArrowheads="1"/>
          </p:cNvSpPr>
          <p:nvPr/>
        </p:nvSpPr>
        <p:spPr bwMode="auto">
          <a:xfrm>
            <a:off x="3328988" y="2514600"/>
            <a:ext cx="5020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Monotype Corsiva" pitchFamily="66" charset="0"/>
              </a:rPr>
              <a:t>18</a:t>
            </a:r>
            <a:endParaRPr lang="en-US" sz="2800" dirty="0">
              <a:latin typeface="Monotype Corsiva" pitchFamily="66" charset="0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609600" y="5410200"/>
            <a:ext cx="8229600" cy="1676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2000" dirty="0" smtClean="0">
                <a:latin typeface="Monotype Corsiva" pitchFamily="66" charset="0"/>
              </a:rPr>
              <a:t>predecessor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Corsiva" pitchFamily="66" charset="0"/>
                <a:ea typeface="+mn-ea"/>
                <a:cs typeface="+mn-cs"/>
              </a:rPr>
              <a:t>of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Corsiva" pitchFamily="66" charset="0"/>
                <a:ea typeface="+mn-ea"/>
                <a:cs typeface="+mn-cs"/>
              </a:rPr>
              <a:t> 4 is 3 using case-II part I. </a:t>
            </a:r>
            <a:r>
              <a:rPr lang="en-US" sz="2000" dirty="0" smtClean="0">
                <a:latin typeface="Monotype Corsiva" pitchFamily="66" charset="0"/>
              </a:rPr>
              <a:t>predecessor of 7 is 6 using case-II part I.</a:t>
            </a:r>
            <a:endParaRPr kumimoji="0" lang="en-US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otype Corsiva" pitchFamily="66" charset="0"/>
              <a:ea typeface="+mn-ea"/>
              <a:cs typeface="+mn-cs"/>
            </a:endParaRPr>
          </a:p>
          <a:p>
            <a:pPr marL="274320" lvl="0" indent="-274320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2000" dirty="0" smtClean="0">
                <a:latin typeface="Monotype Corsiva" pitchFamily="66" charset="0"/>
              </a:rPr>
              <a:t>predecessor of 20 is 18 using case-II part I. predecessor of 13 is 7 using case-II part I.</a:t>
            </a:r>
          </a:p>
          <a:p>
            <a:pPr marL="274320" lvl="0" indent="-274320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2000" dirty="0" smtClean="0">
                <a:latin typeface="Monotype Corsiva" pitchFamily="66" charset="0"/>
              </a:rPr>
              <a:t>predecessor of 18 is 15 using case-II part I. predecessor of 2 is 2 using case-II part II.</a:t>
            </a:r>
          </a:p>
          <a:p>
            <a:pPr marL="274320" lvl="0" indent="-274320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2000" dirty="0" smtClean="0">
                <a:latin typeface="Monotype Corsiva" pitchFamily="66" charset="0"/>
              </a:rPr>
              <a:t>predecessor of 3 is 2 using case-II part I.  Etc </a:t>
            </a:r>
            <a:r>
              <a:rPr lang="en-US" sz="2000" dirty="0" err="1" smtClean="0">
                <a:latin typeface="Monotype Corsiva" pitchFamily="66" charset="0"/>
              </a:rPr>
              <a:t>etc</a:t>
            </a:r>
            <a:endParaRPr lang="en-US" sz="2000" dirty="0" smtClean="0">
              <a:latin typeface="Monotype Corsiva" pitchFamily="66" charset="0"/>
            </a:endParaRPr>
          </a:p>
          <a:p>
            <a:pPr marL="274320" indent="-274320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</a:pPr>
            <a:endParaRPr lang="en-US" sz="2000" dirty="0" smtClean="0">
              <a:latin typeface="Monotype Corsiva" pitchFamily="66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otype Corsiva" pitchFamily="66" charset="0"/>
              <a:ea typeface="+mn-ea"/>
              <a:cs typeface="+mn-cs"/>
            </a:endParaRP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3307939" y="3210580"/>
            <a:ext cx="5020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Monotype Corsiva" pitchFamily="66" charset="0"/>
              </a:rPr>
              <a:t>17</a:t>
            </a:r>
            <a:endParaRPr lang="en-US" sz="2800" dirty="0">
              <a:latin typeface="Monotype Corsiva" pitchFamily="66" charset="0"/>
            </a:endParaRP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3276600" y="3515380"/>
            <a:ext cx="3433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Monotype Corsiva" pitchFamily="66" charset="0"/>
              </a:rPr>
              <a:t>2</a:t>
            </a:r>
            <a:endParaRPr lang="en-US" sz="2800" dirty="0">
              <a:latin typeface="Monotype Corsiva" pitchFamily="66" charset="0"/>
            </a:endParaRPr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3155539" y="3886200"/>
            <a:ext cx="3193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Monotype Corsiva" pitchFamily="66" charset="0"/>
              </a:rPr>
              <a:t>2</a:t>
            </a:r>
            <a:endParaRPr lang="en-US" sz="2800" dirty="0">
              <a:latin typeface="Monotype Corsiva" pitchFamily="66" charset="0"/>
            </a:endParaRP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3276600" y="2905780"/>
            <a:ext cx="3433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Monotype Corsiva" pitchFamily="66" charset="0"/>
              </a:rPr>
              <a:t>9</a:t>
            </a:r>
            <a:endParaRPr lang="en-US" sz="2800" dirty="0">
              <a:latin typeface="Monotype Corsiva" pitchFamily="66" charset="0"/>
            </a:endParaRP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4AD0-0B4A-4A71-BA9C-CED89AD63D3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3127430" y="4262735"/>
            <a:ext cx="3193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Monotype Corsiva" pitchFamily="66" charset="0"/>
              </a:rPr>
              <a:t>4</a:t>
            </a:r>
            <a:endParaRPr lang="en-US" sz="2800" dirty="0">
              <a:latin typeface="Monotype Corsiva" pitchFamily="66" charset="0"/>
            </a:endParaRPr>
          </a:p>
        </p:txBody>
      </p:sp>
      <p:sp>
        <p:nvSpPr>
          <p:cNvPr id="36" name="Text Box 25"/>
          <p:cNvSpPr txBox="1">
            <a:spLocks noChangeArrowheads="1"/>
          </p:cNvSpPr>
          <p:nvPr/>
        </p:nvSpPr>
        <p:spPr bwMode="auto">
          <a:xfrm>
            <a:off x="3124200" y="4495800"/>
            <a:ext cx="3193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Monotype Corsiva" pitchFamily="66" charset="0"/>
              </a:rPr>
              <a:t>7</a:t>
            </a:r>
            <a:endParaRPr lang="en-US" sz="2800" dirty="0">
              <a:latin typeface="Monotype Corsiva" pitchFamily="66" charset="0"/>
            </a:endParaRPr>
          </a:p>
        </p:txBody>
      </p: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3048000" y="4796135"/>
            <a:ext cx="4539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Monotype Corsiva" pitchFamily="66" charset="0"/>
              </a:rPr>
              <a:t>15</a:t>
            </a:r>
            <a:endParaRPr lang="en-US" sz="2800" dirty="0">
              <a:latin typeface="Monotype Corsiva" pitchFamily="66" charset="0"/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3033482" y="5029200"/>
            <a:ext cx="3193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Monotype Corsiva" pitchFamily="66" charset="0"/>
              </a:rPr>
              <a:t>7</a:t>
            </a:r>
            <a:endParaRPr lang="en-US" sz="2800" dirty="0"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27" grpId="0"/>
      <p:bldP spid="431128" grpId="0"/>
      <p:bldP spid="431129" grpId="0"/>
      <p:bldP spid="28" grpId="0"/>
      <p:bldP spid="29" grpId="0"/>
      <p:bldP spid="31" grpId="0"/>
      <p:bldP spid="32" grpId="0"/>
      <p:bldP spid="34" grpId="0"/>
      <p:bldP spid="36" grpId="0"/>
      <p:bldP spid="37" grpId="0"/>
      <p:bldP spid="3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</a:t>
            </a:r>
            <a:r>
              <a:rPr lang="en-US" dirty="0" smtClean="0"/>
              <a:t>Predecessor</a:t>
            </a:r>
            <a:endParaRPr lang="en-US" dirty="0"/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533400" indent="-533400">
              <a:buFontTx/>
              <a:buNone/>
            </a:pPr>
            <a:r>
              <a:rPr lang="en-US" dirty="0" err="1">
                <a:latin typeface="Monotype Corsiva" pitchFamily="66" charset="0"/>
              </a:rPr>
              <a:t>Alg</a:t>
            </a:r>
            <a:r>
              <a:rPr lang="en-US" dirty="0">
                <a:latin typeface="Monotype Corsiva" pitchFamily="66" charset="0"/>
              </a:rPr>
              <a:t>: </a:t>
            </a:r>
            <a:r>
              <a:rPr lang="en-US" dirty="0" smtClean="0"/>
              <a:t>TREE-Predecessor </a:t>
            </a:r>
            <a:r>
              <a:rPr lang="en-US" i="1" dirty="0" smtClean="0"/>
              <a:t>(x</a:t>
            </a:r>
            <a:r>
              <a:rPr lang="en-US" i="1" dirty="0"/>
              <a:t>)</a:t>
            </a:r>
          </a:p>
          <a:p>
            <a:pPr marL="533400" indent="-533400">
              <a:buFontTx/>
              <a:buAutoNum type="arabicPeriod"/>
            </a:pPr>
            <a:r>
              <a:rPr lang="en-US" sz="2400" dirty="0"/>
              <a:t> </a:t>
            </a:r>
            <a:r>
              <a:rPr lang="en-US" sz="2400" b="1" dirty="0"/>
              <a:t>if </a:t>
            </a:r>
            <a:r>
              <a:rPr lang="en-US" sz="2400" dirty="0" smtClean="0">
                <a:latin typeface="Comic Sans MS" pitchFamily="66" charset="0"/>
              </a:rPr>
              <a:t>left </a:t>
            </a:r>
            <a:r>
              <a:rPr lang="en-US" sz="2400" dirty="0">
                <a:latin typeface="Comic Sans MS" pitchFamily="66" charset="0"/>
              </a:rPr>
              <a:t>[x] </a:t>
            </a:r>
            <a:r>
              <a:rPr lang="en-US" sz="2400" dirty="0">
                <a:latin typeface="Comic Sans MS" pitchFamily="66" charset="0"/>
                <a:sym typeface="Symbol" pitchFamily="18" charset="2"/>
              </a:rPr>
              <a:t></a:t>
            </a:r>
            <a:r>
              <a:rPr lang="en-US" sz="2400" dirty="0">
                <a:latin typeface="Comic Sans MS" pitchFamily="66" charset="0"/>
              </a:rPr>
              <a:t> NIL</a:t>
            </a:r>
          </a:p>
          <a:p>
            <a:pPr marL="533400" indent="-533400">
              <a:buFontTx/>
              <a:buAutoNum type="arabicPeriod"/>
            </a:pPr>
            <a:r>
              <a:rPr lang="en-US" sz="2400" dirty="0"/>
              <a:t>    </a:t>
            </a:r>
            <a:r>
              <a:rPr lang="en-US" sz="2400" b="1" dirty="0"/>
              <a:t>then return </a:t>
            </a:r>
            <a:r>
              <a:rPr lang="en-US" sz="2400" dirty="0" smtClean="0"/>
              <a:t>TREE-Maximum(</a:t>
            </a:r>
            <a:r>
              <a:rPr lang="en-US" sz="2400" dirty="0" smtClean="0">
                <a:latin typeface="Comic Sans MS" pitchFamily="66" charset="0"/>
              </a:rPr>
              <a:t>left </a:t>
            </a:r>
            <a:r>
              <a:rPr lang="en-US" sz="2400" dirty="0">
                <a:latin typeface="Comic Sans MS" pitchFamily="66" charset="0"/>
              </a:rPr>
              <a:t>[x]</a:t>
            </a:r>
            <a:r>
              <a:rPr lang="en-US" sz="2400" dirty="0"/>
              <a:t>)</a:t>
            </a:r>
          </a:p>
          <a:p>
            <a:pPr marL="533400" indent="-533400">
              <a:buFontTx/>
              <a:buAutoNum type="arabicPeriod"/>
            </a:pPr>
            <a:r>
              <a:rPr lang="en-US" sz="2400" dirty="0"/>
              <a:t> </a:t>
            </a:r>
            <a:r>
              <a:rPr lang="en-US" sz="2400" dirty="0">
                <a:latin typeface="Comic Sans MS" pitchFamily="66" charset="0"/>
              </a:rPr>
              <a:t>y ← p[x]</a:t>
            </a:r>
          </a:p>
          <a:p>
            <a:pPr marL="533400" indent="-533400">
              <a:buFontTx/>
              <a:buAutoNum type="arabicPeriod"/>
            </a:pPr>
            <a:r>
              <a:rPr lang="en-US" sz="2400" dirty="0"/>
              <a:t> </a:t>
            </a:r>
            <a:r>
              <a:rPr lang="en-US" sz="2400" b="1" dirty="0"/>
              <a:t>while </a:t>
            </a:r>
            <a:r>
              <a:rPr lang="en-US" sz="2400" dirty="0">
                <a:latin typeface="Comic Sans MS" pitchFamily="66" charset="0"/>
              </a:rPr>
              <a:t>y </a:t>
            </a:r>
            <a:r>
              <a:rPr lang="en-US" sz="2400" dirty="0">
                <a:latin typeface="Comic Sans MS" pitchFamily="66" charset="0"/>
                <a:sym typeface="Symbol" pitchFamily="18" charset="2"/>
              </a:rPr>
              <a:t></a:t>
            </a:r>
            <a:r>
              <a:rPr lang="en-US" sz="2400" dirty="0">
                <a:latin typeface="Comic Sans MS" pitchFamily="66" charset="0"/>
              </a:rPr>
              <a:t> NIL</a:t>
            </a:r>
            <a:r>
              <a:rPr lang="en-US" sz="2400" dirty="0"/>
              <a:t> and </a:t>
            </a:r>
            <a:r>
              <a:rPr lang="en-US" sz="2400" dirty="0">
                <a:latin typeface="Comic Sans MS" pitchFamily="66" charset="0"/>
              </a:rPr>
              <a:t>x = </a:t>
            </a:r>
            <a:r>
              <a:rPr lang="en-US" sz="2400" dirty="0" smtClean="0">
                <a:latin typeface="Comic Sans MS" pitchFamily="66" charset="0"/>
              </a:rPr>
              <a:t>left </a:t>
            </a:r>
            <a:r>
              <a:rPr lang="en-US" sz="2400" dirty="0">
                <a:latin typeface="Comic Sans MS" pitchFamily="66" charset="0"/>
              </a:rPr>
              <a:t>[y]</a:t>
            </a:r>
          </a:p>
          <a:p>
            <a:pPr marL="533400" indent="-533400">
              <a:buFontTx/>
              <a:buAutoNum type="arabicPeriod"/>
            </a:pPr>
            <a:r>
              <a:rPr lang="en-US" sz="2400" dirty="0"/>
              <a:t>    </a:t>
            </a:r>
            <a:r>
              <a:rPr lang="en-US" sz="2400" b="1" dirty="0"/>
              <a:t>do </a:t>
            </a:r>
            <a:r>
              <a:rPr lang="en-US" sz="2400" dirty="0">
                <a:latin typeface="Comic Sans MS" pitchFamily="66" charset="0"/>
              </a:rPr>
              <a:t>x ← y</a:t>
            </a:r>
          </a:p>
          <a:p>
            <a:pPr marL="533400" indent="-533400">
              <a:buFontTx/>
              <a:buAutoNum type="arabicPeriod"/>
            </a:pPr>
            <a:r>
              <a:rPr lang="en-US" sz="2400" dirty="0"/>
              <a:t>         </a:t>
            </a:r>
            <a:r>
              <a:rPr lang="en-US" sz="2400" dirty="0">
                <a:latin typeface="Comic Sans MS" pitchFamily="66" charset="0"/>
              </a:rPr>
              <a:t>y ← p[y]</a:t>
            </a:r>
          </a:p>
          <a:p>
            <a:pPr marL="533400" indent="-533400">
              <a:buFontTx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If(y=NIL) </a:t>
            </a:r>
          </a:p>
          <a:p>
            <a:pPr marL="533400" indent="-533400">
              <a:buFontTx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return </a:t>
            </a:r>
            <a:r>
              <a:rPr lang="en-US" sz="2400" dirty="0" smtClean="0">
                <a:solidFill>
                  <a:srgbClr val="FF0000"/>
                </a:solidFill>
              </a:rPr>
              <a:t>TREE-Minimum(</a:t>
            </a:r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x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</a:p>
          <a:p>
            <a:pPr marL="533400" indent="-533400">
              <a:buFontTx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else </a:t>
            </a:r>
          </a:p>
          <a:p>
            <a:pPr marL="533400" indent="-533400">
              <a:buFontTx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return 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y</a:t>
            </a:r>
          </a:p>
          <a:p>
            <a:pPr marL="533400" indent="-533400">
              <a:buFontTx/>
              <a:buNone/>
            </a:pPr>
            <a:r>
              <a:rPr lang="en-US" sz="2400" dirty="0" smtClean="0"/>
              <a:t>Running </a:t>
            </a:r>
            <a:r>
              <a:rPr lang="en-US" sz="2400" dirty="0"/>
              <a:t>time: </a:t>
            </a:r>
            <a:r>
              <a:rPr lang="en-US" sz="2400" dirty="0">
                <a:latin typeface="Comic Sans MS" pitchFamily="66" charset="0"/>
              </a:rPr>
              <a:t>O (h), h</a:t>
            </a:r>
            <a:r>
              <a:rPr lang="en-US" sz="2400" dirty="0"/>
              <a:t> – height of the tree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940425" y="2689225"/>
            <a:ext cx="2943225" cy="2209800"/>
            <a:chOff x="624" y="1200"/>
            <a:chExt cx="1854" cy="1392"/>
          </a:xfrm>
        </p:grpSpPr>
        <p:sp>
          <p:nvSpPr>
            <p:cNvPr id="432133" name="Line 5"/>
            <p:cNvSpPr>
              <a:spLocks noChangeAspect="1" noChangeShapeType="1"/>
            </p:cNvSpPr>
            <p:nvPr/>
          </p:nvSpPr>
          <p:spPr bwMode="auto">
            <a:xfrm flipV="1">
              <a:off x="1488" y="2262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2134" name="Line 6"/>
            <p:cNvSpPr>
              <a:spLocks noChangeAspect="1" noChangeShapeType="1"/>
            </p:cNvSpPr>
            <p:nvPr/>
          </p:nvSpPr>
          <p:spPr bwMode="auto">
            <a:xfrm rot="5400000" flipV="1">
              <a:off x="1523" y="2051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2135" name="Line 7"/>
            <p:cNvSpPr>
              <a:spLocks noChangeAspect="1" noChangeShapeType="1"/>
            </p:cNvSpPr>
            <p:nvPr/>
          </p:nvSpPr>
          <p:spPr bwMode="auto">
            <a:xfrm flipV="1">
              <a:off x="1805" y="1725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2136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904" y="197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2137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1245" y="172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2138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641" y="1268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2139" name="Line 11"/>
            <p:cNvSpPr>
              <a:spLocks noChangeShapeType="1"/>
            </p:cNvSpPr>
            <p:nvPr/>
          </p:nvSpPr>
          <p:spPr bwMode="auto">
            <a:xfrm flipV="1">
              <a:off x="730" y="1296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2140" name="Oval 12"/>
            <p:cNvSpPr>
              <a:spLocks noChangeArrowheads="1"/>
            </p:cNvSpPr>
            <p:nvPr/>
          </p:nvSpPr>
          <p:spPr bwMode="auto">
            <a:xfrm>
              <a:off x="874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432141" name="Oval 13"/>
            <p:cNvSpPr>
              <a:spLocks noChangeArrowheads="1"/>
            </p:cNvSpPr>
            <p:nvPr/>
          </p:nvSpPr>
          <p:spPr bwMode="auto">
            <a:xfrm>
              <a:off x="624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432142" name="Oval 14"/>
            <p:cNvSpPr>
              <a:spLocks noChangeArrowheads="1"/>
            </p:cNvSpPr>
            <p:nvPr/>
          </p:nvSpPr>
          <p:spPr bwMode="auto">
            <a:xfrm>
              <a:off x="1066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432143" name="Oval 15"/>
            <p:cNvSpPr>
              <a:spLocks noChangeArrowheads="1"/>
            </p:cNvSpPr>
            <p:nvPr/>
          </p:nvSpPr>
          <p:spPr bwMode="auto">
            <a:xfrm>
              <a:off x="1162" y="163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432144" name="Oval 16"/>
            <p:cNvSpPr>
              <a:spLocks noChangeArrowheads="1"/>
            </p:cNvSpPr>
            <p:nvPr/>
          </p:nvSpPr>
          <p:spPr bwMode="auto">
            <a:xfrm>
              <a:off x="1450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32145" name="Oval 17"/>
            <p:cNvSpPr>
              <a:spLocks noChangeArrowheads="1"/>
            </p:cNvSpPr>
            <p:nvPr/>
          </p:nvSpPr>
          <p:spPr bwMode="auto">
            <a:xfrm>
              <a:off x="1622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13</a:t>
              </a:r>
            </a:p>
          </p:txBody>
        </p:sp>
        <p:sp>
          <p:nvSpPr>
            <p:cNvPr id="432146" name="Oval 18"/>
            <p:cNvSpPr>
              <a:spLocks noChangeArrowheads="1"/>
            </p:cNvSpPr>
            <p:nvPr/>
          </p:nvSpPr>
          <p:spPr bwMode="auto">
            <a:xfrm>
              <a:off x="1618" y="120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32147" name="Oval 19"/>
            <p:cNvSpPr>
              <a:spLocks noChangeArrowheads="1"/>
            </p:cNvSpPr>
            <p:nvPr/>
          </p:nvSpPr>
          <p:spPr bwMode="auto">
            <a:xfrm>
              <a:off x="2024" y="163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32148" name="Oval 20"/>
            <p:cNvSpPr>
              <a:spLocks noChangeArrowheads="1"/>
            </p:cNvSpPr>
            <p:nvPr/>
          </p:nvSpPr>
          <p:spPr bwMode="auto">
            <a:xfrm>
              <a:off x="1700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17</a:t>
              </a:r>
            </a:p>
          </p:txBody>
        </p:sp>
        <p:sp>
          <p:nvSpPr>
            <p:cNvPr id="432149" name="Oval 21"/>
            <p:cNvSpPr>
              <a:spLocks noChangeArrowheads="1"/>
            </p:cNvSpPr>
            <p:nvPr/>
          </p:nvSpPr>
          <p:spPr bwMode="auto">
            <a:xfrm>
              <a:off x="2276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432150" name="Oval 22"/>
            <p:cNvSpPr>
              <a:spLocks noChangeArrowheads="1"/>
            </p:cNvSpPr>
            <p:nvPr/>
          </p:nvSpPr>
          <p:spPr bwMode="auto">
            <a:xfrm>
              <a:off x="1440" y="239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</p:grpSp>
      <p:sp>
        <p:nvSpPr>
          <p:cNvPr id="432151" name="Line 23"/>
          <p:cNvSpPr>
            <a:spLocks noChangeShapeType="1"/>
          </p:cNvSpPr>
          <p:nvPr/>
        </p:nvSpPr>
        <p:spPr bwMode="auto">
          <a:xfrm rot="19994941" flipH="1">
            <a:off x="7442200" y="3638550"/>
            <a:ext cx="288925" cy="128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52" name="Text Box 24"/>
          <p:cNvSpPr txBox="1">
            <a:spLocks noChangeArrowheads="1"/>
          </p:cNvSpPr>
          <p:nvPr/>
        </p:nvSpPr>
        <p:spPr bwMode="auto">
          <a:xfrm>
            <a:off x="7658100" y="3224213"/>
            <a:ext cx="3032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Comic Sans MS" pitchFamily="66" charset="0"/>
              </a:rPr>
              <a:t>y</a:t>
            </a:r>
          </a:p>
        </p:txBody>
      </p:sp>
      <p:sp>
        <p:nvSpPr>
          <p:cNvPr id="432153" name="Line 25"/>
          <p:cNvSpPr>
            <a:spLocks noChangeShapeType="1"/>
          </p:cNvSpPr>
          <p:nvPr/>
        </p:nvSpPr>
        <p:spPr bwMode="auto">
          <a:xfrm flipH="1">
            <a:off x="7891463" y="4233863"/>
            <a:ext cx="303212" cy="13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54" name="Text Box 26"/>
          <p:cNvSpPr txBox="1">
            <a:spLocks noChangeArrowheads="1"/>
          </p:cNvSpPr>
          <p:nvPr/>
        </p:nvSpPr>
        <p:spPr bwMode="auto">
          <a:xfrm>
            <a:off x="8131175" y="398145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Comic Sans MS" pitchFamily="66" charset="0"/>
              </a:rPr>
              <a:t>x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4AD0-0B4A-4A71-BA9C-CED89AD63D3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7ED3-C19E-47F1-8219-32045487FA6D}" type="slidenum">
              <a:rPr lang="en-US"/>
              <a:pPr/>
              <a:t>29</a:t>
            </a:fld>
            <a:endParaRPr 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367588" y="4405313"/>
            <a:ext cx="501650" cy="571500"/>
            <a:chOff x="4626" y="2677"/>
            <a:chExt cx="316" cy="360"/>
          </a:xfrm>
        </p:grpSpPr>
        <p:sp>
          <p:nvSpPr>
            <p:cNvPr id="379907" name="Line 3"/>
            <p:cNvSpPr>
              <a:spLocks noChangeAspect="1" noChangeShapeType="1"/>
            </p:cNvSpPr>
            <p:nvPr/>
          </p:nvSpPr>
          <p:spPr bwMode="auto">
            <a:xfrm flipV="1">
              <a:off x="4683" y="2677"/>
              <a:ext cx="259" cy="247"/>
            </a:xfrm>
            <a:prstGeom prst="line">
              <a:avLst/>
            </a:prstGeom>
            <a:noFill/>
            <a:ln w="38100">
              <a:solidFill>
                <a:srgbClr val="DD011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08" name="Oval 4"/>
            <p:cNvSpPr>
              <a:spLocks noChangeArrowheads="1"/>
            </p:cNvSpPr>
            <p:nvPr/>
          </p:nvSpPr>
          <p:spPr bwMode="auto">
            <a:xfrm>
              <a:off x="4626" y="2835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D011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13</a:t>
              </a:r>
            </a:p>
          </p:txBody>
        </p:sp>
      </p:grpSp>
      <p:sp>
        <p:nvSpPr>
          <p:cNvPr id="379909" name="Rectangle 5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3810000" cy="808038"/>
          </a:xfrm>
        </p:spPr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37991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60338" y="1074738"/>
            <a:ext cx="6892925" cy="549592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/>
              <a:t>Goal: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Insert value </a:t>
            </a:r>
            <a:r>
              <a:rPr lang="en-US" sz="2000" dirty="0">
                <a:latin typeface="Comic Sans MS" pitchFamily="66" charset="0"/>
              </a:rPr>
              <a:t>v</a:t>
            </a:r>
            <a:r>
              <a:rPr lang="en-US" sz="2000" i="1" dirty="0"/>
              <a:t> </a:t>
            </a:r>
            <a:r>
              <a:rPr lang="en-US" sz="2000" dirty="0"/>
              <a:t>into a binary search tree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Idea: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If </a:t>
            </a:r>
            <a:r>
              <a:rPr lang="en-US" sz="2000" dirty="0">
                <a:latin typeface="Comic Sans MS" pitchFamily="66" charset="0"/>
              </a:rPr>
              <a:t>key [x] &lt; v</a:t>
            </a:r>
            <a:r>
              <a:rPr lang="en-US" sz="2000" dirty="0"/>
              <a:t> move to the right child of </a:t>
            </a:r>
            <a:r>
              <a:rPr lang="en-US" sz="2000" dirty="0">
                <a:latin typeface="Comic Sans MS" pitchFamily="66" charset="0"/>
              </a:rPr>
              <a:t>x,</a:t>
            </a:r>
            <a:r>
              <a:rPr lang="en-US" sz="2000" dirty="0"/>
              <a:t> 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dirty="0"/>
              <a:t>  	</a:t>
            </a:r>
            <a:r>
              <a:rPr lang="en-US" sz="2000" dirty="0"/>
              <a:t>else move to the left child of </a:t>
            </a:r>
            <a:r>
              <a:rPr lang="en-US" sz="2000" dirty="0">
                <a:latin typeface="Comic Sans MS" pitchFamily="66" charset="0"/>
              </a:rPr>
              <a:t>x</a:t>
            </a:r>
          </a:p>
          <a:p>
            <a:pPr lvl="1">
              <a:lnSpc>
                <a:spcPct val="11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When </a:t>
            </a:r>
            <a:r>
              <a:rPr lang="en-US" sz="2000" b="1" dirty="0">
                <a:solidFill>
                  <a:srgbClr val="FF0000"/>
                </a:solidFill>
                <a:latin typeface="Comic Sans MS" pitchFamily="66" charset="0"/>
              </a:rPr>
              <a:t>x</a:t>
            </a:r>
            <a:r>
              <a:rPr lang="en-US" sz="2000" b="1" dirty="0">
                <a:solidFill>
                  <a:srgbClr val="FF0000"/>
                </a:solidFill>
              </a:rPr>
              <a:t> is NIL, we found the correct position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If </a:t>
            </a:r>
            <a:r>
              <a:rPr lang="en-US" sz="2000" dirty="0">
                <a:latin typeface="Comic Sans MS" pitchFamily="66" charset="0"/>
              </a:rPr>
              <a:t>v &lt; key [y]</a:t>
            </a:r>
            <a:r>
              <a:rPr lang="en-US" sz="2000" dirty="0"/>
              <a:t> insert the new node as </a:t>
            </a:r>
            <a:r>
              <a:rPr lang="en-US" sz="2000" dirty="0" err="1">
                <a:latin typeface="Comic Sans MS" pitchFamily="66" charset="0"/>
              </a:rPr>
              <a:t>y</a:t>
            </a:r>
            <a:r>
              <a:rPr lang="en-US" sz="2000" dirty="0" err="1"/>
              <a:t>’s</a:t>
            </a:r>
            <a:r>
              <a:rPr lang="en-US" sz="2000" dirty="0"/>
              <a:t> left child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2400" dirty="0"/>
              <a:t>	  	</a:t>
            </a:r>
            <a:r>
              <a:rPr lang="en-US" sz="2000" dirty="0">
                <a:solidFill>
                  <a:schemeClr val="tx1"/>
                </a:solidFill>
              </a:rPr>
              <a:t>else insert it as </a:t>
            </a:r>
            <a:r>
              <a:rPr lang="en-US" sz="2000" dirty="0" err="1">
                <a:solidFill>
                  <a:schemeClr val="tx1"/>
                </a:solidFill>
                <a:latin typeface="Comic Sans MS" pitchFamily="66" charset="0"/>
              </a:rPr>
              <a:t>y</a:t>
            </a:r>
            <a:r>
              <a:rPr lang="en-US" sz="2000" dirty="0" err="1">
                <a:solidFill>
                  <a:schemeClr val="tx1"/>
                </a:solidFill>
              </a:rPr>
              <a:t>’s</a:t>
            </a:r>
            <a:r>
              <a:rPr lang="en-US" sz="2000" dirty="0">
                <a:solidFill>
                  <a:schemeClr val="tx1"/>
                </a:solidFill>
              </a:rPr>
              <a:t> right child</a:t>
            </a:r>
          </a:p>
          <a:p>
            <a:pPr>
              <a:lnSpc>
                <a:spcPct val="110000"/>
              </a:lnSpc>
              <a:buFontTx/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2000" dirty="0" err="1"/>
              <a:t>Begining</a:t>
            </a:r>
            <a:r>
              <a:rPr lang="en-US" sz="2000" dirty="0"/>
              <a:t> at the root, go down the tree and maintain:</a:t>
            </a:r>
          </a:p>
          <a:p>
            <a:pPr lvl="2">
              <a:lnSpc>
                <a:spcPct val="110000"/>
              </a:lnSpc>
            </a:pPr>
            <a:r>
              <a:rPr lang="en-US" sz="1800" b="1" dirty="0">
                <a:solidFill>
                  <a:srgbClr val="FF0000"/>
                </a:solidFill>
              </a:rPr>
              <a:t>Pointer </a:t>
            </a:r>
            <a:r>
              <a:rPr lang="en-US" sz="1800" b="1" dirty="0">
                <a:solidFill>
                  <a:srgbClr val="FF0000"/>
                </a:solidFill>
                <a:latin typeface="Comic Sans MS" pitchFamily="66" charset="0"/>
              </a:rPr>
              <a:t>x</a:t>
            </a:r>
            <a:r>
              <a:rPr lang="en-US" sz="1800" dirty="0">
                <a:latin typeface="Monotype Corsiva" pitchFamily="66" charset="0"/>
              </a:rPr>
              <a:t> </a:t>
            </a:r>
            <a:r>
              <a:rPr lang="en-US" sz="1800" dirty="0"/>
              <a:t>: </a:t>
            </a:r>
            <a:r>
              <a:rPr lang="en-US" sz="1800" b="1" dirty="0">
                <a:solidFill>
                  <a:srgbClr val="00B0F0"/>
                </a:solidFill>
              </a:rPr>
              <a:t>traces the downward path (current node)</a:t>
            </a:r>
          </a:p>
          <a:p>
            <a:pPr lvl="2">
              <a:lnSpc>
                <a:spcPct val="110000"/>
              </a:lnSpc>
            </a:pPr>
            <a:r>
              <a:rPr lang="en-US" sz="1800" b="1" dirty="0">
                <a:solidFill>
                  <a:srgbClr val="FF0000"/>
                </a:solidFill>
              </a:rPr>
              <a:t>Pointer </a:t>
            </a:r>
            <a:r>
              <a:rPr lang="en-US" sz="1800" b="1" dirty="0">
                <a:solidFill>
                  <a:srgbClr val="FF0000"/>
                </a:solidFill>
                <a:latin typeface="Comic Sans MS" pitchFamily="66" charset="0"/>
              </a:rPr>
              <a:t>y</a:t>
            </a:r>
            <a:r>
              <a:rPr lang="en-US" sz="1800" b="1" dirty="0">
                <a:solidFill>
                  <a:srgbClr val="FF0000"/>
                </a:solidFill>
                <a:latin typeface="Monotype Corsiva" pitchFamily="66" charset="0"/>
              </a:rPr>
              <a:t> </a:t>
            </a:r>
            <a:r>
              <a:rPr lang="en-US" sz="1800" dirty="0"/>
              <a:t>: </a:t>
            </a:r>
            <a:r>
              <a:rPr lang="en-US" sz="1800" b="1" dirty="0">
                <a:solidFill>
                  <a:srgbClr val="00B050"/>
                </a:solidFill>
              </a:rPr>
              <a:t>parent of </a:t>
            </a:r>
            <a:r>
              <a:rPr lang="en-US" sz="1800" b="1" dirty="0">
                <a:solidFill>
                  <a:srgbClr val="00B050"/>
                </a:solidFill>
                <a:latin typeface="Comic Sans MS" pitchFamily="66" charset="0"/>
              </a:rPr>
              <a:t>x</a:t>
            </a:r>
            <a:r>
              <a:rPr lang="en-US" sz="1800" b="1" dirty="0">
                <a:solidFill>
                  <a:srgbClr val="00B050"/>
                </a:solidFill>
              </a:rPr>
              <a:t>  (“trailing pointer” )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926138" y="3130550"/>
            <a:ext cx="2943225" cy="1846263"/>
            <a:chOff x="3718" y="1874"/>
            <a:chExt cx="1854" cy="1163"/>
          </a:xfrm>
        </p:grpSpPr>
        <p:sp>
          <p:nvSpPr>
            <p:cNvPr id="379912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859" y="2645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13" name="Line 9"/>
            <p:cNvSpPr>
              <a:spLocks noChangeAspect="1" noChangeShapeType="1"/>
            </p:cNvSpPr>
            <p:nvPr/>
          </p:nvSpPr>
          <p:spPr bwMode="auto">
            <a:xfrm flipV="1">
              <a:off x="4899" y="2399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14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3998" y="2644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15" name="Line 11"/>
            <p:cNvSpPr>
              <a:spLocks noChangeAspect="1" noChangeShapeType="1"/>
            </p:cNvSpPr>
            <p:nvPr/>
          </p:nvSpPr>
          <p:spPr bwMode="auto">
            <a:xfrm rot="16200000" flipV="1">
              <a:off x="4339" y="2394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16" name="Line 12"/>
            <p:cNvSpPr>
              <a:spLocks noChangeAspect="1" noChangeShapeType="1"/>
            </p:cNvSpPr>
            <p:nvPr/>
          </p:nvSpPr>
          <p:spPr bwMode="auto">
            <a:xfrm rot="16200000" flipV="1">
              <a:off x="4735" y="1942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17" name="Line 13"/>
            <p:cNvSpPr>
              <a:spLocks noChangeShapeType="1"/>
            </p:cNvSpPr>
            <p:nvPr/>
          </p:nvSpPr>
          <p:spPr bwMode="auto">
            <a:xfrm flipV="1">
              <a:off x="3824" y="1970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18" name="Oval 14"/>
            <p:cNvSpPr>
              <a:spLocks noChangeArrowheads="1"/>
            </p:cNvSpPr>
            <p:nvPr/>
          </p:nvSpPr>
          <p:spPr bwMode="auto">
            <a:xfrm>
              <a:off x="3968" y="258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379919" name="Oval 15"/>
            <p:cNvSpPr>
              <a:spLocks noChangeArrowheads="1"/>
            </p:cNvSpPr>
            <p:nvPr/>
          </p:nvSpPr>
          <p:spPr bwMode="auto">
            <a:xfrm>
              <a:off x="3718" y="283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79920" name="Oval 16"/>
            <p:cNvSpPr>
              <a:spLocks noChangeArrowheads="1"/>
            </p:cNvSpPr>
            <p:nvPr/>
          </p:nvSpPr>
          <p:spPr bwMode="auto">
            <a:xfrm>
              <a:off x="4160" y="283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379921" name="Oval 17"/>
            <p:cNvSpPr>
              <a:spLocks noChangeArrowheads="1"/>
            </p:cNvSpPr>
            <p:nvPr/>
          </p:nvSpPr>
          <p:spPr bwMode="auto">
            <a:xfrm>
              <a:off x="4256" y="230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379922" name="Oval 18"/>
            <p:cNvSpPr>
              <a:spLocks noChangeArrowheads="1"/>
            </p:cNvSpPr>
            <p:nvPr/>
          </p:nvSpPr>
          <p:spPr bwMode="auto">
            <a:xfrm>
              <a:off x="4544" y="258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379923" name="Oval 19"/>
            <p:cNvSpPr>
              <a:spLocks noChangeArrowheads="1"/>
            </p:cNvSpPr>
            <p:nvPr/>
          </p:nvSpPr>
          <p:spPr bwMode="auto">
            <a:xfrm>
              <a:off x="4712" y="187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12</a:t>
              </a:r>
            </a:p>
          </p:txBody>
        </p:sp>
        <p:sp>
          <p:nvSpPr>
            <p:cNvPr id="379924" name="Oval 20"/>
            <p:cNvSpPr>
              <a:spLocks noChangeArrowheads="1"/>
            </p:cNvSpPr>
            <p:nvPr/>
          </p:nvSpPr>
          <p:spPr bwMode="auto">
            <a:xfrm>
              <a:off x="5118" y="230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379925" name="Oval 21"/>
            <p:cNvSpPr>
              <a:spLocks noChangeArrowheads="1"/>
            </p:cNvSpPr>
            <p:nvPr/>
          </p:nvSpPr>
          <p:spPr bwMode="auto">
            <a:xfrm>
              <a:off x="4794" y="258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379926" name="Oval 22"/>
            <p:cNvSpPr>
              <a:spLocks noChangeArrowheads="1"/>
            </p:cNvSpPr>
            <p:nvPr/>
          </p:nvSpPr>
          <p:spPr bwMode="auto">
            <a:xfrm>
              <a:off x="5370" y="258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19</a:t>
              </a:r>
            </a:p>
          </p:txBody>
        </p:sp>
        <p:sp>
          <p:nvSpPr>
            <p:cNvPr id="379927" name="Oval 23"/>
            <p:cNvSpPr>
              <a:spLocks noChangeArrowheads="1"/>
            </p:cNvSpPr>
            <p:nvPr/>
          </p:nvSpPr>
          <p:spPr bwMode="auto">
            <a:xfrm>
              <a:off x="5021" y="2835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17</a:t>
              </a:r>
            </a:p>
          </p:txBody>
        </p:sp>
      </p:grpSp>
      <p:sp>
        <p:nvSpPr>
          <p:cNvPr id="379928" name="Text Box 24"/>
          <p:cNvSpPr txBox="1">
            <a:spLocks noChangeArrowheads="1"/>
          </p:cNvSpPr>
          <p:nvPr/>
        </p:nvSpPr>
        <p:spPr bwMode="auto">
          <a:xfrm>
            <a:off x="7062788" y="2635250"/>
            <a:ext cx="168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Insert value 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" dirty="0" smtClean="0"/>
              <a:t>What </a:t>
            </a:r>
            <a:r>
              <a:rPr lang="en-US" dirty="0" smtClean="0"/>
              <a:t>is</a:t>
            </a:r>
            <a:r>
              <a:rPr lang="en-US" spc="-70" dirty="0" smtClean="0"/>
              <a:t> </a:t>
            </a:r>
            <a:r>
              <a:rPr lang="en-US" spc="-60" dirty="0" smtClean="0"/>
              <a:t>Tree?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17500" marR="5080" indent="-304800" algn="just">
              <a:lnSpc>
                <a:spcPct val="90000"/>
              </a:lnSpc>
              <a:spcBef>
                <a:spcPts val="430"/>
              </a:spcBef>
              <a:buClr>
                <a:srgbClr val="009999"/>
              </a:buClr>
              <a:buFont typeface="Arial"/>
              <a:buChar char="•"/>
              <a:tabLst>
                <a:tab pos="316865" algn="l"/>
                <a:tab pos="317500" algn="l"/>
              </a:tabLst>
            </a:pPr>
            <a:r>
              <a:rPr lang="en-US" spc="-5" dirty="0" smtClean="0">
                <a:latin typeface="Times New Roman"/>
                <a:cs typeface="Times New Roman"/>
              </a:rPr>
              <a:t>An undirected graph is a tree if  and </a:t>
            </a:r>
            <a:r>
              <a:rPr lang="en-US" dirty="0" smtClean="0">
                <a:latin typeface="Times New Roman"/>
                <a:cs typeface="Times New Roman"/>
              </a:rPr>
              <a:t>only </a:t>
            </a:r>
            <a:r>
              <a:rPr lang="en-US" spc="-5" dirty="0" smtClean="0">
                <a:latin typeface="Times New Roman"/>
                <a:cs typeface="Times New Roman"/>
              </a:rPr>
              <a:t>if </a:t>
            </a:r>
            <a:r>
              <a:rPr lang="en-US" dirty="0" smtClean="0">
                <a:latin typeface="Times New Roman"/>
                <a:cs typeface="Times New Roman"/>
              </a:rPr>
              <a:t>there </a:t>
            </a:r>
            <a:r>
              <a:rPr lang="en-US" spc="-5" dirty="0" smtClean="0">
                <a:latin typeface="Times New Roman"/>
                <a:cs typeface="Times New Roman"/>
              </a:rPr>
              <a:t>is a unique</a:t>
            </a:r>
            <a:r>
              <a:rPr lang="en-US" spc="-8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simple  path between any two of </a:t>
            </a:r>
            <a:r>
              <a:rPr lang="en-US" dirty="0" smtClean="0">
                <a:latin typeface="Times New Roman"/>
                <a:cs typeface="Times New Roman"/>
              </a:rPr>
              <a:t>its  </a:t>
            </a:r>
            <a:r>
              <a:rPr lang="en-US" spc="-5" dirty="0" smtClean="0">
                <a:latin typeface="Times New Roman"/>
                <a:cs typeface="Times New Roman"/>
              </a:rPr>
              <a:t>vertices.</a:t>
            </a:r>
            <a:endParaRPr lang="en-US" dirty="0" smtClean="0">
              <a:latin typeface="Times New Roman"/>
              <a:cs typeface="Times New Roman"/>
            </a:endParaRPr>
          </a:p>
          <a:p>
            <a:pPr marL="317500" marR="375920" indent="-304800" algn="just">
              <a:lnSpc>
                <a:spcPts val="2950"/>
              </a:lnSpc>
              <a:spcBef>
                <a:spcPts val="1715"/>
              </a:spcBef>
              <a:buClr>
                <a:srgbClr val="009999"/>
              </a:buClr>
              <a:buFont typeface="Arial"/>
              <a:buChar char="•"/>
              <a:tabLst>
                <a:tab pos="316865" algn="l"/>
                <a:tab pos="317500" algn="l"/>
              </a:tabLst>
            </a:pPr>
            <a:r>
              <a:rPr lang="en-US" spc="-5" dirty="0" smtClean="0">
                <a:latin typeface="Times New Roman"/>
                <a:cs typeface="Times New Roman"/>
              </a:rPr>
              <a:t>Every </a:t>
            </a:r>
            <a:r>
              <a:rPr lang="en-US" spc="-30" dirty="0" smtClean="0">
                <a:latin typeface="Times New Roman"/>
                <a:cs typeface="Times New Roman"/>
              </a:rPr>
              <a:t>Tree </a:t>
            </a:r>
            <a:r>
              <a:rPr lang="en-US" spc="-5" dirty="0" smtClean="0">
                <a:latin typeface="Times New Roman"/>
                <a:cs typeface="Times New Roman"/>
              </a:rPr>
              <a:t>is a Graph ,but every  Graph is </a:t>
            </a:r>
            <a:r>
              <a:rPr lang="en-US" spc="-10" dirty="0" smtClean="0">
                <a:cs typeface="Calibri"/>
              </a:rPr>
              <a:t>not </a:t>
            </a:r>
            <a:r>
              <a:rPr lang="en-US" spc="-5" dirty="0" smtClean="0">
                <a:cs typeface="Calibri"/>
              </a:rPr>
              <a:t>a</a:t>
            </a:r>
            <a:r>
              <a:rPr lang="en-US" spc="-20" dirty="0" smtClean="0">
                <a:cs typeface="Calibri"/>
              </a:rPr>
              <a:t> </a:t>
            </a:r>
            <a:r>
              <a:rPr lang="en-US" spc="-10" dirty="0" smtClean="0">
                <a:cs typeface="Calibri"/>
              </a:rPr>
              <a:t>tree.</a:t>
            </a:r>
            <a:endParaRPr lang="en-US" dirty="0" smtClean="0">
              <a:cs typeface="Calibri"/>
            </a:endParaRPr>
          </a:p>
          <a:p>
            <a:pPr algn="just"/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3200400" y="3733800"/>
            <a:ext cx="4401312" cy="2933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9410-78BE-4AC3-A86E-899FC94968F1}" type="slidenum">
              <a:rPr lang="en-US"/>
              <a:pPr/>
              <a:t>30</a:t>
            </a:fld>
            <a:endParaRPr lang="en-US"/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5562600" cy="884238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sz="3200" dirty="0"/>
              <a:t>TREE-INSERT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7388" y="1347788"/>
            <a:ext cx="2943225" cy="1846262"/>
            <a:chOff x="433" y="849"/>
            <a:chExt cx="1854" cy="1163"/>
          </a:xfrm>
        </p:grpSpPr>
        <p:sp>
          <p:nvSpPr>
            <p:cNvPr id="381956" name="Line 4"/>
            <p:cNvSpPr>
              <a:spLocks noChangeAspect="1" noChangeShapeType="1"/>
            </p:cNvSpPr>
            <p:nvPr/>
          </p:nvSpPr>
          <p:spPr bwMode="auto">
            <a:xfrm rot="16200000" flipV="1">
              <a:off x="1574" y="162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1957" name="Line 5"/>
            <p:cNvSpPr>
              <a:spLocks noChangeAspect="1" noChangeShapeType="1"/>
            </p:cNvSpPr>
            <p:nvPr/>
          </p:nvSpPr>
          <p:spPr bwMode="auto">
            <a:xfrm flipV="1">
              <a:off x="1614" y="1374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1958" name="Line 6"/>
            <p:cNvSpPr>
              <a:spLocks noChangeAspect="1" noChangeShapeType="1"/>
            </p:cNvSpPr>
            <p:nvPr/>
          </p:nvSpPr>
          <p:spPr bwMode="auto">
            <a:xfrm rot="16200000" flipV="1">
              <a:off x="713" y="1619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1959" name="Line 7"/>
            <p:cNvSpPr>
              <a:spLocks noChangeAspect="1" noChangeShapeType="1"/>
            </p:cNvSpPr>
            <p:nvPr/>
          </p:nvSpPr>
          <p:spPr bwMode="auto">
            <a:xfrm rot="16200000" flipV="1">
              <a:off x="1054" y="1369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1960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1450" y="917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1961" name="Line 9"/>
            <p:cNvSpPr>
              <a:spLocks noChangeShapeType="1"/>
            </p:cNvSpPr>
            <p:nvPr/>
          </p:nvSpPr>
          <p:spPr bwMode="auto">
            <a:xfrm flipV="1">
              <a:off x="539" y="945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1962" name="Oval 10"/>
            <p:cNvSpPr>
              <a:spLocks noChangeArrowheads="1"/>
            </p:cNvSpPr>
            <p:nvPr/>
          </p:nvSpPr>
          <p:spPr bwMode="auto">
            <a:xfrm>
              <a:off x="683" y="155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381963" name="Oval 11"/>
            <p:cNvSpPr>
              <a:spLocks noChangeArrowheads="1"/>
            </p:cNvSpPr>
            <p:nvPr/>
          </p:nvSpPr>
          <p:spPr bwMode="auto">
            <a:xfrm>
              <a:off x="433" y="180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81964" name="Oval 12"/>
            <p:cNvSpPr>
              <a:spLocks noChangeArrowheads="1"/>
            </p:cNvSpPr>
            <p:nvPr/>
          </p:nvSpPr>
          <p:spPr bwMode="auto">
            <a:xfrm>
              <a:off x="875" y="180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381965" name="Oval 13"/>
            <p:cNvSpPr>
              <a:spLocks noChangeArrowheads="1"/>
            </p:cNvSpPr>
            <p:nvPr/>
          </p:nvSpPr>
          <p:spPr bwMode="auto">
            <a:xfrm>
              <a:off x="971" y="128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381966" name="Oval 14"/>
            <p:cNvSpPr>
              <a:spLocks noChangeArrowheads="1"/>
            </p:cNvSpPr>
            <p:nvPr/>
          </p:nvSpPr>
          <p:spPr bwMode="auto">
            <a:xfrm>
              <a:off x="1259" y="155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381967" name="Oval 15"/>
            <p:cNvSpPr>
              <a:spLocks noChangeArrowheads="1"/>
            </p:cNvSpPr>
            <p:nvPr/>
          </p:nvSpPr>
          <p:spPr bwMode="auto">
            <a:xfrm>
              <a:off x="1427" y="849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12</a:t>
              </a:r>
            </a:p>
          </p:txBody>
        </p:sp>
        <p:sp>
          <p:nvSpPr>
            <p:cNvPr id="381968" name="Oval 16"/>
            <p:cNvSpPr>
              <a:spLocks noChangeArrowheads="1"/>
            </p:cNvSpPr>
            <p:nvPr/>
          </p:nvSpPr>
          <p:spPr bwMode="auto">
            <a:xfrm>
              <a:off x="1833" y="128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381969" name="Oval 17"/>
            <p:cNvSpPr>
              <a:spLocks noChangeArrowheads="1"/>
            </p:cNvSpPr>
            <p:nvPr/>
          </p:nvSpPr>
          <p:spPr bwMode="auto">
            <a:xfrm>
              <a:off x="1509" y="155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381970" name="Oval 18"/>
            <p:cNvSpPr>
              <a:spLocks noChangeArrowheads="1"/>
            </p:cNvSpPr>
            <p:nvPr/>
          </p:nvSpPr>
          <p:spPr bwMode="auto">
            <a:xfrm>
              <a:off x="2085" y="155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19</a:t>
              </a:r>
            </a:p>
          </p:txBody>
        </p:sp>
        <p:sp>
          <p:nvSpPr>
            <p:cNvPr id="381971" name="Oval 19"/>
            <p:cNvSpPr>
              <a:spLocks noChangeArrowheads="1"/>
            </p:cNvSpPr>
            <p:nvPr/>
          </p:nvSpPr>
          <p:spPr bwMode="auto">
            <a:xfrm>
              <a:off x="1736" y="18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17</a:t>
              </a:r>
            </a:p>
          </p:txBody>
        </p:sp>
      </p:grpSp>
      <p:sp>
        <p:nvSpPr>
          <p:cNvPr id="381972" name="Text Box 20"/>
          <p:cNvSpPr txBox="1">
            <a:spLocks noChangeArrowheads="1"/>
          </p:cNvSpPr>
          <p:nvPr/>
        </p:nvSpPr>
        <p:spPr bwMode="auto">
          <a:xfrm>
            <a:off x="2962275" y="1135063"/>
            <a:ext cx="13356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x, </a:t>
            </a:r>
            <a:r>
              <a:rPr lang="en-US" dirty="0" smtClean="0">
                <a:latin typeface="Comic Sans MS" pitchFamily="66" charset="0"/>
              </a:rPr>
              <a:t>   y=NIL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81973" name="Line 21"/>
          <p:cNvSpPr>
            <a:spLocks noChangeShapeType="1"/>
          </p:cNvSpPr>
          <p:nvPr/>
        </p:nvSpPr>
        <p:spPr bwMode="auto">
          <a:xfrm flipH="1">
            <a:off x="2657475" y="1355725"/>
            <a:ext cx="333375" cy="128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1974" name="Text Box 22"/>
          <p:cNvSpPr txBox="1">
            <a:spLocks noChangeArrowheads="1"/>
          </p:cNvSpPr>
          <p:nvPr/>
        </p:nvSpPr>
        <p:spPr bwMode="auto">
          <a:xfrm>
            <a:off x="166688" y="1270000"/>
            <a:ext cx="1136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Insert 13:</a:t>
            </a:r>
          </a:p>
        </p:txBody>
      </p:sp>
      <p:sp>
        <p:nvSpPr>
          <p:cNvPr id="381975" name="Line 23"/>
          <p:cNvSpPr>
            <a:spLocks noChangeShapeType="1"/>
          </p:cNvSpPr>
          <p:nvPr/>
        </p:nvSpPr>
        <p:spPr bwMode="auto">
          <a:xfrm>
            <a:off x="2527300" y="1624013"/>
            <a:ext cx="420688" cy="452437"/>
          </a:xfrm>
          <a:prstGeom prst="line">
            <a:avLst/>
          </a:prstGeom>
          <a:noFill/>
          <a:ln w="25400">
            <a:solidFill>
              <a:srgbClr val="DD011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4821238" y="1347788"/>
            <a:ext cx="3186112" cy="1846262"/>
            <a:chOff x="3037" y="849"/>
            <a:chExt cx="2007" cy="1163"/>
          </a:xfrm>
        </p:grpSpPr>
        <p:grpSp>
          <p:nvGrpSpPr>
            <p:cNvPr id="4" name="Group 25"/>
            <p:cNvGrpSpPr>
              <a:grpSpLocks/>
            </p:cNvGrpSpPr>
            <p:nvPr/>
          </p:nvGrpSpPr>
          <p:grpSpPr bwMode="auto">
            <a:xfrm>
              <a:off x="3037" y="849"/>
              <a:ext cx="1854" cy="1163"/>
              <a:chOff x="433" y="849"/>
              <a:chExt cx="1854" cy="1163"/>
            </a:xfrm>
          </p:grpSpPr>
          <p:sp>
            <p:nvSpPr>
              <p:cNvPr id="381978" name="Line 26"/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1574" y="1620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1979" name="Line 27"/>
              <p:cNvSpPr>
                <a:spLocks noChangeAspect="1" noChangeShapeType="1"/>
              </p:cNvSpPr>
              <p:nvPr/>
            </p:nvSpPr>
            <p:spPr bwMode="auto">
              <a:xfrm flipV="1">
                <a:off x="1614" y="1374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1980" name="Line 28"/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713" y="1619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1981" name="Line 29"/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1054" y="1369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1982" name="Line 30"/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1450" y="917"/>
                <a:ext cx="806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1983" name="Line 31"/>
              <p:cNvSpPr>
                <a:spLocks noChangeShapeType="1"/>
              </p:cNvSpPr>
              <p:nvPr/>
            </p:nvSpPr>
            <p:spPr bwMode="auto">
              <a:xfrm flipV="1">
                <a:off x="539" y="945"/>
                <a:ext cx="1008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1984" name="Oval 32"/>
              <p:cNvSpPr>
                <a:spLocks noChangeArrowheads="1"/>
              </p:cNvSpPr>
              <p:nvPr/>
            </p:nvSpPr>
            <p:spPr bwMode="auto">
              <a:xfrm>
                <a:off x="683" y="155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381985" name="Oval 33"/>
              <p:cNvSpPr>
                <a:spLocks noChangeArrowheads="1"/>
              </p:cNvSpPr>
              <p:nvPr/>
            </p:nvSpPr>
            <p:spPr bwMode="auto">
              <a:xfrm>
                <a:off x="433" y="180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1</a:t>
                </a:r>
              </a:p>
            </p:txBody>
          </p:sp>
          <p:sp>
            <p:nvSpPr>
              <p:cNvPr id="381986" name="Oval 34"/>
              <p:cNvSpPr>
                <a:spLocks noChangeArrowheads="1"/>
              </p:cNvSpPr>
              <p:nvPr/>
            </p:nvSpPr>
            <p:spPr bwMode="auto">
              <a:xfrm>
                <a:off x="875" y="180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3</a:t>
                </a:r>
              </a:p>
            </p:txBody>
          </p:sp>
          <p:sp>
            <p:nvSpPr>
              <p:cNvPr id="381987" name="Oval 35"/>
              <p:cNvSpPr>
                <a:spLocks noChangeArrowheads="1"/>
              </p:cNvSpPr>
              <p:nvPr/>
            </p:nvSpPr>
            <p:spPr bwMode="auto">
              <a:xfrm>
                <a:off x="971" y="1281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5</a:t>
                </a:r>
              </a:p>
            </p:txBody>
          </p:sp>
          <p:sp>
            <p:nvSpPr>
              <p:cNvPr id="381988" name="Oval 36"/>
              <p:cNvSpPr>
                <a:spLocks noChangeArrowheads="1"/>
              </p:cNvSpPr>
              <p:nvPr/>
            </p:nvSpPr>
            <p:spPr bwMode="auto">
              <a:xfrm>
                <a:off x="1259" y="155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9</a:t>
                </a:r>
              </a:p>
            </p:txBody>
          </p:sp>
          <p:sp>
            <p:nvSpPr>
              <p:cNvPr id="381989" name="Oval 37"/>
              <p:cNvSpPr>
                <a:spLocks noChangeArrowheads="1"/>
              </p:cNvSpPr>
              <p:nvPr/>
            </p:nvSpPr>
            <p:spPr bwMode="auto">
              <a:xfrm>
                <a:off x="1427" y="84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12</a:t>
                </a:r>
              </a:p>
            </p:txBody>
          </p:sp>
          <p:sp>
            <p:nvSpPr>
              <p:cNvPr id="381990" name="Oval 38"/>
              <p:cNvSpPr>
                <a:spLocks noChangeArrowheads="1"/>
              </p:cNvSpPr>
              <p:nvPr/>
            </p:nvSpPr>
            <p:spPr bwMode="auto">
              <a:xfrm>
                <a:off x="1833" y="1281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18</a:t>
                </a:r>
              </a:p>
            </p:txBody>
          </p:sp>
          <p:sp>
            <p:nvSpPr>
              <p:cNvPr id="381991" name="Oval 39"/>
              <p:cNvSpPr>
                <a:spLocks noChangeArrowheads="1"/>
              </p:cNvSpPr>
              <p:nvPr/>
            </p:nvSpPr>
            <p:spPr bwMode="auto">
              <a:xfrm>
                <a:off x="1509" y="155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15</a:t>
                </a:r>
              </a:p>
            </p:txBody>
          </p:sp>
          <p:sp>
            <p:nvSpPr>
              <p:cNvPr id="381992" name="Oval 40"/>
              <p:cNvSpPr>
                <a:spLocks noChangeArrowheads="1"/>
              </p:cNvSpPr>
              <p:nvPr/>
            </p:nvSpPr>
            <p:spPr bwMode="auto">
              <a:xfrm>
                <a:off x="2085" y="155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19</a:t>
                </a:r>
              </a:p>
            </p:txBody>
          </p:sp>
          <p:sp>
            <p:nvSpPr>
              <p:cNvPr id="381993" name="Oval 41"/>
              <p:cNvSpPr>
                <a:spLocks noChangeArrowheads="1"/>
              </p:cNvSpPr>
              <p:nvPr/>
            </p:nvSpPr>
            <p:spPr bwMode="auto">
              <a:xfrm>
                <a:off x="1736" y="1810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17</a:t>
                </a:r>
              </a:p>
            </p:txBody>
          </p:sp>
        </p:grpSp>
        <p:sp>
          <p:nvSpPr>
            <p:cNvPr id="381994" name="Text Box 42"/>
            <p:cNvSpPr txBox="1">
              <a:spLocks noChangeArrowheads="1"/>
            </p:cNvSpPr>
            <p:nvPr/>
          </p:nvSpPr>
          <p:spPr bwMode="auto">
            <a:xfrm>
              <a:off x="4843" y="1094"/>
              <a:ext cx="20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x</a:t>
              </a:r>
            </a:p>
          </p:txBody>
        </p:sp>
        <p:sp>
          <p:nvSpPr>
            <p:cNvPr id="381995" name="Line 43"/>
            <p:cNvSpPr>
              <a:spLocks noChangeShapeType="1"/>
            </p:cNvSpPr>
            <p:nvPr/>
          </p:nvSpPr>
          <p:spPr bwMode="auto">
            <a:xfrm flipH="1">
              <a:off x="4651" y="1233"/>
              <a:ext cx="21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1996" name="Line 44"/>
            <p:cNvSpPr>
              <a:spLocks noChangeShapeType="1"/>
            </p:cNvSpPr>
            <p:nvPr/>
          </p:nvSpPr>
          <p:spPr bwMode="auto">
            <a:xfrm>
              <a:off x="4203" y="1037"/>
              <a:ext cx="265" cy="285"/>
            </a:xfrm>
            <a:prstGeom prst="line">
              <a:avLst/>
            </a:prstGeom>
            <a:noFill/>
            <a:ln w="25400">
              <a:solidFill>
                <a:srgbClr val="DD011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1997" name="Line 45"/>
          <p:cNvSpPr>
            <a:spLocks noChangeShapeType="1"/>
          </p:cNvSpPr>
          <p:nvPr/>
        </p:nvSpPr>
        <p:spPr bwMode="auto">
          <a:xfrm flipH="1">
            <a:off x="6797675" y="2312988"/>
            <a:ext cx="269875" cy="247650"/>
          </a:xfrm>
          <a:prstGeom prst="line">
            <a:avLst/>
          </a:prstGeom>
          <a:noFill/>
          <a:ln w="25400">
            <a:solidFill>
              <a:srgbClr val="DD011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755650" y="3963988"/>
            <a:ext cx="2943225" cy="1846262"/>
            <a:chOff x="476" y="2497"/>
            <a:chExt cx="1854" cy="1163"/>
          </a:xfrm>
        </p:grpSpPr>
        <p:grpSp>
          <p:nvGrpSpPr>
            <p:cNvPr id="6" name="Group 47"/>
            <p:cNvGrpSpPr>
              <a:grpSpLocks/>
            </p:cNvGrpSpPr>
            <p:nvPr/>
          </p:nvGrpSpPr>
          <p:grpSpPr bwMode="auto">
            <a:xfrm>
              <a:off x="476" y="2497"/>
              <a:ext cx="1854" cy="1163"/>
              <a:chOff x="433" y="849"/>
              <a:chExt cx="1854" cy="1163"/>
            </a:xfrm>
          </p:grpSpPr>
          <p:sp>
            <p:nvSpPr>
              <p:cNvPr id="382000" name="Line 48"/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1574" y="1620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001" name="Line 49"/>
              <p:cNvSpPr>
                <a:spLocks noChangeAspect="1" noChangeShapeType="1"/>
              </p:cNvSpPr>
              <p:nvPr/>
            </p:nvSpPr>
            <p:spPr bwMode="auto">
              <a:xfrm flipV="1">
                <a:off x="1614" y="1374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002" name="Line 50"/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713" y="1619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003" name="Line 51"/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1054" y="1369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004" name="Line 52"/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1450" y="917"/>
                <a:ext cx="806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005" name="Line 53"/>
              <p:cNvSpPr>
                <a:spLocks noChangeShapeType="1"/>
              </p:cNvSpPr>
              <p:nvPr/>
            </p:nvSpPr>
            <p:spPr bwMode="auto">
              <a:xfrm flipV="1">
                <a:off x="539" y="945"/>
                <a:ext cx="1008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006" name="Oval 54"/>
              <p:cNvSpPr>
                <a:spLocks noChangeArrowheads="1"/>
              </p:cNvSpPr>
              <p:nvPr/>
            </p:nvSpPr>
            <p:spPr bwMode="auto">
              <a:xfrm>
                <a:off x="683" y="155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382007" name="Oval 55"/>
              <p:cNvSpPr>
                <a:spLocks noChangeArrowheads="1"/>
              </p:cNvSpPr>
              <p:nvPr/>
            </p:nvSpPr>
            <p:spPr bwMode="auto">
              <a:xfrm>
                <a:off x="433" y="180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1</a:t>
                </a:r>
              </a:p>
            </p:txBody>
          </p:sp>
          <p:sp>
            <p:nvSpPr>
              <p:cNvPr id="382008" name="Oval 56"/>
              <p:cNvSpPr>
                <a:spLocks noChangeArrowheads="1"/>
              </p:cNvSpPr>
              <p:nvPr/>
            </p:nvSpPr>
            <p:spPr bwMode="auto">
              <a:xfrm>
                <a:off x="875" y="180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3</a:t>
                </a:r>
              </a:p>
            </p:txBody>
          </p:sp>
          <p:sp>
            <p:nvSpPr>
              <p:cNvPr id="382009" name="Oval 57"/>
              <p:cNvSpPr>
                <a:spLocks noChangeArrowheads="1"/>
              </p:cNvSpPr>
              <p:nvPr/>
            </p:nvSpPr>
            <p:spPr bwMode="auto">
              <a:xfrm>
                <a:off x="971" y="1281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5</a:t>
                </a:r>
              </a:p>
            </p:txBody>
          </p:sp>
          <p:sp>
            <p:nvSpPr>
              <p:cNvPr id="382010" name="Oval 58"/>
              <p:cNvSpPr>
                <a:spLocks noChangeArrowheads="1"/>
              </p:cNvSpPr>
              <p:nvPr/>
            </p:nvSpPr>
            <p:spPr bwMode="auto">
              <a:xfrm>
                <a:off x="1259" y="155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9</a:t>
                </a:r>
              </a:p>
            </p:txBody>
          </p:sp>
          <p:sp>
            <p:nvSpPr>
              <p:cNvPr id="382011" name="Oval 59"/>
              <p:cNvSpPr>
                <a:spLocks noChangeArrowheads="1"/>
              </p:cNvSpPr>
              <p:nvPr/>
            </p:nvSpPr>
            <p:spPr bwMode="auto">
              <a:xfrm>
                <a:off x="1427" y="84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12</a:t>
                </a:r>
              </a:p>
            </p:txBody>
          </p:sp>
          <p:sp>
            <p:nvSpPr>
              <p:cNvPr id="382012" name="Oval 60"/>
              <p:cNvSpPr>
                <a:spLocks noChangeArrowheads="1"/>
              </p:cNvSpPr>
              <p:nvPr/>
            </p:nvSpPr>
            <p:spPr bwMode="auto">
              <a:xfrm>
                <a:off x="1833" y="1281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18</a:t>
                </a:r>
              </a:p>
            </p:txBody>
          </p:sp>
          <p:sp>
            <p:nvSpPr>
              <p:cNvPr id="382013" name="Oval 61"/>
              <p:cNvSpPr>
                <a:spLocks noChangeArrowheads="1"/>
              </p:cNvSpPr>
              <p:nvPr/>
            </p:nvSpPr>
            <p:spPr bwMode="auto">
              <a:xfrm>
                <a:off x="1509" y="155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15</a:t>
                </a:r>
              </a:p>
            </p:txBody>
          </p:sp>
          <p:sp>
            <p:nvSpPr>
              <p:cNvPr id="382014" name="Oval 62"/>
              <p:cNvSpPr>
                <a:spLocks noChangeArrowheads="1"/>
              </p:cNvSpPr>
              <p:nvPr/>
            </p:nvSpPr>
            <p:spPr bwMode="auto">
              <a:xfrm>
                <a:off x="2085" y="155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19</a:t>
                </a:r>
              </a:p>
            </p:txBody>
          </p:sp>
          <p:sp>
            <p:nvSpPr>
              <p:cNvPr id="382015" name="Oval 63"/>
              <p:cNvSpPr>
                <a:spLocks noChangeArrowheads="1"/>
              </p:cNvSpPr>
              <p:nvPr/>
            </p:nvSpPr>
            <p:spPr bwMode="auto">
              <a:xfrm>
                <a:off x="1736" y="1810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17</a:t>
                </a:r>
              </a:p>
            </p:txBody>
          </p:sp>
        </p:grpSp>
        <p:sp>
          <p:nvSpPr>
            <p:cNvPr id="382016" name="Text Box 64"/>
            <p:cNvSpPr txBox="1">
              <a:spLocks noChangeArrowheads="1"/>
            </p:cNvSpPr>
            <p:nvPr/>
          </p:nvSpPr>
          <p:spPr bwMode="auto">
            <a:xfrm>
              <a:off x="1489" y="2809"/>
              <a:ext cx="20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x</a:t>
              </a:r>
            </a:p>
          </p:txBody>
        </p:sp>
        <p:sp>
          <p:nvSpPr>
            <p:cNvPr id="382017" name="Line 65"/>
            <p:cNvSpPr>
              <a:spLocks noChangeShapeType="1"/>
            </p:cNvSpPr>
            <p:nvPr/>
          </p:nvSpPr>
          <p:spPr bwMode="auto">
            <a:xfrm rot="16832977" flipH="1">
              <a:off x="1514" y="3069"/>
              <a:ext cx="21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2018" name="Line 66"/>
            <p:cNvSpPr>
              <a:spLocks noChangeShapeType="1"/>
            </p:cNvSpPr>
            <p:nvPr/>
          </p:nvSpPr>
          <p:spPr bwMode="auto">
            <a:xfrm>
              <a:off x="1642" y="2685"/>
              <a:ext cx="265" cy="285"/>
            </a:xfrm>
            <a:prstGeom prst="line">
              <a:avLst/>
            </a:prstGeom>
            <a:noFill/>
            <a:ln w="25400">
              <a:solidFill>
                <a:srgbClr val="DD011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2019" name="Line 67"/>
            <p:cNvSpPr>
              <a:spLocks noChangeShapeType="1"/>
            </p:cNvSpPr>
            <p:nvPr/>
          </p:nvSpPr>
          <p:spPr bwMode="auto">
            <a:xfrm flipH="1">
              <a:off x="1735" y="3098"/>
              <a:ext cx="170" cy="156"/>
            </a:xfrm>
            <a:prstGeom prst="line">
              <a:avLst/>
            </a:prstGeom>
            <a:noFill/>
            <a:ln w="25400">
              <a:solidFill>
                <a:srgbClr val="DD011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2020" name="Line 68"/>
          <p:cNvSpPr>
            <a:spLocks noChangeShapeType="1"/>
          </p:cNvSpPr>
          <p:nvPr/>
        </p:nvSpPr>
        <p:spPr bwMode="auto">
          <a:xfrm flipH="1">
            <a:off x="2259013" y="5389563"/>
            <a:ext cx="258762" cy="268287"/>
          </a:xfrm>
          <a:prstGeom prst="line">
            <a:avLst/>
          </a:prstGeom>
          <a:noFill/>
          <a:ln w="25400">
            <a:solidFill>
              <a:srgbClr val="DD011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2021" name="Text Box 69"/>
          <p:cNvSpPr txBox="1">
            <a:spLocks noChangeArrowheads="1"/>
          </p:cNvSpPr>
          <p:nvPr/>
        </p:nvSpPr>
        <p:spPr bwMode="auto">
          <a:xfrm>
            <a:off x="1941513" y="5767388"/>
            <a:ext cx="91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DD0111"/>
                </a:solidFill>
              </a:rPr>
              <a:t>x = NIL</a:t>
            </a:r>
          </a:p>
          <a:p>
            <a:r>
              <a:rPr lang="en-US">
                <a:solidFill>
                  <a:srgbClr val="DD0111"/>
                </a:solidFill>
              </a:rPr>
              <a:t>y = 15</a:t>
            </a:r>
          </a:p>
        </p:txBody>
      </p:sp>
      <p:grpSp>
        <p:nvGrpSpPr>
          <p:cNvPr id="7" name="Group 70"/>
          <p:cNvGrpSpPr>
            <a:grpSpLocks/>
          </p:cNvGrpSpPr>
          <p:nvPr/>
        </p:nvGrpSpPr>
        <p:grpSpPr bwMode="auto">
          <a:xfrm>
            <a:off x="5175250" y="3960813"/>
            <a:ext cx="2943225" cy="1846262"/>
            <a:chOff x="3260" y="2495"/>
            <a:chExt cx="1854" cy="1163"/>
          </a:xfrm>
        </p:grpSpPr>
        <p:sp>
          <p:nvSpPr>
            <p:cNvPr id="382023" name="Line 71"/>
            <p:cNvSpPr>
              <a:spLocks noChangeAspect="1" noChangeShapeType="1"/>
            </p:cNvSpPr>
            <p:nvPr/>
          </p:nvSpPr>
          <p:spPr bwMode="auto">
            <a:xfrm flipV="1">
              <a:off x="4184" y="3298"/>
              <a:ext cx="259" cy="247"/>
            </a:xfrm>
            <a:prstGeom prst="lin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2024" name="Oval 72"/>
            <p:cNvSpPr>
              <a:spLocks noChangeArrowheads="1"/>
            </p:cNvSpPr>
            <p:nvPr/>
          </p:nvSpPr>
          <p:spPr bwMode="auto">
            <a:xfrm>
              <a:off x="4127" y="3456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D011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13</a:t>
              </a:r>
            </a:p>
          </p:txBody>
        </p:sp>
        <p:grpSp>
          <p:nvGrpSpPr>
            <p:cNvPr id="8" name="Group 73"/>
            <p:cNvGrpSpPr>
              <a:grpSpLocks/>
            </p:cNvGrpSpPr>
            <p:nvPr/>
          </p:nvGrpSpPr>
          <p:grpSpPr bwMode="auto">
            <a:xfrm>
              <a:off x="3260" y="2495"/>
              <a:ext cx="1854" cy="1163"/>
              <a:chOff x="433" y="849"/>
              <a:chExt cx="1854" cy="1163"/>
            </a:xfrm>
          </p:grpSpPr>
          <p:sp>
            <p:nvSpPr>
              <p:cNvPr id="382026" name="Line 74"/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1574" y="1620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027" name="Line 75"/>
              <p:cNvSpPr>
                <a:spLocks noChangeAspect="1" noChangeShapeType="1"/>
              </p:cNvSpPr>
              <p:nvPr/>
            </p:nvSpPr>
            <p:spPr bwMode="auto">
              <a:xfrm flipV="1">
                <a:off x="1614" y="1374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028" name="Line 76"/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713" y="1619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029" name="Line 77"/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1054" y="1369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030" name="Line 78"/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1450" y="917"/>
                <a:ext cx="806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031" name="Line 79"/>
              <p:cNvSpPr>
                <a:spLocks noChangeShapeType="1"/>
              </p:cNvSpPr>
              <p:nvPr/>
            </p:nvSpPr>
            <p:spPr bwMode="auto">
              <a:xfrm flipV="1">
                <a:off x="539" y="945"/>
                <a:ext cx="1008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032" name="Oval 80"/>
              <p:cNvSpPr>
                <a:spLocks noChangeArrowheads="1"/>
              </p:cNvSpPr>
              <p:nvPr/>
            </p:nvSpPr>
            <p:spPr bwMode="auto">
              <a:xfrm>
                <a:off x="683" y="155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382033" name="Oval 81"/>
              <p:cNvSpPr>
                <a:spLocks noChangeArrowheads="1"/>
              </p:cNvSpPr>
              <p:nvPr/>
            </p:nvSpPr>
            <p:spPr bwMode="auto">
              <a:xfrm>
                <a:off x="433" y="180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1</a:t>
                </a:r>
              </a:p>
            </p:txBody>
          </p:sp>
          <p:sp>
            <p:nvSpPr>
              <p:cNvPr id="382034" name="Oval 82"/>
              <p:cNvSpPr>
                <a:spLocks noChangeArrowheads="1"/>
              </p:cNvSpPr>
              <p:nvPr/>
            </p:nvSpPr>
            <p:spPr bwMode="auto">
              <a:xfrm>
                <a:off x="875" y="180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3</a:t>
                </a:r>
              </a:p>
            </p:txBody>
          </p:sp>
          <p:sp>
            <p:nvSpPr>
              <p:cNvPr id="382035" name="Oval 83"/>
              <p:cNvSpPr>
                <a:spLocks noChangeArrowheads="1"/>
              </p:cNvSpPr>
              <p:nvPr/>
            </p:nvSpPr>
            <p:spPr bwMode="auto">
              <a:xfrm>
                <a:off x="971" y="1281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5</a:t>
                </a:r>
              </a:p>
            </p:txBody>
          </p:sp>
          <p:sp>
            <p:nvSpPr>
              <p:cNvPr id="382036" name="Oval 84"/>
              <p:cNvSpPr>
                <a:spLocks noChangeArrowheads="1"/>
              </p:cNvSpPr>
              <p:nvPr/>
            </p:nvSpPr>
            <p:spPr bwMode="auto">
              <a:xfrm>
                <a:off x="1259" y="155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9</a:t>
                </a:r>
              </a:p>
            </p:txBody>
          </p:sp>
          <p:sp>
            <p:nvSpPr>
              <p:cNvPr id="382037" name="Oval 85"/>
              <p:cNvSpPr>
                <a:spLocks noChangeArrowheads="1"/>
              </p:cNvSpPr>
              <p:nvPr/>
            </p:nvSpPr>
            <p:spPr bwMode="auto">
              <a:xfrm>
                <a:off x="1427" y="84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12</a:t>
                </a:r>
              </a:p>
            </p:txBody>
          </p:sp>
          <p:sp>
            <p:nvSpPr>
              <p:cNvPr id="382038" name="Oval 86"/>
              <p:cNvSpPr>
                <a:spLocks noChangeArrowheads="1"/>
              </p:cNvSpPr>
              <p:nvPr/>
            </p:nvSpPr>
            <p:spPr bwMode="auto">
              <a:xfrm>
                <a:off x="1833" y="1281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18</a:t>
                </a:r>
              </a:p>
            </p:txBody>
          </p:sp>
          <p:sp>
            <p:nvSpPr>
              <p:cNvPr id="382039" name="Oval 87"/>
              <p:cNvSpPr>
                <a:spLocks noChangeArrowheads="1"/>
              </p:cNvSpPr>
              <p:nvPr/>
            </p:nvSpPr>
            <p:spPr bwMode="auto">
              <a:xfrm>
                <a:off x="1509" y="155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15</a:t>
                </a:r>
              </a:p>
            </p:txBody>
          </p:sp>
          <p:sp>
            <p:nvSpPr>
              <p:cNvPr id="382040" name="Oval 88"/>
              <p:cNvSpPr>
                <a:spLocks noChangeArrowheads="1"/>
              </p:cNvSpPr>
              <p:nvPr/>
            </p:nvSpPr>
            <p:spPr bwMode="auto">
              <a:xfrm>
                <a:off x="2085" y="155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19</a:t>
                </a:r>
              </a:p>
            </p:txBody>
          </p:sp>
          <p:sp>
            <p:nvSpPr>
              <p:cNvPr id="382041" name="Oval 89"/>
              <p:cNvSpPr>
                <a:spLocks noChangeArrowheads="1"/>
              </p:cNvSpPr>
              <p:nvPr/>
            </p:nvSpPr>
            <p:spPr bwMode="auto">
              <a:xfrm>
                <a:off x="1736" y="1810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17</a:t>
                </a:r>
              </a:p>
            </p:txBody>
          </p:sp>
        </p:grpSp>
        <p:sp>
          <p:nvSpPr>
            <p:cNvPr id="382042" name="Line 90"/>
            <p:cNvSpPr>
              <a:spLocks noChangeShapeType="1"/>
            </p:cNvSpPr>
            <p:nvPr/>
          </p:nvSpPr>
          <p:spPr bwMode="auto">
            <a:xfrm>
              <a:off x="4426" y="2683"/>
              <a:ext cx="265" cy="285"/>
            </a:xfrm>
            <a:prstGeom prst="line">
              <a:avLst/>
            </a:prstGeom>
            <a:noFill/>
            <a:ln w="25400">
              <a:solidFill>
                <a:srgbClr val="DD011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2043" name="Line 91"/>
            <p:cNvSpPr>
              <a:spLocks noChangeShapeType="1"/>
            </p:cNvSpPr>
            <p:nvPr/>
          </p:nvSpPr>
          <p:spPr bwMode="auto">
            <a:xfrm flipH="1">
              <a:off x="4519" y="3096"/>
              <a:ext cx="170" cy="156"/>
            </a:xfrm>
            <a:prstGeom prst="line">
              <a:avLst/>
            </a:prstGeom>
            <a:noFill/>
            <a:ln w="25400">
              <a:solidFill>
                <a:srgbClr val="DD011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2"/>
          <p:cNvGrpSpPr>
            <a:grpSpLocks/>
          </p:cNvGrpSpPr>
          <p:nvPr/>
        </p:nvGrpSpPr>
        <p:grpSpPr bwMode="auto">
          <a:xfrm>
            <a:off x="6723063" y="1144588"/>
            <a:ext cx="793750" cy="366712"/>
            <a:chOff x="4235" y="721"/>
            <a:chExt cx="500" cy="231"/>
          </a:xfrm>
        </p:grpSpPr>
        <p:sp>
          <p:nvSpPr>
            <p:cNvPr id="382045" name="Line 93"/>
            <p:cNvSpPr>
              <a:spLocks noChangeShapeType="1"/>
            </p:cNvSpPr>
            <p:nvPr/>
          </p:nvSpPr>
          <p:spPr bwMode="auto">
            <a:xfrm flipH="1">
              <a:off x="4235" y="806"/>
              <a:ext cx="292" cy="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2046" name="Text Box 94"/>
            <p:cNvSpPr txBox="1">
              <a:spLocks noChangeArrowheads="1"/>
            </p:cNvSpPr>
            <p:nvPr/>
          </p:nvSpPr>
          <p:spPr bwMode="auto">
            <a:xfrm>
              <a:off x="4544" y="721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y</a:t>
              </a:r>
            </a:p>
          </p:txBody>
        </p:sp>
      </p:grpSp>
      <p:grpSp>
        <p:nvGrpSpPr>
          <p:cNvPr id="10" name="Group 95"/>
          <p:cNvGrpSpPr>
            <a:grpSpLocks/>
          </p:cNvGrpSpPr>
          <p:nvPr/>
        </p:nvGrpSpPr>
        <p:grpSpPr bwMode="auto">
          <a:xfrm>
            <a:off x="3400425" y="4427538"/>
            <a:ext cx="793750" cy="366712"/>
            <a:chOff x="4235" y="721"/>
            <a:chExt cx="500" cy="231"/>
          </a:xfrm>
        </p:grpSpPr>
        <p:sp>
          <p:nvSpPr>
            <p:cNvPr id="382048" name="Line 96"/>
            <p:cNvSpPr>
              <a:spLocks noChangeShapeType="1"/>
            </p:cNvSpPr>
            <p:nvPr/>
          </p:nvSpPr>
          <p:spPr bwMode="auto">
            <a:xfrm flipH="1">
              <a:off x="4235" y="806"/>
              <a:ext cx="292" cy="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2049" name="Text Box 97"/>
            <p:cNvSpPr txBox="1">
              <a:spLocks noChangeArrowheads="1"/>
            </p:cNvSpPr>
            <p:nvPr/>
          </p:nvSpPr>
          <p:spPr bwMode="auto">
            <a:xfrm>
              <a:off x="4544" y="721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75" grpId="0" animBg="1"/>
      <p:bldP spid="381997" grpId="0" animBg="1"/>
      <p:bldP spid="382020" grpId="0" animBg="1"/>
      <p:bldP spid="3820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C47F6-D3C1-4D43-A37F-FD06133303C6}" type="slidenum">
              <a:rPr lang="en-US"/>
              <a:pPr/>
              <a:t>31</a:t>
            </a:fld>
            <a:endParaRPr lang="en-US"/>
          </a:p>
        </p:txBody>
      </p:sp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5715000" cy="884238"/>
          </a:xfrm>
        </p:spPr>
        <p:txBody>
          <a:bodyPr/>
          <a:lstStyle/>
          <a:p>
            <a:r>
              <a:rPr lang="en-US" dirty="0" err="1">
                <a:solidFill>
                  <a:srgbClr val="DD0111"/>
                </a:solidFill>
                <a:latin typeface="Monotype Corsiva" pitchFamily="66" charset="0"/>
              </a:rPr>
              <a:t>Alg</a:t>
            </a:r>
            <a:r>
              <a:rPr lang="en-US" dirty="0">
                <a:solidFill>
                  <a:srgbClr val="DD0111"/>
                </a:solidFill>
                <a:latin typeface="Monotype Corsiva" pitchFamily="66" charset="0"/>
              </a:rPr>
              <a:t>:</a:t>
            </a:r>
            <a:r>
              <a:rPr lang="en-US" dirty="0"/>
              <a:t> </a:t>
            </a:r>
            <a:r>
              <a:rPr lang="en-US" sz="3200" dirty="0"/>
              <a:t>TREE-INSERT</a:t>
            </a:r>
            <a:r>
              <a:rPr lang="en-US" sz="3200" dirty="0">
                <a:latin typeface="Comic Sans MS" pitchFamily="66" charset="0"/>
              </a:rPr>
              <a:t>(T, z)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2163" y="1214438"/>
            <a:ext cx="7788275" cy="538797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sz="2400" i="1" dirty="0"/>
              <a:t> </a:t>
            </a:r>
            <a:r>
              <a:rPr lang="en-US" sz="2400" dirty="0">
                <a:latin typeface="Comic Sans MS" pitchFamily="66" charset="0"/>
              </a:rPr>
              <a:t>y ← NIL</a:t>
            </a:r>
            <a:r>
              <a:rPr lang="en-US" sz="2400" dirty="0"/>
              <a:t>				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 </a:t>
            </a:r>
            <a:r>
              <a:rPr lang="en-US" sz="2400" dirty="0">
                <a:latin typeface="Comic Sans MS" pitchFamily="66" charset="0"/>
              </a:rPr>
              <a:t>x ← root [T]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 </a:t>
            </a:r>
            <a:r>
              <a:rPr lang="en-US" sz="2400" b="1" dirty="0"/>
              <a:t>while </a:t>
            </a:r>
            <a:r>
              <a:rPr lang="en-US" sz="2400" dirty="0">
                <a:latin typeface="Comic Sans MS" pitchFamily="66" charset="0"/>
              </a:rPr>
              <a:t>x </a:t>
            </a:r>
            <a:r>
              <a:rPr lang="en-US" sz="2400" dirty="0">
                <a:latin typeface="Comic Sans MS" pitchFamily="66" charset="0"/>
                <a:cs typeface="Arial" charset="0"/>
              </a:rPr>
              <a:t>≠</a:t>
            </a:r>
            <a:r>
              <a:rPr lang="en-US" sz="2400" dirty="0">
                <a:latin typeface="Comic Sans MS" pitchFamily="66" charset="0"/>
              </a:rPr>
              <a:t> NIL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 </a:t>
            </a:r>
            <a:r>
              <a:rPr lang="en-US" sz="2400" b="1" dirty="0"/>
              <a:t>    do </a:t>
            </a:r>
            <a:r>
              <a:rPr lang="en-US" sz="2400" dirty="0">
                <a:latin typeface="Comic Sans MS" pitchFamily="66" charset="0"/>
              </a:rPr>
              <a:t>y ← x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          </a:t>
            </a:r>
            <a:r>
              <a:rPr lang="en-US" sz="2400" b="1" dirty="0"/>
              <a:t>if </a:t>
            </a:r>
            <a:r>
              <a:rPr lang="en-US" sz="2400" dirty="0">
                <a:latin typeface="Comic Sans MS" pitchFamily="66" charset="0"/>
              </a:rPr>
              <a:t>key [z] &lt; key [x]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 </a:t>
            </a:r>
            <a:r>
              <a:rPr lang="en-US" sz="2400" b="1" dirty="0"/>
              <a:t>            then </a:t>
            </a:r>
            <a:r>
              <a:rPr lang="en-US" sz="2400" dirty="0">
                <a:latin typeface="Comic Sans MS" pitchFamily="66" charset="0"/>
              </a:rPr>
              <a:t>x ← left [x]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 </a:t>
            </a:r>
            <a:r>
              <a:rPr lang="en-US" sz="2400" b="1" dirty="0"/>
              <a:t>            else </a:t>
            </a:r>
            <a:r>
              <a:rPr lang="en-US" sz="2400" dirty="0">
                <a:latin typeface="Comic Sans MS" pitchFamily="66" charset="0"/>
              </a:rPr>
              <a:t>x ← right [x]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 </a:t>
            </a:r>
            <a:r>
              <a:rPr lang="en-US" sz="2400" dirty="0">
                <a:latin typeface="Comic Sans MS" pitchFamily="66" charset="0"/>
              </a:rPr>
              <a:t>p[z] ← </a:t>
            </a:r>
            <a:r>
              <a:rPr lang="en-US" sz="2400" dirty="0" smtClean="0">
                <a:latin typeface="Comic Sans MS" pitchFamily="66" charset="0"/>
              </a:rPr>
              <a:t>y					</a:t>
            </a:r>
            <a:r>
              <a:rPr lang="en-US" sz="2400" dirty="0" err="1" smtClean="0">
                <a:latin typeface="Comic Sans MS" pitchFamily="66" charset="0"/>
              </a:rPr>
              <a:t>y</a:t>
            </a:r>
            <a:r>
              <a:rPr lang="en-US" sz="2400" dirty="0" smtClean="0">
                <a:latin typeface="Comic Sans MS" pitchFamily="66" charset="0"/>
              </a:rPr>
              <a:t> is parent of</a:t>
            </a:r>
            <a:r>
              <a:rPr lang="en-US" sz="2000" dirty="0" smtClean="0">
                <a:latin typeface="Comic Sans MS" pitchFamily="66" charset="0"/>
              </a:rPr>
              <a:t>…</a:t>
            </a:r>
            <a:endParaRPr lang="en-US" sz="2400" dirty="0">
              <a:latin typeface="Comic Sans MS" pitchFamily="66" charset="0"/>
            </a:endParaRP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 </a:t>
            </a:r>
            <a:r>
              <a:rPr lang="en-US" sz="2400" b="1" dirty="0"/>
              <a:t>if </a:t>
            </a:r>
            <a:r>
              <a:rPr lang="en-US" sz="2400" dirty="0">
                <a:latin typeface="Comic Sans MS" pitchFamily="66" charset="0"/>
              </a:rPr>
              <a:t>y = </a:t>
            </a:r>
            <a:r>
              <a:rPr lang="en-US" sz="2400" dirty="0" smtClean="0">
                <a:latin typeface="Comic Sans MS" pitchFamily="66" charset="0"/>
              </a:rPr>
              <a:t>NIL				 inserting node</a:t>
            </a:r>
            <a:endParaRPr lang="en-US" sz="2400" dirty="0">
              <a:latin typeface="Comic Sans MS" pitchFamily="66" charset="0"/>
            </a:endParaRP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 </a:t>
            </a:r>
            <a:r>
              <a:rPr lang="en-US" sz="2400" b="1" dirty="0"/>
              <a:t>   then </a:t>
            </a:r>
            <a:r>
              <a:rPr lang="en-US" sz="2400" dirty="0">
                <a:latin typeface="Comic Sans MS" pitchFamily="66" charset="0"/>
              </a:rPr>
              <a:t>root [T] ← z</a:t>
            </a:r>
            <a:r>
              <a:rPr lang="en-US" sz="2400" dirty="0"/>
              <a:t>                      Tree T was empty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 </a:t>
            </a:r>
            <a:r>
              <a:rPr lang="en-US" sz="2400" b="1" dirty="0"/>
              <a:t>   else if </a:t>
            </a:r>
            <a:r>
              <a:rPr lang="en-US" sz="2400" dirty="0">
                <a:latin typeface="Comic Sans MS" pitchFamily="66" charset="0"/>
              </a:rPr>
              <a:t>key [z] &lt; key [y]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  </a:t>
            </a:r>
            <a:r>
              <a:rPr lang="en-US" sz="2400" b="1" dirty="0"/>
              <a:t>              then </a:t>
            </a:r>
            <a:r>
              <a:rPr lang="en-US" sz="2400" dirty="0">
                <a:latin typeface="Comic Sans MS" pitchFamily="66" charset="0"/>
              </a:rPr>
              <a:t>left [y] ← z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  </a:t>
            </a:r>
            <a:r>
              <a:rPr lang="en-US" sz="2400" b="1" dirty="0"/>
              <a:t>              else </a:t>
            </a:r>
            <a:r>
              <a:rPr lang="en-US" sz="2400" dirty="0">
                <a:latin typeface="Comic Sans MS" pitchFamily="66" charset="0"/>
              </a:rPr>
              <a:t>right [y] ← z</a:t>
            </a:r>
          </a:p>
        </p:txBody>
      </p:sp>
      <p:sp>
        <p:nvSpPr>
          <p:cNvPr id="380932" name="AutoShape 4"/>
          <p:cNvSpPr>
            <a:spLocks noChangeArrowheads="1"/>
          </p:cNvSpPr>
          <p:nvPr/>
        </p:nvSpPr>
        <p:spPr bwMode="auto">
          <a:xfrm rot="13500000">
            <a:off x="5799138" y="4940300"/>
            <a:ext cx="152400" cy="152400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461000" y="1925638"/>
            <a:ext cx="2943225" cy="1846262"/>
            <a:chOff x="1303" y="1537"/>
            <a:chExt cx="1854" cy="1163"/>
          </a:xfrm>
        </p:grpSpPr>
        <p:sp>
          <p:nvSpPr>
            <p:cNvPr id="380934" name="Line 6"/>
            <p:cNvSpPr>
              <a:spLocks noChangeAspect="1" noChangeShapeType="1"/>
            </p:cNvSpPr>
            <p:nvPr/>
          </p:nvSpPr>
          <p:spPr bwMode="auto">
            <a:xfrm flipV="1">
              <a:off x="2268" y="2340"/>
              <a:ext cx="259" cy="247"/>
            </a:xfrm>
            <a:prstGeom prst="line">
              <a:avLst/>
            </a:prstGeom>
            <a:noFill/>
            <a:ln w="38100">
              <a:solidFill>
                <a:srgbClr val="DD011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0935" name="Line 7"/>
            <p:cNvSpPr>
              <a:spLocks noChangeAspect="1" noChangeShapeType="1"/>
            </p:cNvSpPr>
            <p:nvPr/>
          </p:nvSpPr>
          <p:spPr bwMode="auto">
            <a:xfrm rot="16200000" flipV="1">
              <a:off x="2444" y="2308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0936" name="Line 8"/>
            <p:cNvSpPr>
              <a:spLocks noChangeAspect="1" noChangeShapeType="1"/>
            </p:cNvSpPr>
            <p:nvPr/>
          </p:nvSpPr>
          <p:spPr bwMode="auto">
            <a:xfrm flipV="1">
              <a:off x="2484" y="2062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0937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1583" y="2307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0938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924" y="2057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0939" name="Line 11"/>
            <p:cNvSpPr>
              <a:spLocks noChangeAspect="1" noChangeShapeType="1"/>
            </p:cNvSpPr>
            <p:nvPr/>
          </p:nvSpPr>
          <p:spPr bwMode="auto">
            <a:xfrm rot="16200000" flipV="1">
              <a:off x="2320" y="1605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0940" name="Line 12"/>
            <p:cNvSpPr>
              <a:spLocks noChangeShapeType="1"/>
            </p:cNvSpPr>
            <p:nvPr/>
          </p:nvSpPr>
          <p:spPr bwMode="auto">
            <a:xfrm flipV="1">
              <a:off x="1409" y="1633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0941" name="Oval 13"/>
            <p:cNvSpPr>
              <a:spLocks noChangeArrowheads="1"/>
            </p:cNvSpPr>
            <p:nvPr/>
          </p:nvSpPr>
          <p:spPr bwMode="auto">
            <a:xfrm>
              <a:off x="1553" y="2247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380942" name="Oval 14"/>
            <p:cNvSpPr>
              <a:spLocks noChangeArrowheads="1"/>
            </p:cNvSpPr>
            <p:nvPr/>
          </p:nvSpPr>
          <p:spPr bwMode="auto">
            <a:xfrm>
              <a:off x="1303" y="2497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80943" name="Oval 15"/>
            <p:cNvSpPr>
              <a:spLocks noChangeArrowheads="1"/>
            </p:cNvSpPr>
            <p:nvPr/>
          </p:nvSpPr>
          <p:spPr bwMode="auto">
            <a:xfrm>
              <a:off x="1745" y="2497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380944" name="Oval 16"/>
            <p:cNvSpPr>
              <a:spLocks noChangeArrowheads="1"/>
            </p:cNvSpPr>
            <p:nvPr/>
          </p:nvSpPr>
          <p:spPr bwMode="auto">
            <a:xfrm>
              <a:off x="1841" y="196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380945" name="Oval 17"/>
            <p:cNvSpPr>
              <a:spLocks noChangeArrowheads="1"/>
            </p:cNvSpPr>
            <p:nvPr/>
          </p:nvSpPr>
          <p:spPr bwMode="auto">
            <a:xfrm>
              <a:off x="2129" y="2247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380946" name="Oval 18"/>
            <p:cNvSpPr>
              <a:spLocks noChangeArrowheads="1"/>
            </p:cNvSpPr>
            <p:nvPr/>
          </p:nvSpPr>
          <p:spPr bwMode="auto">
            <a:xfrm>
              <a:off x="2297" y="1537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12</a:t>
              </a:r>
            </a:p>
          </p:txBody>
        </p:sp>
        <p:sp>
          <p:nvSpPr>
            <p:cNvPr id="380947" name="Oval 19"/>
            <p:cNvSpPr>
              <a:spLocks noChangeArrowheads="1"/>
            </p:cNvSpPr>
            <p:nvPr/>
          </p:nvSpPr>
          <p:spPr bwMode="auto">
            <a:xfrm>
              <a:off x="2703" y="196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380948" name="Oval 20"/>
            <p:cNvSpPr>
              <a:spLocks noChangeArrowheads="1"/>
            </p:cNvSpPr>
            <p:nvPr/>
          </p:nvSpPr>
          <p:spPr bwMode="auto">
            <a:xfrm>
              <a:off x="2379" y="2247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380949" name="Oval 21"/>
            <p:cNvSpPr>
              <a:spLocks noChangeArrowheads="1"/>
            </p:cNvSpPr>
            <p:nvPr/>
          </p:nvSpPr>
          <p:spPr bwMode="auto">
            <a:xfrm>
              <a:off x="2955" y="2247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19</a:t>
              </a:r>
            </a:p>
          </p:txBody>
        </p:sp>
        <p:sp>
          <p:nvSpPr>
            <p:cNvPr id="380950" name="Oval 22"/>
            <p:cNvSpPr>
              <a:spLocks noChangeArrowheads="1"/>
            </p:cNvSpPr>
            <p:nvPr/>
          </p:nvSpPr>
          <p:spPr bwMode="auto">
            <a:xfrm>
              <a:off x="2606" y="2498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17</a:t>
              </a:r>
            </a:p>
          </p:txBody>
        </p:sp>
        <p:sp>
          <p:nvSpPr>
            <p:cNvPr id="380951" name="Oval 23"/>
            <p:cNvSpPr>
              <a:spLocks noChangeArrowheads="1"/>
            </p:cNvSpPr>
            <p:nvPr/>
          </p:nvSpPr>
          <p:spPr bwMode="auto">
            <a:xfrm>
              <a:off x="2211" y="2498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D011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13</a:t>
              </a:r>
            </a:p>
          </p:txBody>
        </p:sp>
      </p:grpSp>
      <p:sp>
        <p:nvSpPr>
          <p:cNvPr id="380952" name="Text Box 24"/>
          <p:cNvSpPr txBox="1">
            <a:spLocks noChangeArrowheads="1"/>
          </p:cNvSpPr>
          <p:nvPr/>
        </p:nvSpPr>
        <p:spPr bwMode="auto">
          <a:xfrm>
            <a:off x="5856288" y="6000750"/>
            <a:ext cx="2792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Running time: </a:t>
            </a:r>
            <a:r>
              <a:rPr lang="en-US" sz="2400">
                <a:latin typeface="Comic Sans MS" pitchFamily="66" charset="0"/>
              </a:rPr>
              <a:t>O(h)</a:t>
            </a:r>
          </a:p>
        </p:txBody>
      </p:sp>
      <p:sp>
        <p:nvSpPr>
          <p:cNvPr id="27" name="AutoShape 4"/>
          <p:cNvSpPr>
            <a:spLocks noChangeArrowheads="1"/>
          </p:cNvSpPr>
          <p:nvPr/>
        </p:nvSpPr>
        <p:spPr bwMode="auto">
          <a:xfrm rot="13500000">
            <a:off x="6127563" y="4222563"/>
            <a:ext cx="152400" cy="152400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AutoShape 4"/>
          <p:cNvSpPr>
            <a:spLocks noChangeArrowheads="1"/>
          </p:cNvSpPr>
          <p:nvPr/>
        </p:nvSpPr>
        <p:spPr bwMode="auto">
          <a:xfrm rot="13500000">
            <a:off x="6216836" y="4616636"/>
            <a:ext cx="152400" cy="152400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2" grpId="0" animBg="1"/>
      <p:bldP spid="380952" grpId="0"/>
      <p:bldP spid="27" grpId="0" animBg="1"/>
      <p:bldP spid="2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CA6E1-7D9E-4D1D-ACC2-594EF5E141C0}" type="slidenum">
              <a:rPr lang="en-US"/>
              <a:pPr/>
              <a:t>32</a:t>
            </a:fld>
            <a:endParaRPr lang="en-US"/>
          </a:p>
        </p:txBody>
      </p:sp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6362"/>
            <a:ext cx="7772400" cy="884238"/>
          </a:xfrm>
        </p:spPr>
        <p:txBody>
          <a:bodyPr/>
          <a:lstStyle/>
          <a:p>
            <a:r>
              <a:rPr lang="en-US" sz="4400" dirty="0"/>
              <a:t>Binary Search Trees - Summary</a:t>
            </a:r>
            <a:endParaRPr lang="en-US" dirty="0"/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071563"/>
            <a:ext cx="8229600" cy="545623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Operations on binary search trees: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336699"/>
                </a:solidFill>
              </a:rPr>
              <a:t>SEARCH</a:t>
            </a:r>
            <a:r>
              <a:rPr lang="en-US" dirty="0"/>
              <a:t>			</a:t>
            </a:r>
            <a:r>
              <a:rPr lang="en-US" dirty="0" smtClean="0"/>
              <a:t>	</a:t>
            </a:r>
            <a:r>
              <a:rPr lang="en-US" dirty="0" smtClean="0">
                <a:latin typeface="Comic Sans MS" pitchFamily="66" charset="0"/>
              </a:rPr>
              <a:t>O(h</a:t>
            </a:r>
            <a:r>
              <a:rPr lang="en-US" dirty="0">
                <a:latin typeface="Comic Sans MS" pitchFamily="66" charset="0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336699"/>
                </a:solidFill>
              </a:rPr>
              <a:t>PREDECESSOR</a:t>
            </a:r>
            <a:r>
              <a:rPr lang="en-US" dirty="0"/>
              <a:t>		</a:t>
            </a:r>
            <a:r>
              <a:rPr lang="en-US" dirty="0">
                <a:latin typeface="Comic Sans MS" pitchFamily="66" charset="0"/>
              </a:rPr>
              <a:t>O(h)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336699"/>
                </a:solidFill>
              </a:rPr>
              <a:t>SUCCESOR</a:t>
            </a:r>
            <a:r>
              <a:rPr lang="en-US" dirty="0"/>
              <a:t>			</a:t>
            </a:r>
            <a:r>
              <a:rPr lang="en-US" dirty="0">
                <a:latin typeface="Comic Sans MS" pitchFamily="66" charset="0"/>
              </a:rPr>
              <a:t>O(h)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336699"/>
                </a:solidFill>
              </a:rPr>
              <a:t>MINIMUM</a:t>
            </a:r>
            <a:r>
              <a:rPr lang="en-US" dirty="0"/>
              <a:t>			</a:t>
            </a:r>
            <a:r>
              <a:rPr lang="en-US" dirty="0">
                <a:latin typeface="Comic Sans MS" pitchFamily="66" charset="0"/>
              </a:rPr>
              <a:t>O(h)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336699"/>
                </a:solidFill>
              </a:rPr>
              <a:t>MAXIMUM</a:t>
            </a:r>
            <a:r>
              <a:rPr lang="en-US" dirty="0"/>
              <a:t>			</a:t>
            </a:r>
            <a:r>
              <a:rPr lang="en-US" dirty="0">
                <a:latin typeface="Comic Sans MS" pitchFamily="66" charset="0"/>
              </a:rPr>
              <a:t>O(h)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336699"/>
                </a:solidFill>
              </a:rPr>
              <a:t>INSERT</a:t>
            </a:r>
            <a:r>
              <a:rPr lang="en-US" dirty="0"/>
              <a:t>			</a:t>
            </a:r>
            <a:r>
              <a:rPr lang="en-US" dirty="0" smtClean="0"/>
              <a:t>	</a:t>
            </a:r>
            <a:r>
              <a:rPr lang="en-US" dirty="0" smtClean="0">
                <a:latin typeface="Comic Sans MS" pitchFamily="66" charset="0"/>
              </a:rPr>
              <a:t>O(h</a:t>
            </a:r>
            <a:r>
              <a:rPr lang="en-US" dirty="0">
                <a:latin typeface="Comic Sans MS" pitchFamily="66" charset="0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336699"/>
                </a:solidFill>
              </a:rPr>
              <a:t>DELETE</a:t>
            </a:r>
            <a:r>
              <a:rPr lang="en-US" dirty="0"/>
              <a:t>			</a:t>
            </a:r>
            <a:r>
              <a:rPr lang="en-US" dirty="0" smtClean="0"/>
              <a:t>	</a:t>
            </a:r>
            <a:r>
              <a:rPr lang="en-US" dirty="0" smtClean="0">
                <a:latin typeface="Comic Sans MS" pitchFamily="66" charset="0"/>
              </a:rPr>
              <a:t>O(h</a:t>
            </a:r>
            <a:r>
              <a:rPr lang="en-US" dirty="0">
                <a:latin typeface="Comic Sans MS" pitchFamily="66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dirty="0"/>
              <a:t>These operations are fast if the height of the tree is small – otherwise their performance is similar to that of a linked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Basic </a:t>
            </a:r>
            <a:r>
              <a:rPr lang="en-US" spc="-30" dirty="0" smtClean="0"/>
              <a:t>Terminology </a:t>
            </a:r>
            <a:r>
              <a:rPr lang="en-US" spc="-5" dirty="0" smtClean="0"/>
              <a:t>of</a:t>
            </a:r>
            <a:r>
              <a:rPr lang="en-US" spc="5" dirty="0" smtClean="0"/>
              <a:t> </a:t>
            </a:r>
            <a:r>
              <a:rPr lang="en-US" spc="-65" dirty="0" smtClean="0"/>
              <a:t>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5080" algn="just">
              <a:lnSpc>
                <a:spcPts val="3020"/>
              </a:lnSpc>
              <a:spcBef>
                <a:spcPts val="480"/>
              </a:spcBef>
            </a:pPr>
            <a:r>
              <a:rPr lang="en-US" spc="-5" dirty="0" smtClean="0">
                <a:latin typeface="Times New Roman"/>
                <a:cs typeface="Times New Roman"/>
              </a:rPr>
              <a:t> </a:t>
            </a:r>
            <a:r>
              <a:rPr lang="en-US" b="1" spc="-10" dirty="0" smtClean="0">
                <a:cs typeface="Calibri"/>
              </a:rPr>
              <a:t>Node</a:t>
            </a:r>
            <a:r>
              <a:rPr lang="en-US" spc="-10" dirty="0" smtClean="0">
                <a:cs typeface="Calibri"/>
              </a:rPr>
              <a:t>: </a:t>
            </a:r>
            <a:r>
              <a:rPr lang="en-US" spc="-5" dirty="0" smtClean="0">
                <a:cs typeface="Calibri"/>
              </a:rPr>
              <a:t>A </a:t>
            </a:r>
            <a:r>
              <a:rPr lang="en-US" spc="-10" dirty="0" smtClean="0">
                <a:cs typeface="Calibri"/>
              </a:rPr>
              <a:t>node </a:t>
            </a:r>
            <a:r>
              <a:rPr lang="en-US" spc="-5" dirty="0" smtClean="0">
                <a:cs typeface="Calibri"/>
              </a:rPr>
              <a:t>is a </a:t>
            </a:r>
            <a:r>
              <a:rPr lang="en-US" spc="-10" dirty="0" smtClean="0">
                <a:cs typeface="Calibri"/>
              </a:rPr>
              <a:t>fundamental part </a:t>
            </a:r>
            <a:r>
              <a:rPr lang="en-US" spc="-5" dirty="0" smtClean="0">
                <a:cs typeface="Calibri"/>
              </a:rPr>
              <a:t>of a  </a:t>
            </a:r>
            <a:r>
              <a:rPr lang="en-US" spc="-10" dirty="0" smtClean="0">
                <a:cs typeface="Calibri"/>
              </a:rPr>
              <a:t>tree. </a:t>
            </a:r>
            <a:r>
              <a:rPr lang="en-US" spc="-15" dirty="0" smtClean="0">
                <a:cs typeface="Calibri"/>
              </a:rPr>
              <a:t>Each </a:t>
            </a:r>
            <a:r>
              <a:rPr lang="en-US" spc="-20" dirty="0" smtClean="0">
                <a:cs typeface="Calibri"/>
              </a:rPr>
              <a:t>letter </a:t>
            </a:r>
            <a:r>
              <a:rPr lang="en-US" spc="-15" dirty="0" smtClean="0">
                <a:cs typeface="Calibri"/>
              </a:rPr>
              <a:t>represents </a:t>
            </a:r>
            <a:r>
              <a:rPr lang="en-US" spc="-10" dirty="0" smtClean="0">
                <a:cs typeface="Calibri"/>
              </a:rPr>
              <a:t>one</a:t>
            </a:r>
            <a:r>
              <a:rPr lang="en-US" spc="60" dirty="0" smtClean="0">
                <a:cs typeface="Calibri"/>
              </a:rPr>
              <a:t> </a:t>
            </a:r>
            <a:r>
              <a:rPr lang="en-US" b="1" spc="-5" dirty="0" smtClean="0">
                <a:cs typeface="Calibri"/>
              </a:rPr>
              <a:t>node.</a:t>
            </a:r>
            <a:endParaRPr lang="en-US" dirty="0" smtClean="0">
              <a:cs typeface="Calibri"/>
            </a:endParaRPr>
          </a:p>
          <a:p>
            <a:pPr marL="12700" marR="695325" algn="just">
              <a:lnSpc>
                <a:spcPts val="3030"/>
              </a:lnSpc>
              <a:spcBef>
                <a:spcPts val="1605"/>
              </a:spcBef>
            </a:pPr>
            <a:r>
              <a:rPr lang="en-US" b="1" spc="-20" dirty="0" smtClean="0">
                <a:cs typeface="Calibri"/>
              </a:rPr>
              <a:t>Edge: </a:t>
            </a:r>
            <a:r>
              <a:rPr lang="en-US" spc="-5" dirty="0" smtClean="0">
                <a:cs typeface="Calibri"/>
              </a:rPr>
              <a:t>The </a:t>
            </a:r>
            <a:r>
              <a:rPr lang="en-US" spc="-20" dirty="0" smtClean="0">
                <a:cs typeface="Calibri"/>
              </a:rPr>
              <a:t>arrows from </a:t>
            </a:r>
            <a:r>
              <a:rPr lang="en-US" spc="-5" dirty="0" smtClean="0">
                <a:cs typeface="Calibri"/>
              </a:rPr>
              <a:t>one </a:t>
            </a:r>
            <a:r>
              <a:rPr lang="en-US" spc="-10" dirty="0" smtClean="0">
                <a:cs typeface="Calibri"/>
              </a:rPr>
              <a:t>node </a:t>
            </a:r>
            <a:r>
              <a:rPr lang="en-US" spc="-20" dirty="0" smtClean="0">
                <a:cs typeface="Calibri"/>
              </a:rPr>
              <a:t>to  </a:t>
            </a:r>
            <a:r>
              <a:rPr lang="en-US" spc="-5" dirty="0" smtClean="0">
                <a:cs typeface="Calibri"/>
              </a:rPr>
              <a:t>another </a:t>
            </a:r>
            <a:r>
              <a:rPr lang="en-US" spc="-20" dirty="0" smtClean="0">
                <a:cs typeface="Calibri"/>
              </a:rPr>
              <a:t>are </a:t>
            </a:r>
            <a:r>
              <a:rPr lang="en-US" spc="-10" dirty="0" smtClean="0">
                <a:cs typeface="Calibri"/>
              </a:rPr>
              <a:t>called</a:t>
            </a:r>
            <a:r>
              <a:rPr lang="en-US" spc="25" dirty="0" smtClean="0">
                <a:cs typeface="Calibri"/>
              </a:rPr>
              <a:t> </a:t>
            </a:r>
            <a:r>
              <a:rPr lang="en-US" b="1" spc="-15" dirty="0" smtClean="0">
                <a:cs typeface="Calibri"/>
              </a:rPr>
              <a:t>edges.</a:t>
            </a:r>
            <a:endParaRPr lang="en-US" dirty="0" smtClean="0">
              <a:cs typeface="Calibri"/>
            </a:endParaRPr>
          </a:p>
          <a:p>
            <a:pPr marL="317500" marR="5080" indent="-304800" algn="just">
              <a:lnSpc>
                <a:spcPct val="90000"/>
              </a:lnSpc>
              <a:spcBef>
                <a:spcPts val="430"/>
              </a:spcBef>
              <a:buClr>
                <a:srgbClr val="009999"/>
              </a:buClr>
              <a:buFont typeface="Arial"/>
              <a:buChar char="•"/>
              <a:tabLst>
                <a:tab pos="316865" algn="l"/>
                <a:tab pos="317500" algn="l"/>
              </a:tabLst>
            </a:pP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3505200" y="3886200"/>
            <a:ext cx="5044439" cy="205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Basic </a:t>
            </a:r>
            <a:r>
              <a:rPr lang="en-US" spc="-30" dirty="0" smtClean="0"/>
              <a:t>Terminology </a:t>
            </a:r>
            <a:r>
              <a:rPr lang="en-US" spc="-5" dirty="0" smtClean="0"/>
              <a:t>of</a:t>
            </a:r>
            <a:r>
              <a:rPr lang="en-US" spc="5" dirty="0" smtClean="0"/>
              <a:t> </a:t>
            </a:r>
            <a:r>
              <a:rPr lang="en-US" spc="-65" dirty="0" smtClean="0"/>
              <a:t>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4525963"/>
          </a:xfrm>
        </p:spPr>
        <p:txBody>
          <a:bodyPr>
            <a:normAutofit lnSpcReduction="10000"/>
          </a:bodyPr>
          <a:lstStyle/>
          <a:p>
            <a:pPr marL="12700" marR="5080">
              <a:lnSpc>
                <a:spcPct val="90000"/>
              </a:lnSpc>
              <a:spcBef>
                <a:spcPts val="430"/>
              </a:spcBef>
            </a:pPr>
            <a:r>
              <a:rPr lang="en-US" sz="2800" spc="-20" dirty="0" smtClean="0">
                <a:cs typeface="Calibri"/>
              </a:rPr>
              <a:t>Root: </a:t>
            </a:r>
            <a:r>
              <a:rPr lang="en-US" sz="2800" spc="-5" dirty="0" smtClean="0">
                <a:cs typeface="Calibri"/>
              </a:rPr>
              <a:t>The </a:t>
            </a:r>
            <a:r>
              <a:rPr lang="en-US" sz="2800" spc="-15" dirty="0" smtClean="0">
                <a:cs typeface="Calibri"/>
              </a:rPr>
              <a:t>root </a:t>
            </a:r>
            <a:r>
              <a:rPr lang="en-US" sz="2800" spc="-5" dirty="0" smtClean="0">
                <a:cs typeface="Calibri"/>
              </a:rPr>
              <a:t>of the </a:t>
            </a:r>
            <a:r>
              <a:rPr lang="en-US" sz="2800" spc="-15" dirty="0" smtClean="0">
                <a:cs typeface="Calibri"/>
              </a:rPr>
              <a:t>tree </a:t>
            </a:r>
            <a:r>
              <a:rPr lang="en-US" sz="2800" spc="-5" dirty="0" smtClean="0">
                <a:cs typeface="Calibri"/>
              </a:rPr>
              <a:t>is the  </a:t>
            </a:r>
            <a:r>
              <a:rPr lang="en-US" sz="2800" spc="-10" dirty="0" smtClean="0">
                <a:cs typeface="Calibri"/>
              </a:rPr>
              <a:t>only node </a:t>
            </a:r>
            <a:r>
              <a:rPr lang="en-US" sz="2800" spc="-5" dirty="0" smtClean="0">
                <a:cs typeface="Calibri"/>
              </a:rPr>
              <a:t>in the </a:t>
            </a:r>
            <a:r>
              <a:rPr lang="en-US" sz="2800" spc="-15" dirty="0" smtClean="0">
                <a:cs typeface="Calibri"/>
              </a:rPr>
              <a:t>tree </a:t>
            </a:r>
            <a:r>
              <a:rPr lang="en-US" sz="2800" spc="-10" dirty="0" smtClean="0">
                <a:cs typeface="Calibri"/>
              </a:rPr>
              <a:t>that has no  incoming</a:t>
            </a:r>
            <a:r>
              <a:rPr lang="en-US" sz="2800" spc="30" dirty="0" smtClean="0">
                <a:cs typeface="Calibri"/>
              </a:rPr>
              <a:t> </a:t>
            </a:r>
            <a:r>
              <a:rPr lang="en-US" sz="2800" spc="-10" dirty="0" smtClean="0">
                <a:cs typeface="Calibri"/>
              </a:rPr>
              <a:t>edges.</a:t>
            </a:r>
            <a:endParaRPr lang="en-US" sz="2800" dirty="0" smtClean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lang="en-US" sz="2800" spc="-15" dirty="0" smtClean="0">
                <a:cs typeface="Calibri"/>
              </a:rPr>
              <a:t>Here, </a:t>
            </a:r>
            <a:r>
              <a:rPr lang="en-US" sz="2800" spc="-5" dirty="0" smtClean="0">
                <a:cs typeface="Calibri"/>
              </a:rPr>
              <a:t>a is the</a:t>
            </a:r>
            <a:r>
              <a:rPr lang="en-US" sz="2800" spc="35" dirty="0" smtClean="0">
                <a:cs typeface="Calibri"/>
              </a:rPr>
              <a:t> </a:t>
            </a:r>
            <a:r>
              <a:rPr lang="en-US" sz="2800" spc="-20" dirty="0" smtClean="0">
                <a:cs typeface="Calibri"/>
              </a:rPr>
              <a:t>root.</a:t>
            </a:r>
            <a:endParaRPr lang="en-US" sz="2800" dirty="0" smtClean="0">
              <a:cs typeface="Calibri"/>
            </a:endParaRPr>
          </a:p>
          <a:p>
            <a:pPr marL="12700" marR="78740">
              <a:lnSpc>
                <a:spcPts val="3030"/>
              </a:lnSpc>
              <a:spcBef>
                <a:spcPts val="1635"/>
              </a:spcBef>
            </a:pPr>
            <a:r>
              <a:rPr lang="en-US" sz="2800" spc="-10" dirty="0" smtClean="0">
                <a:cs typeface="Calibri"/>
              </a:rPr>
              <a:t>Leaf </a:t>
            </a:r>
            <a:r>
              <a:rPr lang="en-US" sz="2800" spc="-5" dirty="0" smtClean="0">
                <a:cs typeface="Calibri"/>
              </a:rPr>
              <a:t>Node: A leaf </a:t>
            </a:r>
            <a:r>
              <a:rPr lang="en-US" sz="2800" spc="-10" dirty="0" smtClean="0">
                <a:cs typeface="Calibri"/>
              </a:rPr>
              <a:t>node </a:t>
            </a:r>
            <a:r>
              <a:rPr lang="en-US" sz="2800" spc="-5" dirty="0" smtClean="0">
                <a:cs typeface="Calibri"/>
              </a:rPr>
              <a:t>is a </a:t>
            </a:r>
            <a:r>
              <a:rPr lang="en-US" sz="2800" spc="-10" dirty="0" smtClean="0">
                <a:cs typeface="Calibri"/>
              </a:rPr>
              <a:t>node  that has </a:t>
            </a:r>
            <a:r>
              <a:rPr lang="en-US" sz="2800" spc="-5" dirty="0" smtClean="0">
                <a:cs typeface="Calibri"/>
              </a:rPr>
              <a:t>no</a:t>
            </a:r>
            <a:r>
              <a:rPr lang="en-US" sz="2800" spc="50" dirty="0" smtClean="0">
                <a:cs typeface="Calibri"/>
              </a:rPr>
              <a:t> </a:t>
            </a:r>
            <a:r>
              <a:rPr lang="en-US" sz="2800" spc="-10" dirty="0" smtClean="0">
                <a:cs typeface="Calibri"/>
              </a:rPr>
              <a:t>children.</a:t>
            </a:r>
            <a:endParaRPr lang="en-US" sz="2800" dirty="0" smtClean="0">
              <a:cs typeface="Calibri"/>
            </a:endParaRPr>
          </a:p>
          <a:p>
            <a:pPr marL="12700" marR="193040">
              <a:lnSpc>
                <a:spcPts val="2590"/>
              </a:lnSpc>
              <a:spcBef>
                <a:spcPts val="1615"/>
              </a:spcBef>
            </a:pPr>
            <a:r>
              <a:rPr lang="en-US" sz="2400" spc="-5" dirty="0" smtClean="0">
                <a:cs typeface="Calibri"/>
              </a:rPr>
              <a:t>The </a:t>
            </a:r>
            <a:r>
              <a:rPr lang="en-US" sz="2400" spc="-15" dirty="0" smtClean="0">
                <a:cs typeface="Calibri"/>
              </a:rPr>
              <a:t>bottom </a:t>
            </a:r>
            <a:r>
              <a:rPr lang="en-US" sz="2400" spc="-5" dirty="0" smtClean="0">
                <a:cs typeface="Calibri"/>
              </a:rPr>
              <a:t>nodes </a:t>
            </a:r>
            <a:r>
              <a:rPr lang="en-US" sz="2400" dirty="0" smtClean="0">
                <a:cs typeface="Calibri"/>
              </a:rPr>
              <a:t>(with </a:t>
            </a:r>
            <a:r>
              <a:rPr lang="en-US" sz="2400" spc="-5" dirty="0" smtClean="0">
                <a:cs typeface="Calibri"/>
              </a:rPr>
              <a:t>no </a:t>
            </a:r>
            <a:r>
              <a:rPr lang="en-US" sz="2400" spc="-10" dirty="0" smtClean="0">
                <a:cs typeface="Calibri"/>
              </a:rPr>
              <a:t>outgoing  </a:t>
            </a:r>
            <a:r>
              <a:rPr lang="en-US" sz="2400" spc="-5" dirty="0" smtClean="0">
                <a:cs typeface="Calibri"/>
              </a:rPr>
              <a:t>edges) </a:t>
            </a:r>
            <a:r>
              <a:rPr lang="en-US" sz="2400" spc="-15" dirty="0" smtClean="0">
                <a:cs typeface="Calibri"/>
              </a:rPr>
              <a:t>are </a:t>
            </a:r>
            <a:r>
              <a:rPr lang="en-US" sz="2400" dirty="0" smtClean="0">
                <a:cs typeface="Calibri"/>
              </a:rPr>
              <a:t>the </a:t>
            </a:r>
            <a:r>
              <a:rPr lang="en-US" sz="2400" b="1" spc="-10" dirty="0" smtClean="0">
                <a:cs typeface="Calibri"/>
              </a:rPr>
              <a:t>leaves </a:t>
            </a:r>
            <a:r>
              <a:rPr lang="en-US" sz="2400" dirty="0" smtClean="0">
                <a:cs typeface="Calibri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lang="en-US" sz="2400" spc="-10" dirty="0" smtClean="0">
                <a:cs typeface="Calibri"/>
              </a:rPr>
              <a:t>Here, </a:t>
            </a:r>
            <a:r>
              <a:rPr lang="en-US" sz="2400" dirty="0" smtClean="0">
                <a:cs typeface="Calibri"/>
              </a:rPr>
              <a:t>c , </a:t>
            </a:r>
            <a:r>
              <a:rPr lang="en-US" sz="2400" dirty="0" err="1" smtClean="0">
                <a:cs typeface="Calibri"/>
              </a:rPr>
              <a:t>i</a:t>
            </a:r>
            <a:r>
              <a:rPr lang="en-US" sz="2400" dirty="0" smtClean="0">
                <a:cs typeface="Calibri"/>
              </a:rPr>
              <a:t> , j , k , l , m </a:t>
            </a:r>
            <a:r>
              <a:rPr lang="en-US" sz="2400" spc="-15" dirty="0" smtClean="0">
                <a:cs typeface="Calibri"/>
              </a:rPr>
              <a:t>are </a:t>
            </a:r>
            <a:r>
              <a:rPr lang="en-US" sz="2400" spc="-10" dirty="0" smtClean="0">
                <a:cs typeface="Calibri"/>
              </a:rPr>
              <a:t>leaves</a:t>
            </a:r>
            <a:r>
              <a:rPr lang="en-US" sz="2400" spc="-125" dirty="0" smtClean="0">
                <a:cs typeface="Calibri"/>
              </a:rPr>
              <a:t> </a:t>
            </a:r>
            <a:r>
              <a:rPr lang="en-US" sz="2400" spc="-5" dirty="0" smtClean="0">
                <a:cs typeface="Calibri"/>
              </a:rPr>
              <a:t>Node.</a:t>
            </a:r>
            <a:endParaRPr lang="en-US" sz="2400" dirty="0" smtClean="0">
              <a:cs typeface="Calibri"/>
            </a:endParaRPr>
          </a:p>
          <a:p>
            <a:pPr marL="12700" marR="5080" algn="just">
              <a:lnSpc>
                <a:spcPts val="3020"/>
              </a:lnSpc>
              <a:spcBef>
                <a:spcPts val="480"/>
              </a:spcBef>
              <a:buNone/>
            </a:pPr>
            <a:endParaRPr lang="en-US" sz="2800" dirty="0"/>
          </a:p>
        </p:txBody>
      </p:sp>
      <p:sp>
        <p:nvSpPr>
          <p:cNvPr id="6" name="object 4"/>
          <p:cNvSpPr/>
          <p:nvPr/>
        </p:nvSpPr>
        <p:spPr>
          <a:xfrm>
            <a:off x="5085589" y="1371600"/>
            <a:ext cx="4058411" cy="2522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4724400" y="4099561"/>
            <a:ext cx="4419600" cy="2758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Basic </a:t>
            </a:r>
            <a:r>
              <a:rPr lang="en-US" spc="-30" dirty="0" smtClean="0"/>
              <a:t>Terminology </a:t>
            </a:r>
            <a:r>
              <a:rPr lang="en-US" spc="-5" dirty="0" smtClean="0"/>
              <a:t>of</a:t>
            </a:r>
            <a:r>
              <a:rPr lang="en-US" spc="5" dirty="0" smtClean="0"/>
              <a:t> </a:t>
            </a:r>
            <a:r>
              <a:rPr lang="en-US" spc="-65" dirty="0" smtClean="0"/>
              <a:t>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4724400" cy="4525963"/>
          </a:xfrm>
        </p:spPr>
        <p:txBody>
          <a:bodyPr>
            <a:normAutofit/>
          </a:bodyPr>
          <a:lstStyle/>
          <a:p>
            <a:pPr marL="12700" marR="83820" algn="just">
              <a:lnSpc>
                <a:spcPct val="90000"/>
              </a:lnSpc>
              <a:spcBef>
                <a:spcPts val="430"/>
              </a:spcBef>
            </a:pPr>
            <a:r>
              <a:rPr lang="en-US" b="1" spc="-10" dirty="0" smtClean="0">
                <a:cs typeface="Calibri"/>
              </a:rPr>
              <a:t>Depth</a:t>
            </a:r>
            <a:r>
              <a:rPr lang="en-US" spc="-10" dirty="0" smtClean="0">
                <a:cs typeface="Calibri"/>
              </a:rPr>
              <a:t>: Depth </a:t>
            </a:r>
            <a:r>
              <a:rPr lang="en-US" spc="-15" dirty="0" smtClean="0">
                <a:cs typeface="Calibri"/>
              </a:rPr>
              <a:t>tells </a:t>
            </a:r>
            <a:r>
              <a:rPr lang="en-US" spc="-5" dirty="0" smtClean="0">
                <a:cs typeface="Calibri"/>
              </a:rPr>
              <a:t>the number </a:t>
            </a:r>
            <a:r>
              <a:rPr lang="en-US" spc="-10" dirty="0" smtClean="0">
                <a:cs typeface="Calibri"/>
              </a:rPr>
              <a:t>of  </a:t>
            </a:r>
            <a:r>
              <a:rPr lang="en-US" spc="-20" dirty="0" smtClean="0">
                <a:cs typeface="Calibri"/>
              </a:rPr>
              <a:t>steps </a:t>
            </a:r>
            <a:r>
              <a:rPr lang="en-US" spc="-10" dirty="0" smtClean="0">
                <a:cs typeface="Calibri"/>
              </a:rPr>
              <a:t>(nodes) </a:t>
            </a:r>
            <a:r>
              <a:rPr lang="en-US" spc="-20" dirty="0" smtClean="0">
                <a:cs typeface="Calibri"/>
              </a:rPr>
              <a:t>to </a:t>
            </a:r>
            <a:r>
              <a:rPr lang="en-US" spc="-15" dirty="0" smtClean="0">
                <a:cs typeface="Calibri"/>
              </a:rPr>
              <a:t>get </a:t>
            </a:r>
            <a:r>
              <a:rPr lang="en-US" spc="-20" dirty="0" smtClean="0">
                <a:cs typeface="Calibri"/>
              </a:rPr>
              <a:t>from </a:t>
            </a:r>
            <a:r>
              <a:rPr lang="en-US" spc="-5" dirty="0" smtClean="0">
                <a:cs typeface="Calibri"/>
              </a:rPr>
              <a:t>a </a:t>
            </a:r>
            <a:r>
              <a:rPr lang="en-US" spc="-10" dirty="0" smtClean="0">
                <a:cs typeface="Calibri"/>
              </a:rPr>
              <a:t>node back  </a:t>
            </a:r>
            <a:r>
              <a:rPr lang="en-US" spc="-20" dirty="0" smtClean="0">
                <a:cs typeface="Calibri"/>
              </a:rPr>
              <a:t>to </a:t>
            </a:r>
            <a:r>
              <a:rPr lang="en-US" spc="-5" dirty="0" smtClean="0">
                <a:cs typeface="Calibri"/>
              </a:rPr>
              <a:t>the</a:t>
            </a:r>
            <a:r>
              <a:rPr lang="en-US" spc="25" dirty="0" smtClean="0">
                <a:cs typeface="Calibri"/>
              </a:rPr>
              <a:t> </a:t>
            </a:r>
            <a:r>
              <a:rPr lang="en-US" spc="-15" dirty="0" smtClean="0">
                <a:cs typeface="Calibri"/>
              </a:rPr>
              <a:t>root.</a:t>
            </a:r>
            <a:endParaRPr lang="en-US" dirty="0" smtClean="0">
              <a:cs typeface="Calibri"/>
            </a:endParaRPr>
          </a:p>
          <a:p>
            <a:pPr marL="12700" marR="5080" algn="just">
              <a:lnSpc>
                <a:spcPct val="90000"/>
              </a:lnSpc>
              <a:spcBef>
                <a:spcPts val="1610"/>
              </a:spcBef>
            </a:pPr>
            <a:r>
              <a:rPr lang="en-US" b="1" spc="-10" dirty="0" smtClean="0">
                <a:cs typeface="Calibri"/>
              </a:rPr>
              <a:t>Height</a:t>
            </a:r>
            <a:r>
              <a:rPr lang="en-US" spc="-10" dirty="0" smtClean="0">
                <a:cs typeface="Calibri"/>
              </a:rPr>
              <a:t>: The </a:t>
            </a:r>
            <a:r>
              <a:rPr lang="en-US" spc="-15" dirty="0" smtClean="0">
                <a:cs typeface="Calibri"/>
              </a:rPr>
              <a:t>height </a:t>
            </a:r>
            <a:r>
              <a:rPr lang="en-US" spc="-5" dirty="0" smtClean="0">
                <a:cs typeface="Calibri"/>
              </a:rPr>
              <a:t>of a </a:t>
            </a:r>
            <a:r>
              <a:rPr lang="en-US" spc="-15" dirty="0" smtClean="0">
                <a:cs typeface="Calibri"/>
              </a:rPr>
              <a:t>tree </a:t>
            </a:r>
            <a:r>
              <a:rPr lang="en-US" spc="-5" dirty="0" smtClean="0">
                <a:cs typeface="Calibri"/>
              </a:rPr>
              <a:t>is equal </a:t>
            </a:r>
            <a:r>
              <a:rPr lang="en-US" spc="-20" dirty="0" smtClean="0">
                <a:cs typeface="Calibri"/>
              </a:rPr>
              <a:t>to  </a:t>
            </a:r>
            <a:r>
              <a:rPr lang="en-US" spc="-5" dirty="0" smtClean="0">
                <a:cs typeface="Calibri"/>
              </a:rPr>
              <a:t>the </a:t>
            </a:r>
            <a:r>
              <a:rPr lang="en-US" spc="-10" dirty="0" smtClean="0">
                <a:cs typeface="Calibri"/>
              </a:rPr>
              <a:t>maximum </a:t>
            </a:r>
            <a:r>
              <a:rPr lang="en-US" spc="-15" dirty="0" smtClean="0">
                <a:cs typeface="Calibri"/>
              </a:rPr>
              <a:t>level </a:t>
            </a:r>
            <a:r>
              <a:rPr lang="en-US" spc="-5" dirty="0" smtClean="0">
                <a:cs typeface="Calibri"/>
              </a:rPr>
              <a:t>of </a:t>
            </a:r>
            <a:r>
              <a:rPr lang="en-US" spc="-20" dirty="0" smtClean="0">
                <a:cs typeface="Calibri"/>
              </a:rPr>
              <a:t>any </a:t>
            </a:r>
            <a:r>
              <a:rPr lang="en-US" spc="-10" dirty="0" smtClean="0">
                <a:cs typeface="Calibri"/>
              </a:rPr>
              <a:t>node </a:t>
            </a:r>
            <a:r>
              <a:rPr lang="en-US" spc="-5" dirty="0" smtClean="0">
                <a:cs typeface="Calibri"/>
              </a:rPr>
              <a:t>in the  </a:t>
            </a:r>
            <a:r>
              <a:rPr lang="en-US" spc="-10" dirty="0" smtClean="0">
                <a:cs typeface="Calibri"/>
              </a:rPr>
              <a:t>tree.</a:t>
            </a:r>
            <a:endParaRPr lang="en-US" dirty="0" smtClean="0">
              <a:cs typeface="Calibri"/>
            </a:endParaRPr>
          </a:p>
          <a:p>
            <a:pPr marL="12700" marR="833119" algn="just">
              <a:lnSpc>
                <a:spcPts val="3020"/>
              </a:lnSpc>
              <a:spcBef>
                <a:spcPts val="1645"/>
              </a:spcBef>
            </a:pPr>
            <a:r>
              <a:rPr lang="en-US" spc="-10" dirty="0" smtClean="0">
                <a:cs typeface="Calibri"/>
              </a:rPr>
              <a:t>This </a:t>
            </a:r>
            <a:r>
              <a:rPr lang="en-US" spc="-15" dirty="0" smtClean="0">
                <a:cs typeface="Calibri"/>
              </a:rPr>
              <a:t>tree </a:t>
            </a:r>
            <a:r>
              <a:rPr lang="en-US" spc="-10" dirty="0" smtClean="0">
                <a:cs typeface="Calibri"/>
              </a:rPr>
              <a:t>has </a:t>
            </a:r>
            <a:r>
              <a:rPr lang="en-US" spc="-15" dirty="0" smtClean="0">
                <a:cs typeface="Calibri"/>
              </a:rPr>
              <a:t>height </a:t>
            </a:r>
            <a:r>
              <a:rPr lang="en-US" spc="-5" dirty="0" smtClean="0">
                <a:cs typeface="Calibri"/>
              </a:rPr>
              <a:t>5, so the  </a:t>
            </a:r>
            <a:r>
              <a:rPr lang="en-US" spc="-15" dirty="0" smtClean="0">
                <a:cs typeface="Calibri"/>
              </a:rPr>
              <a:t>maximum </a:t>
            </a:r>
            <a:r>
              <a:rPr lang="en-US" spc="-10" dirty="0" smtClean="0">
                <a:cs typeface="Calibri"/>
              </a:rPr>
              <a:t>depth </a:t>
            </a:r>
            <a:r>
              <a:rPr lang="en-US" spc="-5" dirty="0" smtClean="0">
                <a:cs typeface="Calibri"/>
              </a:rPr>
              <a:t>is 4 </a:t>
            </a:r>
            <a:r>
              <a:rPr lang="en-US" spc="-15" dirty="0" smtClean="0">
                <a:cs typeface="Calibri"/>
              </a:rPr>
              <a:t>(height </a:t>
            </a:r>
            <a:r>
              <a:rPr lang="en-US" spc="-5" dirty="0" smtClean="0">
                <a:cs typeface="Calibri"/>
              </a:rPr>
              <a:t>-</a:t>
            </a:r>
            <a:r>
              <a:rPr lang="en-US" spc="130" dirty="0" smtClean="0">
                <a:cs typeface="Calibri"/>
              </a:rPr>
              <a:t> </a:t>
            </a:r>
            <a:r>
              <a:rPr lang="en-US" spc="-5" dirty="0" smtClean="0">
                <a:cs typeface="Calibri"/>
              </a:rPr>
              <a:t>1).</a:t>
            </a:r>
            <a:endParaRPr lang="en-US" dirty="0" smtClean="0">
              <a:cs typeface="Calibri"/>
            </a:endParaRPr>
          </a:p>
          <a:p>
            <a:pPr marL="12700" marR="5080" algn="just">
              <a:lnSpc>
                <a:spcPts val="3020"/>
              </a:lnSpc>
              <a:spcBef>
                <a:spcPts val="480"/>
              </a:spcBef>
              <a:buNone/>
            </a:pPr>
            <a:endParaRPr lang="en-US" dirty="0"/>
          </a:p>
        </p:txBody>
      </p:sp>
      <p:sp>
        <p:nvSpPr>
          <p:cNvPr id="6" name="object 4"/>
          <p:cNvSpPr/>
          <p:nvPr/>
        </p:nvSpPr>
        <p:spPr>
          <a:xfrm>
            <a:off x="5029200" y="1524000"/>
            <a:ext cx="4114800" cy="2464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pc="-5" dirty="0" smtClean="0"/>
              <a:t>Basic </a:t>
            </a:r>
            <a:r>
              <a:rPr lang="en-US" spc="-30" dirty="0" smtClean="0"/>
              <a:t>Terminology </a:t>
            </a:r>
            <a:r>
              <a:rPr lang="en-US" spc="-5" dirty="0" smtClean="0"/>
              <a:t>of</a:t>
            </a:r>
            <a:r>
              <a:rPr lang="en-US" spc="5" dirty="0" smtClean="0"/>
              <a:t> </a:t>
            </a:r>
            <a:r>
              <a:rPr lang="en-US" spc="-65" dirty="0" smtClean="0"/>
              <a:t>Tree</a:t>
            </a:r>
            <a:endParaRPr lang="en-US" dirty="0"/>
          </a:p>
        </p:txBody>
      </p:sp>
      <p:sp>
        <p:nvSpPr>
          <p:cNvPr id="4" name="object 3"/>
          <p:cNvSpPr txBox="1"/>
          <p:nvPr/>
        </p:nvSpPr>
        <p:spPr>
          <a:xfrm>
            <a:off x="685800" y="751840"/>
            <a:ext cx="918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libri"/>
                <a:cs typeface="Calibri"/>
              </a:rPr>
              <a:t>Parent: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1088237" y="1191895"/>
            <a:ext cx="2425700" cy="2160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6080" indent="-374015">
              <a:lnSpc>
                <a:spcPct val="100000"/>
              </a:lnSpc>
              <a:spcBef>
                <a:spcPts val="95"/>
              </a:spcBef>
              <a:buClr>
                <a:srgbClr val="009999"/>
              </a:buClr>
              <a:buSzPct val="150000"/>
              <a:buFont typeface="Wingdings"/>
              <a:buChar char=""/>
              <a:tabLst>
                <a:tab pos="385445" algn="l"/>
                <a:tab pos="386715" algn="l"/>
              </a:tabLst>
            </a:pPr>
            <a:r>
              <a:rPr sz="1600" spc="-5" dirty="0">
                <a:latin typeface="Calibri"/>
                <a:cs typeface="Calibri"/>
              </a:rPr>
              <a:t>a is the </a:t>
            </a:r>
            <a:r>
              <a:rPr sz="1600" spc="-15" dirty="0">
                <a:latin typeface="Calibri"/>
                <a:cs typeface="Calibri"/>
              </a:rPr>
              <a:t>parent </a:t>
            </a:r>
            <a:r>
              <a:rPr sz="1600" spc="-5" dirty="0">
                <a:latin typeface="Calibri"/>
                <a:cs typeface="Calibri"/>
              </a:rPr>
              <a:t>of b , c 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  <a:p>
            <a:pPr marL="317500" indent="-305435">
              <a:lnSpc>
                <a:spcPct val="100000"/>
              </a:lnSpc>
              <a:spcBef>
                <a:spcPts val="1200"/>
              </a:spcBef>
              <a:buClr>
                <a:srgbClr val="009999"/>
              </a:buClr>
              <a:buFont typeface="Wingdings"/>
              <a:buChar char=""/>
              <a:tabLst>
                <a:tab pos="316865" algn="l"/>
                <a:tab pos="318135" algn="l"/>
              </a:tabLst>
            </a:pPr>
            <a:r>
              <a:rPr sz="1600" spc="-5" dirty="0">
                <a:latin typeface="Calibri"/>
                <a:cs typeface="Calibri"/>
              </a:rPr>
              <a:t>b is the </a:t>
            </a:r>
            <a:r>
              <a:rPr sz="1600" spc="-15" dirty="0">
                <a:latin typeface="Calibri"/>
                <a:cs typeface="Calibri"/>
              </a:rPr>
              <a:t>parent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  <a:p>
            <a:pPr marL="317500" indent="-305435">
              <a:lnSpc>
                <a:spcPct val="100000"/>
              </a:lnSpc>
              <a:spcBef>
                <a:spcPts val="1019"/>
              </a:spcBef>
              <a:buClr>
                <a:srgbClr val="009999"/>
              </a:buClr>
              <a:buFont typeface="Wingdings"/>
              <a:buChar char=""/>
              <a:tabLst>
                <a:tab pos="316865" algn="l"/>
                <a:tab pos="318135" algn="l"/>
              </a:tabLst>
            </a:pPr>
            <a:r>
              <a:rPr sz="1600" spc="-5" dirty="0">
                <a:latin typeface="Calibri"/>
                <a:cs typeface="Calibri"/>
              </a:rPr>
              <a:t>d is the </a:t>
            </a:r>
            <a:r>
              <a:rPr sz="1600" spc="-15" dirty="0">
                <a:latin typeface="Calibri"/>
                <a:cs typeface="Calibri"/>
              </a:rPr>
              <a:t>parent </a:t>
            </a:r>
            <a:r>
              <a:rPr sz="1600" spc="-5" dirty="0">
                <a:latin typeface="Calibri"/>
                <a:cs typeface="Calibri"/>
              </a:rPr>
              <a:t>of f , g ,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</a:t>
            </a:r>
            <a:endParaRPr sz="1600">
              <a:latin typeface="Calibri"/>
              <a:cs typeface="Calibri"/>
            </a:endParaRPr>
          </a:p>
          <a:p>
            <a:pPr marL="317500" indent="-305435">
              <a:lnSpc>
                <a:spcPct val="100000"/>
              </a:lnSpc>
              <a:spcBef>
                <a:spcPts val="1019"/>
              </a:spcBef>
              <a:buClr>
                <a:srgbClr val="009999"/>
              </a:buClr>
              <a:buFont typeface="Wingdings"/>
              <a:buChar char=""/>
              <a:tabLst>
                <a:tab pos="316865" algn="l"/>
                <a:tab pos="318135" algn="l"/>
              </a:tabLst>
            </a:pPr>
            <a:r>
              <a:rPr sz="1600" spc="-5" dirty="0">
                <a:latin typeface="Calibri"/>
                <a:cs typeface="Calibri"/>
              </a:rPr>
              <a:t>e is the </a:t>
            </a:r>
            <a:r>
              <a:rPr sz="1600" spc="-15" dirty="0">
                <a:latin typeface="Calibri"/>
                <a:cs typeface="Calibri"/>
              </a:rPr>
              <a:t>parent </a:t>
            </a:r>
            <a:r>
              <a:rPr sz="1600" spc="-5" dirty="0">
                <a:latin typeface="Calibri"/>
                <a:cs typeface="Calibri"/>
              </a:rPr>
              <a:t>of i ,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j</a:t>
            </a:r>
            <a:endParaRPr sz="1600">
              <a:latin typeface="Calibri"/>
              <a:cs typeface="Calibri"/>
            </a:endParaRPr>
          </a:p>
          <a:p>
            <a:pPr marL="317500" indent="-305435">
              <a:lnSpc>
                <a:spcPct val="100000"/>
              </a:lnSpc>
              <a:spcBef>
                <a:spcPts val="1035"/>
              </a:spcBef>
              <a:buClr>
                <a:srgbClr val="009999"/>
              </a:buClr>
              <a:buFont typeface="Wingdings"/>
              <a:buChar char=""/>
              <a:tabLst>
                <a:tab pos="316865" algn="l"/>
                <a:tab pos="318135" algn="l"/>
              </a:tabLst>
            </a:pPr>
            <a:r>
              <a:rPr sz="1600" spc="-5" dirty="0">
                <a:latin typeface="Calibri"/>
                <a:cs typeface="Calibri"/>
              </a:rPr>
              <a:t>f is the </a:t>
            </a:r>
            <a:r>
              <a:rPr sz="1600" spc="-15" dirty="0">
                <a:latin typeface="Calibri"/>
                <a:cs typeface="Calibri"/>
              </a:rPr>
              <a:t>parent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k</a:t>
            </a:r>
            <a:endParaRPr sz="1600">
              <a:latin typeface="Calibri"/>
              <a:cs typeface="Calibri"/>
            </a:endParaRPr>
          </a:p>
          <a:p>
            <a:pPr marL="317500" indent="-305435">
              <a:lnSpc>
                <a:spcPct val="100000"/>
              </a:lnSpc>
              <a:spcBef>
                <a:spcPts val="1019"/>
              </a:spcBef>
              <a:buClr>
                <a:srgbClr val="009999"/>
              </a:buClr>
              <a:buFont typeface="Wingdings"/>
              <a:buChar char=""/>
              <a:tabLst>
                <a:tab pos="316865" algn="l"/>
                <a:tab pos="318135" algn="l"/>
              </a:tabLst>
            </a:pPr>
            <a:r>
              <a:rPr sz="1600" spc="-5" dirty="0">
                <a:latin typeface="Calibri"/>
                <a:cs typeface="Calibri"/>
              </a:rPr>
              <a:t>h is the </a:t>
            </a:r>
            <a:r>
              <a:rPr sz="1600" spc="-15" dirty="0">
                <a:latin typeface="Calibri"/>
                <a:cs typeface="Calibri"/>
              </a:rPr>
              <a:t>parent </a:t>
            </a:r>
            <a:r>
              <a:rPr sz="1600" spc="-5" dirty="0">
                <a:latin typeface="Calibri"/>
                <a:cs typeface="Calibri"/>
              </a:rPr>
              <a:t>of l ,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715010" y="4180840"/>
            <a:ext cx="1037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Siblings: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838200" y="4422775"/>
            <a:ext cx="3028950" cy="1520825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120"/>
              </a:spcBef>
              <a:buClr>
                <a:srgbClr val="009999"/>
              </a:buClr>
              <a:buFont typeface="Wingdings"/>
              <a:buChar char=""/>
              <a:tabLst>
                <a:tab pos="318135" algn="l"/>
              </a:tabLst>
            </a:pPr>
            <a:r>
              <a:rPr sz="1600" spc="-5" dirty="0">
                <a:latin typeface="Calibri"/>
                <a:cs typeface="Calibri"/>
              </a:rPr>
              <a:t>b , c , d </a:t>
            </a:r>
            <a:r>
              <a:rPr sz="1600" spc="-15" dirty="0">
                <a:latin typeface="Calibri"/>
                <a:cs typeface="Calibri"/>
              </a:rPr>
              <a:t>are </a:t>
            </a:r>
            <a:r>
              <a:rPr sz="1600" spc="-5" dirty="0">
                <a:latin typeface="Calibri"/>
                <a:cs typeface="Calibri"/>
              </a:rPr>
              <a:t>siblings of each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other</a:t>
            </a:r>
            <a:endParaRPr sz="1600">
              <a:latin typeface="Calibri"/>
              <a:cs typeface="Calibri"/>
            </a:endParaRPr>
          </a:p>
          <a:p>
            <a:pPr marL="317500" indent="-305435">
              <a:lnSpc>
                <a:spcPct val="100000"/>
              </a:lnSpc>
              <a:spcBef>
                <a:spcPts val="1019"/>
              </a:spcBef>
              <a:buClr>
                <a:srgbClr val="009999"/>
              </a:buClr>
              <a:buFont typeface="Wingdings"/>
              <a:buChar char=""/>
              <a:tabLst>
                <a:tab pos="318135" algn="l"/>
              </a:tabLst>
            </a:pPr>
            <a:r>
              <a:rPr sz="1600" spc="-5" dirty="0">
                <a:latin typeface="Calibri"/>
                <a:cs typeface="Calibri"/>
              </a:rPr>
              <a:t>f , g , h </a:t>
            </a:r>
            <a:r>
              <a:rPr sz="1600" spc="-15" dirty="0">
                <a:latin typeface="Calibri"/>
                <a:cs typeface="Calibri"/>
              </a:rPr>
              <a:t>are </a:t>
            </a:r>
            <a:r>
              <a:rPr sz="1600" spc="-5" dirty="0">
                <a:latin typeface="Calibri"/>
                <a:cs typeface="Calibri"/>
              </a:rPr>
              <a:t>siblings of each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other</a:t>
            </a:r>
            <a:endParaRPr sz="1600">
              <a:latin typeface="Calibri"/>
              <a:cs typeface="Calibri"/>
            </a:endParaRPr>
          </a:p>
          <a:p>
            <a:pPr marL="317500" indent="-305435">
              <a:lnSpc>
                <a:spcPct val="100000"/>
              </a:lnSpc>
              <a:spcBef>
                <a:spcPts val="1030"/>
              </a:spcBef>
              <a:buClr>
                <a:srgbClr val="009999"/>
              </a:buClr>
              <a:buFont typeface="Wingdings"/>
              <a:buChar char=""/>
              <a:tabLst>
                <a:tab pos="318135" algn="l"/>
              </a:tabLst>
            </a:pPr>
            <a:r>
              <a:rPr sz="1600" spc="-5" dirty="0">
                <a:latin typeface="Calibri"/>
                <a:cs typeface="Calibri"/>
              </a:rPr>
              <a:t>i , j </a:t>
            </a:r>
            <a:r>
              <a:rPr sz="1600" spc="-15" dirty="0">
                <a:latin typeface="Calibri"/>
                <a:cs typeface="Calibri"/>
              </a:rPr>
              <a:t>are </a:t>
            </a:r>
            <a:r>
              <a:rPr sz="1600" spc="-5" dirty="0">
                <a:latin typeface="Calibri"/>
                <a:cs typeface="Calibri"/>
              </a:rPr>
              <a:t>siblings of each other</a:t>
            </a:r>
            <a:endParaRPr sz="1600">
              <a:latin typeface="Calibri"/>
              <a:cs typeface="Calibri"/>
            </a:endParaRPr>
          </a:p>
          <a:p>
            <a:pPr marL="317500" indent="-305435">
              <a:lnSpc>
                <a:spcPct val="100000"/>
              </a:lnSpc>
              <a:spcBef>
                <a:spcPts val="1025"/>
              </a:spcBef>
              <a:buClr>
                <a:srgbClr val="009999"/>
              </a:buClr>
              <a:buFont typeface="Wingdings"/>
              <a:buChar char=""/>
              <a:tabLst>
                <a:tab pos="318135" algn="l"/>
              </a:tabLst>
            </a:pPr>
            <a:r>
              <a:rPr sz="1600" spc="-5" dirty="0">
                <a:latin typeface="Calibri"/>
                <a:cs typeface="Calibri"/>
              </a:rPr>
              <a:t>l , m </a:t>
            </a:r>
            <a:r>
              <a:rPr sz="1600" spc="-15" dirty="0">
                <a:latin typeface="Calibri"/>
                <a:cs typeface="Calibri"/>
              </a:rPr>
              <a:t>are </a:t>
            </a:r>
            <a:r>
              <a:rPr sz="1600" spc="-5" dirty="0">
                <a:latin typeface="Calibri"/>
                <a:cs typeface="Calibri"/>
              </a:rPr>
              <a:t>siblings of each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other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4114800" y="4333240"/>
            <a:ext cx="1144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Children: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4191000" y="4511040"/>
            <a:ext cx="2397760" cy="227076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130"/>
              </a:spcBef>
              <a:buClr>
                <a:srgbClr val="009999"/>
              </a:buClr>
              <a:buFont typeface="Wingdings"/>
              <a:buChar char=""/>
              <a:tabLst>
                <a:tab pos="317500" algn="l"/>
                <a:tab pos="318135" algn="l"/>
              </a:tabLst>
            </a:pPr>
            <a:r>
              <a:rPr sz="1600" spc="-5" dirty="0">
                <a:latin typeface="Calibri"/>
                <a:cs typeface="Calibri"/>
              </a:rPr>
              <a:t>b , c , d </a:t>
            </a:r>
            <a:r>
              <a:rPr sz="1600" spc="-15" dirty="0">
                <a:latin typeface="Calibri"/>
                <a:cs typeface="Calibri"/>
              </a:rPr>
              <a:t>are  </a:t>
            </a:r>
            <a:r>
              <a:rPr sz="1600" spc="-10" dirty="0">
                <a:latin typeface="Calibri"/>
                <a:cs typeface="Calibri"/>
              </a:rPr>
              <a:t>children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  <a:p>
            <a:pPr marL="317500" indent="-305435">
              <a:lnSpc>
                <a:spcPct val="100000"/>
              </a:lnSpc>
              <a:spcBef>
                <a:spcPts val="1035"/>
              </a:spcBef>
              <a:buClr>
                <a:srgbClr val="009999"/>
              </a:buClr>
              <a:buFont typeface="Wingdings"/>
              <a:buChar char=""/>
              <a:tabLst>
                <a:tab pos="317500" algn="l"/>
                <a:tab pos="318135" algn="l"/>
              </a:tabLst>
            </a:pPr>
            <a:r>
              <a:rPr sz="1600" spc="-5" dirty="0">
                <a:latin typeface="Calibri"/>
                <a:cs typeface="Calibri"/>
              </a:rPr>
              <a:t>f , g , h </a:t>
            </a:r>
            <a:r>
              <a:rPr sz="1600" spc="-15" dirty="0">
                <a:latin typeface="Calibri"/>
                <a:cs typeface="Calibri"/>
              </a:rPr>
              <a:t>are </a:t>
            </a:r>
            <a:r>
              <a:rPr sz="1600" spc="-10" dirty="0">
                <a:latin typeface="Calibri"/>
                <a:cs typeface="Calibri"/>
              </a:rPr>
              <a:t>children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  <a:p>
            <a:pPr marL="317500" indent="-305435">
              <a:lnSpc>
                <a:spcPct val="100000"/>
              </a:lnSpc>
              <a:spcBef>
                <a:spcPts val="1020"/>
              </a:spcBef>
              <a:buClr>
                <a:srgbClr val="009999"/>
              </a:buClr>
              <a:buFont typeface="Wingdings"/>
              <a:buChar char=""/>
              <a:tabLst>
                <a:tab pos="317500" algn="l"/>
                <a:tab pos="318135" algn="l"/>
              </a:tabLst>
            </a:pPr>
            <a:r>
              <a:rPr sz="1600" spc="-5" dirty="0">
                <a:latin typeface="Calibri"/>
                <a:cs typeface="Calibri"/>
              </a:rPr>
              <a:t>e is the </a:t>
            </a:r>
            <a:r>
              <a:rPr sz="1600" spc="-10" dirty="0">
                <a:latin typeface="Calibri"/>
                <a:cs typeface="Calibri"/>
              </a:rPr>
              <a:t>children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</a:t>
            </a:r>
            <a:endParaRPr sz="1600">
              <a:latin typeface="Calibri"/>
              <a:cs typeface="Calibri"/>
            </a:endParaRPr>
          </a:p>
          <a:p>
            <a:pPr marL="317500" indent="-305435">
              <a:lnSpc>
                <a:spcPct val="100000"/>
              </a:lnSpc>
              <a:spcBef>
                <a:spcPts val="1019"/>
              </a:spcBef>
              <a:buClr>
                <a:srgbClr val="009999"/>
              </a:buClr>
              <a:buFont typeface="Wingdings"/>
              <a:buChar char=""/>
              <a:tabLst>
                <a:tab pos="317500" algn="l"/>
                <a:tab pos="318135" algn="l"/>
              </a:tabLst>
            </a:pPr>
            <a:r>
              <a:rPr sz="1600" spc="-5" dirty="0">
                <a:latin typeface="Calibri"/>
                <a:cs typeface="Calibri"/>
              </a:rPr>
              <a:t>i , j </a:t>
            </a:r>
            <a:r>
              <a:rPr sz="1600" spc="-15" dirty="0">
                <a:latin typeface="Calibri"/>
                <a:cs typeface="Calibri"/>
              </a:rPr>
              <a:t>are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children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  <a:p>
            <a:pPr marL="363220" indent="-351155">
              <a:lnSpc>
                <a:spcPct val="100000"/>
              </a:lnSpc>
              <a:spcBef>
                <a:spcPts val="1035"/>
              </a:spcBef>
              <a:buClr>
                <a:srgbClr val="009999"/>
              </a:buClr>
              <a:buFont typeface="Wingdings"/>
              <a:buChar char=""/>
              <a:tabLst>
                <a:tab pos="363220" algn="l"/>
                <a:tab pos="363855" algn="l"/>
              </a:tabLst>
            </a:pPr>
            <a:r>
              <a:rPr sz="1600" spc="-5" dirty="0">
                <a:latin typeface="Calibri"/>
                <a:cs typeface="Calibri"/>
              </a:rPr>
              <a:t>k is the </a:t>
            </a:r>
            <a:r>
              <a:rPr sz="1600" spc="-10" dirty="0">
                <a:latin typeface="Calibri"/>
                <a:cs typeface="Calibri"/>
              </a:rPr>
              <a:t>children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</a:t>
            </a:r>
            <a:endParaRPr sz="1600">
              <a:latin typeface="Calibri"/>
              <a:cs typeface="Calibri"/>
            </a:endParaRPr>
          </a:p>
          <a:p>
            <a:pPr marL="317500" indent="-305435">
              <a:lnSpc>
                <a:spcPct val="100000"/>
              </a:lnSpc>
              <a:spcBef>
                <a:spcPts val="1020"/>
              </a:spcBef>
              <a:buClr>
                <a:srgbClr val="009999"/>
              </a:buClr>
              <a:buFont typeface="Wingdings"/>
              <a:buChar char=""/>
              <a:tabLst>
                <a:tab pos="317500" algn="l"/>
                <a:tab pos="318135" algn="l"/>
              </a:tabLst>
            </a:pPr>
            <a:r>
              <a:rPr sz="1600" spc="-5" dirty="0">
                <a:latin typeface="Calibri"/>
                <a:cs typeface="Calibri"/>
              </a:rPr>
              <a:t>l , m </a:t>
            </a:r>
            <a:r>
              <a:rPr sz="1600" spc="-15" dirty="0">
                <a:latin typeface="Calibri"/>
                <a:cs typeface="Calibri"/>
              </a:rPr>
              <a:t>are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children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9"/>
          <p:cNvSpPr/>
          <p:nvPr/>
        </p:nvSpPr>
        <p:spPr>
          <a:xfrm>
            <a:off x="4037076" y="838200"/>
            <a:ext cx="5106924" cy="350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pc="-5" dirty="0" smtClean="0"/>
              <a:t>Basic </a:t>
            </a:r>
            <a:r>
              <a:rPr lang="en-US" spc="-30" dirty="0" smtClean="0"/>
              <a:t>Terminology </a:t>
            </a:r>
            <a:r>
              <a:rPr lang="en-US" spc="-5" dirty="0" smtClean="0"/>
              <a:t>of</a:t>
            </a:r>
            <a:r>
              <a:rPr lang="en-US" spc="5" dirty="0" smtClean="0"/>
              <a:t> </a:t>
            </a:r>
            <a:r>
              <a:rPr lang="en-US" spc="-65" dirty="0" smtClean="0"/>
              <a:t>Tree</a:t>
            </a:r>
            <a:endParaRPr lang="en-US" dirty="0"/>
          </a:p>
        </p:txBody>
      </p:sp>
      <p:sp>
        <p:nvSpPr>
          <p:cNvPr id="11" name="object 3"/>
          <p:cNvSpPr/>
          <p:nvPr/>
        </p:nvSpPr>
        <p:spPr>
          <a:xfrm>
            <a:off x="0" y="1748027"/>
            <a:ext cx="4648200" cy="33573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4"/>
          <p:cNvSpPr/>
          <p:nvPr/>
        </p:nvSpPr>
        <p:spPr>
          <a:xfrm>
            <a:off x="4800601" y="1748027"/>
            <a:ext cx="4343400" cy="33573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pc="-5" dirty="0" smtClean="0"/>
              <a:t>Basic </a:t>
            </a:r>
            <a:r>
              <a:rPr lang="en-US" spc="-30" dirty="0" smtClean="0"/>
              <a:t>Terminology </a:t>
            </a:r>
            <a:r>
              <a:rPr lang="en-US" spc="-5" dirty="0" smtClean="0"/>
              <a:t>of</a:t>
            </a:r>
            <a:r>
              <a:rPr lang="en-US" spc="5" dirty="0" smtClean="0"/>
              <a:t> </a:t>
            </a:r>
            <a:r>
              <a:rPr lang="en-US" spc="-65" dirty="0" smtClean="0"/>
              <a:t>Tree</a:t>
            </a:r>
            <a:endParaRPr lang="en-US" dirty="0"/>
          </a:p>
        </p:txBody>
      </p:sp>
      <p:sp>
        <p:nvSpPr>
          <p:cNvPr id="5" name="object 3"/>
          <p:cNvSpPr txBox="1"/>
          <p:nvPr/>
        </p:nvSpPr>
        <p:spPr>
          <a:xfrm>
            <a:off x="381000" y="914400"/>
            <a:ext cx="5015230" cy="160464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17500" marR="5080" indent="-305435" algn="just">
              <a:lnSpc>
                <a:spcPct val="90000"/>
              </a:lnSpc>
              <a:spcBef>
                <a:spcPts val="430"/>
              </a:spcBef>
              <a:buClr>
                <a:srgbClr val="009999"/>
              </a:buClr>
              <a:buFont typeface="Arial"/>
              <a:buChar char="•"/>
              <a:tabLst>
                <a:tab pos="316865" algn="l"/>
                <a:tab pos="318135" algn="l"/>
              </a:tabLst>
            </a:pPr>
            <a:r>
              <a:rPr sz="2800" spc="-30" dirty="0">
                <a:latin typeface="Calibri"/>
                <a:cs typeface="Calibri"/>
              </a:rPr>
              <a:t>Sub-Tree: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sub-tree </a:t>
            </a:r>
            <a:r>
              <a:rPr sz="2800" spc="-5" dirty="0">
                <a:latin typeface="Calibri"/>
                <a:cs typeface="Calibri"/>
              </a:rPr>
              <a:t>of a </a:t>
            </a:r>
            <a:r>
              <a:rPr sz="2800" spc="-15" dirty="0">
                <a:latin typeface="Calibri"/>
                <a:cs typeface="Calibri"/>
              </a:rPr>
              <a:t>given  </a:t>
            </a:r>
            <a:r>
              <a:rPr sz="2800" spc="-10" dirty="0">
                <a:latin typeface="Calibri"/>
                <a:cs typeface="Calibri"/>
              </a:rPr>
              <a:t>node </a:t>
            </a:r>
            <a:r>
              <a:rPr sz="2800" spc="-5" dirty="0">
                <a:latin typeface="Calibri"/>
                <a:cs typeface="Calibri"/>
              </a:rPr>
              <a:t>includes </a:t>
            </a:r>
            <a:r>
              <a:rPr sz="2800" spc="-10" dirty="0">
                <a:latin typeface="Calibri"/>
                <a:cs typeface="Calibri"/>
              </a:rPr>
              <a:t>one </a:t>
            </a:r>
            <a:r>
              <a:rPr sz="2800" spc="-5" dirty="0">
                <a:latin typeface="Calibri"/>
                <a:cs typeface="Calibri"/>
              </a:rPr>
              <a:t>of its </a:t>
            </a:r>
            <a:r>
              <a:rPr sz="2800" spc="-15" dirty="0">
                <a:latin typeface="Calibri"/>
                <a:cs typeface="Calibri"/>
              </a:rPr>
              <a:t>children  </a:t>
            </a:r>
            <a:r>
              <a:rPr sz="2800" spc="-5" dirty="0">
                <a:latin typeface="Calibri"/>
                <a:cs typeface="Calibri"/>
              </a:rPr>
              <a:t>and all of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child's  </a:t>
            </a:r>
            <a:r>
              <a:rPr sz="2800" b="1" spc="-5" dirty="0">
                <a:latin typeface="Calibri"/>
                <a:cs typeface="Calibri"/>
              </a:rPr>
              <a:t>descendants.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4"/>
          <p:cNvSpPr/>
          <p:nvPr/>
        </p:nvSpPr>
        <p:spPr>
          <a:xfrm>
            <a:off x="109729" y="2667000"/>
            <a:ext cx="8958071" cy="419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7075</TotalTime>
  <Words>2038</Words>
  <Application>Microsoft Office PowerPoint</Application>
  <PresentationFormat>On-screen Show (4:3)</PresentationFormat>
  <Paragraphs>638</Paragraphs>
  <Slides>32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Calibri</vt:lpstr>
      <vt:lpstr>Comic Sans MS</vt:lpstr>
      <vt:lpstr>Constantia</vt:lpstr>
      <vt:lpstr>Monotype Corsiva</vt:lpstr>
      <vt:lpstr>Symbol</vt:lpstr>
      <vt:lpstr>Times New Roman</vt:lpstr>
      <vt:lpstr>Wingdings</vt:lpstr>
      <vt:lpstr>Wingdings 2</vt:lpstr>
      <vt:lpstr>Flow</vt:lpstr>
      <vt:lpstr>Lecture # 25-26</vt:lpstr>
      <vt:lpstr>Tree</vt:lpstr>
      <vt:lpstr>What is Tree?</vt:lpstr>
      <vt:lpstr>Basic Terminology of Tree</vt:lpstr>
      <vt:lpstr>Basic Terminology of Tree</vt:lpstr>
      <vt:lpstr>Basic Terminology of Tree</vt:lpstr>
      <vt:lpstr>Basic Terminology of Tree</vt:lpstr>
      <vt:lpstr>Basic Terminology of Tree</vt:lpstr>
      <vt:lpstr>Basic Terminology of Tree</vt:lpstr>
      <vt:lpstr>Binary Search Trees</vt:lpstr>
      <vt:lpstr>Binary Search Trees</vt:lpstr>
      <vt:lpstr>Binary Search Trees Property</vt:lpstr>
      <vt:lpstr>Binary Search Tree Example</vt:lpstr>
      <vt:lpstr>Traversing a Binary Search Tree</vt:lpstr>
      <vt:lpstr>Searching for a Key</vt:lpstr>
      <vt:lpstr>Searching for a Key </vt:lpstr>
      <vt:lpstr>Example: TREE-SEARCH</vt:lpstr>
      <vt:lpstr>Iterative Tree Search</vt:lpstr>
      <vt:lpstr>Height of a tree</vt:lpstr>
      <vt:lpstr>Finding the Minimum in a Binary Search Tree</vt:lpstr>
      <vt:lpstr>Finding the Maximum in a Binary Search Tree</vt:lpstr>
      <vt:lpstr>Successor</vt:lpstr>
      <vt:lpstr>Successor</vt:lpstr>
      <vt:lpstr>Finding the Successor</vt:lpstr>
      <vt:lpstr>Explanation(Case-I and Case-II)</vt:lpstr>
      <vt:lpstr>Predecessor</vt:lpstr>
      <vt:lpstr>Predecessor</vt:lpstr>
      <vt:lpstr>Finding the Predecessor</vt:lpstr>
      <vt:lpstr>Insertion</vt:lpstr>
      <vt:lpstr>Example: TREE-INSERT</vt:lpstr>
      <vt:lpstr>Alg: TREE-INSERT(T, z)</vt:lpstr>
      <vt:lpstr>Binary Search Trees - 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Qamar</dc:creator>
  <cp:lastModifiedBy>user</cp:lastModifiedBy>
  <cp:revision>451</cp:revision>
  <dcterms:created xsi:type="dcterms:W3CDTF">2006-08-16T00:00:00Z</dcterms:created>
  <dcterms:modified xsi:type="dcterms:W3CDTF">2021-05-04T04:34:43Z</dcterms:modified>
</cp:coreProperties>
</file>