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83" r:id="rId3"/>
    <p:sldId id="28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316" r:id="rId13"/>
    <p:sldId id="317" r:id="rId14"/>
    <p:sldId id="318" r:id="rId15"/>
    <p:sldId id="275" r:id="rId16"/>
    <p:sldId id="315" r:id="rId17"/>
    <p:sldId id="284" r:id="rId18"/>
    <p:sldId id="289" r:id="rId19"/>
    <p:sldId id="290" r:id="rId20"/>
    <p:sldId id="319" r:id="rId21"/>
    <p:sldId id="320" r:id="rId22"/>
    <p:sldId id="321" r:id="rId23"/>
    <p:sldId id="322" r:id="rId24"/>
    <p:sldId id="285" r:id="rId25"/>
    <p:sldId id="286" r:id="rId26"/>
    <p:sldId id="287" r:id="rId27"/>
    <p:sldId id="291" r:id="rId28"/>
    <p:sldId id="292" r:id="rId29"/>
    <p:sldId id="323" r:id="rId30"/>
    <p:sldId id="293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294" r:id="rId42"/>
    <p:sldId id="295" r:id="rId43"/>
    <p:sldId id="296" r:id="rId44"/>
    <p:sldId id="297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24" r:id="rId59"/>
    <p:sldId id="311" r:id="rId60"/>
    <p:sldId id="312" r:id="rId61"/>
    <p:sldId id="333" r:id="rId62"/>
    <p:sldId id="334" r:id="rId63"/>
    <p:sldId id="313" r:id="rId64"/>
    <p:sldId id="314" r:id="rId65"/>
    <p:sldId id="327" r:id="rId66"/>
    <p:sldId id="328" r:id="rId67"/>
    <p:sldId id="329" r:id="rId68"/>
    <p:sldId id="330" r:id="rId69"/>
    <p:sldId id="331" r:id="rId70"/>
    <p:sldId id="33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0428D-591C-4524-ABB7-88D2EAB948BE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366BA-2CBE-45C9-BAD6-7DD566478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6704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330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0159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6570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3942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91703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9604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 is vertex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811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283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960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661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0142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6940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478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6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07380-7241-4C1A-B894-FBA976A16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Lecture </a:t>
            </a:r>
            <a:r>
              <a:rPr lang="en-US" smtClean="0"/>
              <a:t># 27-28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smtClean="0"/>
              <a:t>M. Nadeem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66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351" y="1710813"/>
            <a:ext cx="8069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Graphs can be represented in 2 ways 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Array representation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46" y="2787354"/>
            <a:ext cx="5327674" cy="39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027" y="832513"/>
            <a:ext cx="80351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Linked list  representation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73" y="1930589"/>
            <a:ext cx="4928228" cy="37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40" y="914400"/>
            <a:ext cx="6955060" cy="5867920"/>
          </a:xfr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6604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0" y="838200"/>
            <a:ext cx="6751990" cy="5806084"/>
          </a:xfr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059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90" y="1066800"/>
            <a:ext cx="7436110" cy="5791200"/>
          </a:xfr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16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08" y="1143000"/>
            <a:ext cx="6392992" cy="5634332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908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Graph Applications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6019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electronic circuits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z="2400" smtClean="0">
              <a:solidFill>
                <a:srgbClr val="FA2C25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FA2C25"/>
                </a:solidFill>
              </a:rPr>
              <a:t>networks</a:t>
            </a:r>
            <a:r>
              <a:rPr lang="en-US" altLang="en-US" sz="2400" smtClean="0"/>
              <a:t> (roads, flights, communications)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029200" y="2590800"/>
            <a:ext cx="1828800" cy="914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035550" y="2597150"/>
            <a:ext cx="1828800" cy="914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29200" y="30353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559300" y="30353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572000" y="3035300"/>
            <a:ext cx="4572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845300" y="25781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7315200" y="25781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858000" y="2578100"/>
            <a:ext cx="4572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302500" y="23495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302500" y="28194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7302500" y="2362200"/>
            <a:ext cx="381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416800" y="23495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7416800" y="28194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416800" y="2362200"/>
            <a:ext cx="381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7416800" y="25781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7772400" y="25781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7429500" y="2578100"/>
            <a:ext cx="3429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8572500" y="34925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Rectangle 23"/>
          <p:cNvSpPr>
            <a:spLocks noChangeArrowheads="1"/>
          </p:cNvSpPr>
          <p:nvPr/>
        </p:nvSpPr>
        <p:spPr bwMode="auto">
          <a:xfrm>
            <a:off x="6858000" y="3492500"/>
            <a:ext cx="17145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8559800" y="35052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8559800" y="30353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1" name="Rectangle 26"/>
          <p:cNvSpPr>
            <a:spLocks noChangeArrowheads="1"/>
          </p:cNvSpPr>
          <p:nvPr/>
        </p:nvSpPr>
        <p:spPr bwMode="auto">
          <a:xfrm>
            <a:off x="8559800" y="3048000"/>
            <a:ext cx="381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Rectangle 27"/>
          <p:cNvSpPr>
            <a:spLocks noChangeArrowheads="1"/>
          </p:cNvSpPr>
          <p:nvPr/>
        </p:nvSpPr>
        <p:spPr bwMode="auto">
          <a:xfrm>
            <a:off x="7759700" y="25908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3" name="Rectangle 28"/>
          <p:cNvSpPr>
            <a:spLocks noChangeArrowheads="1"/>
          </p:cNvSpPr>
          <p:nvPr/>
        </p:nvSpPr>
        <p:spPr bwMode="auto">
          <a:xfrm>
            <a:off x="7759700" y="20066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7759700" y="2019300"/>
            <a:ext cx="38100" cy="5715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5" name="Rectangle 30"/>
          <p:cNvSpPr>
            <a:spLocks noChangeArrowheads="1"/>
          </p:cNvSpPr>
          <p:nvPr/>
        </p:nvSpPr>
        <p:spPr bwMode="auto">
          <a:xfrm>
            <a:off x="8559800" y="20066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8559800" y="24765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8559800" y="2019300"/>
            <a:ext cx="381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7435850" y="1339850"/>
            <a:ext cx="1371600" cy="685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9" name="Rectangle 34"/>
          <p:cNvSpPr>
            <a:spLocks noChangeArrowheads="1"/>
          </p:cNvSpPr>
          <p:nvPr/>
        </p:nvSpPr>
        <p:spPr bwMode="auto">
          <a:xfrm>
            <a:off x="7759700" y="1549400"/>
            <a:ext cx="763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>
                <a:solidFill>
                  <a:srgbClr val="000000"/>
                </a:solidFill>
                <a:latin typeface="Arial" pitchFamily="34" charset="0"/>
              </a:rPr>
              <a:t>CS16</a:t>
            </a:r>
            <a:endParaRPr lang="en-US" altLang="en-US">
              <a:latin typeface="Times" charset="0"/>
            </a:endParaRPr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5816600" y="32639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1" name="Rectangle 37"/>
          <p:cNvSpPr>
            <a:spLocks noChangeArrowheads="1"/>
          </p:cNvSpPr>
          <p:nvPr/>
        </p:nvSpPr>
        <p:spPr bwMode="auto">
          <a:xfrm>
            <a:off x="5816600" y="3276600"/>
            <a:ext cx="381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2" name="Rectangle 38"/>
          <p:cNvSpPr>
            <a:spLocks noChangeArrowheads="1"/>
          </p:cNvSpPr>
          <p:nvPr/>
        </p:nvSpPr>
        <p:spPr bwMode="auto">
          <a:xfrm>
            <a:off x="5816600" y="27051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3" name="Rectangle 39"/>
          <p:cNvSpPr>
            <a:spLocks noChangeArrowheads="1"/>
          </p:cNvSpPr>
          <p:nvPr/>
        </p:nvSpPr>
        <p:spPr bwMode="auto">
          <a:xfrm>
            <a:off x="5816600" y="25781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4" name="Rectangle 40"/>
          <p:cNvSpPr>
            <a:spLocks noChangeArrowheads="1"/>
          </p:cNvSpPr>
          <p:nvPr/>
        </p:nvSpPr>
        <p:spPr bwMode="auto">
          <a:xfrm>
            <a:off x="5816600" y="2590800"/>
            <a:ext cx="38100" cy="1143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5" name="Freeform 41"/>
          <p:cNvSpPr>
            <a:spLocks/>
          </p:cNvSpPr>
          <p:nvPr/>
        </p:nvSpPr>
        <p:spPr bwMode="auto">
          <a:xfrm>
            <a:off x="8382000" y="2476500"/>
            <a:ext cx="342900" cy="571500"/>
          </a:xfrm>
          <a:custGeom>
            <a:avLst/>
            <a:gdLst>
              <a:gd name="T0" fmla="*/ 120 w 216"/>
              <a:gd name="T1" fmla="*/ 0 h 360"/>
              <a:gd name="T2" fmla="*/ 0 w 216"/>
              <a:gd name="T3" fmla="*/ 40 h 360"/>
              <a:gd name="T4" fmla="*/ 216 w 216"/>
              <a:gd name="T5" fmla="*/ 80 h 360"/>
              <a:gd name="T6" fmla="*/ 0 w 216"/>
              <a:gd name="T7" fmla="*/ 112 h 360"/>
              <a:gd name="T8" fmla="*/ 208 w 216"/>
              <a:gd name="T9" fmla="*/ 144 h 360"/>
              <a:gd name="T10" fmla="*/ 0 w 216"/>
              <a:gd name="T11" fmla="*/ 184 h 360"/>
              <a:gd name="T12" fmla="*/ 208 w 216"/>
              <a:gd name="T13" fmla="*/ 216 h 360"/>
              <a:gd name="T14" fmla="*/ 8 w 216"/>
              <a:gd name="T15" fmla="*/ 256 h 360"/>
              <a:gd name="T16" fmla="*/ 208 w 216"/>
              <a:gd name="T17" fmla="*/ 280 h 360"/>
              <a:gd name="T18" fmla="*/ 8 w 216"/>
              <a:gd name="T19" fmla="*/ 328 h 360"/>
              <a:gd name="T20" fmla="*/ 120 w 216"/>
              <a:gd name="T21" fmla="*/ 360 h 3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6"/>
              <a:gd name="T34" fmla="*/ 0 h 360"/>
              <a:gd name="T35" fmla="*/ 216 w 216"/>
              <a:gd name="T36" fmla="*/ 360 h 3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" h="360">
                <a:moveTo>
                  <a:pt x="120" y="0"/>
                </a:moveTo>
                <a:lnTo>
                  <a:pt x="0" y="40"/>
                </a:lnTo>
                <a:lnTo>
                  <a:pt x="216" y="80"/>
                </a:lnTo>
                <a:lnTo>
                  <a:pt x="0" y="112"/>
                </a:lnTo>
                <a:lnTo>
                  <a:pt x="208" y="144"/>
                </a:lnTo>
                <a:lnTo>
                  <a:pt x="0" y="184"/>
                </a:lnTo>
                <a:lnTo>
                  <a:pt x="208" y="216"/>
                </a:lnTo>
                <a:lnTo>
                  <a:pt x="8" y="256"/>
                </a:lnTo>
                <a:lnTo>
                  <a:pt x="208" y="280"/>
                </a:lnTo>
                <a:lnTo>
                  <a:pt x="8" y="328"/>
                </a:lnTo>
                <a:lnTo>
                  <a:pt x="120" y="36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6" name="Freeform 42"/>
          <p:cNvSpPr>
            <a:spLocks/>
          </p:cNvSpPr>
          <p:nvPr/>
        </p:nvSpPr>
        <p:spPr bwMode="auto">
          <a:xfrm>
            <a:off x="5664200" y="2705100"/>
            <a:ext cx="342900" cy="571500"/>
          </a:xfrm>
          <a:custGeom>
            <a:avLst/>
            <a:gdLst>
              <a:gd name="T0" fmla="*/ 120 w 216"/>
              <a:gd name="T1" fmla="*/ 0 h 360"/>
              <a:gd name="T2" fmla="*/ 0 w 216"/>
              <a:gd name="T3" fmla="*/ 40 h 360"/>
              <a:gd name="T4" fmla="*/ 216 w 216"/>
              <a:gd name="T5" fmla="*/ 80 h 360"/>
              <a:gd name="T6" fmla="*/ 0 w 216"/>
              <a:gd name="T7" fmla="*/ 112 h 360"/>
              <a:gd name="T8" fmla="*/ 208 w 216"/>
              <a:gd name="T9" fmla="*/ 144 h 360"/>
              <a:gd name="T10" fmla="*/ 0 w 216"/>
              <a:gd name="T11" fmla="*/ 184 h 360"/>
              <a:gd name="T12" fmla="*/ 208 w 216"/>
              <a:gd name="T13" fmla="*/ 216 h 360"/>
              <a:gd name="T14" fmla="*/ 8 w 216"/>
              <a:gd name="T15" fmla="*/ 256 h 360"/>
              <a:gd name="T16" fmla="*/ 208 w 216"/>
              <a:gd name="T17" fmla="*/ 280 h 360"/>
              <a:gd name="T18" fmla="*/ 8 w 216"/>
              <a:gd name="T19" fmla="*/ 328 h 360"/>
              <a:gd name="T20" fmla="*/ 120 w 216"/>
              <a:gd name="T21" fmla="*/ 360 h 3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6"/>
              <a:gd name="T34" fmla="*/ 0 h 360"/>
              <a:gd name="T35" fmla="*/ 216 w 216"/>
              <a:gd name="T36" fmla="*/ 360 h 3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" h="360">
                <a:moveTo>
                  <a:pt x="120" y="0"/>
                </a:moveTo>
                <a:lnTo>
                  <a:pt x="0" y="40"/>
                </a:lnTo>
                <a:lnTo>
                  <a:pt x="216" y="80"/>
                </a:lnTo>
                <a:lnTo>
                  <a:pt x="0" y="112"/>
                </a:lnTo>
                <a:lnTo>
                  <a:pt x="208" y="144"/>
                </a:lnTo>
                <a:lnTo>
                  <a:pt x="0" y="184"/>
                </a:lnTo>
                <a:lnTo>
                  <a:pt x="208" y="216"/>
                </a:lnTo>
                <a:lnTo>
                  <a:pt x="8" y="256"/>
                </a:lnTo>
                <a:lnTo>
                  <a:pt x="208" y="280"/>
                </a:lnTo>
                <a:lnTo>
                  <a:pt x="8" y="328"/>
                </a:lnTo>
                <a:lnTo>
                  <a:pt x="120" y="36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7" name="Oval 45"/>
          <p:cNvSpPr>
            <a:spLocks noChangeArrowheads="1"/>
          </p:cNvSpPr>
          <p:nvPr/>
        </p:nvSpPr>
        <p:spPr bwMode="auto">
          <a:xfrm>
            <a:off x="5772150" y="2533650"/>
            <a:ext cx="10160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8" name="Oval 46"/>
          <p:cNvSpPr>
            <a:spLocks noChangeArrowheads="1"/>
          </p:cNvSpPr>
          <p:nvPr/>
        </p:nvSpPr>
        <p:spPr bwMode="auto">
          <a:xfrm>
            <a:off x="6800850" y="2559050"/>
            <a:ext cx="10160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9" name="Oval 47"/>
          <p:cNvSpPr>
            <a:spLocks noChangeArrowheads="1"/>
          </p:cNvSpPr>
          <p:nvPr/>
        </p:nvSpPr>
        <p:spPr bwMode="auto">
          <a:xfrm>
            <a:off x="4972050" y="2990850"/>
            <a:ext cx="10160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0" name="Rectangle 48"/>
          <p:cNvSpPr>
            <a:spLocks noChangeArrowheads="1"/>
          </p:cNvSpPr>
          <p:nvPr/>
        </p:nvSpPr>
        <p:spPr bwMode="auto">
          <a:xfrm>
            <a:off x="6629400" y="2984500"/>
            <a:ext cx="457200" cy="114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1" name="Rectangle 49"/>
          <p:cNvSpPr>
            <a:spLocks noChangeArrowheads="1"/>
          </p:cNvSpPr>
          <p:nvPr/>
        </p:nvSpPr>
        <p:spPr bwMode="auto">
          <a:xfrm>
            <a:off x="7086600" y="30861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2" name="Rectangle 50"/>
          <p:cNvSpPr>
            <a:spLocks noChangeArrowheads="1"/>
          </p:cNvSpPr>
          <p:nvPr/>
        </p:nvSpPr>
        <p:spPr bwMode="auto">
          <a:xfrm>
            <a:off x="6616700" y="30861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3" name="Rectangle 51"/>
          <p:cNvSpPr>
            <a:spLocks noChangeArrowheads="1"/>
          </p:cNvSpPr>
          <p:nvPr/>
        </p:nvSpPr>
        <p:spPr bwMode="auto">
          <a:xfrm>
            <a:off x="6629400" y="3086100"/>
            <a:ext cx="4572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4" name="Rectangle 52"/>
          <p:cNvSpPr>
            <a:spLocks noChangeArrowheads="1"/>
          </p:cNvSpPr>
          <p:nvPr/>
        </p:nvSpPr>
        <p:spPr bwMode="auto">
          <a:xfrm>
            <a:off x="7086600" y="29718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5" name="Rectangle 53"/>
          <p:cNvSpPr>
            <a:spLocks noChangeArrowheads="1"/>
          </p:cNvSpPr>
          <p:nvPr/>
        </p:nvSpPr>
        <p:spPr bwMode="auto">
          <a:xfrm>
            <a:off x="6616700" y="29718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6" name="Rectangle 54"/>
          <p:cNvSpPr>
            <a:spLocks noChangeArrowheads="1"/>
          </p:cNvSpPr>
          <p:nvPr/>
        </p:nvSpPr>
        <p:spPr bwMode="auto">
          <a:xfrm>
            <a:off x="6629400" y="2971800"/>
            <a:ext cx="4572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2"/>
          <p:cNvGrpSpPr>
            <a:grpSpLocks/>
          </p:cNvGrpSpPr>
          <p:nvPr/>
        </p:nvGrpSpPr>
        <p:grpSpPr bwMode="auto">
          <a:xfrm>
            <a:off x="2133600" y="3476625"/>
            <a:ext cx="5662613" cy="3381375"/>
            <a:chOff x="793" y="2172"/>
            <a:chExt cx="3567" cy="2130"/>
          </a:xfrm>
        </p:grpSpPr>
        <p:sp>
          <p:nvSpPr>
            <p:cNvPr id="29749" name="Rectangle 21"/>
            <p:cNvSpPr>
              <a:spLocks noChangeArrowheads="1"/>
            </p:cNvSpPr>
            <p:nvPr/>
          </p:nvSpPr>
          <p:spPr bwMode="auto">
            <a:xfrm>
              <a:off x="4312" y="2200"/>
              <a:ext cx="8" cy="2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Rectangle 36"/>
            <p:cNvSpPr>
              <a:spLocks noChangeArrowheads="1"/>
            </p:cNvSpPr>
            <p:nvPr/>
          </p:nvSpPr>
          <p:spPr bwMode="auto">
            <a:xfrm>
              <a:off x="3664" y="2208"/>
              <a:ext cx="24" cy="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Oval 43"/>
            <p:cNvSpPr>
              <a:spLocks noChangeArrowheads="1"/>
            </p:cNvSpPr>
            <p:nvPr/>
          </p:nvSpPr>
          <p:spPr bwMode="auto">
            <a:xfrm>
              <a:off x="4292" y="2172"/>
              <a:ext cx="64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Oval 44"/>
            <p:cNvSpPr>
              <a:spLocks noChangeArrowheads="1"/>
            </p:cNvSpPr>
            <p:nvPr/>
          </p:nvSpPr>
          <p:spPr bwMode="auto">
            <a:xfrm>
              <a:off x="3636" y="2172"/>
              <a:ext cx="64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5"/>
            <p:cNvSpPr>
              <a:spLocks/>
            </p:cNvSpPr>
            <p:nvPr/>
          </p:nvSpPr>
          <p:spPr bwMode="auto">
            <a:xfrm>
              <a:off x="964" y="3703"/>
              <a:ext cx="34" cy="49"/>
            </a:xfrm>
            <a:custGeom>
              <a:avLst/>
              <a:gdLst>
                <a:gd name="T0" fmla="*/ 17 w 34"/>
                <a:gd name="T1" fmla="*/ 0 h 49"/>
                <a:gd name="T2" fmla="*/ 0 w 34"/>
                <a:gd name="T3" fmla="*/ 10 h 49"/>
                <a:gd name="T4" fmla="*/ 17 w 34"/>
                <a:gd name="T5" fmla="*/ 49 h 49"/>
                <a:gd name="T6" fmla="*/ 34 w 34"/>
                <a:gd name="T7" fmla="*/ 49 h 49"/>
                <a:gd name="T8" fmla="*/ 17 w 3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17" y="0"/>
                  </a:moveTo>
                  <a:lnTo>
                    <a:pt x="0" y="10"/>
                  </a:lnTo>
                  <a:lnTo>
                    <a:pt x="17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6"/>
            <p:cNvSpPr>
              <a:spLocks/>
            </p:cNvSpPr>
            <p:nvPr/>
          </p:nvSpPr>
          <p:spPr bwMode="auto">
            <a:xfrm>
              <a:off x="1706" y="3429"/>
              <a:ext cx="35" cy="59"/>
            </a:xfrm>
            <a:custGeom>
              <a:avLst/>
              <a:gdLst>
                <a:gd name="T0" fmla="*/ 0 w 35"/>
                <a:gd name="T1" fmla="*/ 10 h 59"/>
                <a:gd name="T2" fmla="*/ 26 w 35"/>
                <a:gd name="T3" fmla="*/ 0 h 59"/>
                <a:gd name="T4" fmla="*/ 35 w 35"/>
                <a:gd name="T5" fmla="*/ 49 h 59"/>
                <a:gd name="T6" fmla="*/ 17 w 35"/>
                <a:gd name="T7" fmla="*/ 59 h 59"/>
                <a:gd name="T8" fmla="*/ 0 w 35"/>
                <a:gd name="T9" fmla="*/ 1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0" y="10"/>
                  </a:moveTo>
                  <a:lnTo>
                    <a:pt x="26" y="0"/>
                  </a:lnTo>
                  <a:lnTo>
                    <a:pt x="35" y="49"/>
                  </a:lnTo>
                  <a:lnTo>
                    <a:pt x="17" y="5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Freeform 57"/>
            <p:cNvSpPr>
              <a:spLocks/>
            </p:cNvSpPr>
            <p:nvPr/>
          </p:nvSpPr>
          <p:spPr bwMode="auto">
            <a:xfrm>
              <a:off x="981" y="3439"/>
              <a:ext cx="742" cy="313"/>
            </a:xfrm>
            <a:custGeom>
              <a:avLst/>
              <a:gdLst>
                <a:gd name="T0" fmla="*/ 0 w 742"/>
                <a:gd name="T1" fmla="*/ 264 h 313"/>
                <a:gd name="T2" fmla="*/ 17 w 742"/>
                <a:gd name="T3" fmla="*/ 313 h 313"/>
                <a:gd name="T4" fmla="*/ 742 w 742"/>
                <a:gd name="T5" fmla="*/ 49 h 313"/>
                <a:gd name="T6" fmla="*/ 725 w 742"/>
                <a:gd name="T7" fmla="*/ 0 h 313"/>
                <a:gd name="T8" fmla="*/ 0 w 742"/>
                <a:gd name="T9" fmla="*/ 264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2"/>
                <a:gd name="T16" fmla="*/ 0 h 313"/>
                <a:gd name="T17" fmla="*/ 742 w 742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2" h="313">
                  <a:moveTo>
                    <a:pt x="0" y="264"/>
                  </a:moveTo>
                  <a:lnTo>
                    <a:pt x="17" y="313"/>
                  </a:lnTo>
                  <a:lnTo>
                    <a:pt x="742" y="49"/>
                  </a:lnTo>
                  <a:lnTo>
                    <a:pt x="725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Freeform 58"/>
            <p:cNvSpPr>
              <a:spLocks/>
            </p:cNvSpPr>
            <p:nvPr/>
          </p:nvSpPr>
          <p:spPr bwMode="auto">
            <a:xfrm>
              <a:off x="1698" y="2362"/>
              <a:ext cx="341" cy="284"/>
            </a:xfrm>
            <a:custGeom>
              <a:avLst/>
              <a:gdLst>
                <a:gd name="T0" fmla="*/ 341 w 341"/>
                <a:gd name="T1" fmla="*/ 78 h 284"/>
                <a:gd name="T2" fmla="*/ 102 w 341"/>
                <a:gd name="T3" fmla="*/ 0 h 284"/>
                <a:gd name="T4" fmla="*/ 102 w 341"/>
                <a:gd name="T5" fmla="*/ 19 h 284"/>
                <a:gd name="T6" fmla="*/ 111 w 341"/>
                <a:gd name="T7" fmla="*/ 29 h 284"/>
                <a:gd name="T8" fmla="*/ 111 w 341"/>
                <a:gd name="T9" fmla="*/ 39 h 284"/>
                <a:gd name="T10" fmla="*/ 102 w 341"/>
                <a:gd name="T11" fmla="*/ 39 h 284"/>
                <a:gd name="T12" fmla="*/ 102 w 341"/>
                <a:gd name="T13" fmla="*/ 59 h 284"/>
                <a:gd name="T14" fmla="*/ 111 w 341"/>
                <a:gd name="T15" fmla="*/ 78 h 284"/>
                <a:gd name="T16" fmla="*/ 102 w 341"/>
                <a:gd name="T17" fmla="*/ 88 h 284"/>
                <a:gd name="T18" fmla="*/ 94 w 341"/>
                <a:gd name="T19" fmla="*/ 107 h 284"/>
                <a:gd name="T20" fmla="*/ 85 w 341"/>
                <a:gd name="T21" fmla="*/ 117 h 284"/>
                <a:gd name="T22" fmla="*/ 85 w 341"/>
                <a:gd name="T23" fmla="*/ 98 h 284"/>
                <a:gd name="T24" fmla="*/ 94 w 341"/>
                <a:gd name="T25" fmla="*/ 78 h 284"/>
                <a:gd name="T26" fmla="*/ 85 w 341"/>
                <a:gd name="T27" fmla="*/ 59 h 284"/>
                <a:gd name="T28" fmla="*/ 68 w 341"/>
                <a:gd name="T29" fmla="*/ 49 h 284"/>
                <a:gd name="T30" fmla="*/ 43 w 341"/>
                <a:gd name="T31" fmla="*/ 39 h 284"/>
                <a:gd name="T32" fmla="*/ 25 w 341"/>
                <a:gd name="T33" fmla="*/ 19 h 284"/>
                <a:gd name="T34" fmla="*/ 8 w 341"/>
                <a:gd name="T35" fmla="*/ 10 h 284"/>
                <a:gd name="T36" fmla="*/ 8 w 341"/>
                <a:gd name="T37" fmla="*/ 29 h 284"/>
                <a:gd name="T38" fmla="*/ 8 w 341"/>
                <a:gd name="T39" fmla="*/ 49 h 284"/>
                <a:gd name="T40" fmla="*/ 8 w 341"/>
                <a:gd name="T41" fmla="*/ 68 h 284"/>
                <a:gd name="T42" fmla="*/ 8 w 341"/>
                <a:gd name="T43" fmla="*/ 88 h 284"/>
                <a:gd name="T44" fmla="*/ 8 w 341"/>
                <a:gd name="T45" fmla="*/ 107 h 284"/>
                <a:gd name="T46" fmla="*/ 17 w 341"/>
                <a:gd name="T47" fmla="*/ 127 h 284"/>
                <a:gd name="T48" fmla="*/ 8 w 341"/>
                <a:gd name="T49" fmla="*/ 137 h 284"/>
                <a:gd name="T50" fmla="*/ 8 w 341"/>
                <a:gd name="T51" fmla="*/ 147 h 284"/>
                <a:gd name="T52" fmla="*/ 0 w 341"/>
                <a:gd name="T53" fmla="*/ 166 h 284"/>
                <a:gd name="T54" fmla="*/ 0 w 341"/>
                <a:gd name="T55" fmla="*/ 166 h 284"/>
                <a:gd name="T56" fmla="*/ 17 w 341"/>
                <a:gd name="T57" fmla="*/ 176 h 284"/>
                <a:gd name="T58" fmla="*/ 25 w 341"/>
                <a:gd name="T59" fmla="*/ 186 h 284"/>
                <a:gd name="T60" fmla="*/ 43 w 341"/>
                <a:gd name="T61" fmla="*/ 196 h 284"/>
                <a:gd name="T62" fmla="*/ 43 w 341"/>
                <a:gd name="T63" fmla="*/ 215 h 284"/>
                <a:gd name="T64" fmla="*/ 43 w 341"/>
                <a:gd name="T65" fmla="*/ 235 h 284"/>
                <a:gd name="T66" fmla="*/ 68 w 341"/>
                <a:gd name="T67" fmla="*/ 245 h 284"/>
                <a:gd name="T68" fmla="*/ 94 w 341"/>
                <a:gd name="T69" fmla="*/ 245 h 284"/>
                <a:gd name="T70" fmla="*/ 111 w 341"/>
                <a:gd name="T71" fmla="*/ 264 h 284"/>
                <a:gd name="T72" fmla="*/ 136 w 341"/>
                <a:gd name="T73" fmla="*/ 254 h 284"/>
                <a:gd name="T74" fmla="*/ 145 w 341"/>
                <a:gd name="T75" fmla="*/ 264 h 284"/>
                <a:gd name="T76" fmla="*/ 171 w 341"/>
                <a:gd name="T77" fmla="*/ 254 h 284"/>
                <a:gd name="T78" fmla="*/ 205 w 341"/>
                <a:gd name="T79" fmla="*/ 264 h 284"/>
                <a:gd name="T80" fmla="*/ 239 w 341"/>
                <a:gd name="T81" fmla="*/ 264 h 284"/>
                <a:gd name="T82" fmla="*/ 264 w 341"/>
                <a:gd name="T83" fmla="*/ 274 h 284"/>
                <a:gd name="T84" fmla="*/ 281 w 341"/>
                <a:gd name="T85" fmla="*/ 284 h 284"/>
                <a:gd name="T86" fmla="*/ 298 w 341"/>
                <a:gd name="T87" fmla="*/ 284 h 284"/>
                <a:gd name="T88" fmla="*/ 298 w 341"/>
                <a:gd name="T89" fmla="*/ 264 h 284"/>
                <a:gd name="T90" fmla="*/ 307 w 341"/>
                <a:gd name="T91" fmla="*/ 235 h 284"/>
                <a:gd name="T92" fmla="*/ 316 w 341"/>
                <a:gd name="T93" fmla="*/ 186 h 284"/>
                <a:gd name="T94" fmla="*/ 333 w 341"/>
                <a:gd name="T95" fmla="*/ 127 h 284"/>
                <a:gd name="T96" fmla="*/ 333 w 341"/>
                <a:gd name="T97" fmla="*/ 98 h 284"/>
                <a:gd name="T98" fmla="*/ 341 w 341"/>
                <a:gd name="T99" fmla="*/ 78 h 28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41"/>
                <a:gd name="T151" fmla="*/ 0 h 284"/>
                <a:gd name="T152" fmla="*/ 341 w 341"/>
                <a:gd name="T153" fmla="*/ 284 h 28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41" h="284">
                  <a:moveTo>
                    <a:pt x="341" y="78"/>
                  </a:moveTo>
                  <a:lnTo>
                    <a:pt x="102" y="0"/>
                  </a:lnTo>
                  <a:lnTo>
                    <a:pt x="102" y="19"/>
                  </a:lnTo>
                  <a:lnTo>
                    <a:pt x="111" y="29"/>
                  </a:lnTo>
                  <a:lnTo>
                    <a:pt x="111" y="39"/>
                  </a:lnTo>
                  <a:lnTo>
                    <a:pt x="102" y="39"/>
                  </a:lnTo>
                  <a:lnTo>
                    <a:pt x="102" y="59"/>
                  </a:lnTo>
                  <a:lnTo>
                    <a:pt x="111" y="78"/>
                  </a:lnTo>
                  <a:lnTo>
                    <a:pt x="102" y="88"/>
                  </a:lnTo>
                  <a:lnTo>
                    <a:pt x="94" y="107"/>
                  </a:lnTo>
                  <a:lnTo>
                    <a:pt x="85" y="117"/>
                  </a:lnTo>
                  <a:lnTo>
                    <a:pt x="85" y="98"/>
                  </a:lnTo>
                  <a:lnTo>
                    <a:pt x="94" y="78"/>
                  </a:lnTo>
                  <a:lnTo>
                    <a:pt x="85" y="59"/>
                  </a:lnTo>
                  <a:lnTo>
                    <a:pt x="68" y="49"/>
                  </a:lnTo>
                  <a:lnTo>
                    <a:pt x="43" y="39"/>
                  </a:lnTo>
                  <a:lnTo>
                    <a:pt x="25" y="19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49"/>
                  </a:lnTo>
                  <a:lnTo>
                    <a:pt x="8" y="6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17" y="127"/>
                  </a:lnTo>
                  <a:lnTo>
                    <a:pt x="8" y="137"/>
                  </a:lnTo>
                  <a:lnTo>
                    <a:pt x="8" y="147"/>
                  </a:lnTo>
                  <a:lnTo>
                    <a:pt x="0" y="166"/>
                  </a:lnTo>
                  <a:lnTo>
                    <a:pt x="17" y="176"/>
                  </a:lnTo>
                  <a:lnTo>
                    <a:pt x="25" y="186"/>
                  </a:lnTo>
                  <a:lnTo>
                    <a:pt x="43" y="196"/>
                  </a:lnTo>
                  <a:lnTo>
                    <a:pt x="43" y="215"/>
                  </a:lnTo>
                  <a:lnTo>
                    <a:pt x="43" y="235"/>
                  </a:lnTo>
                  <a:lnTo>
                    <a:pt x="68" y="245"/>
                  </a:lnTo>
                  <a:lnTo>
                    <a:pt x="94" y="245"/>
                  </a:lnTo>
                  <a:lnTo>
                    <a:pt x="111" y="264"/>
                  </a:lnTo>
                  <a:lnTo>
                    <a:pt x="136" y="254"/>
                  </a:lnTo>
                  <a:lnTo>
                    <a:pt x="145" y="264"/>
                  </a:lnTo>
                  <a:lnTo>
                    <a:pt x="171" y="254"/>
                  </a:lnTo>
                  <a:lnTo>
                    <a:pt x="205" y="264"/>
                  </a:lnTo>
                  <a:lnTo>
                    <a:pt x="239" y="264"/>
                  </a:lnTo>
                  <a:lnTo>
                    <a:pt x="264" y="274"/>
                  </a:lnTo>
                  <a:lnTo>
                    <a:pt x="281" y="284"/>
                  </a:lnTo>
                  <a:lnTo>
                    <a:pt x="298" y="284"/>
                  </a:lnTo>
                  <a:lnTo>
                    <a:pt x="298" y="264"/>
                  </a:lnTo>
                  <a:lnTo>
                    <a:pt x="307" y="235"/>
                  </a:lnTo>
                  <a:lnTo>
                    <a:pt x="316" y="186"/>
                  </a:lnTo>
                  <a:lnTo>
                    <a:pt x="333" y="127"/>
                  </a:lnTo>
                  <a:lnTo>
                    <a:pt x="333" y="98"/>
                  </a:lnTo>
                  <a:lnTo>
                    <a:pt x="341" y="7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Freeform 59"/>
            <p:cNvSpPr>
              <a:spLocks/>
            </p:cNvSpPr>
            <p:nvPr/>
          </p:nvSpPr>
          <p:spPr bwMode="auto">
            <a:xfrm>
              <a:off x="1937" y="2440"/>
              <a:ext cx="307" cy="558"/>
            </a:xfrm>
            <a:custGeom>
              <a:avLst/>
              <a:gdLst>
                <a:gd name="T0" fmla="*/ 102 w 307"/>
                <a:gd name="T1" fmla="*/ 0 h 558"/>
                <a:gd name="T2" fmla="*/ 145 w 307"/>
                <a:gd name="T3" fmla="*/ 10 h 558"/>
                <a:gd name="T4" fmla="*/ 145 w 307"/>
                <a:gd name="T5" fmla="*/ 20 h 558"/>
                <a:gd name="T6" fmla="*/ 136 w 307"/>
                <a:gd name="T7" fmla="*/ 39 h 558"/>
                <a:gd name="T8" fmla="*/ 136 w 307"/>
                <a:gd name="T9" fmla="*/ 59 h 558"/>
                <a:gd name="T10" fmla="*/ 136 w 307"/>
                <a:gd name="T11" fmla="*/ 78 h 558"/>
                <a:gd name="T12" fmla="*/ 136 w 307"/>
                <a:gd name="T13" fmla="*/ 98 h 558"/>
                <a:gd name="T14" fmla="*/ 136 w 307"/>
                <a:gd name="T15" fmla="*/ 118 h 558"/>
                <a:gd name="T16" fmla="*/ 153 w 307"/>
                <a:gd name="T17" fmla="*/ 147 h 558"/>
                <a:gd name="T18" fmla="*/ 162 w 307"/>
                <a:gd name="T19" fmla="*/ 157 h 558"/>
                <a:gd name="T20" fmla="*/ 162 w 307"/>
                <a:gd name="T21" fmla="*/ 176 h 558"/>
                <a:gd name="T22" fmla="*/ 170 w 307"/>
                <a:gd name="T23" fmla="*/ 186 h 558"/>
                <a:gd name="T24" fmla="*/ 187 w 307"/>
                <a:gd name="T25" fmla="*/ 196 h 558"/>
                <a:gd name="T26" fmla="*/ 179 w 307"/>
                <a:gd name="T27" fmla="*/ 216 h 558"/>
                <a:gd name="T28" fmla="*/ 170 w 307"/>
                <a:gd name="T29" fmla="*/ 225 h 558"/>
                <a:gd name="T30" fmla="*/ 170 w 307"/>
                <a:gd name="T31" fmla="*/ 245 h 558"/>
                <a:gd name="T32" fmla="*/ 162 w 307"/>
                <a:gd name="T33" fmla="*/ 255 h 558"/>
                <a:gd name="T34" fmla="*/ 162 w 307"/>
                <a:gd name="T35" fmla="*/ 264 h 558"/>
                <a:gd name="T36" fmla="*/ 179 w 307"/>
                <a:gd name="T37" fmla="*/ 274 h 558"/>
                <a:gd name="T38" fmla="*/ 196 w 307"/>
                <a:gd name="T39" fmla="*/ 264 h 558"/>
                <a:gd name="T40" fmla="*/ 196 w 307"/>
                <a:gd name="T41" fmla="*/ 294 h 558"/>
                <a:gd name="T42" fmla="*/ 204 w 307"/>
                <a:gd name="T43" fmla="*/ 304 h 558"/>
                <a:gd name="T44" fmla="*/ 204 w 307"/>
                <a:gd name="T45" fmla="*/ 333 h 558"/>
                <a:gd name="T46" fmla="*/ 222 w 307"/>
                <a:gd name="T47" fmla="*/ 343 h 558"/>
                <a:gd name="T48" fmla="*/ 213 w 307"/>
                <a:gd name="T49" fmla="*/ 362 h 558"/>
                <a:gd name="T50" fmla="*/ 239 w 307"/>
                <a:gd name="T51" fmla="*/ 362 h 558"/>
                <a:gd name="T52" fmla="*/ 264 w 307"/>
                <a:gd name="T53" fmla="*/ 362 h 558"/>
                <a:gd name="T54" fmla="*/ 281 w 307"/>
                <a:gd name="T55" fmla="*/ 362 h 558"/>
                <a:gd name="T56" fmla="*/ 298 w 307"/>
                <a:gd name="T57" fmla="*/ 362 h 558"/>
                <a:gd name="T58" fmla="*/ 307 w 307"/>
                <a:gd name="T59" fmla="*/ 382 h 558"/>
                <a:gd name="T60" fmla="*/ 281 w 307"/>
                <a:gd name="T61" fmla="*/ 558 h 558"/>
                <a:gd name="T62" fmla="*/ 136 w 307"/>
                <a:gd name="T63" fmla="*/ 529 h 558"/>
                <a:gd name="T64" fmla="*/ 0 w 307"/>
                <a:gd name="T65" fmla="*/ 490 h 558"/>
                <a:gd name="T66" fmla="*/ 25 w 307"/>
                <a:gd name="T67" fmla="*/ 353 h 558"/>
                <a:gd name="T68" fmla="*/ 42 w 307"/>
                <a:gd name="T69" fmla="*/ 333 h 558"/>
                <a:gd name="T70" fmla="*/ 25 w 307"/>
                <a:gd name="T71" fmla="*/ 323 h 558"/>
                <a:gd name="T72" fmla="*/ 51 w 307"/>
                <a:gd name="T73" fmla="*/ 284 h 558"/>
                <a:gd name="T74" fmla="*/ 68 w 307"/>
                <a:gd name="T75" fmla="*/ 255 h 558"/>
                <a:gd name="T76" fmla="*/ 77 w 307"/>
                <a:gd name="T77" fmla="*/ 225 h 558"/>
                <a:gd name="T78" fmla="*/ 59 w 307"/>
                <a:gd name="T79" fmla="*/ 216 h 558"/>
                <a:gd name="T80" fmla="*/ 59 w 307"/>
                <a:gd name="T81" fmla="*/ 186 h 558"/>
                <a:gd name="T82" fmla="*/ 68 w 307"/>
                <a:gd name="T83" fmla="*/ 147 h 558"/>
                <a:gd name="T84" fmla="*/ 77 w 307"/>
                <a:gd name="T85" fmla="*/ 118 h 558"/>
                <a:gd name="T86" fmla="*/ 77 w 307"/>
                <a:gd name="T87" fmla="*/ 118 h 558"/>
                <a:gd name="T88" fmla="*/ 94 w 307"/>
                <a:gd name="T89" fmla="*/ 49 h 558"/>
                <a:gd name="T90" fmla="*/ 94 w 307"/>
                <a:gd name="T91" fmla="*/ 20 h 558"/>
                <a:gd name="T92" fmla="*/ 102 w 307"/>
                <a:gd name="T93" fmla="*/ 0 h 5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7"/>
                <a:gd name="T142" fmla="*/ 0 h 558"/>
                <a:gd name="T143" fmla="*/ 307 w 307"/>
                <a:gd name="T144" fmla="*/ 558 h 5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7" h="558">
                  <a:moveTo>
                    <a:pt x="102" y="0"/>
                  </a:moveTo>
                  <a:lnTo>
                    <a:pt x="145" y="10"/>
                  </a:lnTo>
                  <a:lnTo>
                    <a:pt x="145" y="20"/>
                  </a:lnTo>
                  <a:lnTo>
                    <a:pt x="136" y="39"/>
                  </a:lnTo>
                  <a:lnTo>
                    <a:pt x="136" y="59"/>
                  </a:lnTo>
                  <a:lnTo>
                    <a:pt x="136" y="78"/>
                  </a:lnTo>
                  <a:lnTo>
                    <a:pt x="136" y="98"/>
                  </a:lnTo>
                  <a:lnTo>
                    <a:pt x="136" y="118"/>
                  </a:lnTo>
                  <a:lnTo>
                    <a:pt x="153" y="147"/>
                  </a:lnTo>
                  <a:lnTo>
                    <a:pt x="162" y="157"/>
                  </a:lnTo>
                  <a:lnTo>
                    <a:pt x="162" y="176"/>
                  </a:lnTo>
                  <a:lnTo>
                    <a:pt x="170" y="186"/>
                  </a:lnTo>
                  <a:lnTo>
                    <a:pt x="187" y="196"/>
                  </a:lnTo>
                  <a:lnTo>
                    <a:pt x="179" y="216"/>
                  </a:lnTo>
                  <a:lnTo>
                    <a:pt x="170" y="225"/>
                  </a:lnTo>
                  <a:lnTo>
                    <a:pt x="170" y="245"/>
                  </a:lnTo>
                  <a:lnTo>
                    <a:pt x="162" y="255"/>
                  </a:lnTo>
                  <a:lnTo>
                    <a:pt x="162" y="264"/>
                  </a:lnTo>
                  <a:lnTo>
                    <a:pt x="179" y="274"/>
                  </a:lnTo>
                  <a:lnTo>
                    <a:pt x="196" y="264"/>
                  </a:lnTo>
                  <a:lnTo>
                    <a:pt x="196" y="294"/>
                  </a:lnTo>
                  <a:lnTo>
                    <a:pt x="204" y="304"/>
                  </a:lnTo>
                  <a:lnTo>
                    <a:pt x="204" y="333"/>
                  </a:lnTo>
                  <a:lnTo>
                    <a:pt x="222" y="343"/>
                  </a:lnTo>
                  <a:lnTo>
                    <a:pt x="213" y="362"/>
                  </a:lnTo>
                  <a:lnTo>
                    <a:pt x="239" y="362"/>
                  </a:lnTo>
                  <a:lnTo>
                    <a:pt x="264" y="362"/>
                  </a:lnTo>
                  <a:lnTo>
                    <a:pt x="281" y="362"/>
                  </a:lnTo>
                  <a:lnTo>
                    <a:pt x="298" y="362"/>
                  </a:lnTo>
                  <a:lnTo>
                    <a:pt x="307" y="382"/>
                  </a:lnTo>
                  <a:lnTo>
                    <a:pt x="281" y="558"/>
                  </a:lnTo>
                  <a:lnTo>
                    <a:pt x="136" y="529"/>
                  </a:lnTo>
                  <a:lnTo>
                    <a:pt x="0" y="490"/>
                  </a:lnTo>
                  <a:lnTo>
                    <a:pt x="25" y="353"/>
                  </a:lnTo>
                  <a:lnTo>
                    <a:pt x="42" y="333"/>
                  </a:lnTo>
                  <a:lnTo>
                    <a:pt x="25" y="323"/>
                  </a:lnTo>
                  <a:lnTo>
                    <a:pt x="51" y="284"/>
                  </a:lnTo>
                  <a:lnTo>
                    <a:pt x="68" y="255"/>
                  </a:lnTo>
                  <a:lnTo>
                    <a:pt x="77" y="225"/>
                  </a:lnTo>
                  <a:lnTo>
                    <a:pt x="59" y="216"/>
                  </a:lnTo>
                  <a:lnTo>
                    <a:pt x="59" y="186"/>
                  </a:lnTo>
                  <a:lnTo>
                    <a:pt x="68" y="147"/>
                  </a:lnTo>
                  <a:lnTo>
                    <a:pt x="77" y="118"/>
                  </a:lnTo>
                  <a:lnTo>
                    <a:pt x="94" y="49"/>
                  </a:lnTo>
                  <a:lnTo>
                    <a:pt x="94" y="2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Freeform 60"/>
            <p:cNvSpPr>
              <a:spLocks/>
            </p:cNvSpPr>
            <p:nvPr/>
          </p:nvSpPr>
          <p:spPr bwMode="auto">
            <a:xfrm>
              <a:off x="1604" y="2528"/>
              <a:ext cx="410" cy="402"/>
            </a:xfrm>
            <a:custGeom>
              <a:avLst/>
              <a:gdLst>
                <a:gd name="T0" fmla="*/ 94 w 410"/>
                <a:gd name="T1" fmla="*/ 0 h 402"/>
                <a:gd name="T2" fmla="*/ 94 w 410"/>
                <a:gd name="T3" fmla="*/ 10 h 402"/>
                <a:gd name="T4" fmla="*/ 85 w 410"/>
                <a:gd name="T5" fmla="*/ 49 h 402"/>
                <a:gd name="T6" fmla="*/ 77 w 410"/>
                <a:gd name="T7" fmla="*/ 59 h 402"/>
                <a:gd name="T8" fmla="*/ 77 w 410"/>
                <a:gd name="T9" fmla="*/ 88 h 402"/>
                <a:gd name="T10" fmla="*/ 60 w 410"/>
                <a:gd name="T11" fmla="*/ 108 h 402"/>
                <a:gd name="T12" fmla="*/ 51 w 410"/>
                <a:gd name="T13" fmla="*/ 128 h 402"/>
                <a:gd name="T14" fmla="*/ 43 w 410"/>
                <a:gd name="T15" fmla="*/ 147 h 402"/>
                <a:gd name="T16" fmla="*/ 34 w 410"/>
                <a:gd name="T17" fmla="*/ 176 h 402"/>
                <a:gd name="T18" fmla="*/ 26 w 410"/>
                <a:gd name="T19" fmla="*/ 196 h 402"/>
                <a:gd name="T20" fmla="*/ 17 w 410"/>
                <a:gd name="T21" fmla="*/ 196 h 402"/>
                <a:gd name="T22" fmla="*/ 17 w 410"/>
                <a:gd name="T23" fmla="*/ 216 h 402"/>
                <a:gd name="T24" fmla="*/ 0 w 410"/>
                <a:gd name="T25" fmla="*/ 225 h 402"/>
                <a:gd name="T26" fmla="*/ 0 w 410"/>
                <a:gd name="T27" fmla="*/ 255 h 402"/>
                <a:gd name="T28" fmla="*/ 0 w 410"/>
                <a:gd name="T29" fmla="*/ 265 h 402"/>
                <a:gd name="T30" fmla="*/ 0 w 410"/>
                <a:gd name="T31" fmla="*/ 284 h 402"/>
                <a:gd name="T32" fmla="*/ 0 w 410"/>
                <a:gd name="T33" fmla="*/ 294 h 402"/>
                <a:gd name="T34" fmla="*/ 196 w 410"/>
                <a:gd name="T35" fmla="*/ 363 h 402"/>
                <a:gd name="T36" fmla="*/ 333 w 410"/>
                <a:gd name="T37" fmla="*/ 402 h 402"/>
                <a:gd name="T38" fmla="*/ 358 w 410"/>
                <a:gd name="T39" fmla="*/ 265 h 402"/>
                <a:gd name="T40" fmla="*/ 375 w 410"/>
                <a:gd name="T41" fmla="*/ 245 h 402"/>
                <a:gd name="T42" fmla="*/ 358 w 410"/>
                <a:gd name="T43" fmla="*/ 235 h 402"/>
                <a:gd name="T44" fmla="*/ 384 w 410"/>
                <a:gd name="T45" fmla="*/ 196 h 402"/>
                <a:gd name="T46" fmla="*/ 401 w 410"/>
                <a:gd name="T47" fmla="*/ 167 h 402"/>
                <a:gd name="T48" fmla="*/ 410 w 410"/>
                <a:gd name="T49" fmla="*/ 137 h 402"/>
                <a:gd name="T50" fmla="*/ 392 w 410"/>
                <a:gd name="T51" fmla="*/ 128 h 402"/>
                <a:gd name="T52" fmla="*/ 392 w 410"/>
                <a:gd name="T53" fmla="*/ 118 h 402"/>
                <a:gd name="T54" fmla="*/ 375 w 410"/>
                <a:gd name="T55" fmla="*/ 118 h 402"/>
                <a:gd name="T56" fmla="*/ 358 w 410"/>
                <a:gd name="T57" fmla="*/ 108 h 402"/>
                <a:gd name="T58" fmla="*/ 333 w 410"/>
                <a:gd name="T59" fmla="*/ 98 h 402"/>
                <a:gd name="T60" fmla="*/ 299 w 410"/>
                <a:gd name="T61" fmla="*/ 98 h 402"/>
                <a:gd name="T62" fmla="*/ 265 w 410"/>
                <a:gd name="T63" fmla="*/ 88 h 402"/>
                <a:gd name="T64" fmla="*/ 239 w 410"/>
                <a:gd name="T65" fmla="*/ 98 h 402"/>
                <a:gd name="T66" fmla="*/ 230 w 410"/>
                <a:gd name="T67" fmla="*/ 88 h 402"/>
                <a:gd name="T68" fmla="*/ 205 w 410"/>
                <a:gd name="T69" fmla="*/ 98 h 402"/>
                <a:gd name="T70" fmla="*/ 188 w 410"/>
                <a:gd name="T71" fmla="*/ 79 h 402"/>
                <a:gd name="T72" fmla="*/ 162 w 410"/>
                <a:gd name="T73" fmla="*/ 79 h 402"/>
                <a:gd name="T74" fmla="*/ 137 w 410"/>
                <a:gd name="T75" fmla="*/ 69 h 402"/>
                <a:gd name="T76" fmla="*/ 137 w 410"/>
                <a:gd name="T77" fmla="*/ 49 h 402"/>
                <a:gd name="T78" fmla="*/ 137 w 410"/>
                <a:gd name="T79" fmla="*/ 30 h 402"/>
                <a:gd name="T80" fmla="*/ 119 w 410"/>
                <a:gd name="T81" fmla="*/ 20 h 402"/>
                <a:gd name="T82" fmla="*/ 111 w 410"/>
                <a:gd name="T83" fmla="*/ 10 h 402"/>
                <a:gd name="T84" fmla="*/ 94 w 410"/>
                <a:gd name="T85" fmla="*/ 0 h 40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0"/>
                <a:gd name="T130" fmla="*/ 0 h 402"/>
                <a:gd name="T131" fmla="*/ 410 w 410"/>
                <a:gd name="T132" fmla="*/ 402 h 40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0" h="402">
                  <a:moveTo>
                    <a:pt x="94" y="0"/>
                  </a:moveTo>
                  <a:lnTo>
                    <a:pt x="94" y="10"/>
                  </a:lnTo>
                  <a:lnTo>
                    <a:pt x="85" y="49"/>
                  </a:lnTo>
                  <a:lnTo>
                    <a:pt x="77" y="59"/>
                  </a:lnTo>
                  <a:lnTo>
                    <a:pt x="77" y="88"/>
                  </a:lnTo>
                  <a:lnTo>
                    <a:pt x="60" y="108"/>
                  </a:lnTo>
                  <a:lnTo>
                    <a:pt x="51" y="128"/>
                  </a:lnTo>
                  <a:lnTo>
                    <a:pt x="43" y="147"/>
                  </a:lnTo>
                  <a:lnTo>
                    <a:pt x="34" y="176"/>
                  </a:lnTo>
                  <a:lnTo>
                    <a:pt x="26" y="196"/>
                  </a:lnTo>
                  <a:lnTo>
                    <a:pt x="17" y="196"/>
                  </a:lnTo>
                  <a:lnTo>
                    <a:pt x="17" y="216"/>
                  </a:lnTo>
                  <a:lnTo>
                    <a:pt x="0" y="225"/>
                  </a:lnTo>
                  <a:lnTo>
                    <a:pt x="0" y="255"/>
                  </a:lnTo>
                  <a:lnTo>
                    <a:pt x="0" y="265"/>
                  </a:lnTo>
                  <a:lnTo>
                    <a:pt x="0" y="284"/>
                  </a:lnTo>
                  <a:lnTo>
                    <a:pt x="0" y="294"/>
                  </a:lnTo>
                  <a:lnTo>
                    <a:pt x="196" y="363"/>
                  </a:lnTo>
                  <a:lnTo>
                    <a:pt x="333" y="402"/>
                  </a:lnTo>
                  <a:lnTo>
                    <a:pt x="358" y="265"/>
                  </a:lnTo>
                  <a:lnTo>
                    <a:pt x="375" y="245"/>
                  </a:lnTo>
                  <a:lnTo>
                    <a:pt x="358" y="235"/>
                  </a:lnTo>
                  <a:lnTo>
                    <a:pt x="384" y="196"/>
                  </a:lnTo>
                  <a:lnTo>
                    <a:pt x="401" y="167"/>
                  </a:lnTo>
                  <a:lnTo>
                    <a:pt x="410" y="137"/>
                  </a:lnTo>
                  <a:lnTo>
                    <a:pt x="392" y="128"/>
                  </a:lnTo>
                  <a:lnTo>
                    <a:pt x="392" y="118"/>
                  </a:lnTo>
                  <a:lnTo>
                    <a:pt x="375" y="118"/>
                  </a:lnTo>
                  <a:lnTo>
                    <a:pt x="358" y="108"/>
                  </a:lnTo>
                  <a:lnTo>
                    <a:pt x="333" y="98"/>
                  </a:lnTo>
                  <a:lnTo>
                    <a:pt x="299" y="98"/>
                  </a:lnTo>
                  <a:lnTo>
                    <a:pt x="265" y="88"/>
                  </a:lnTo>
                  <a:lnTo>
                    <a:pt x="239" y="98"/>
                  </a:lnTo>
                  <a:lnTo>
                    <a:pt x="230" y="88"/>
                  </a:lnTo>
                  <a:lnTo>
                    <a:pt x="205" y="98"/>
                  </a:lnTo>
                  <a:lnTo>
                    <a:pt x="188" y="79"/>
                  </a:lnTo>
                  <a:lnTo>
                    <a:pt x="162" y="79"/>
                  </a:lnTo>
                  <a:lnTo>
                    <a:pt x="137" y="69"/>
                  </a:lnTo>
                  <a:lnTo>
                    <a:pt x="137" y="49"/>
                  </a:lnTo>
                  <a:lnTo>
                    <a:pt x="137" y="30"/>
                  </a:lnTo>
                  <a:lnTo>
                    <a:pt x="119" y="20"/>
                  </a:lnTo>
                  <a:lnTo>
                    <a:pt x="111" y="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Freeform 61"/>
            <p:cNvSpPr>
              <a:spLocks/>
            </p:cNvSpPr>
            <p:nvPr/>
          </p:nvSpPr>
          <p:spPr bwMode="auto">
            <a:xfrm>
              <a:off x="1561" y="2822"/>
              <a:ext cx="401" cy="793"/>
            </a:xfrm>
            <a:custGeom>
              <a:avLst/>
              <a:gdLst>
                <a:gd name="T0" fmla="*/ 43 w 401"/>
                <a:gd name="T1" fmla="*/ 0 h 793"/>
                <a:gd name="T2" fmla="*/ 35 w 401"/>
                <a:gd name="T3" fmla="*/ 49 h 793"/>
                <a:gd name="T4" fmla="*/ 26 w 401"/>
                <a:gd name="T5" fmla="*/ 78 h 793"/>
                <a:gd name="T6" fmla="*/ 0 w 401"/>
                <a:gd name="T7" fmla="*/ 117 h 793"/>
                <a:gd name="T8" fmla="*/ 9 w 401"/>
                <a:gd name="T9" fmla="*/ 147 h 793"/>
                <a:gd name="T10" fmla="*/ 9 w 401"/>
                <a:gd name="T11" fmla="*/ 196 h 793"/>
                <a:gd name="T12" fmla="*/ 0 w 401"/>
                <a:gd name="T13" fmla="*/ 225 h 793"/>
                <a:gd name="T14" fmla="*/ 17 w 401"/>
                <a:gd name="T15" fmla="*/ 264 h 793"/>
                <a:gd name="T16" fmla="*/ 35 w 401"/>
                <a:gd name="T17" fmla="*/ 323 h 793"/>
                <a:gd name="T18" fmla="*/ 52 w 401"/>
                <a:gd name="T19" fmla="*/ 313 h 793"/>
                <a:gd name="T20" fmla="*/ 52 w 401"/>
                <a:gd name="T21" fmla="*/ 333 h 793"/>
                <a:gd name="T22" fmla="*/ 52 w 401"/>
                <a:gd name="T23" fmla="*/ 343 h 793"/>
                <a:gd name="T24" fmla="*/ 35 w 401"/>
                <a:gd name="T25" fmla="*/ 323 h 793"/>
                <a:gd name="T26" fmla="*/ 35 w 401"/>
                <a:gd name="T27" fmla="*/ 372 h 793"/>
                <a:gd name="T28" fmla="*/ 60 w 401"/>
                <a:gd name="T29" fmla="*/ 392 h 793"/>
                <a:gd name="T30" fmla="*/ 43 w 401"/>
                <a:gd name="T31" fmla="*/ 441 h 793"/>
                <a:gd name="T32" fmla="*/ 60 w 401"/>
                <a:gd name="T33" fmla="*/ 480 h 793"/>
                <a:gd name="T34" fmla="*/ 77 w 401"/>
                <a:gd name="T35" fmla="*/ 519 h 793"/>
                <a:gd name="T36" fmla="*/ 86 w 401"/>
                <a:gd name="T37" fmla="*/ 548 h 793"/>
                <a:gd name="T38" fmla="*/ 94 w 401"/>
                <a:gd name="T39" fmla="*/ 597 h 793"/>
                <a:gd name="T40" fmla="*/ 137 w 401"/>
                <a:gd name="T41" fmla="*/ 617 h 793"/>
                <a:gd name="T42" fmla="*/ 154 w 401"/>
                <a:gd name="T43" fmla="*/ 646 h 793"/>
                <a:gd name="T44" fmla="*/ 180 w 401"/>
                <a:gd name="T45" fmla="*/ 676 h 793"/>
                <a:gd name="T46" fmla="*/ 214 w 401"/>
                <a:gd name="T47" fmla="*/ 715 h 793"/>
                <a:gd name="T48" fmla="*/ 222 w 401"/>
                <a:gd name="T49" fmla="*/ 764 h 793"/>
                <a:gd name="T50" fmla="*/ 316 w 401"/>
                <a:gd name="T51" fmla="*/ 793 h 793"/>
                <a:gd name="T52" fmla="*/ 367 w 401"/>
                <a:gd name="T53" fmla="*/ 783 h 793"/>
                <a:gd name="T54" fmla="*/ 367 w 401"/>
                <a:gd name="T55" fmla="*/ 764 h 793"/>
                <a:gd name="T56" fmla="*/ 376 w 401"/>
                <a:gd name="T57" fmla="*/ 734 h 793"/>
                <a:gd name="T58" fmla="*/ 401 w 401"/>
                <a:gd name="T59" fmla="*/ 695 h 793"/>
                <a:gd name="T60" fmla="*/ 393 w 401"/>
                <a:gd name="T61" fmla="*/ 646 h 793"/>
                <a:gd name="T62" fmla="*/ 180 w 401"/>
                <a:gd name="T63" fmla="*/ 284 h 7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01"/>
                <a:gd name="T97" fmla="*/ 0 h 793"/>
                <a:gd name="T98" fmla="*/ 401 w 401"/>
                <a:gd name="T99" fmla="*/ 793 h 7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01" h="793">
                  <a:moveTo>
                    <a:pt x="239" y="69"/>
                  </a:moveTo>
                  <a:lnTo>
                    <a:pt x="43" y="0"/>
                  </a:lnTo>
                  <a:lnTo>
                    <a:pt x="35" y="20"/>
                  </a:lnTo>
                  <a:lnTo>
                    <a:pt x="35" y="49"/>
                  </a:lnTo>
                  <a:lnTo>
                    <a:pt x="26" y="59"/>
                  </a:lnTo>
                  <a:lnTo>
                    <a:pt x="26" y="78"/>
                  </a:lnTo>
                  <a:lnTo>
                    <a:pt x="9" y="88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9" y="147"/>
                  </a:lnTo>
                  <a:lnTo>
                    <a:pt x="17" y="176"/>
                  </a:lnTo>
                  <a:lnTo>
                    <a:pt x="9" y="196"/>
                  </a:lnTo>
                  <a:lnTo>
                    <a:pt x="9" y="215"/>
                  </a:lnTo>
                  <a:lnTo>
                    <a:pt x="0" y="225"/>
                  </a:lnTo>
                  <a:lnTo>
                    <a:pt x="9" y="255"/>
                  </a:lnTo>
                  <a:lnTo>
                    <a:pt x="17" y="264"/>
                  </a:lnTo>
                  <a:lnTo>
                    <a:pt x="17" y="303"/>
                  </a:lnTo>
                  <a:lnTo>
                    <a:pt x="35" y="323"/>
                  </a:lnTo>
                  <a:lnTo>
                    <a:pt x="43" y="323"/>
                  </a:lnTo>
                  <a:lnTo>
                    <a:pt x="52" y="313"/>
                  </a:lnTo>
                  <a:lnTo>
                    <a:pt x="52" y="323"/>
                  </a:lnTo>
                  <a:lnTo>
                    <a:pt x="52" y="333"/>
                  </a:lnTo>
                  <a:lnTo>
                    <a:pt x="52" y="343"/>
                  </a:lnTo>
                  <a:lnTo>
                    <a:pt x="43" y="333"/>
                  </a:lnTo>
                  <a:lnTo>
                    <a:pt x="35" y="323"/>
                  </a:lnTo>
                  <a:lnTo>
                    <a:pt x="35" y="333"/>
                  </a:lnTo>
                  <a:lnTo>
                    <a:pt x="35" y="372"/>
                  </a:lnTo>
                  <a:lnTo>
                    <a:pt x="43" y="392"/>
                  </a:lnTo>
                  <a:lnTo>
                    <a:pt x="60" y="392"/>
                  </a:lnTo>
                  <a:lnTo>
                    <a:pt x="43" y="421"/>
                  </a:lnTo>
                  <a:lnTo>
                    <a:pt x="43" y="441"/>
                  </a:lnTo>
                  <a:lnTo>
                    <a:pt x="52" y="450"/>
                  </a:lnTo>
                  <a:lnTo>
                    <a:pt x="60" y="480"/>
                  </a:lnTo>
                  <a:lnTo>
                    <a:pt x="69" y="509"/>
                  </a:lnTo>
                  <a:lnTo>
                    <a:pt x="77" y="519"/>
                  </a:lnTo>
                  <a:lnTo>
                    <a:pt x="77" y="529"/>
                  </a:lnTo>
                  <a:lnTo>
                    <a:pt x="86" y="548"/>
                  </a:lnTo>
                  <a:lnTo>
                    <a:pt x="77" y="578"/>
                  </a:lnTo>
                  <a:lnTo>
                    <a:pt x="94" y="597"/>
                  </a:lnTo>
                  <a:lnTo>
                    <a:pt x="120" y="607"/>
                  </a:lnTo>
                  <a:lnTo>
                    <a:pt x="137" y="617"/>
                  </a:lnTo>
                  <a:lnTo>
                    <a:pt x="145" y="636"/>
                  </a:lnTo>
                  <a:lnTo>
                    <a:pt x="154" y="646"/>
                  </a:lnTo>
                  <a:lnTo>
                    <a:pt x="171" y="646"/>
                  </a:lnTo>
                  <a:lnTo>
                    <a:pt x="180" y="676"/>
                  </a:lnTo>
                  <a:lnTo>
                    <a:pt x="188" y="676"/>
                  </a:lnTo>
                  <a:lnTo>
                    <a:pt x="214" y="715"/>
                  </a:lnTo>
                  <a:lnTo>
                    <a:pt x="222" y="734"/>
                  </a:lnTo>
                  <a:lnTo>
                    <a:pt x="222" y="764"/>
                  </a:lnTo>
                  <a:lnTo>
                    <a:pt x="231" y="783"/>
                  </a:lnTo>
                  <a:lnTo>
                    <a:pt x="316" y="793"/>
                  </a:lnTo>
                  <a:lnTo>
                    <a:pt x="367" y="793"/>
                  </a:lnTo>
                  <a:lnTo>
                    <a:pt x="367" y="783"/>
                  </a:lnTo>
                  <a:lnTo>
                    <a:pt x="359" y="773"/>
                  </a:lnTo>
                  <a:lnTo>
                    <a:pt x="367" y="764"/>
                  </a:lnTo>
                  <a:lnTo>
                    <a:pt x="367" y="744"/>
                  </a:lnTo>
                  <a:lnTo>
                    <a:pt x="376" y="734"/>
                  </a:lnTo>
                  <a:lnTo>
                    <a:pt x="384" y="705"/>
                  </a:lnTo>
                  <a:lnTo>
                    <a:pt x="401" y="695"/>
                  </a:lnTo>
                  <a:lnTo>
                    <a:pt x="401" y="676"/>
                  </a:lnTo>
                  <a:lnTo>
                    <a:pt x="393" y="646"/>
                  </a:lnTo>
                  <a:lnTo>
                    <a:pt x="384" y="627"/>
                  </a:lnTo>
                  <a:lnTo>
                    <a:pt x="180" y="284"/>
                  </a:lnTo>
                  <a:lnTo>
                    <a:pt x="239" y="6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Freeform 62"/>
            <p:cNvSpPr>
              <a:spLocks/>
            </p:cNvSpPr>
            <p:nvPr/>
          </p:nvSpPr>
          <p:spPr bwMode="auto">
            <a:xfrm>
              <a:off x="1741" y="2891"/>
              <a:ext cx="324" cy="558"/>
            </a:xfrm>
            <a:custGeom>
              <a:avLst/>
              <a:gdLst>
                <a:gd name="T0" fmla="*/ 324 w 324"/>
                <a:gd name="T1" fmla="*/ 68 h 558"/>
                <a:gd name="T2" fmla="*/ 264 w 324"/>
                <a:gd name="T3" fmla="*/ 430 h 558"/>
                <a:gd name="T4" fmla="*/ 264 w 324"/>
                <a:gd name="T5" fmla="*/ 450 h 558"/>
                <a:gd name="T6" fmla="*/ 264 w 324"/>
                <a:gd name="T7" fmla="*/ 460 h 558"/>
                <a:gd name="T8" fmla="*/ 255 w 324"/>
                <a:gd name="T9" fmla="*/ 479 h 558"/>
                <a:gd name="T10" fmla="*/ 247 w 324"/>
                <a:gd name="T11" fmla="*/ 499 h 558"/>
                <a:gd name="T12" fmla="*/ 238 w 324"/>
                <a:gd name="T13" fmla="*/ 499 h 558"/>
                <a:gd name="T14" fmla="*/ 238 w 324"/>
                <a:gd name="T15" fmla="*/ 489 h 558"/>
                <a:gd name="T16" fmla="*/ 221 w 324"/>
                <a:gd name="T17" fmla="*/ 489 h 558"/>
                <a:gd name="T18" fmla="*/ 213 w 324"/>
                <a:gd name="T19" fmla="*/ 528 h 558"/>
                <a:gd name="T20" fmla="*/ 204 w 324"/>
                <a:gd name="T21" fmla="*/ 558 h 558"/>
                <a:gd name="T22" fmla="*/ 0 w 324"/>
                <a:gd name="T23" fmla="*/ 215 h 558"/>
                <a:gd name="T24" fmla="*/ 59 w 324"/>
                <a:gd name="T25" fmla="*/ 0 h 558"/>
                <a:gd name="T26" fmla="*/ 179 w 324"/>
                <a:gd name="T27" fmla="*/ 29 h 558"/>
                <a:gd name="T28" fmla="*/ 196 w 324"/>
                <a:gd name="T29" fmla="*/ 39 h 558"/>
                <a:gd name="T30" fmla="*/ 196 w 324"/>
                <a:gd name="T31" fmla="*/ 39 h 558"/>
                <a:gd name="T32" fmla="*/ 324 w 324"/>
                <a:gd name="T33" fmla="*/ 68 h 5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558"/>
                <a:gd name="T53" fmla="*/ 324 w 324"/>
                <a:gd name="T54" fmla="*/ 558 h 5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558">
                  <a:moveTo>
                    <a:pt x="324" y="68"/>
                  </a:moveTo>
                  <a:lnTo>
                    <a:pt x="264" y="430"/>
                  </a:lnTo>
                  <a:lnTo>
                    <a:pt x="264" y="450"/>
                  </a:lnTo>
                  <a:lnTo>
                    <a:pt x="264" y="460"/>
                  </a:lnTo>
                  <a:lnTo>
                    <a:pt x="255" y="479"/>
                  </a:lnTo>
                  <a:lnTo>
                    <a:pt x="247" y="499"/>
                  </a:lnTo>
                  <a:lnTo>
                    <a:pt x="238" y="499"/>
                  </a:lnTo>
                  <a:lnTo>
                    <a:pt x="238" y="489"/>
                  </a:lnTo>
                  <a:lnTo>
                    <a:pt x="221" y="489"/>
                  </a:lnTo>
                  <a:lnTo>
                    <a:pt x="213" y="528"/>
                  </a:lnTo>
                  <a:lnTo>
                    <a:pt x="204" y="558"/>
                  </a:lnTo>
                  <a:lnTo>
                    <a:pt x="0" y="215"/>
                  </a:lnTo>
                  <a:lnTo>
                    <a:pt x="59" y="0"/>
                  </a:lnTo>
                  <a:lnTo>
                    <a:pt x="179" y="29"/>
                  </a:lnTo>
                  <a:lnTo>
                    <a:pt x="196" y="39"/>
                  </a:lnTo>
                  <a:lnTo>
                    <a:pt x="324" y="6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Freeform 63"/>
            <p:cNvSpPr>
              <a:spLocks/>
            </p:cNvSpPr>
            <p:nvPr/>
          </p:nvSpPr>
          <p:spPr bwMode="auto">
            <a:xfrm>
              <a:off x="1911" y="3321"/>
              <a:ext cx="350" cy="460"/>
            </a:xfrm>
            <a:custGeom>
              <a:avLst/>
              <a:gdLst>
                <a:gd name="T0" fmla="*/ 94 w 350"/>
                <a:gd name="T1" fmla="*/ 0 h 460"/>
                <a:gd name="T2" fmla="*/ 265 w 350"/>
                <a:gd name="T3" fmla="*/ 39 h 460"/>
                <a:gd name="T4" fmla="*/ 350 w 350"/>
                <a:gd name="T5" fmla="*/ 49 h 460"/>
                <a:gd name="T6" fmla="*/ 316 w 350"/>
                <a:gd name="T7" fmla="*/ 304 h 460"/>
                <a:gd name="T8" fmla="*/ 307 w 350"/>
                <a:gd name="T9" fmla="*/ 353 h 460"/>
                <a:gd name="T10" fmla="*/ 299 w 350"/>
                <a:gd name="T11" fmla="*/ 402 h 460"/>
                <a:gd name="T12" fmla="*/ 290 w 350"/>
                <a:gd name="T13" fmla="*/ 460 h 460"/>
                <a:gd name="T14" fmla="*/ 230 w 350"/>
                <a:gd name="T15" fmla="*/ 451 h 460"/>
                <a:gd name="T16" fmla="*/ 179 w 350"/>
                <a:gd name="T17" fmla="*/ 441 h 460"/>
                <a:gd name="T18" fmla="*/ 94 w 350"/>
                <a:gd name="T19" fmla="*/ 372 h 460"/>
                <a:gd name="T20" fmla="*/ 0 w 350"/>
                <a:gd name="T21" fmla="*/ 314 h 460"/>
                <a:gd name="T22" fmla="*/ 0 w 350"/>
                <a:gd name="T23" fmla="*/ 294 h 460"/>
                <a:gd name="T24" fmla="*/ 17 w 350"/>
                <a:gd name="T25" fmla="*/ 294 h 460"/>
                <a:gd name="T26" fmla="*/ 17 w 350"/>
                <a:gd name="T27" fmla="*/ 284 h 460"/>
                <a:gd name="T28" fmla="*/ 9 w 350"/>
                <a:gd name="T29" fmla="*/ 274 h 460"/>
                <a:gd name="T30" fmla="*/ 17 w 350"/>
                <a:gd name="T31" fmla="*/ 265 h 460"/>
                <a:gd name="T32" fmla="*/ 17 w 350"/>
                <a:gd name="T33" fmla="*/ 245 h 460"/>
                <a:gd name="T34" fmla="*/ 26 w 350"/>
                <a:gd name="T35" fmla="*/ 235 h 460"/>
                <a:gd name="T36" fmla="*/ 34 w 350"/>
                <a:gd name="T37" fmla="*/ 206 h 460"/>
                <a:gd name="T38" fmla="*/ 51 w 350"/>
                <a:gd name="T39" fmla="*/ 196 h 460"/>
                <a:gd name="T40" fmla="*/ 51 w 350"/>
                <a:gd name="T41" fmla="*/ 177 h 460"/>
                <a:gd name="T42" fmla="*/ 43 w 350"/>
                <a:gd name="T43" fmla="*/ 147 h 460"/>
                <a:gd name="T44" fmla="*/ 34 w 350"/>
                <a:gd name="T45" fmla="*/ 128 h 460"/>
                <a:gd name="T46" fmla="*/ 43 w 350"/>
                <a:gd name="T47" fmla="*/ 98 h 460"/>
                <a:gd name="T48" fmla="*/ 51 w 350"/>
                <a:gd name="T49" fmla="*/ 59 h 460"/>
                <a:gd name="T50" fmla="*/ 68 w 350"/>
                <a:gd name="T51" fmla="*/ 59 h 460"/>
                <a:gd name="T52" fmla="*/ 68 w 350"/>
                <a:gd name="T53" fmla="*/ 69 h 460"/>
                <a:gd name="T54" fmla="*/ 77 w 350"/>
                <a:gd name="T55" fmla="*/ 69 h 460"/>
                <a:gd name="T56" fmla="*/ 85 w 350"/>
                <a:gd name="T57" fmla="*/ 49 h 460"/>
                <a:gd name="T58" fmla="*/ 94 w 350"/>
                <a:gd name="T59" fmla="*/ 30 h 460"/>
                <a:gd name="T60" fmla="*/ 94 w 350"/>
                <a:gd name="T61" fmla="*/ 20 h 460"/>
                <a:gd name="T62" fmla="*/ 94 w 350"/>
                <a:gd name="T63" fmla="*/ 0 h 4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0"/>
                <a:gd name="T97" fmla="*/ 0 h 460"/>
                <a:gd name="T98" fmla="*/ 350 w 350"/>
                <a:gd name="T99" fmla="*/ 460 h 4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0" h="460">
                  <a:moveTo>
                    <a:pt x="94" y="0"/>
                  </a:moveTo>
                  <a:lnTo>
                    <a:pt x="265" y="39"/>
                  </a:lnTo>
                  <a:lnTo>
                    <a:pt x="350" y="49"/>
                  </a:lnTo>
                  <a:lnTo>
                    <a:pt x="316" y="304"/>
                  </a:lnTo>
                  <a:lnTo>
                    <a:pt x="307" y="353"/>
                  </a:lnTo>
                  <a:lnTo>
                    <a:pt x="299" y="402"/>
                  </a:lnTo>
                  <a:lnTo>
                    <a:pt x="290" y="460"/>
                  </a:lnTo>
                  <a:lnTo>
                    <a:pt x="230" y="451"/>
                  </a:lnTo>
                  <a:lnTo>
                    <a:pt x="179" y="441"/>
                  </a:lnTo>
                  <a:lnTo>
                    <a:pt x="94" y="372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7" y="294"/>
                  </a:lnTo>
                  <a:lnTo>
                    <a:pt x="17" y="284"/>
                  </a:lnTo>
                  <a:lnTo>
                    <a:pt x="9" y="274"/>
                  </a:lnTo>
                  <a:lnTo>
                    <a:pt x="17" y="265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34" y="206"/>
                  </a:lnTo>
                  <a:lnTo>
                    <a:pt x="51" y="196"/>
                  </a:lnTo>
                  <a:lnTo>
                    <a:pt x="51" y="177"/>
                  </a:lnTo>
                  <a:lnTo>
                    <a:pt x="43" y="147"/>
                  </a:lnTo>
                  <a:lnTo>
                    <a:pt x="34" y="128"/>
                  </a:lnTo>
                  <a:lnTo>
                    <a:pt x="43" y="98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69"/>
                  </a:lnTo>
                  <a:lnTo>
                    <a:pt x="77" y="69"/>
                  </a:lnTo>
                  <a:lnTo>
                    <a:pt x="85" y="49"/>
                  </a:lnTo>
                  <a:lnTo>
                    <a:pt x="94" y="30"/>
                  </a:lnTo>
                  <a:lnTo>
                    <a:pt x="94" y="2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Freeform 64"/>
            <p:cNvSpPr>
              <a:spLocks/>
            </p:cNvSpPr>
            <p:nvPr/>
          </p:nvSpPr>
          <p:spPr bwMode="auto">
            <a:xfrm>
              <a:off x="2005" y="2959"/>
              <a:ext cx="290" cy="411"/>
            </a:xfrm>
            <a:custGeom>
              <a:avLst/>
              <a:gdLst>
                <a:gd name="T0" fmla="*/ 213 w 290"/>
                <a:gd name="T1" fmla="*/ 39 h 411"/>
                <a:gd name="T2" fmla="*/ 205 w 290"/>
                <a:gd name="T3" fmla="*/ 78 h 411"/>
                <a:gd name="T4" fmla="*/ 196 w 290"/>
                <a:gd name="T5" fmla="*/ 108 h 411"/>
                <a:gd name="T6" fmla="*/ 290 w 290"/>
                <a:gd name="T7" fmla="*/ 127 h 411"/>
                <a:gd name="T8" fmla="*/ 273 w 290"/>
                <a:gd name="T9" fmla="*/ 294 h 411"/>
                <a:gd name="T10" fmla="*/ 256 w 290"/>
                <a:gd name="T11" fmla="*/ 411 h 411"/>
                <a:gd name="T12" fmla="*/ 171 w 290"/>
                <a:gd name="T13" fmla="*/ 401 h 411"/>
                <a:gd name="T14" fmla="*/ 0 w 290"/>
                <a:gd name="T15" fmla="*/ 362 h 411"/>
                <a:gd name="T16" fmla="*/ 9 w 290"/>
                <a:gd name="T17" fmla="*/ 313 h 411"/>
                <a:gd name="T18" fmla="*/ 60 w 290"/>
                <a:gd name="T19" fmla="*/ 0 h 411"/>
                <a:gd name="T20" fmla="*/ 171 w 290"/>
                <a:gd name="T21" fmla="*/ 29 h 411"/>
                <a:gd name="T22" fmla="*/ 213 w 290"/>
                <a:gd name="T23" fmla="*/ 39 h 4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0"/>
                <a:gd name="T37" fmla="*/ 0 h 411"/>
                <a:gd name="T38" fmla="*/ 290 w 290"/>
                <a:gd name="T39" fmla="*/ 411 h 4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0" h="411">
                  <a:moveTo>
                    <a:pt x="213" y="39"/>
                  </a:moveTo>
                  <a:lnTo>
                    <a:pt x="205" y="78"/>
                  </a:lnTo>
                  <a:lnTo>
                    <a:pt x="196" y="108"/>
                  </a:lnTo>
                  <a:lnTo>
                    <a:pt x="290" y="127"/>
                  </a:lnTo>
                  <a:lnTo>
                    <a:pt x="273" y="294"/>
                  </a:lnTo>
                  <a:lnTo>
                    <a:pt x="256" y="411"/>
                  </a:lnTo>
                  <a:lnTo>
                    <a:pt x="171" y="401"/>
                  </a:lnTo>
                  <a:lnTo>
                    <a:pt x="0" y="362"/>
                  </a:lnTo>
                  <a:lnTo>
                    <a:pt x="9" y="313"/>
                  </a:lnTo>
                  <a:lnTo>
                    <a:pt x="60" y="0"/>
                  </a:lnTo>
                  <a:lnTo>
                    <a:pt x="171" y="29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Freeform 65"/>
            <p:cNvSpPr>
              <a:spLocks/>
            </p:cNvSpPr>
            <p:nvPr/>
          </p:nvSpPr>
          <p:spPr bwMode="auto">
            <a:xfrm>
              <a:off x="2064" y="2448"/>
              <a:ext cx="521" cy="382"/>
            </a:xfrm>
            <a:custGeom>
              <a:avLst/>
              <a:gdLst>
                <a:gd name="T0" fmla="*/ 9 w 521"/>
                <a:gd name="T1" fmla="*/ 0 h 382"/>
                <a:gd name="T2" fmla="*/ 77 w 521"/>
                <a:gd name="T3" fmla="*/ 10 h 382"/>
                <a:gd name="T4" fmla="*/ 145 w 521"/>
                <a:gd name="T5" fmla="*/ 29 h 382"/>
                <a:gd name="T6" fmla="*/ 205 w 521"/>
                <a:gd name="T7" fmla="*/ 39 h 382"/>
                <a:gd name="T8" fmla="*/ 290 w 521"/>
                <a:gd name="T9" fmla="*/ 59 h 382"/>
                <a:gd name="T10" fmla="*/ 367 w 521"/>
                <a:gd name="T11" fmla="*/ 68 h 382"/>
                <a:gd name="T12" fmla="*/ 435 w 521"/>
                <a:gd name="T13" fmla="*/ 78 h 382"/>
                <a:gd name="T14" fmla="*/ 521 w 521"/>
                <a:gd name="T15" fmla="*/ 98 h 382"/>
                <a:gd name="T16" fmla="*/ 512 w 521"/>
                <a:gd name="T17" fmla="*/ 157 h 382"/>
                <a:gd name="T18" fmla="*/ 504 w 521"/>
                <a:gd name="T19" fmla="*/ 264 h 382"/>
                <a:gd name="T20" fmla="*/ 495 w 521"/>
                <a:gd name="T21" fmla="*/ 382 h 382"/>
                <a:gd name="T22" fmla="*/ 179 w 521"/>
                <a:gd name="T23" fmla="*/ 333 h 382"/>
                <a:gd name="T24" fmla="*/ 171 w 521"/>
                <a:gd name="T25" fmla="*/ 372 h 382"/>
                <a:gd name="T26" fmla="*/ 162 w 521"/>
                <a:gd name="T27" fmla="*/ 352 h 382"/>
                <a:gd name="T28" fmla="*/ 145 w 521"/>
                <a:gd name="T29" fmla="*/ 352 h 382"/>
                <a:gd name="T30" fmla="*/ 137 w 521"/>
                <a:gd name="T31" fmla="*/ 352 h 382"/>
                <a:gd name="T32" fmla="*/ 128 w 521"/>
                <a:gd name="T33" fmla="*/ 352 h 382"/>
                <a:gd name="T34" fmla="*/ 111 w 521"/>
                <a:gd name="T35" fmla="*/ 352 h 382"/>
                <a:gd name="T36" fmla="*/ 103 w 521"/>
                <a:gd name="T37" fmla="*/ 352 h 382"/>
                <a:gd name="T38" fmla="*/ 94 w 521"/>
                <a:gd name="T39" fmla="*/ 352 h 382"/>
                <a:gd name="T40" fmla="*/ 77 w 521"/>
                <a:gd name="T41" fmla="*/ 352 h 382"/>
                <a:gd name="T42" fmla="*/ 86 w 521"/>
                <a:gd name="T43" fmla="*/ 333 h 382"/>
                <a:gd name="T44" fmla="*/ 68 w 521"/>
                <a:gd name="T45" fmla="*/ 323 h 382"/>
                <a:gd name="T46" fmla="*/ 68 w 521"/>
                <a:gd name="T47" fmla="*/ 294 h 382"/>
                <a:gd name="T48" fmla="*/ 60 w 521"/>
                <a:gd name="T49" fmla="*/ 284 h 382"/>
                <a:gd name="T50" fmla="*/ 60 w 521"/>
                <a:gd name="T51" fmla="*/ 254 h 382"/>
                <a:gd name="T52" fmla="*/ 43 w 521"/>
                <a:gd name="T53" fmla="*/ 264 h 382"/>
                <a:gd name="T54" fmla="*/ 26 w 521"/>
                <a:gd name="T55" fmla="*/ 254 h 382"/>
                <a:gd name="T56" fmla="*/ 26 w 521"/>
                <a:gd name="T57" fmla="*/ 245 h 382"/>
                <a:gd name="T58" fmla="*/ 34 w 521"/>
                <a:gd name="T59" fmla="*/ 235 h 382"/>
                <a:gd name="T60" fmla="*/ 34 w 521"/>
                <a:gd name="T61" fmla="*/ 215 h 382"/>
                <a:gd name="T62" fmla="*/ 51 w 521"/>
                <a:gd name="T63" fmla="*/ 186 h 382"/>
                <a:gd name="T64" fmla="*/ 34 w 521"/>
                <a:gd name="T65" fmla="*/ 176 h 382"/>
                <a:gd name="T66" fmla="*/ 26 w 521"/>
                <a:gd name="T67" fmla="*/ 166 h 382"/>
                <a:gd name="T68" fmla="*/ 26 w 521"/>
                <a:gd name="T69" fmla="*/ 147 h 382"/>
                <a:gd name="T70" fmla="*/ 17 w 521"/>
                <a:gd name="T71" fmla="*/ 137 h 382"/>
                <a:gd name="T72" fmla="*/ 0 w 521"/>
                <a:gd name="T73" fmla="*/ 108 h 382"/>
                <a:gd name="T74" fmla="*/ 0 w 521"/>
                <a:gd name="T75" fmla="*/ 88 h 382"/>
                <a:gd name="T76" fmla="*/ 0 w 521"/>
                <a:gd name="T77" fmla="*/ 68 h 382"/>
                <a:gd name="T78" fmla="*/ 0 w 521"/>
                <a:gd name="T79" fmla="*/ 49 h 382"/>
                <a:gd name="T80" fmla="*/ 9 w 521"/>
                <a:gd name="T81" fmla="*/ 10 h 382"/>
                <a:gd name="T82" fmla="*/ 9 w 521"/>
                <a:gd name="T83" fmla="*/ 0 h 3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21"/>
                <a:gd name="T127" fmla="*/ 0 h 382"/>
                <a:gd name="T128" fmla="*/ 521 w 521"/>
                <a:gd name="T129" fmla="*/ 382 h 3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21" h="382">
                  <a:moveTo>
                    <a:pt x="9" y="0"/>
                  </a:moveTo>
                  <a:lnTo>
                    <a:pt x="77" y="10"/>
                  </a:lnTo>
                  <a:lnTo>
                    <a:pt x="145" y="29"/>
                  </a:lnTo>
                  <a:lnTo>
                    <a:pt x="205" y="39"/>
                  </a:lnTo>
                  <a:lnTo>
                    <a:pt x="290" y="59"/>
                  </a:lnTo>
                  <a:lnTo>
                    <a:pt x="367" y="68"/>
                  </a:lnTo>
                  <a:lnTo>
                    <a:pt x="435" y="78"/>
                  </a:lnTo>
                  <a:lnTo>
                    <a:pt x="521" y="98"/>
                  </a:lnTo>
                  <a:lnTo>
                    <a:pt x="512" y="157"/>
                  </a:lnTo>
                  <a:lnTo>
                    <a:pt x="504" y="264"/>
                  </a:lnTo>
                  <a:lnTo>
                    <a:pt x="495" y="382"/>
                  </a:lnTo>
                  <a:lnTo>
                    <a:pt x="179" y="333"/>
                  </a:lnTo>
                  <a:lnTo>
                    <a:pt x="171" y="372"/>
                  </a:lnTo>
                  <a:lnTo>
                    <a:pt x="162" y="352"/>
                  </a:lnTo>
                  <a:lnTo>
                    <a:pt x="145" y="352"/>
                  </a:lnTo>
                  <a:lnTo>
                    <a:pt x="137" y="352"/>
                  </a:lnTo>
                  <a:lnTo>
                    <a:pt x="128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94" y="352"/>
                  </a:lnTo>
                  <a:lnTo>
                    <a:pt x="77" y="352"/>
                  </a:lnTo>
                  <a:lnTo>
                    <a:pt x="86" y="333"/>
                  </a:lnTo>
                  <a:lnTo>
                    <a:pt x="68" y="323"/>
                  </a:lnTo>
                  <a:lnTo>
                    <a:pt x="68" y="294"/>
                  </a:lnTo>
                  <a:lnTo>
                    <a:pt x="60" y="284"/>
                  </a:lnTo>
                  <a:lnTo>
                    <a:pt x="60" y="254"/>
                  </a:lnTo>
                  <a:lnTo>
                    <a:pt x="43" y="264"/>
                  </a:lnTo>
                  <a:lnTo>
                    <a:pt x="26" y="254"/>
                  </a:lnTo>
                  <a:lnTo>
                    <a:pt x="26" y="245"/>
                  </a:lnTo>
                  <a:lnTo>
                    <a:pt x="34" y="235"/>
                  </a:lnTo>
                  <a:lnTo>
                    <a:pt x="34" y="215"/>
                  </a:lnTo>
                  <a:lnTo>
                    <a:pt x="51" y="186"/>
                  </a:lnTo>
                  <a:lnTo>
                    <a:pt x="34" y="176"/>
                  </a:lnTo>
                  <a:lnTo>
                    <a:pt x="26" y="166"/>
                  </a:lnTo>
                  <a:lnTo>
                    <a:pt x="26" y="147"/>
                  </a:lnTo>
                  <a:lnTo>
                    <a:pt x="17" y="137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0" y="68"/>
                  </a:lnTo>
                  <a:lnTo>
                    <a:pt x="0" y="4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Freeform 66"/>
            <p:cNvSpPr>
              <a:spLocks/>
            </p:cNvSpPr>
            <p:nvPr/>
          </p:nvSpPr>
          <p:spPr bwMode="auto">
            <a:xfrm>
              <a:off x="2544" y="2784"/>
              <a:ext cx="367" cy="333"/>
            </a:xfrm>
            <a:custGeom>
              <a:avLst/>
              <a:gdLst>
                <a:gd name="T0" fmla="*/ 367 w 367"/>
                <a:gd name="T1" fmla="*/ 49 h 333"/>
                <a:gd name="T2" fmla="*/ 341 w 367"/>
                <a:gd name="T3" fmla="*/ 333 h 333"/>
                <a:gd name="T4" fmla="*/ 239 w 367"/>
                <a:gd name="T5" fmla="*/ 323 h 333"/>
                <a:gd name="T6" fmla="*/ 94 w 367"/>
                <a:gd name="T7" fmla="*/ 303 h 333"/>
                <a:gd name="T8" fmla="*/ 0 w 367"/>
                <a:gd name="T9" fmla="*/ 284 h 333"/>
                <a:gd name="T10" fmla="*/ 9 w 367"/>
                <a:gd name="T11" fmla="*/ 254 h 333"/>
                <a:gd name="T12" fmla="*/ 17 w 367"/>
                <a:gd name="T13" fmla="*/ 215 h 333"/>
                <a:gd name="T14" fmla="*/ 43 w 367"/>
                <a:gd name="T15" fmla="*/ 39 h 333"/>
                <a:gd name="T16" fmla="*/ 51 w 367"/>
                <a:gd name="T17" fmla="*/ 0 h 333"/>
                <a:gd name="T18" fmla="*/ 367 w 367"/>
                <a:gd name="T19" fmla="*/ 49 h 3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7"/>
                <a:gd name="T31" fmla="*/ 0 h 333"/>
                <a:gd name="T32" fmla="*/ 367 w 367"/>
                <a:gd name="T33" fmla="*/ 333 h 3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7" h="333">
                  <a:moveTo>
                    <a:pt x="367" y="49"/>
                  </a:moveTo>
                  <a:lnTo>
                    <a:pt x="341" y="333"/>
                  </a:lnTo>
                  <a:lnTo>
                    <a:pt x="239" y="323"/>
                  </a:lnTo>
                  <a:lnTo>
                    <a:pt x="94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15"/>
                  </a:lnTo>
                  <a:lnTo>
                    <a:pt x="43" y="39"/>
                  </a:lnTo>
                  <a:lnTo>
                    <a:pt x="51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Freeform 67"/>
            <p:cNvSpPr>
              <a:spLocks/>
            </p:cNvSpPr>
            <p:nvPr/>
          </p:nvSpPr>
          <p:spPr bwMode="auto">
            <a:xfrm>
              <a:off x="2261" y="3086"/>
              <a:ext cx="375" cy="343"/>
            </a:xfrm>
            <a:custGeom>
              <a:avLst/>
              <a:gdLst>
                <a:gd name="T0" fmla="*/ 34 w 375"/>
                <a:gd name="T1" fmla="*/ 0 h 343"/>
                <a:gd name="T2" fmla="*/ 179 w 375"/>
                <a:gd name="T3" fmla="*/ 20 h 343"/>
                <a:gd name="T4" fmla="*/ 281 w 375"/>
                <a:gd name="T5" fmla="*/ 30 h 343"/>
                <a:gd name="T6" fmla="*/ 375 w 375"/>
                <a:gd name="T7" fmla="*/ 49 h 343"/>
                <a:gd name="T8" fmla="*/ 367 w 375"/>
                <a:gd name="T9" fmla="*/ 216 h 343"/>
                <a:gd name="T10" fmla="*/ 358 w 375"/>
                <a:gd name="T11" fmla="*/ 343 h 343"/>
                <a:gd name="T12" fmla="*/ 299 w 375"/>
                <a:gd name="T13" fmla="*/ 333 h 343"/>
                <a:gd name="T14" fmla="*/ 0 w 375"/>
                <a:gd name="T15" fmla="*/ 284 h 343"/>
                <a:gd name="T16" fmla="*/ 17 w 375"/>
                <a:gd name="T17" fmla="*/ 167 h 343"/>
                <a:gd name="T18" fmla="*/ 34 w 375"/>
                <a:gd name="T19" fmla="*/ 0 h 343"/>
                <a:gd name="T20" fmla="*/ 34 w 375"/>
                <a:gd name="T21" fmla="*/ 0 h 3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5"/>
                <a:gd name="T34" fmla="*/ 0 h 343"/>
                <a:gd name="T35" fmla="*/ 375 w 375"/>
                <a:gd name="T36" fmla="*/ 343 h 3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5" h="343">
                  <a:moveTo>
                    <a:pt x="34" y="0"/>
                  </a:moveTo>
                  <a:lnTo>
                    <a:pt x="179" y="20"/>
                  </a:lnTo>
                  <a:lnTo>
                    <a:pt x="281" y="30"/>
                  </a:lnTo>
                  <a:lnTo>
                    <a:pt x="375" y="49"/>
                  </a:lnTo>
                  <a:lnTo>
                    <a:pt x="367" y="216"/>
                  </a:lnTo>
                  <a:lnTo>
                    <a:pt x="358" y="343"/>
                  </a:lnTo>
                  <a:lnTo>
                    <a:pt x="299" y="333"/>
                  </a:lnTo>
                  <a:lnTo>
                    <a:pt x="0" y="284"/>
                  </a:lnTo>
                  <a:lnTo>
                    <a:pt x="17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6" name="Freeform 68"/>
            <p:cNvSpPr>
              <a:spLocks/>
            </p:cNvSpPr>
            <p:nvPr/>
          </p:nvSpPr>
          <p:spPr bwMode="auto">
            <a:xfrm>
              <a:off x="2201" y="3370"/>
              <a:ext cx="367" cy="421"/>
            </a:xfrm>
            <a:custGeom>
              <a:avLst/>
              <a:gdLst>
                <a:gd name="T0" fmla="*/ 367 w 367"/>
                <a:gd name="T1" fmla="*/ 49 h 421"/>
                <a:gd name="T2" fmla="*/ 367 w 367"/>
                <a:gd name="T3" fmla="*/ 88 h 421"/>
                <a:gd name="T4" fmla="*/ 367 w 367"/>
                <a:gd name="T5" fmla="*/ 88 h 421"/>
                <a:gd name="T6" fmla="*/ 350 w 367"/>
                <a:gd name="T7" fmla="*/ 235 h 421"/>
                <a:gd name="T8" fmla="*/ 341 w 367"/>
                <a:gd name="T9" fmla="*/ 314 h 421"/>
                <a:gd name="T10" fmla="*/ 333 w 367"/>
                <a:gd name="T11" fmla="*/ 411 h 421"/>
                <a:gd name="T12" fmla="*/ 205 w 367"/>
                <a:gd name="T13" fmla="*/ 392 h 421"/>
                <a:gd name="T14" fmla="*/ 137 w 367"/>
                <a:gd name="T15" fmla="*/ 382 h 421"/>
                <a:gd name="T16" fmla="*/ 137 w 367"/>
                <a:gd name="T17" fmla="*/ 402 h 421"/>
                <a:gd name="T18" fmla="*/ 94 w 367"/>
                <a:gd name="T19" fmla="*/ 402 h 421"/>
                <a:gd name="T20" fmla="*/ 51 w 367"/>
                <a:gd name="T21" fmla="*/ 392 h 421"/>
                <a:gd name="T22" fmla="*/ 51 w 367"/>
                <a:gd name="T23" fmla="*/ 421 h 421"/>
                <a:gd name="T24" fmla="*/ 0 w 367"/>
                <a:gd name="T25" fmla="*/ 411 h 421"/>
                <a:gd name="T26" fmla="*/ 9 w 367"/>
                <a:gd name="T27" fmla="*/ 353 h 421"/>
                <a:gd name="T28" fmla="*/ 17 w 367"/>
                <a:gd name="T29" fmla="*/ 304 h 421"/>
                <a:gd name="T30" fmla="*/ 26 w 367"/>
                <a:gd name="T31" fmla="*/ 265 h 421"/>
                <a:gd name="T32" fmla="*/ 60 w 367"/>
                <a:gd name="T33" fmla="*/ 0 h 421"/>
                <a:gd name="T34" fmla="*/ 367 w 367"/>
                <a:gd name="T35" fmla="*/ 49 h 4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67"/>
                <a:gd name="T55" fmla="*/ 0 h 421"/>
                <a:gd name="T56" fmla="*/ 367 w 367"/>
                <a:gd name="T57" fmla="*/ 421 h 4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67" h="421">
                  <a:moveTo>
                    <a:pt x="367" y="49"/>
                  </a:moveTo>
                  <a:lnTo>
                    <a:pt x="367" y="88"/>
                  </a:lnTo>
                  <a:lnTo>
                    <a:pt x="350" y="235"/>
                  </a:lnTo>
                  <a:lnTo>
                    <a:pt x="341" y="314"/>
                  </a:lnTo>
                  <a:lnTo>
                    <a:pt x="333" y="411"/>
                  </a:lnTo>
                  <a:lnTo>
                    <a:pt x="205" y="392"/>
                  </a:lnTo>
                  <a:lnTo>
                    <a:pt x="137" y="382"/>
                  </a:lnTo>
                  <a:lnTo>
                    <a:pt x="137" y="402"/>
                  </a:lnTo>
                  <a:lnTo>
                    <a:pt x="94" y="402"/>
                  </a:lnTo>
                  <a:lnTo>
                    <a:pt x="51" y="392"/>
                  </a:lnTo>
                  <a:lnTo>
                    <a:pt x="51" y="421"/>
                  </a:lnTo>
                  <a:lnTo>
                    <a:pt x="0" y="411"/>
                  </a:lnTo>
                  <a:lnTo>
                    <a:pt x="9" y="353"/>
                  </a:lnTo>
                  <a:lnTo>
                    <a:pt x="17" y="304"/>
                  </a:lnTo>
                  <a:lnTo>
                    <a:pt x="26" y="265"/>
                  </a:lnTo>
                  <a:lnTo>
                    <a:pt x="60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7" name="Freeform 69"/>
            <p:cNvSpPr>
              <a:spLocks/>
            </p:cNvSpPr>
            <p:nvPr/>
          </p:nvSpPr>
          <p:spPr bwMode="auto">
            <a:xfrm>
              <a:off x="2338" y="3458"/>
              <a:ext cx="716" cy="793"/>
            </a:xfrm>
            <a:custGeom>
              <a:avLst/>
              <a:gdLst>
                <a:gd name="T0" fmla="*/ 384 w 716"/>
                <a:gd name="T1" fmla="*/ 10 h 793"/>
                <a:gd name="T2" fmla="*/ 392 w 716"/>
                <a:gd name="T3" fmla="*/ 167 h 793"/>
                <a:gd name="T4" fmla="*/ 426 w 716"/>
                <a:gd name="T5" fmla="*/ 186 h 793"/>
                <a:gd name="T6" fmla="*/ 477 w 716"/>
                <a:gd name="T7" fmla="*/ 196 h 793"/>
                <a:gd name="T8" fmla="*/ 495 w 716"/>
                <a:gd name="T9" fmla="*/ 206 h 793"/>
                <a:gd name="T10" fmla="*/ 520 w 716"/>
                <a:gd name="T11" fmla="*/ 226 h 793"/>
                <a:gd name="T12" fmla="*/ 554 w 716"/>
                <a:gd name="T13" fmla="*/ 216 h 793"/>
                <a:gd name="T14" fmla="*/ 588 w 716"/>
                <a:gd name="T15" fmla="*/ 206 h 793"/>
                <a:gd name="T16" fmla="*/ 640 w 716"/>
                <a:gd name="T17" fmla="*/ 206 h 793"/>
                <a:gd name="T18" fmla="*/ 674 w 716"/>
                <a:gd name="T19" fmla="*/ 235 h 793"/>
                <a:gd name="T20" fmla="*/ 691 w 716"/>
                <a:gd name="T21" fmla="*/ 353 h 793"/>
                <a:gd name="T22" fmla="*/ 699 w 716"/>
                <a:gd name="T23" fmla="*/ 382 h 793"/>
                <a:gd name="T24" fmla="*/ 716 w 716"/>
                <a:gd name="T25" fmla="*/ 441 h 793"/>
                <a:gd name="T26" fmla="*/ 708 w 716"/>
                <a:gd name="T27" fmla="*/ 470 h 793"/>
                <a:gd name="T28" fmla="*/ 699 w 716"/>
                <a:gd name="T29" fmla="*/ 500 h 793"/>
                <a:gd name="T30" fmla="*/ 665 w 716"/>
                <a:gd name="T31" fmla="*/ 529 h 793"/>
                <a:gd name="T32" fmla="*/ 648 w 716"/>
                <a:gd name="T33" fmla="*/ 519 h 793"/>
                <a:gd name="T34" fmla="*/ 640 w 716"/>
                <a:gd name="T35" fmla="*/ 539 h 793"/>
                <a:gd name="T36" fmla="*/ 614 w 716"/>
                <a:gd name="T37" fmla="*/ 568 h 793"/>
                <a:gd name="T38" fmla="*/ 571 w 716"/>
                <a:gd name="T39" fmla="*/ 598 h 793"/>
                <a:gd name="T40" fmla="*/ 546 w 716"/>
                <a:gd name="T41" fmla="*/ 598 h 793"/>
                <a:gd name="T42" fmla="*/ 546 w 716"/>
                <a:gd name="T43" fmla="*/ 607 h 793"/>
                <a:gd name="T44" fmla="*/ 529 w 716"/>
                <a:gd name="T45" fmla="*/ 627 h 793"/>
                <a:gd name="T46" fmla="*/ 520 w 716"/>
                <a:gd name="T47" fmla="*/ 637 h 793"/>
                <a:gd name="T48" fmla="*/ 495 w 716"/>
                <a:gd name="T49" fmla="*/ 647 h 793"/>
                <a:gd name="T50" fmla="*/ 495 w 716"/>
                <a:gd name="T51" fmla="*/ 686 h 793"/>
                <a:gd name="T52" fmla="*/ 486 w 716"/>
                <a:gd name="T53" fmla="*/ 725 h 793"/>
                <a:gd name="T54" fmla="*/ 512 w 716"/>
                <a:gd name="T55" fmla="*/ 784 h 793"/>
                <a:gd name="T56" fmla="*/ 495 w 716"/>
                <a:gd name="T57" fmla="*/ 793 h 793"/>
                <a:gd name="T58" fmla="*/ 443 w 716"/>
                <a:gd name="T59" fmla="*/ 774 h 793"/>
                <a:gd name="T60" fmla="*/ 392 w 716"/>
                <a:gd name="T61" fmla="*/ 745 h 793"/>
                <a:gd name="T62" fmla="*/ 375 w 716"/>
                <a:gd name="T63" fmla="*/ 696 h 793"/>
                <a:gd name="T64" fmla="*/ 375 w 716"/>
                <a:gd name="T65" fmla="*/ 676 h 793"/>
                <a:gd name="T66" fmla="*/ 358 w 716"/>
                <a:gd name="T67" fmla="*/ 647 h 793"/>
                <a:gd name="T68" fmla="*/ 315 w 716"/>
                <a:gd name="T69" fmla="*/ 568 h 793"/>
                <a:gd name="T70" fmla="*/ 273 w 716"/>
                <a:gd name="T71" fmla="*/ 500 h 793"/>
                <a:gd name="T72" fmla="*/ 230 w 716"/>
                <a:gd name="T73" fmla="*/ 480 h 793"/>
                <a:gd name="T74" fmla="*/ 187 w 716"/>
                <a:gd name="T75" fmla="*/ 529 h 793"/>
                <a:gd name="T76" fmla="*/ 102 w 716"/>
                <a:gd name="T77" fmla="*/ 490 h 793"/>
                <a:gd name="T78" fmla="*/ 94 w 716"/>
                <a:gd name="T79" fmla="*/ 441 h 793"/>
                <a:gd name="T80" fmla="*/ 85 w 716"/>
                <a:gd name="T81" fmla="*/ 412 h 793"/>
                <a:gd name="T82" fmla="*/ 34 w 716"/>
                <a:gd name="T83" fmla="*/ 353 h 793"/>
                <a:gd name="T84" fmla="*/ 17 w 716"/>
                <a:gd name="T85" fmla="*/ 323 h 793"/>
                <a:gd name="T86" fmla="*/ 0 w 716"/>
                <a:gd name="T87" fmla="*/ 294 h 793"/>
                <a:gd name="T88" fmla="*/ 204 w 716"/>
                <a:gd name="T89" fmla="*/ 226 h 793"/>
                <a:gd name="T90" fmla="*/ 230 w 716"/>
                <a:gd name="T91" fmla="*/ 0 h 7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16"/>
                <a:gd name="T139" fmla="*/ 0 h 793"/>
                <a:gd name="T140" fmla="*/ 716 w 716"/>
                <a:gd name="T141" fmla="*/ 793 h 7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16" h="793">
                  <a:moveTo>
                    <a:pt x="230" y="0"/>
                  </a:moveTo>
                  <a:lnTo>
                    <a:pt x="384" y="10"/>
                  </a:lnTo>
                  <a:lnTo>
                    <a:pt x="375" y="147"/>
                  </a:lnTo>
                  <a:lnTo>
                    <a:pt x="392" y="167"/>
                  </a:lnTo>
                  <a:lnTo>
                    <a:pt x="409" y="167"/>
                  </a:lnTo>
                  <a:lnTo>
                    <a:pt x="426" y="186"/>
                  </a:lnTo>
                  <a:lnTo>
                    <a:pt x="443" y="186"/>
                  </a:lnTo>
                  <a:lnTo>
                    <a:pt x="477" y="196"/>
                  </a:lnTo>
                  <a:lnTo>
                    <a:pt x="486" y="206"/>
                  </a:lnTo>
                  <a:lnTo>
                    <a:pt x="495" y="206"/>
                  </a:lnTo>
                  <a:lnTo>
                    <a:pt x="512" y="216"/>
                  </a:lnTo>
                  <a:lnTo>
                    <a:pt x="520" y="226"/>
                  </a:lnTo>
                  <a:lnTo>
                    <a:pt x="529" y="206"/>
                  </a:lnTo>
                  <a:lnTo>
                    <a:pt x="554" y="216"/>
                  </a:lnTo>
                  <a:lnTo>
                    <a:pt x="571" y="226"/>
                  </a:lnTo>
                  <a:lnTo>
                    <a:pt x="588" y="206"/>
                  </a:lnTo>
                  <a:lnTo>
                    <a:pt x="614" y="206"/>
                  </a:lnTo>
                  <a:lnTo>
                    <a:pt x="640" y="206"/>
                  </a:lnTo>
                  <a:lnTo>
                    <a:pt x="665" y="226"/>
                  </a:lnTo>
                  <a:lnTo>
                    <a:pt x="674" y="235"/>
                  </a:lnTo>
                  <a:lnTo>
                    <a:pt x="691" y="235"/>
                  </a:lnTo>
                  <a:lnTo>
                    <a:pt x="691" y="353"/>
                  </a:lnTo>
                  <a:lnTo>
                    <a:pt x="699" y="363"/>
                  </a:lnTo>
                  <a:lnTo>
                    <a:pt x="699" y="382"/>
                  </a:lnTo>
                  <a:lnTo>
                    <a:pt x="716" y="412"/>
                  </a:lnTo>
                  <a:lnTo>
                    <a:pt x="716" y="441"/>
                  </a:lnTo>
                  <a:lnTo>
                    <a:pt x="708" y="451"/>
                  </a:lnTo>
                  <a:lnTo>
                    <a:pt x="708" y="470"/>
                  </a:lnTo>
                  <a:lnTo>
                    <a:pt x="708" y="490"/>
                  </a:lnTo>
                  <a:lnTo>
                    <a:pt x="699" y="500"/>
                  </a:lnTo>
                  <a:lnTo>
                    <a:pt x="699" y="519"/>
                  </a:lnTo>
                  <a:lnTo>
                    <a:pt x="665" y="529"/>
                  </a:lnTo>
                  <a:lnTo>
                    <a:pt x="648" y="529"/>
                  </a:lnTo>
                  <a:lnTo>
                    <a:pt x="648" y="519"/>
                  </a:lnTo>
                  <a:lnTo>
                    <a:pt x="640" y="519"/>
                  </a:lnTo>
                  <a:lnTo>
                    <a:pt x="640" y="539"/>
                  </a:lnTo>
                  <a:lnTo>
                    <a:pt x="631" y="549"/>
                  </a:lnTo>
                  <a:lnTo>
                    <a:pt x="614" y="568"/>
                  </a:lnTo>
                  <a:lnTo>
                    <a:pt x="588" y="588"/>
                  </a:lnTo>
                  <a:lnTo>
                    <a:pt x="571" y="598"/>
                  </a:lnTo>
                  <a:lnTo>
                    <a:pt x="563" y="588"/>
                  </a:lnTo>
                  <a:lnTo>
                    <a:pt x="546" y="598"/>
                  </a:lnTo>
                  <a:lnTo>
                    <a:pt x="554" y="607"/>
                  </a:lnTo>
                  <a:lnTo>
                    <a:pt x="546" y="607"/>
                  </a:lnTo>
                  <a:lnTo>
                    <a:pt x="537" y="607"/>
                  </a:lnTo>
                  <a:lnTo>
                    <a:pt x="529" y="627"/>
                  </a:lnTo>
                  <a:lnTo>
                    <a:pt x="520" y="627"/>
                  </a:lnTo>
                  <a:lnTo>
                    <a:pt x="520" y="637"/>
                  </a:lnTo>
                  <a:lnTo>
                    <a:pt x="503" y="647"/>
                  </a:lnTo>
                  <a:lnTo>
                    <a:pt x="495" y="647"/>
                  </a:lnTo>
                  <a:lnTo>
                    <a:pt x="503" y="656"/>
                  </a:lnTo>
                  <a:lnTo>
                    <a:pt x="495" y="686"/>
                  </a:lnTo>
                  <a:lnTo>
                    <a:pt x="495" y="696"/>
                  </a:lnTo>
                  <a:lnTo>
                    <a:pt x="486" y="725"/>
                  </a:lnTo>
                  <a:lnTo>
                    <a:pt x="495" y="764"/>
                  </a:lnTo>
                  <a:lnTo>
                    <a:pt x="512" y="784"/>
                  </a:lnTo>
                  <a:lnTo>
                    <a:pt x="503" y="784"/>
                  </a:lnTo>
                  <a:lnTo>
                    <a:pt x="495" y="793"/>
                  </a:lnTo>
                  <a:lnTo>
                    <a:pt x="469" y="774"/>
                  </a:lnTo>
                  <a:lnTo>
                    <a:pt x="443" y="774"/>
                  </a:lnTo>
                  <a:lnTo>
                    <a:pt x="409" y="754"/>
                  </a:lnTo>
                  <a:lnTo>
                    <a:pt x="392" y="745"/>
                  </a:lnTo>
                  <a:lnTo>
                    <a:pt x="392" y="725"/>
                  </a:lnTo>
                  <a:lnTo>
                    <a:pt x="375" y="696"/>
                  </a:lnTo>
                  <a:lnTo>
                    <a:pt x="375" y="686"/>
                  </a:lnTo>
                  <a:lnTo>
                    <a:pt x="375" y="676"/>
                  </a:lnTo>
                  <a:lnTo>
                    <a:pt x="367" y="656"/>
                  </a:lnTo>
                  <a:lnTo>
                    <a:pt x="358" y="647"/>
                  </a:lnTo>
                  <a:lnTo>
                    <a:pt x="332" y="598"/>
                  </a:lnTo>
                  <a:lnTo>
                    <a:pt x="315" y="568"/>
                  </a:lnTo>
                  <a:lnTo>
                    <a:pt x="315" y="549"/>
                  </a:lnTo>
                  <a:lnTo>
                    <a:pt x="273" y="500"/>
                  </a:lnTo>
                  <a:lnTo>
                    <a:pt x="256" y="490"/>
                  </a:lnTo>
                  <a:lnTo>
                    <a:pt x="230" y="480"/>
                  </a:lnTo>
                  <a:lnTo>
                    <a:pt x="213" y="490"/>
                  </a:lnTo>
                  <a:lnTo>
                    <a:pt x="187" y="529"/>
                  </a:lnTo>
                  <a:lnTo>
                    <a:pt x="170" y="539"/>
                  </a:lnTo>
                  <a:lnTo>
                    <a:pt x="102" y="490"/>
                  </a:lnTo>
                  <a:lnTo>
                    <a:pt x="94" y="461"/>
                  </a:lnTo>
                  <a:lnTo>
                    <a:pt x="94" y="441"/>
                  </a:lnTo>
                  <a:lnTo>
                    <a:pt x="85" y="421"/>
                  </a:lnTo>
                  <a:lnTo>
                    <a:pt x="85" y="412"/>
                  </a:lnTo>
                  <a:lnTo>
                    <a:pt x="59" y="382"/>
                  </a:lnTo>
                  <a:lnTo>
                    <a:pt x="34" y="353"/>
                  </a:lnTo>
                  <a:lnTo>
                    <a:pt x="17" y="343"/>
                  </a:lnTo>
                  <a:lnTo>
                    <a:pt x="17" y="323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96" y="323"/>
                  </a:lnTo>
                  <a:lnTo>
                    <a:pt x="204" y="226"/>
                  </a:lnTo>
                  <a:lnTo>
                    <a:pt x="213" y="14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Freeform 70"/>
            <p:cNvSpPr>
              <a:spLocks/>
            </p:cNvSpPr>
            <p:nvPr/>
          </p:nvSpPr>
          <p:spPr bwMode="auto">
            <a:xfrm>
              <a:off x="2560" y="3419"/>
              <a:ext cx="443" cy="265"/>
            </a:xfrm>
            <a:custGeom>
              <a:avLst/>
              <a:gdLst>
                <a:gd name="T0" fmla="*/ 59 w 443"/>
                <a:gd name="T1" fmla="*/ 10 h 265"/>
                <a:gd name="T2" fmla="*/ 435 w 443"/>
                <a:gd name="T3" fmla="*/ 20 h 265"/>
                <a:gd name="T4" fmla="*/ 435 w 443"/>
                <a:gd name="T5" fmla="*/ 59 h 265"/>
                <a:gd name="T6" fmla="*/ 443 w 443"/>
                <a:gd name="T7" fmla="*/ 118 h 265"/>
                <a:gd name="T8" fmla="*/ 443 w 443"/>
                <a:gd name="T9" fmla="*/ 235 h 265"/>
                <a:gd name="T10" fmla="*/ 443 w 443"/>
                <a:gd name="T11" fmla="*/ 265 h 265"/>
                <a:gd name="T12" fmla="*/ 418 w 443"/>
                <a:gd name="T13" fmla="*/ 245 h 265"/>
                <a:gd name="T14" fmla="*/ 392 w 443"/>
                <a:gd name="T15" fmla="*/ 245 h 265"/>
                <a:gd name="T16" fmla="*/ 383 w 443"/>
                <a:gd name="T17" fmla="*/ 245 h 265"/>
                <a:gd name="T18" fmla="*/ 366 w 443"/>
                <a:gd name="T19" fmla="*/ 245 h 265"/>
                <a:gd name="T20" fmla="*/ 349 w 443"/>
                <a:gd name="T21" fmla="*/ 265 h 265"/>
                <a:gd name="T22" fmla="*/ 332 w 443"/>
                <a:gd name="T23" fmla="*/ 255 h 265"/>
                <a:gd name="T24" fmla="*/ 307 w 443"/>
                <a:gd name="T25" fmla="*/ 245 h 265"/>
                <a:gd name="T26" fmla="*/ 298 w 443"/>
                <a:gd name="T27" fmla="*/ 265 h 265"/>
                <a:gd name="T28" fmla="*/ 290 w 443"/>
                <a:gd name="T29" fmla="*/ 255 h 265"/>
                <a:gd name="T30" fmla="*/ 273 w 443"/>
                <a:gd name="T31" fmla="*/ 245 h 265"/>
                <a:gd name="T32" fmla="*/ 264 w 443"/>
                <a:gd name="T33" fmla="*/ 245 h 265"/>
                <a:gd name="T34" fmla="*/ 255 w 443"/>
                <a:gd name="T35" fmla="*/ 235 h 265"/>
                <a:gd name="T36" fmla="*/ 221 w 443"/>
                <a:gd name="T37" fmla="*/ 225 h 265"/>
                <a:gd name="T38" fmla="*/ 204 w 443"/>
                <a:gd name="T39" fmla="*/ 225 h 265"/>
                <a:gd name="T40" fmla="*/ 187 w 443"/>
                <a:gd name="T41" fmla="*/ 206 h 265"/>
                <a:gd name="T42" fmla="*/ 170 w 443"/>
                <a:gd name="T43" fmla="*/ 206 h 265"/>
                <a:gd name="T44" fmla="*/ 153 w 443"/>
                <a:gd name="T45" fmla="*/ 186 h 265"/>
                <a:gd name="T46" fmla="*/ 162 w 443"/>
                <a:gd name="T47" fmla="*/ 49 h 265"/>
                <a:gd name="T48" fmla="*/ 8 w 443"/>
                <a:gd name="T49" fmla="*/ 39 h 265"/>
                <a:gd name="T50" fmla="*/ 0 w 443"/>
                <a:gd name="T51" fmla="*/ 0 h 265"/>
                <a:gd name="T52" fmla="*/ 59 w 443"/>
                <a:gd name="T53" fmla="*/ 10 h 26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43"/>
                <a:gd name="T82" fmla="*/ 0 h 265"/>
                <a:gd name="T83" fmla="*/ 443 w 443"/>
                <a:gd name="T84" fmla="*/ 265 h 26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43" h="265">
                  <a:moveTo>
                    <a:pt x="59" y="10"/>
                  </a:moveTo>
                  <a:lnTo>
                    <a:pt x="435" y="20"/>
                  </a:lnTo>
                  <a:lnTo>
                    <a:pt x="435" y="59"/>
                  </a:lnTo>
                  <a:lnTo>
                    <a:pt x="443" y="118"/>
                  </a:lnTo>
                  <a:lnTo>
                    <a:pt x="443" y="235"/>
                  </a:lnTo>
                  <a:lnTo>
                    <a:pt x="443" y="265"/>
                  </a:lnTo>
                  <a:lnTo>
                    <a:pt x="418" y="245"/>
                  </a:lnTo>
                  <a:lnTo>
                    <a:pt x="392" y="245"/>
                  </a:lnTo>
                  <a:lnTo>
                    <a:pt x="383" y="245"/>
                  </a:lnTo>
                  <a:lnTo>
                    <a:pt x="366" y="245"/>
                  </a:lnTo>
                  <a:lnTo>
                    <a:pt x="349" y="265"/>
                  </a:lnTo>
                  <a:lnTo>
                    <a:pt x="332" y="255"/>
                  </a:lnTo>
                  <a:lnTo>
                    <a:pt x="307" y="245"/>
                  </a:lnTo>
                  <a:lnTo>
                    <a:pt x="298" y="265"/>
                  </a:lnTo>
                  <a:lnTo>
                    <a:pt x="290" y="255"/>
                  </a:lnTo>
                  <a:lnTo>
                    <a:pt x="273" y="245"/>
                  </a:lnTo>
                  <a:lnTo>
                    <a:pt x="264" y="245"/>
                  </a:lnTo>
                  <a:lnTo>
                    <a:pt x="255" y="235"/>
                  </a:lnTo>
                  <a:lnTo>
                    <a:pt x="221" y="225"/>
                  </a:lnTo>
                  <a:lnTo>
                    <a:pt x="204" y="225"/>
                  </a:lnTo>
                  <a:lnTo>
                    <a:pt x="187" y="206"/>
                  </a:lnTo>
                  <a:lnTo>
                    <a:pt x="170" y="206"/>
                  </a:lnTo>
                  <a:lnTo>
                    <a:pt x="153" y="186"/>
                  </a:lnTo>
                  <a:lnTo>
                    <a:pt x="162" y="49"/>
                  </a:lnTo>
                  <a:lnTo>
                    <a:pt x="8" y="39"/>
                  </a:lnTo>
                  <a:lnTo>
                    <a:pt x="0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9" name="Freeform 71"/>
            <p:cNvSpPr>
              <a:spLocks/>
            </p:cNvSpPr>
            <p:nvPr/>
          </p:nvSpPr>
          <p:spPr bwMode="auto">
            <a:xfrm>
              <a:off x="2619" y="3204"/>
              <a:ext cx="376" cy="235"/>
            </a:xfrm>
            <a:custGeom>
              <a:avLst/>
              <a:gdLst>
                <a:gd name="T0" fmla="*/ 17 w 376"/>
                <a:gd name="T1" fmla="*/ 0 h 235"/>
                <a:gd name="T2" fmla="*/ 282 w 376"/>
                <a:gd name="T3" fmla="*/ 19 h 235"/>
                <a:gd name="T4" fmla="*/ 341 w 376"/>
                <a:gd name="T5" fmla="*/ 19 h 235"/>
                <a:gd name="T6" fmla="*/ 359 w 376"/>
                <a:gd name="T7" fmla="*/ 29 h 235"/>
                <a:gd name="T8" fmla="*/ 359 w 376"/>
                <a:gd name="T9" fmla="*/ 39 h 235"/>
                <a:gd name="T10" fmla="*/ 359 w 376"/>
                <a:gd name="T11" fmla="*/ 49 h 235"/>
                <a:gd name="T12" fmla="*/ 367 w 376"/>
                <a:gd name="T13" fmla="*/ 59 h 235"/>
                <a:gd name="T14" fmla="*/ 367 w 376"/>
                <a:gd name="T15" fmla="*/ 78 h 235"/>
                <a:gd name="T16" fmla="*/ 376 w 376"/>
                <a:gd name="T17" fmla="*/ 78 h 235"/>
                <a:gd name="T18" fmla="*/ 376 w 376"/>
                <a:gd name="T19" fmla="*/ 235 h 235"/>
                <a:gd name="T20" fmla="*/ 0 w 376"/>
                <a:gd name="T21" fmla="*/ 225 h 235"/>
                <a:gd name="T22" fmla="*/ 0 w 376"/>
                <a:gd name="T23" fmla="*/ 156 h 235"/>
                <a:gd name="T24" fmla="*/ 9 w 376"/>
                <a:gd name="T25" fmla="*/ 98 h 235"/>
                <a:gd name="T26" fmla="*/ 17 w 376"/>
                <a:gd name="T27" fmla="*/ 0 h 2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76"/>
                <a:gd name="T43" fmla="*/ 0 h 235"/>
                <a:gd name="T44" fmla="*/ 376 w 376"/>
                <a:gd name="T45" fmla="*/ 235 h 2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76" h="235">
                  <a:moveTo>
                    <a:pt x="17" y="0"/>
                  </a:moveTo>
                  <a:lnTo>
                    <a:pt x="282" y="19"/>
                  </a:lnTo>
                  <a:lnTo>
                    <a:pt x="341" y="19"/>
                  </a:lnTo>
                  <a:lnTo>
                    <a:pt x="359" y="29"/>
                  </a:lnTo>
                  <a:lnTo>
                    <a:pt x="359" y="39"/>
                  </a:lnTo>
                  <a:lnTo>
                    <a:pt x="359" y="49"/>
                  </a:lnTo>
                  <a:lnTo>
                    <a:pt x="367" y="59"/>
                  </a:lnTo>
                  <a:lnTo>
                    <a:pt x="367" y="78"/>
                  </a:lnTo>
                  <a:lnTo>
                    <a:pt x="376" y="78"/>
                  </a:lnTo>
                  <a:lnTo>
                    <a:pt x="376" y="235"/>
                  </a:lnTo>
                  <a:lnTo>
                    <a:pt x="0" y="225"/>
                  </a:lnTo>
                  <a:lnTo>
                    <a:pt x="0" y="156"/>
                  </a:lnTo>
                  <a:lnTo>
                    <a:pt x="9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Freeform 72"/>
            <p:cNvSpPr>
              <a:spLocks/>
            </p:cNvSpPr>
            <p:nvPr/>
          </p:nvSpPr>
          <p:spPr bwMode="auto">
            <a:xfrm>
              <a:off x="2542" y="2969"/>
              <a:ext cx="418" cy="254"/>
            </a:xfrm>
            <a:custGeom>
              <a:avLst/>
              <a:gdLst>
                <a:gd name="T0" fmla="*/ 9 w 418"/>
                <a:gd name="T1" fmla="*/ 0 h 254"/>
                <a:gd name="T2" fmla="*/ 137 w 418"/>
                <a:gd name="T3" fmla="*/ 19 h 254"/>
                <a:gd name="T4" fmla="*/ 256 w 418"/>
                <a:gd name="T5" fmla="*/ 29 h 254"/>
                <a:gd name="T6" fmla="*/ 265 w 418"/>
                <a:gd name="T7" fmla="*/ 29 h 254"/>
                <a:gd name="T8" fmla="*/ 273 w 418"/>
                <a:gd name="T9" fmla="*/ 39 h 254"/>
                <a:gd name="T10" fmla="*/ 291 w 418"/>
                <a:gd name="T11" fmla="*/ 39 h 254"/>
                <a:gd name="T12" fmla="*/ 308 w 418"/>
                <a:gd name="T13" fmla="*/ 49 h 254"/>
                <a:gd name="T14" fmla="*/ 316 w 418"/>
                <a:gd name="T15" fmla="*/ 49 h 254"/>
                <a:gd name="T16" fmla="*/ 325 w 418"/>
                <a:gd name="T17" fmla="*/ 49 h 254"/>
                <a:gd name="T18" fmla="*/ 342 w 418"/>
                <a:gd name="T19" fmla="*/ 49 h 254"/>
                <a:gd name="T20" fmla="*/ 350 w 418"/>
                <a:gd name="T21" fmla="*/ 59 h 254"/>
                <a:gd name="T22" fmla="*/ 367 w 418"/>
                <a:gd name="T23" fmla="*/ 68 h 254"/>
                <a:gd name="T24" fmla="*/ 367 w 418"/>
                <a:gd name="T25" fmla="*/ 78 h 254"/>
                <a:gd name="T26" fmla="*/ 376 w 418"/>
                <a:gd name="T27" fmla="*/ 88 h 254"/>
                <a:gd name="T28" fmla="*/ 367 w 418"/>
                <a:gd name="T29" fmla="*/ 98 h 254"/>
                <a:gd name="T30" fmla="*/ 384 w 418"/>
                <a:gd name="T31" fmla="*/ 117 h 254"/>
                <a:gd name="T32" fmla="*/ 393 w 418"/>
                <a:gd name="T33" fmla="*/ 137 h 254"/>
                <a:gd name="T34" fmla="*/ 393 w 418"/>
                <a:gd name="T35" fmla="*/ 156 h 254"/>
                <a:gd name="T36" fmla="*/ 393 w 418"/>
                <a:gd name="T37" fmla="*/ 176 h 254"/>
                <a:gd name="T38" fmla="*/ 393 w 418"/>
                <a:gd name="T39" fmla="*/ 176 h 254"/>
                <a:gd name="T40" fmla="*/ 401 w 418"/>
                <a:gd name="T41" fmla="*/ 186 h 254"/>
                <a:gd name="T42" fmla="*/ 401 w 418"/>
                <a:gd name="T43" fmla="*/ 205 h 254"/>
                <a:gd name="T44" fmla="*/ 410 w 418"/>
                <a:gd name="T45" fmla="*/ 235 h 254"/>
                <a:gd name="T46" fmla="*/ 418 w 418"/>
                <a:gd name="T47" fmla="*/ 254 h 254"/>
                <a:gd name="T48" fmla="*/ 265 w 418"/>
                <a:gd name="T49" fmla="*/ 245 h 254"/>
                <a:gd name="T50" fmla="*/ 94 w 418"/>
                <a:gd name="T51" fmla="*/ 235 h 254"/>
                <a:gd name="T52" fmla="*/ 94 w 418"/>
                <a:gd name="T53" fmla="*/ 166 h 254"/>
                <a:gd name="T54" fmla="*/ 0 w 418"/>
                <a:gd name="T55" fmla="*/ 147 h 254"/>
                <a:gd name="T56" fmla="*/ 9 w 418"/>
                <a:gd name="T57" fmla="*/ 0 h 2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18"/>
                <a:gd name="T88" fmla="*/ 0 h 254"/>
                <a:gd name="T89" fmla="*/ 418 w 418"/>
                <a:gd name="T90" fmla="*/ 254 h 2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18" h="254">
                  <a:moveTo>
                    <a:pt x="9" y="0"/>
                  </a:moveTo>
                  <a:lnTo>
                    <a:pt x="137" y="19"/>
                  </a:lnTo>
                  <a:lnTo>
                    <a:pt x="256" y="29"/>
                  </a:lnTo>
                  <a:lnTo>
                    <a:pt x="265" y="29"/>
                  </a:lnTo>
                  <a:lnTo>
                    <a:pt x="273" y="39"/>
                  </a:lnTo>
                  <a:lnTo>
                    <a:pt x="291" y="39"/>
                  </a:lnTo>
                  <a:lnTo>
                    <a:pt x="308" y="49"/>
                  </a:lnTo>
                  <a:lnTo>
                    <a:pt x="316" y="49"/>
                  </a:lnTo>
                  <a:lnTo>
                    <a:pt x="325" y="49"/>
                  </a:lnTo>
                  <a:lnTo>
                    <a:pt x="342" y="49"/>
                  </a:lnTo>
                  <a:lnTo>
                    <a:pt x="350" y="59"/>
                  </a:lnTo>
                  <a:lnTo>
                    <a:pt x="367" y="68"/>
                  </a:lnTo>
                  <a:lnTo>
                    <a:pt x="367" y="78"/>
                  </a:lnTo>
                  <a:lnTo>
                    <a:pt x="376" y="88"/>
                  </a:lnTo>
                  <a:lnTo>
                    <a:pt x="367" y="98"/>
                  </a:lnTo>
                  <a:lnTo>
                    <a:pt x="384" y="117"/>
                  </a:lnTo>
                  <a:lnTo>
                    <a:pt x="393" y="137"/>
                  </a:lnTo>
                  <a:lnTo>
                    <a:pt x="393" y="156"/>
                  </a:lnTo>
                  <a:lnTo>
                    <a:pt x="393" y="176"/>
                  </a:lnTo>
                  <a:lnTo>
                    <a:pt x="401" y="186"/>
                  </a:lnTo>
                  <a:lnTo>
                    <a:pt x="401" y="205"/>
                  </a:lnTo>
                  <a:lnTo>
                    <a:pt x="410" y="235"/>
                  </a:lnTo>
                  <a:lnTo>
                    <a:pt x="418" y="254"/>
                  </a:lnTo>
                  <a:lnTo>
                    <a:pt x="265" y="245"/>
                  </a:lnTo>
                  <a:lnTo>
                    <a:pt x="94" y="235"/>
                  </a:lnTo>
                  <a:lnTo>
                    <a:pt x="94" y="166"/>
                  </a:lnTo>
                  <a:lnTo>
                    <a:pt x="0" y="1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Freeform 73"/>
            <p:cNvSpPr>
              <a:spLocks/>
            </p:cNvSpPr>
            <p:nvPr/>
          </p:nvSpPr>
          <p:spPr bwMode="auto">
            <a:xfrm>
              <a:off x="2551" y="2763"/>
              <a:ext cx="367" cy="274"/>
            </a:xfrm>
            <a:custGeom>
              <a:avLst/>
              <a:gdLst>
                <a:gd name="T0" fmla="*/ 17 w 367"/>
                <a:gd name="T1" fmla="*/ 0 h 274"/>
                <a:gd name="T2" fmla="*/ 358 w 367"/>
                <a:gd name="T3" fmla="*/ 20 h 274"/>
                <a:gd name="T4" fmla="*/ 358 w 367"/>
                <a:gd name="T5" fmla="*/ 30 h 274"/>
                <a:gd name="T6" fmla="*/ 350 w 367"/>
                <a:gd name="T7" fmla="*/ 39 h 274"/>
                <a:gd name="T8" fmla="*/ 350 w 367"/>
                <a:gd name="T9" fmla="*/ 49 h 274"/>
                <a:gd name="T10" fmla="*/ 358 w 367"/>
                <a:gd name="T11" fmla="*/ 59 h 274"/>
                <a:gd name="T12" fmla="*/ 367 w 367"/>
                <a:gd name="T13" fmla="*/ 69 h 274"/>
                <a:gd name="T14" fmla="*/ 358 w 367"/>
                <a:gd name="T15" fmla="*/ 196 h 274"/>
                <a:gd name="T16" fmla="*/ 358 w 367"/>
                <a:gd name="T17" fmla="*/ 206 h 274"/>
                <a:gd name="T18" fmla="*/ 358 w 367"/>
                <a:gd name="T19" fmla="*/ 225 h 274"/>
                <a:gd name="T20" fmla="*/ 358 w 367"/>
                <a:gd name="T21" fmla="*/ 235 h 274"/>
                <a:gd name="T22" fmla="*/ 350 w 367"/>
                <a:gd name="T23" fmla="*/ 255 h 274"/>
                <a:gd name="T24" fmla="*/ 358 w 367"/>
                <a:gd name="T25" fmla="*/ 274 h 274"/>
                <a:gd name="T26" fmla="*/ 341 w 367"/>
                <a:gd name="T27" fmla="*/ 265 h 274"/>
                <a:gd name="T28" fmla="*/ 333 w 367"/>
                <a:gd name="T29" fmla="*/ 255 h 274"/>
                <a:gd name="T30" fmla="*/ 316 w 367"/>
                <a:gd name="T31" fmla="*/ 255 h 274"/>
                <a:gd name="T32" fmla="*/ 307 w 367"/>
                <a:gd name="T33" fmla="*/ 255 h 274"/>
                <a:gd name="T34" fmla="*/ 299 w 367"/>
                <a:gd name="T35" fmla="*/ 255 h 274"/>
                <a:gd name="T36" fmla="*/ 282 w 367"/>
                <a:gd name="T37" fmla="*/ 245 h 274"/>
                <a:gd name="T38" fmla="*/ 264 w 367"/>
                <a:gd name="T39" fmla="*/ 245 h 274"/>
                <a:gd name="T40" fmla="*/ 256 w 367"/>
                <a:gd name="T41" fmla="*/ 235 h 274"/>
                <a:gd name="T42" fmla="*/ 247 w 367"/>
                <a:gd name="T43" fmla="*/ 235 h 274"/>
                <a:gd name="T44" fmla="*/ 128 w 367"/>
                <a:gd name="T45" fmla="*/ 225 h 274"/>
                <a:gd name="T46" fmla="*/ 0 w 367"/>
                <a:gd name="T47" fmla="*/ 206 h 274"/>
                <a:gd name="T48" fmla="*/ 17 w 367"/>
                <a:gd name="T49" fmla="*/ 69 h 274"/>
                <a:gd name="T50" fmla="*/ 17 w 367"/>
                <a:gd name="T51" fmla="*/ 30 h 274"/>
                <a:gd name="T52" fmla="*/ 17 w 367"/>
                <a:gd name="T53" fmla="*/ 0 h 27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67"/>
                <a:gd name="T82" fmla="*/ 0 h 274"/>
                <a:gd name="T83" fmla="*/ 367 w 367"/>
                <a:gd name="T84" fmla="*/ 274 h 27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67" h="274">
                  <a:moveTo>
                    <a:pt x="17" y="0"/>
                  </a:moveTo>
                  <a:lnTo>
                    <a:pt x="358" y="20"/>
                  </a:lnTo>
                  <a:lnTo>
                    <a:pt x="358" y="30"/>
                  </a:lnTo>
                  <a:lnTo>
                    <a:pt x="350" y="39"/>
                  </a:lnTo>
                  <a:lnTo>
                    <a:pt x="350" y="49"/>
                  </a:lnTo>
                  <a:lnTo>
                    <a:pt x="358" y="59"/>
                  </a:lnTo>
                  <a:lnTo>
                    <a:pt x="367" y="69"/>
                  </a:lnTo>
                  <a:lnTo>
                    <a:pt x="358" y="196"/>
                  </a:lnTo>
                  <a:lnTo>
                    <a:pt x="358" y="206"/>
                  </a:lnTo>
                  <a:lnTo>
                    <a:pt x="358" y="225"/>
                  </a:lnTo>
                  <a:lnTo>
                    <a:pt x="358" y="235"/>
                  </a:lnTo>
                  <a:lnTo>
                    <a:pt x="350" y="255"/>
                  </a:lnTo>
                  <a:lnTo>
                    <a:pt x="358" y="274"/>
                  </a:lnTo>
                  <a:lnTo>
                    <a:pt x="341" y="265"/>
                  </a:lnTo>
                  <a:lnTo>
                    <a:pt x="333" y="255"/>
                  </a:lnTo>
                  <a:lnTo>
                    <a:pt x="316" y="255"/>
                  </a:lnTo>
                  <a:lnTo>
                    <a:pt x="307" y="255"/>
                  </a:lnTo>
                  <a:lnTo>
                    <a:pt x="299" y="255"/>
                  </a:lnTo>
                  <a:lnTo>
                    <a:pt x="282" y="245"/>
                  </a:lnTo>
                  <a:lnTo>
                    <a:pt x="264" y="245"/>
                  </a:lnTo>
                  <a:lnTo>
                    <a:pt x="256" y="235"/>
                  </a:lnTo>
                  <a:lnTo>
                    <a:pt x="247" y="235"/>
                  </a:lnTo>
                  <a:lnTo>
                    <a:pt x="128" y="225"/>
                  </a:lnTo>
                  <a:lnTo>
                    <a:pt x="0" y="206"/>
                  </a:lnTo>
                  <a:lnTo>
                    <a:pt x="17" y="69"/>
                  </a:lnTo>
                  <a:lnTo>
                    <a:pt x="17" y="3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Freeform 74"/>
            <p:cNvSpPr>
              <a:spLocks/>
            </p:cNvSpPr>
            <p:nvPr/>
          </p:nvSpPr>
          <p:spPr bwMode="auto">
            <a:xfrm>
              <a:off x="2568" y="2548"/>
              <a:ext cx="341" cy="235"/>
            </a:xfrm>
            <a:custGeom>
              <a:avLst/>
              <a:gdLst>
                <a:gd name="T0" fmla="*/ 26 w 341"/>
                <a:gd name="T1" fmla="*/ 0 h 235"/>
                <a:gd name="T2" fmla="*/ 230 w 341"/>
                <a:gd name="T3" fmla="*/ 10 h 235"/>
                <a:gd name="T4" fmla="*/ 316 w 341"/>
                <a:gd name="T5" fmla="*/ 19 h 235"/>
                <a:gd name="T6" fmla="*/ 316 w 341"/>
                <a:gd name="T7" fmla="*/ 29 h 235"/>
                <a:gd name="T8" fmla="*/ 316 w 341"/>
                <a:gd name="T9" fmla="*/ 59 h 235"/>
                <a:gd name="T10" fmla="*/ 316 w 341"/>
                <a:gd name="T11" fmla="*/ 78 h 235"/>
                <a:gd name="T12" fmla="*/ 324 w 341"/>
                <a:gd name="T13" fmla="*/ 108 h 235"/>
                <a:gd name="T14" fmla="*/ 333 w 341"/>
                <a:gd name="T15" fmla="*/ 117 h 235"/>
                <a:gd name="T16" fmla="*/ 333 w 341"/>
                <a:gd name="T17" fmla="*/ 186 h 235"/>
                <a:gd name="T18" fmla="*/ 333 w 341"/>
                <a:gd name="T19" fmla="*/ 196 h 235"/>
                <a:gd name="T20" fmla="*/ 341 w 341"/>
                <a:gd name="T21" fmla="*/ 215 h 235"/>
                <a:gd name="T22" fmla="*/ 341 w 341"/>
                <a:gd name="T23" fmla="*/ 235 h 235"/>
                <a:gd name="T24" fmla="*/ 0 w 341"/>
                <a:gd name="T25" fmla="*/ 215 h 235"/>
                <a:gd name="T26" fmla="*/ 9 w 341"/>
                <a:gd name="T27" fmla="*/ 147 h 235"/>
                <a:gd name="T28" fmla="*/ 17 w 341"/>
                <a:gd name="T29" fmla="*/ 59 h 235"/>
                <a:gd name="T30" fmla="*/ 26 w 341"/>
                <a:gd name="T31" fmla="*/ 0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41"/>
                <a:gd name="T49" fmla="*/ 0 h 235"/>
                <a:gd name="T50" fmla="*/ 341 w 341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41" h="235">
                  <a:moveTo>
                    <a:pt x="26" y="0"/>
                  </a:moveTo>
                  <a:lnTo>
                    <a:pt x="230" y="10"/>
                  </a:lnTo>
                  <a:lnTo>
                    <a:pt x="316" y="19"/>
                  </a:lnTo>
                  <a:lnTo>
                    <a:pt x="316" y="29"/>
                  </a:lnTo>
                  <a:lnTo>
                    <a:pt x="316" y="59"/>
                  </a:lnTo>
                  <a:lnTo>
                    <a:pt x="316" y="78"/>
                  </a:lnTo>
                  <a:lnTo>
                    <a:pt x="324" y="108"/>
                  </a:lnTo>
                  <a:lnTo>
                    <a:pt x="333" y="117"/>
                  </a:lnTo>
                  <a:lnTo>
                    <a:pt x="333" y="186"/>
                  </a:lnTo>
                  <a:lnTo>
                    <a:pt x="333" y="196"/>
                  </a:lnTo>
                  <a:lnTo>
                    <a:pt x="341" y="215"/>
                  </a:lnTo>
                  <a:lnTo>
                    <a:pt x="341" y="235"/>
                  </a:lnTo>
                  <a:lnTo>
                    <a:pt x="0" y="215"/>
                  </a:lnTo>
                  <a:lnTo>
                    <a:pt x="9" y="147"/>
                  </a:lnTo>
                  <a:lnTo>
                    <a:pt x="17" y="5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Freeform 75"/>
            <p:cNvSpPr>
              <a:spLocks/>
            </p:cNvSpPr>
            <p:nvPr/>
          </p:nvSpPr>
          <p:spPr bwMode="auto">
            <a:xfrm>
              <a:off x="2884" y="2538"/>
              <a:ext cx="324" cy="421"/>
            </a:xfrm>
            <a:custGeom>
              <a:avLst/>
              <a:gdLst>
                <a:gd name="T0" fmla="*/ 0 w 324"/>
                <a:gd name="T1" fmla="*/ 29 h 421"/>
                <a:gd name="T2" fmla="*/ 85 w 324"/>
                <a:gd name="T3" fmla="*/ 29 h 421"/>
                <a:gd name="T4" fmla="*/ 94 w 324"/>
                <a:gd name="T5" fmla="*/ 20 h 421"/>
                <a:gd name="T6" fmla="*/ 94 w 324"/>
                <a:gd name="T7" fmla="*/ 0 h 421"/>
                <a:gd name="T8" fmla="*/ 102 w 324"/>
                <a:gd name="T9" fmla="*/ 0 h 421"/>
                <a:gd name="T10" fmla="*/ 111 w 324"/>
                <a:gd name="T11" fmla="*/ 10 h 421"/>
                <a:gd name="T12" fmla="*/ 111 w 324"/>
                <a:gd name="T13" fmla="*/ 39 h 421"/>
                <a:gd name="T14" fmla="*/ 119 w 324"/>
                <a:gd name="T15" fmla="*/ 49 h 421"/>
                <a:gd name="T16" fmla="*/ 145 w 324"/>
                <a:gd name="T17" fmla="*/ 59 h 421"/>
                <a:gd name="T18" fmla="*/ 153 w 324"/>
                <a:gd name="T19" fmla="*/ 59 h 421"/>
                <a:gd name="T20" fmla="*/ 162 w 324"/>
                <a:gd name="T21" fmla="*/ 59 h 421"/>
                <a:gd name="T22" fmla="*/ 170 w 324"/>
                <a:gd name="T23" fmla="*/ 59 h 421"/>
                <a:gd name="T24" fmla="*/ 187 w 324"/>
                <a:gd name="T25" fmla="*/ 59 h 421"/>
                <a:gd name="T26" fmla="*/ 196 w 324"/>
                <a:gd name="T27" fmla="*/ 59 h 421"/>
                <a:gd name="T28" fmla="*/ 204 w 324"/>
                <a:gd name="T29" fmla="*/ 78 h 421"/>
                <a:gd name="T30" fmla="*/ 213 w 324"/>
                <a:gd name="T31" fmla="*/ 78 h 421"/>
                <a:gd name="T32" fmla="*/ 222 w 324"/>
                <a:gd name="T33" fmla="*/ 78 h 421"/>
                <a:gd name="T34" fmla="*/ 230 w 324"/>
                <a:gd name="T35" fmla="*/ 88 h 421"/>
                <a:gd name="T36" fmla="*/ 247 w 324"/>
                <a:gd name="T37" fmla="*/ 98 h 421"/>
                <a:gd name="T38" fmla="*/ 256 w 324"/>
                <a:gd name="T39" fmla="*/ 98 h 421"/>
                <a:gd name="T40" fmla="*/ 273 w 324"/>
                <a:gd name="T41" fmla="*/ 78 h 421"/>
                <a:gd name="T42" fmla="*/ 281 w 324"/>
                <a:gd name="T43" fmla="*/ 88 h 421"/>
                <a:gd name="T44" fmla="*/ 307 w 324"/>
                <a:gd name="T45" fmla="*/ 88 h 421"/>
                <a:gd name="T46" fmla="*/ 324 w 324"/>
                <a:gd name="T47" fmla="*/ 98 h 421"/>
                <a:gd name="T48" fmla="*/ 324 w 324"/>
                <a:gd name="T49" fmla="*/ 108 h 421"/>
                <a:gd name="T50" fmla="*/ 315 w 324"/>
                <a:gd name="T51" fmla="*/ 108 h 421"/>
                <a:gd name="T52" fmla="*/ 298 w 324"/>
                <a:gd name="T53" fmla="*/ 118 h 421"/>
                <a:gd name="T54" fmla="*/ 290 w 324"/>
                <a:gd name="T55" fmla="*/ 127 h 421"/>
                <a:gd name="T56" fmla="*/ 281 w 324"/>
                <a:gd name="T57" fmla="*/ 127 h 421"/>
                <a:gd name="T58" fmla="*/ 256 w 324"/>
                <a:gd name="T59" fmla="*/ 157 h 421"/>
                <a:gd name="T60" fmla="*/ 222 w 324"/>
                <a:gd name="T61" fmla="*/ 196 h 421"/>
                <a:gd name="T62" fmla="*/ 213 w 324"/>
                <a:gd name="T63" fmla="*/ 235 h 421"/>
                <a:gd name="T64" fmla="*/ 196 w 324"/>
                <a:gd name="T65" fmla="*/ 255 h 421"/>
                <a:gd name="T66" fmla="*/ 187 w 324"/>
                <a:gd name="T67" fmla="*/ 274 h 421"/>
                <a:gd name="T68" fmla="*/ 204 w 324"/>
                <a:gd name="T69" fmla="*/ 294 h 421"/>
                <a:gd name="T70" fmla="*/ 196 w 324"/>
                <a:gd name="T71" fmla="*/ 333 h 421"/>
                <a:gd name="T72" fmla="*/ 204 w 324"/>
                <a:gd name="T73" fmla="*/ 343 h 421"/>
                <a:gd name="T74" fmla="*/ 222 w 324"/>
                <a:gd name="T75" fmla="*/ 353 h 421"/>
                <a:gd name="T76" fmla="*/ 230 w 324"/>
                <a:gd name="T77" fmla="*/ 362 h 421"/>
                <a:gd name="T78" fmla="*/ 239 w 324"/>
                <a:gd name="T79" fmla="*/ 362 h 421"/>
                <a:gd name="T80" fmla="*/ 239 w 324"/>
                <a:gd name="T81" fmla="*/ 372 h 421"/>
                <a:gd name="T82" fmla="*/ 264 w 324"/>
                <a:gd name="T83" fmla="*/ 392 h 421"/>
                <a:gd name="T84" fmla="*/ 273 w 324"/>
                <a:gd name="T85" fmla="*/ 401 h 421"/>
                <a:gd name="T86" fmla="*/ 264 w 324"/>
                <a:gd name="T87" fmla="*/ 421 h 421"/>
                <a:gd name="T88" fmla="*/ 25 w 324"/>
                <a:gd name="T89" fmla="*/ 421 h 421"/>
                <a:gd name="T90" fmla="*/ 34 w 324"/>
                <a:gd name="T91" fmla="*/ 294 h 421"/>
                <a:gd name="T92" fmla="*/ 17 w 324"/>
                <a:gd name="T93" fmla="*/ 274 h 421"/>
                <a:gd name="T94" fmla="*/ 17 w 324"/>
                <a:gd name="T95" fmla="*/ 264 h 421"/>
                <a:gd name="T96" fmla="*/ 25 w 324"/>
                <a:gd name="T97" fmla="*/ 255 h 421"/>
                <a:gd name="T98" fmla="*/ 25 w 324"/>
                <a:gd name="T99" fmla="*/ 245 h 421"/>
                <a:gd name="T100" fmla="*/ 25 w 324"/>
                <a:gd name="T101" fmla="*/ 225 h 421"/>
                <a:gd name="T102" fmla="*/ 17 w 324"/>
                <a:gd name="T103" fmla="*/ 196 h 421"/>
                <a:gd name="T104" fmla="*/ 17 w 324"/>
                <a:gd name="T105" fmla="*/ 127 h 421"/>
                <a:gd name="T106" fmla="*/ 8 w 324"/>
                <a:gd name="T107" fmla="*/ 118 h 421"/>
                <a:gd name="T108" fmla="*/ 0 w 324"/>
                <a:gd name="T109" fmla="*/ 88 h 421"/>
                <a:gd name="T110" fmla="*/ 0 w 324"/>
                <a:gd name="T111" fmla="*/ 69 h 421"/>
                <a:gd name="T112" fmla="*/ 0 w 324"/>
                <a:gd name="T113" fmla="*/ 29 h 421"/>
                <a:gd name="T114" fmla="*/ 0 w 324"/>
                <a:gd name="T115" fmla="*/ 29 h 42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4"/>
                <a:gd name="T175" fmla="*/ 0 h 421"/>
                <a:gd name="T176" fmla="*/ 324 w 324"/>
                <a:gd name="T177" fmla="*/ 421 h 42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4" h="421">
                  <a:moveTo>
                    <a:pt x="0" y="29"/>
                  </a:moveTo>
                  <a:lnTo>
                    <a:pt x="85" y="29"/>
                  </a:lnTo>
                  <a:lnTo>
                    <a:pt x="94" y="2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11" y="10"/>
                  </a:lnTo>
                  <a:lnTo>
                    <a:pt x="111" y="39"/>
                  </a:lnTo>
                  <a:lnTo>
                    <a:pt x="119" y="49"/>
                  </a:lnTo>
                  <a:lnTo>
                    <a:pt x="145" y="59"/>
                  </a:lnTo>
                  <a:lnTo>
                    <a:pt x="153" y="59"/>
                  </a:lnTo>
                  <a:lnTo>
                    <a:pt x="162" y="59"/>
                  </a:lnTo>
                  <a:lnTo>
                    <a:pt x="170" y="59"/>
                  </a:lnTo>
                  <a:lnTo>
                    <a:pt x="187" y="59"/>
                  </a:lnTo>
                  <a:lnTo>
                    <a:pt x="196" y="59"/>
                  </a:lnTo>
                  <a:lnTo>
                    <a:pt x="204" y="78"/>
                  </a:lnTo>
                  <a:lnTo>
                    <a:pt x="213" y="78"/>
                  </a:lnTo>
                  <a:lnTo>
                    <a:pt x="222" y="78"/>
                  </a:lnTo>
                  <a:lnTo>
                    <a:pt x="230" y="88"/>
                  </a:lnTo>
                  <a:lnTo>
                    <a:pt x="247" y="98"/>
                  </a:lnTo>
                  <a:lnTo>
                    <a:pt x="256" y="98"/>
                  </a:lnTo>
                  <a:lnTo>
                    <a:pt x="273" y="78"/>
                  </a:lnTo>
                  <a:lnTo>
                    <a:pt x="281" y="88"/>
                  </a:lnTo>
                  <a:lnTo>
                    <a:pt x="307" y="88"/>
                  </a:lnTo>
                  <a:lnTo>
                    <a:pt x="324" y="98"/>
                  </a:lnTo>
                  <a:lnTo>
                    <a:pt x="324" y="108"/>
                  </a:lnTo>
                  <a:lnTo>
                    <a:pt x="315" y="108"/>
                  </a:lnTo>
                  <a:lnTo>
                    <a:pt x="298" y="118"/>
                  </a:lnTo>
                  <a:lnTo>
                    <a:pt x="290" y="127"/>
                  </a:lnTo>
                  <a:lnTo>
                    <a:pt x="281" y="127"/>
                  </a:lnTo>
                  <a:lnTo>
                    <a:pt x="256" y="157"/>
                  </a:lnTo>
                  <a:lnTo>
                    <a:pt x="222" y="196"/>
                  </a:lnTo>
                  <a:lnTo>
                    <a:pt x="213" y="235"/>
                  </a:lnTo>
                  <a:lnTo>
                    <a:pt x="196" y="255"/>
                  </a:lnTo>
                  <a:lnTo>
                    <a:pt x="187" y="274"/>
                  </a:lnTo>
                  <a:lnTo>
                    <a:pt x="204" y="294"/>
                  </a:lnTo>
                  <a:lnTo>
                    <a:pt x="196" y="333"/>
                  </a:lnTo>
                  <a:lnTo>
                    <a:pt x="204" y="343"/>
                  </a:lnTo>
                  <a:lnTo>
                    <a:pt x="222" y="353"/>
                  </a:lnTo>
                  <a:lnTo>
                    <a:pt x="230" y="362"/>
                  </a:lnTo>
                  <a:lnTo>
                    <a:pt x="239" y="362"/>
                  </a:lnTo>
                  <a:lnTo>
                    <a:pt x="239" y="372"/>
                  </a:lnTo>
                  <a:lnTo>
                    <a:pt x="264" y="392"/>
                  </a:lnTo>
                  <a:lnTo>
                    <a:pt x="273" y="401"/>
                  </a:lnTo>
                  <a:lnTo>
                    <a:pt x="264" y="421"/>
                  </a:lnTo>
                  <a:lnTo>
                    <a:pt x="25" y="421"/>
                  </a:lnTo>
                  <a:lnTo>
                    <a:pt x="34" y="294"/>
                  </a:lnTo>
                  <a:lnTo>
                    <a:pt x="17" y="274"/>
                  </a:lnTo>
                  <a:lnTo>
                    <a:pt x="17" y="264"/>
                  </a:lnTo>
                  <a:lnTo>
                    <a:pt x="25" y="255"/>
                  </a:lnTo>
                  <a:lnTo>
                    <a:pt x="25" y="245"/>
                  </a:lnTo>
                  <a:lnTo>
                    <a:pt x="25" y="225"/>
                  </a:lnTo>
                  <a:lnTo>
                    <a:pt x="17" y="196"/>
                  </a:lnTo>
                  <a:lnTo>
                    <a:pt x="17" y="127"/>
                  </a:lnTo>
                  <a:lnTo>
                    <a:pt x="8" y="118"/>
                  </a:lnTo>
                  <a:lnTo>
                    <a:pt x="0" y="88"/>
                  </a:lnTo>
                  <a:lnTo>
                    <a:pt x="0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Freeform 76"/>
            <p:cNvSpPr>
              <a:spLocks/>
            </p:cNvSpPr>
            <p:nvPr/>
          </p:nvSpPr>
          <p:spPr bwMode="auto">
            <a:xfrm>
              <a:off x="2901" y="2959"/>
              <a:ext cx="307" cy="235"/>
            </a:xfrm>
            <a:custGeom>
              <a:avLst/>
              <a:gdLst>
                <a:gd name="T0" fmla="*/ 42 w 307"/>
                <a:gd name="T1" fmla="*/ 215 h 235"/>
                <a:gd name="T2" fmla="*/ 230 w 307"/>
                <a:gd name="T3" fmla="*/ 215 h 235"/>
                <a:gd name="T4" fmla="*/ 247 w 307"/>
                <a:gd name="T5" fmla="*/ 235 h 235"/>
                <a:gd name="T6" fmla="*/ 256 w 307"/>
                <a:gd name="T7" fmla="*/ 215 h 235"/>
                <a:gd name="T8" fmla="*/ 264 w 307"/>
                <a:gd name="T9" fmla="*/ 196 h 235"/>
                <a:gd name="T10" fmla="*/ 273 w 307"/>
                <a:gd name="T11" fmla="*/ 176 h 235"/>
                <a:gd name="T12" fmla="*/ 264 w 307"/>
                <a:gd name="T13" fmla="*/ 166 h 235"/>
                <a:gd name="T14" fmla="*/ 273 w 307"/>
                <a:gd name="T15" fmla="*/ 157 h 235"/>
                <a:gd name="T16" fmla="*/ 298 w 307"/>
                <a:gd name="T17" fmla="*/ 147 h 235"/>
                <a:gd name="T18" fmla="*/ 307 w 307"/>
                <a:gd name="T19" fmla="*/ 127 h 235"/>
                <a:gd name="T20" fmla="*/ 307 w 307"/>
                <a:gd name="T21" fmla="*/ 98 h 235"/>
                <a:gd name="T22" fmla="*/ 290 w 307"/>
                <a:gd name="T23" fmla="*/ 88 h 235"/>
                <a:gd name="T24" fmla="*/ 281 w 307"/>
                <a:gd name="T25" fmla="*/ 69 h 235"/>
                <a:gd name="T26" fmla="*/ 264 w 307"/>
                <a:gd name="T27" fmla="*/ 59 h 235"/>
                <a:gd name="T28" fmla="*/ 256 w 307"/>
                <a:gd name="T29" fmla="*/ 29 h 235"/>
                <a:gd name="T30" fmla="*/ 256 w 307"/>
                <a:gd name="T31" fmla="*/ 10 h 235"/>
                <a:gd name="T32" fmla="*/ 247 w 307"/>
                <a:gd name="T33" fmla="*/ 0 h 235"/>
                <a:gd name="T34" fmla="*/ 8 w 307"/>
                <a:gd name="T35" fmla="*/ 0 h 235"/>
                <a:gd name="T36" fmla="*/ 8 w 307"/>
                <a:gd name="T37" fmla="*/ 10 h 235"/>
                <a:gd name="T38" fmla="*/ 8 w 307"/>
                <a:gd name="T39" fmla="*/ 29 h 235"/>
                <a:gd name="T40" fmla="*/ 8 w 307"/>
                <a:gd name="T41" fmla="*/ 39 h 235"/>
                <a:gd name="T42" fmla="*/ 0 w 307"/>
                <a:gd name="T43" fmla="*/ 59 h 235"/>
                <a:gd name="T44" fmla="*/ 8 w 307"/>
                <a:gd name="T45" fmla="*/ 78 h 235"/>
                <a:gd name="T46" fmla="*/ 8 w 307"/>
                <a:gd name="T47" fmla="*/ 88 h 235"/>
                <a:gd name="T48" fmla="*/ 17 w 307"/>
                <a:gd name="T49" fmla="*/ 98 h 235"/>
                <a:gd name="T50" fmla="*/ 8 w 307"/>
                <a:gd name="T51" fmla="*/ 108 h 235"/>
                <a:gd name="T52" fmla="*/ 17 w 307"/>
                <a:gd name="T53" fmla="*/ 118 h 235"/>
                <a:gd name="T54" fmla="*/ 34 w 307"/>
                <a:gd name="T55" fmla="*/ 147 h 235"/>
                <a:gd name="T56" fmla="*/ 34 w 307"/>
                <a:gd name="T57" fmla="*/ 166 h 235"/>
                <a:gd name="T58" fmla="*/ 34 w 307"/>
                <a:gd name="T59" fmla="*/ 186 h 235"/>
                <a:gd name="T60" fmla="*/ 34 w 307"/>
                <a:gd name="T61" fmla="*/ 186 h 235"/>
                <a:gd name="T62" fmla="*/ 42 w 307"/>
                <a:gd name="T63" fmla="*/ 196 h 235"/>
                <a:gd name="T64" fmla="*/ 42 w 307"/>
                <a:gd name="T65" fmla="*/ 215 h 2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7"/>
                <a:gd name="T100" fmla="*/ 0 h 235"/>
                <a:gd name="T101" fmla="*/ 307 w 307"/>
                <a:gd name="T102" fmla="*/ 235 h 2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7" h="235">
                  <a:moveTo>
                    <a:pt x="42" y="215"/>
                  </a:moveTo>
                  <a:lnTo>
                    <a:pt x="230" y="215"/>
                  </a:lnTo>
                  <a:lnTo>
                    <a:pt x="247" y="235"/>
                  </a:lnTo>
                  <a:lnTo>
                    <a:pt x="256" y="215"/>
                  </a:lnTo>
                  <a:lnTo>
                    <a:pt x="264" y="196"/>
                  </a:lnTo>
                  <a:lnTo>
                    <a:pt x="273" y="176"/>
                  </a:lnTo>
                  <a:lnTo>
                    <a:pt x="264" y="166"/>
                  </a:lnTo>
                  <a:lnTo>
                    <a:pt x="273" y="157"/>
                  </a:lnTo>
                  <a:lnTo>
                    <a:pt x="298" y="147"/>
                  </a:lnTo>
                  <a:lnTo>
                    <a:pt x="307" y="127"/>
                  </a:lnTo>
                  <a:lnTo>
                    <a:pt x="307" y="98"/>
                  </a:lnTo>
                  <a:lnTo>
                    <a:pt x="290" y="88"/>
                  </a:lnTo>
                  <a:lnTo>
                    <a:pt x="281" y="69"/>
                  </a:lnTo>
                  <a:lnTo>
                    <a:pt x="264" y="59"/>
                  </a:lnTo>
                  <a:lnTo>
                    <a:pt x="256" y="29"/>
                  </a:lnTo>
                  <a:lnTo>
                    <a:pt x="256" y="10"/>
                  </a:lnTo>
                  <a:lnTo>
                    <a:pt x="247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39"/>
                  </a:lnTo>
                  <a:lnTo>
                    <a:pt x="0" y="59"/>
                  </a:lnTo>
                  <a:lnTo>
                    <a:pt x="8" y="78"/>
                  </a:lnTo>
                  <a:lnTo>
                    <a:pt x="8" y="88"/>
                  </a:lnTo>
                  <a:lnTo>
                    <a:pt x="17" y="98"/>
                  </a:lnTo>
                  <a:lnTo>
                    <a:pt x="8" y="108"/>
                  </a:lnTo>
                  <a:lnTo>
                    <a:pt x="17" y="118"/>
                  </a:lnTo>
                  <a:lnTo>
                    <a:pt x="34" y="147"/>
                  </a:lnTo>
                  <a:lnTo>
                    <a:pt x="34" y="166"/>
                  </a:lnTo>
                  <a:lnTo>
                    <a:pt x="34" y="186"/>
                  </a:lnTo>
                  <a:lnTo>
                    <a:pt x="42" y="196"/>
                  </a:lnTo>
                  <a:lnTo>
                    <a:pt x="42" y="21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Freeform 77"/>
            <p:cNvSpPr>
              <a:spLocks/>
            </p:cNvSpPr>
            <p:nvPr/>
          </p:nvSpPr>
          <p:spPr bwMode="auto">
            <a:xfrm>
              <a:off x="2943" y="3174"/>
              <a:ext cx="333" cy="343"/>
            </a:xfrm>
            <a:custGeom>
              <a:avLst/>
              <a:gdLst>
                <a:gd name="T0" fmla="*/ 52 w 333"/>
                <a:gd name="T1" fmla="*/ 304 h 343"/>
                <a:gd name="T2" fmla="*/ 282 w 333"/>
                <a:gd name="T3" fmla="*/ 294 h 343"/>
                <a:gd name="T4" fmla="*/ 290 w 333"/>
                <a:gd name="T5" fmla="*/ 304 h 343"/>
                <a:gd name="T6" fmla="*/ 290 w 333"/>
                <a:gd name="T7" fmla="*/ 314 h 343"/>
                <a:gd name="T8" fmla="*/ 273 w 333"/>
                <a:gd name="T9" fmla="*/ 324 h 343"/>
                <a:gd name="T10" fmla="*/ 273 w 333"/>
                <a:gd name="T11" fmla="*/ 343 h 343"/>
                <a:gd name="T12" fmla="*/ 308 w 333"/>
                <a:gd name="T13" fmla="*/ 333 h 343"/>
                <a:gd name="T14" fmla="*/ 316 w 333"/>
                <a:gd name="T15" fmla="*/ 304 h 343"/>
                <a:gd name="T16" fmla="*/ 325 w 333"/>
                <a:gd name="T17" fmla="*/ 294 h 343"/>
                <a:gd name="T18" fmla="*/ 333 w 333"/>
                <a:gd name="T19" fmla="*/ 275 h 343"/>
                <a:gd name="T20" fmla="*/ 333 w 333"/>
                <a:gd name="T21" fmla="*/ 265 h 343"/>
                <a:gd name="T22" fmla="*/ 325 w 333"/>
                <a:gd name="T23" fmla="*/ 265 h 343"/>
                <a:gd name="T24" fmla="*/ 316 w 333"/>
                <a:gd name="T25" fmla="*/ 245 h 343"/>
                <a:gd name="T26" fmla="*/ 316 w 333"/>
                <a:gd name="T27" fmla="*/ 235 h 343"/>
                <a:gd name="T28" fmla="*/ 308 w 333"/>
                <a:gd name="T29" fmla="*/ 206 h 343"/>
                <a:gd name="T30" fmla="*/ 273 w 333"/>
                <a:gd name="T31" fmla="*/ 186 h 343"/>
                <a:gd name="T32" fmla="*/ 265 w 333"/>
                <a:gd name="T33" fmla="*/ 177 h 343"/>
                <a:gd name="T34" fmla="*/ 265 w 333"/>
                <a:gd name="T35" fmla="*/ 157 h 343"/>
                <a:gd name="T36" fmla="*/ 273 w 333"/>
                <a:gd name="T37" fmla="*/ 147 h 343"/>
                <a:gd name="T38" fmla="*/ 273 w 333"/>
                <a:gd name="T39" fmla="*/ 128 h 343"/>
                <a:gd name="T40" fmla="*/ 265 w 333"/>
                <a:gd name="T41" fmla="*/ 118 h 343"/>
                <a:gd name="T42" fmla="*/ 256 w 333"/>
                <a:gd name="T43" fmla="*/ 128 h 343"/>
                <a:gd name="T44" fmla="*/ 256 w 333"/>
                <a:gd name="T45" fmla="*/ 128 h 343"/>
                <a:gd name="T46" fmla="*/ 248 w 333"/>
                <a:gd name="T47" fmla="*/ 118 h 343"/>
                <a:gd name="T48" fmla="*/ 248 w 333"/>
                <a:gd name="T49" fmla="*/ 108 h 343"/>
                <a:gd name="T50" fmla="*/ 239 w 333"/>
                <a:gd name="T51" fmla="*/ 89 h 343"/>
                <a:gd name="T52" fmla="*/ 222 w 333"/>
                <a:gd name="T53" fmla="*/ 79 h 343"/>
                <a:gd name="T54" fmla="*/ 205 w 333"/>
                <a:gd name="T55" fmla="*/ 49 h 343"/>
                <a:gd name="T56" fmla="*/ 205 w 333"/>
                <a:gd name="T57" fmla="*/ 20 h 343"/>
                <a:gd name="T58" fmla="*/ 188 w 333"/>
                <a:gd name="T59" fmla="*/ 0 h 343"/>
                <a:gd name="T60" fmla="*/ 0 w 333"/>
                <a:gd name="T61" fmla="*/ 0 h 343"/>
                <a:gd name="T62" fmla="*/ 9 w 333"/>
                <a:gd name="T63" fmla="*/ 20 h 343"/>
                <a:gd name="T64" fmla="*/ 9 w 333"/>
                <a:gd name="T65" fmla="*/ 30 h 343"/>
                <a:gd name="T66" fmla="*/ 17 w 333"/>
                <a:gd name="T67" fmla="*/ 40 h 343"/>
                <a:gd name="T68" fmla="*/ 17 w 333"/>
                <a:gd name="T69" fmla="*/ 49 h 343"/>
                <a:gd name="T70" fmla="*/ 35 w 333"/>
                <a:gd name="T71" fmla="*/ 59 h 343"/>
                <a:gd name="T72" fmla="*/ 35 w 333"/>
                <a:gd name="T73" fmla="*/ 79 h 343"/>
                <a:gd name="T74" fmla="*/ 43 w 333"/>
                <a:gd name="T75" fmla="*/ 89 h 343"/>
                <a:gd name="T76" fmla="*/ 43 w 333"/>
                <a:gd name="T77" fmla="*/ 108 h 343"/>
                <a:gd name="T78" fmla="*/ 52 w 333"/>
                <a:gd name="T79" fmla="*/ 108 h 343"/>
                <a:gd name="T80" fmla="*/ 52 w 333"/>
                <a:gd name="T81" fmla="*/ 265 h 343"/>
                <a:gd name="T82" fmla="*/ 52 w 333"/>
                <a:gd name="T83" fmla="*/ 304 h 3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343"/>
                <a:gd name="T128" fmla="*/ 333 w 333"/>
                <a:gd name="T129" fmla="*/ 343 h 3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343">
                  <a:moveTo>
                    <a:pt x="52" y="304"/>
                  </a:moveTo>
                  <a:lnTo>
                    <a:pt x="282" y="294"/>
                  </a:lnTo>
                  <a:lnTo>
                    <a:pt x="290" y="304"/>
                  </a:lnTo>
                  <a:lnTo>
                    <a:pt x="290" y="314"/>
                  </a:lnTo>
                  <a:lnTo>
                    <a:pt x="273" y="324"/>
                  </a:lnTo>
                  <a:lnTo>
                    <a:pt x="273" y="343"/>
                  </a:lnTo>
                  <a:lnTo>
                    <a:pt x="308" y="333"/>
                  </a:lnTo>
                  <a:lnTo>
                    <a:pt x="316" y="304"/>
                  </a:lnTo>
                  <a:lnTo>
                    <a:pt x="325" y="294"/>
                  </a:lnTo>
                  <a:lnTo>
                    <a:pt x="333" y="275"/>
                  </a:lnTo>
                  <a:lnTo>
                    <a:pt x="333" y="265"/>
                  </a:lnTo>
                  <a:lnTo>
                    <a:pt x="325" y="265"/>
                  </a:lnTo>
                  <a:lnTo>
                    <a:pt x="316" y="245"/>
                  </a:lnTo>
                  <a:lnTo>
                    <a:pt x="316" y="235"/>
                  </a:lnTo>
                  <a:lnTo>
                    <a:pt x="308" y="206"/>
                  </a:lnTo>
                  <a:lnTo>
                    <a:pt x="273" y="186"/>
                  </a:lnTo>
                  <a:lnTo>
                    <a:pt x="265" y="177"/>
                  </a:lnTo>
                  <a:lnTo>
                    <a:pt x="265" y="157"/>
                  </a:lnTo>
                  <a:lnTo>
                    <a:pt x="273" y="147"/>
                  </a:lnTo>
                  <a:lnTo>
                    <a:pt x="273" y="128"/>
                  </a:lnTo>
                  <a:lnTo>
                    <a:pt x="265" y="118"/>
                  </a:lnTo>
                  <a:lnTo>
                    <a:pt x="256" y="128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39" y="89"/>
                  </a:lnTo>
                  <a:lnTo>
                    <a:pt x="222" y="79"/>
                  </a:lnTo>
                  <a:lnTo>
                    <a:pt x="205" y="49"/>
                  </a:lnTo>
                  <a:lnTo>
                    <a:pt x="205" y="20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17" y="40"/>
                  </a:lnTo>
                  <a:lnTo>
                    <a:pt x="17" y="49"/>
                  </a:lnTo>
                  <a:lnTo>
                    <a:pt x="35" y="59"/>
                  </a:lnTo>
                  <a:lnTo>
                    <a:pt x="35" y="79"/>
                  </a:lnTo>
                  <a:lnTo>
                    <a:pt x="43" y="89"/>
                  </a:lnTo>
                  <a:lnTo>
                    <a:pt x="43" y="108"/>
                  </a:lnTo>
                  <a:lnTo>
                    <a:pt x="52" y="108"/>
                  </a:lnTo>
                  <a:lnTo>
                    <a:pt x="52" y="265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Freeform 78"/>
            <p:cNvSpPr>
              <a:spLocks/>
            </p:cNvSpPr>
            <p:nvPr/>
          </p:nvSpPr>
          <p:spPr bwMode="auto">
            <a:xfrm>
              <a:off x="2995" y="3468"/>
              <a:ext cx="256" cy="265"/>
            </a:xfrm>
            <a:custGeom>
              <a:avLst/>
              <a:gdLst>
                <a:gd name="T0" fmla="*/ 34 w 256"/>
                <a:gd name="T1" fmla="*/ 265 h 265"/>
                <a:gd name="T2" fmla="*/ 34 w 256"/>
                <a:gd name="T3" fmla="*/ 225 h 265"/>
                <a:gd name="T4" fmla="*/ 17 w 256"/>
                <a:gd name="T5" fmla="*/ 225 h 265"/>
                <a:gd name="T6" fmla="*/ 8 w 256"/>
                <a:gd name="T7" fmla="*/ 216 h 265"/>
                <a:gd name="T8" fmla="*/ 8 w 256"/>
                <a:gd name="T9" fmla="*/ 186 h 265"/>
                <a:gd name="T10" fmla="*/ 8 w 256"/>
                <a:gd name="T11" fmla="*/ 69 h 265"/>
                <a:gd name="T12" fmla="*/ 0 w 256"/>
                <a:gd name="T13" fmla="*/ 10 h 265"/>
                <a:gd name="T14" fmla="*/ 230 w 256"/>
                <a:gd name="T15" fmla="*/ 0 h 265"/>
                <a:gd name="T16" fmla="*/ 238 w 256"/>
                <a:gd name="T17" fmla="*/ 10 h 265"/>
                <a:gd name="T18" fmla="*/ 238 w 256"/>
                <a:gd name="T19" fmla="*/ 20 h 265"/>
                <a:gd name="T20" fmla="*/ 221 w 256"/>
                <a:gd name="T21" fmla="*/ 30 h 265"/>
                <a:gd name="T22" fmla="*/ 221 w 256"/>
                <a:gd name="T23" fmla="*/ 49 h 265"/>
                <a:gd name="T24" fmla="*/ 256 w 256"/>
                <a:gd name="T25" fmla="*/ 39 h 265"/>
                <a:gd name="T26" fmla="*/ 256 w 256"/>
                <a:gd name="T27" fmla="*/ 49 h 265"/>
                <a:gd name="T28" fmla="*/ 247 w 256"/>
                <a:gd name="T29" fmla="*/ 59 h 265"/>
                <a:gd name="T30" fmla="*/ 247 w 256"/>
                <a:gd name="T31" fmla="*/ 79 h 265"/>
                <a:gd name="T32" fmla="*/ 238 w 256"/>
                <a:gd name="T33" fmla="*/ 88 h 265"/>
                <a:gd name="T34" fmla="*/ 238 w 256"/>
                <a:gd name="T35" fmla="*/ 118 h 265"/>
                <a:gd name="T36" fmla="*/ 213 w 256"/>
                <a:gd name="T37" fmla="*/ 137 h 265"/>
                <a:gd name="T38" fmla="*/ 213 w 256"/>
                <a:gd name="T39" fmla="*/ 157 h 265"/>
                <a:gd name="T40" fmla="*/ 204 w 256"/>
                <a:gd name="T41" fmla="*/ 167 h 265"/>
                <a:gd name="T42" fmla="*/ 187 w 256"/>
                <a:gd name="T43" fmla="*/ 176 h 265"/>
                <a:gd name="T44" fmla="*/ 187 w 256"/>
                <a:gd name="T45" fmla="*/ 206 h 265"/>
                <a:gd name="T46" fmla="*/ 179 w 256"/>
                <a:gd name="T47" fmla="*/ 216 h 265"/>
                <a:gd name="T48" fmla="*/ 179 w 256"/>
                <a:gd name="T49" fmla="*/ 225 h 265"/>
                <a:gd name="T50" fmla="*/ 187 w 256"/>
                <a:gd name="T51" fmla="*/ 245 h 265"/>
                <a:gd name="T52" fmla="*/ 187 w 256"/>
                <a:gd name="T53" fmla="*/ 255 h 265"/>
                <a:gd name="T54" fmla="*/ 179 w 256"/>
                <a:gd name="T55" fmla="*/ 265 h 265"/>
                <a:gd name="T56" fmla="*/ 34 w 256"/>
                <a:gd name="T57" fmla="*/ 265 h 2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6"/>
                <a:gd name="T88" fmla="*/ 0 h 265"/>
                <a:gd name="T89" fmla="*/ 256 w 256"/>
                <a:gd name="T90" fmla="*/ 265 h 26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6" h="265">
                  <a:moveTo>
                    <a:pt x="34" y="265"/>
                  </a:moveTo>
                  <a:lnTo>
                    <a:pt x="34" y="225"/>
                  </a:lnTo>
                  <a:lnTo>
                    <a:pt x="17" y="225"/>
                  </a:lnTo>
                  <a:lnTo>
                    <a:pt x="8" y="216"/>
                  </a:lnTo>
                  <a:lnTo>
                    <a:pt x="8" y="186"/>
                  </a:lnTo>
                  <a:lnTo>
                    <a:pt x="8" y="69"/>
                  </a:lnTo>
                  <a:lnTo>
                    <a:pt x="0" y="10"/>
                  </a:lnTo>
                  <a:lnTo>
                    <a:pt x="230" y="0"/>
                  </a:lnTo>
                  <a:lnTo>
                    <a:pt x="238" y="10"/>
                  </a:lnTo>
                  <a:lnTo>
                    <a:pt x="238" y="20"/>
                  </a:lnTo>
                  <a:lnTo>
                    <a:pt x="221" y="30"/>
                  </a:lnTo>
                  <a:lnTo>
                    <a:pt x="221" y="49"/>
                  </a:lnTo>
                  <a:lnTo>
                    <a:pt x="256" y="39"/>
                  </a:lnTo>
                  <a:lnTo>
                    <a:pt x="256" y="49"/>
                  </a:lnTo>
                  <a:lnTo>
                    <a:pt x="247" y="59"/>
                  </a:lnTo>
                  <a:lnTo>
                    <a:pt x="247" y="79"/>
                  </a:lnTo>
                  <a:lnTo>
                    <a:pt x="238" y="88"/>
                  </a:lnTo>
                  <a:lnTo>
                    <a:pt x="238" y="118"/>
                  </a:lnTo>
                  <a:lnTo>
                    <a:pt x="213" y="137"/>
                  </a:lnTo>
                  <a:lnTo>
                    <a:pt x="213" y="157"/>
                  </a:lnTo>
                  <a:lnTo>
                    <a:pt x="204" y="167"/>
                  </a:lnTo>
                  <a:lnTo>
                    <a:pt x="187" y="176"/>
                  </a:lnTo>
                  <a:lnTo>
                    <a:pt x="187" y="206"/>
                  </a:lnTo>
                  <a:lnTo>
                    <a:pt x="179" y="216"/>
                  </a:lnTo>
                  <a:lnTo>
                    <a:pt x="179" y="225"/>
                  </a:lnTo>
                  <a:lnTo>
                    <a:pt x="187" y="245"/>
                  </a:lnTo>
                  <a:lnTo>
                    <a:pt x="187" y="255"/>
                  </a:lnTo>
                  <a:lnTo>
                    <a:pt x="179" y="265"/>
                  </a:lnTo>
                  <a:lnTo>
                    <a:pt x="34" y="26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Freeform 79"/>
            <p:cNvSpPr>
              <a:spLocks/>
            </p:cNvSpPr>
            <p:nvPr/>
          </p:nvSpPr>
          <p:spPr bwMode="auto">
            <a:xfrm>
              <a:off x="3029" y="3733"/>
              <a:ext cx="281" cy="283"/>
            </a:xfrm>
            <a:custGeom>
              <a:avLst/>
              <a:gdLst>
                <a:gd name="T0" fmla="*/ 34 w 281"/>
                <a:gd name="T1" fmla="*/ 235 h 283"/>
                <a:gd name="T2" fmla="*/ 68 w 281"/>
                <a:gd name="T3" fmla="*/ 244 h 283"/>
                <a:gd name="T4" fmla="*/ 102 w 281"/>
                <a:gd name="T5" fmla="*/ 244 h 283"/>
                <a:gd name="T6" fmla="*/ 119 w 281"/>
                <a:gd name="T7" fmla="*/ 235 h 283"/>
                <a:gd name="T8" fmla="*/ 145 w 281"/>
                <a:gd name="T9" fmla="*/ 254 h 283"/>
                <a:gd name="T10" fmla="*/ 170 w 281"/>
                <a:gd name="T11" fmla="*/ 274 h 283"/>
                <a:gd name="T12" fmla="*/ 196 w 281"/>
                <a:gd name="T13" fmla="*/ 264 h 283"/>
                <a:gd name="T14" fmla="*/ 222 w 281"/>
                <a:gd name="T15" fmla="*/ 274 h 283"/>
                <a:gd name="T16" fmla="*/ 222 w 281"/>
                <a:gd name="T17" fmla="*/ 254 h 283"/>
                <a:gd name="T18" fmla="*/ 239 w 281"/>
                <a:gd name="T19" fmla="*/ 264 h 283"/>
                <a:gd name="T20" fmla="*/ 264 w 281"/>
                <a:gd name="T21" fmla="*/ 283 h 283"/>
                <a:gd name="T22" fmla="*/ 281 w 281"/>
                <a:gd name="T23" fmla="*/ 264 h 283"/>
                <a:gd name="T24" fmla="*/ 247 w 281"/>
                <a:gd name="T25" fmla="*/ 244 h 283"/>
                <a:gd name="T26" fmla="*/ 273 w 281"/>
                <a:gd name="T27" fmla="*/ 215 h 283"/>
                <a:gd name="T28" fmla="*/ 247 w 281"/>
                <a:gd name="T29" fmla="*/ 205 h 283"/>
                <a:gd name="T30" fmla="*/ 239 w 281"/>
                <a:gd name="T31" fmla="*/ 215 h 283"/>
                <a:gd name="T32" fmla="*/ 239 w 281"/>
                <a:gd name="T33" fmla="*/ 205 h 283"/>
                <a:gd name="T34" fmla="*/ 222 w 281"/>
                <a:gd name="T35" fmla="*/ 205 h 283"/>
                <a:gd name="T36" fmla="*/ 204 w 281"/>
                <a:gd name="T37" fmla="*/ 195 h 283"/>
                <a:gd name="T38" fmla="*/ 213 w 281"/>
                <a:gd name="T39" fmla="*/ 186 h 283"/>
                <a:gd name="T40" fmla="*/ 230 w 281"/>
                <a:gd name="T41" fmla="*/ 195 h 283"/>
                <a:gd name="T42" fmla="*/ 239 w 281"/>
                <a:gd name="T43" fmla="*/ 195 h 283"/>
                <a:gd name="T44" fmla="*/ 230 w 281"/>
                <a:gd name="T45" fmla="*/ 176 h 283"/>
                <a:gd name="T46" fmla="*/ 136 w 281"/>
                <a:gd name="T47" fmla="*/ 146 h 283"/>
                <a:gd name="T48" fmla="*/ 145 w 281"/>
                <a:gd name="T49" fmla="*/ 97 h 283"/>
                <a:gd name="T50" fmla="*/ 153 w 281"/>
                <a:gd name="T51" fmla="*/ 58 h 283"/>
                <a:gd name="T52" fmla="*/ 162 w 281"/>
                <a:gd name="T53" fmla="*/ 39 h 283"/>
                <a:gd name="T54" fmla="*/ 153 w 281"/>
                <a:gd name="T55" fmla="*/ 19 h 283"/>
                <a:gd name="T56" fmla="*/ 145 w 281"/>
                <a:gd name="T57" fmla="*/ 0 h 283"/>
                <a:gd name="T58" fmla="*/ 0 w 281"/>
                <a:gd name="T59" fmla="*/ 78 h 283"/>
                <a:gd name="T60" fmla="*/ 8 w 281"/>
                <a:gd name="T61" fmla="*/ 107 h 283"/>
                <a:gd name="T62" fmla="*/ 25 w 281"/>
                <a:gd name="T63" fmla="*/ 166 h 283"/>
                <a:gd name="T64" fmla="*/ 17 w 281"/>
                <a:gd name="T65" fmla="*/ 195 h 283"/>
                <a:gd name="T66" fmla="*/ 8 w 281"/>
                <a:gd name="T67" fmla="*/ 225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1"/>
                <a:gd name="T103" fmla="*/ 0 h 283"/>
                <a:gd name="T104" fmla="*/ 281 w 281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1" h="283">
                  <a:moveTo>
                    <a:pt x="8" y="244"/>
                  </a:moveTo>
                  <a:lnTo>
                    <a:pt x="34" y="235"/>
                  </a:lnTo>
                  <a:lnTo>
                    <a:pt x="51" y="235"/>
                  </a:lnTo>
                  <a:lnTo>
                    <a:pt x="68" y="244"/>
                  </a:lnTo>
                  <a:lnTo>
                    <a:pt x="85" y="244"/>
                  </a:lnTo>
                  <a:lnTo>
                    <a:pt x="102" y="244"/>
                  </a:lnTo>
                  <a:lnTo>
                    <a:pt x="111" y="235"/>
                  </a:lnTo>
                  <a:lnTo>
                    <a:pt x="119" y="235"/>
                  </a:lnTo>
                  <a:lnTo>
                    <a:pt x="136" y="235"/>
                  </a:lnTo>
                  <a:lnTo>
                    <a:pt x="145" y="254"/>
                  </a:lnTo>
                  <a:lnTo>
                    <a:pt x="153" y="254"/>
                  </a:lnTo>
                  <a:lnTo>
                    <a:pt x="170" y="274"/>
                  </a:lnTo>
                  <a:lnTo>
                    <a:pt x="187" y="274"/>
                  </a:lnTo>
                  <a:lnTo>
                    <a:pt x="196" y="264"/>
                  </a:lnTo>
                  <a:lnTo>
                    <a:pt x="213" y="274"/>
                  </a:lnTo>
                  <a:lnTo>
                    <a:pt x="222" y="274"/>
                  </a:lnTo>
                  <a:lnTo>
                    <a:pt x="222" y="264"/>
                  </a:lnTo>
                  <a:lnTo>
                    <a:pt x="222" y="254"/>
                  </a:lnTo>
                  <a:lnTo>
                    <a:pt x="230" y="244"/>
                  </a:lnTo>
                  <a:lnTo>
                    <a:pt x="239" y="264"/>
                  </a:lnTo>
                  <a:lnTo>
                    <a:pt x="256" y="274"/>
                  </a:lnTo>
                  <a:lnTo>
                    <a:pt x="264" y="283"/>
                  </a:lnTo>
                  <a:lnTo>
                    <a:pt x="281" y="274"/>
                  </a:lnTo>
                  <a:lnTo>
                    <a:pt x="281" y="264"/>
                  </a:lnTo>
                  <a:lnTo>
                    <a:pt x="247" y="254"/>
                  </a:lnTo>
                  <a:lnTo>
                    <a:pt x="247" y="244"/>
                  </a:lnTo>
                  <a:lnTo>
                    <a:pt x="256" y="235"/>
                  </a:lnTo>
                  <a:lnTo>
                    <a:pt x="273" y="215"/>
                  </a:lnTo>
                  <a:lnTo>
                    <a:pt x="273" y="205"/>
                  </a:lnTo>
                  <a:lnTo>
                    <a:pt x="247" y="205"/>
                  </a:lnTo>
                  <a:lnTo>
                    <a:pt x="247" y="225"/>
                  </a:lnTo>
                  <a:lnTo>
                    <a:pt x="239" y="215"/>
                  </a:lnTo>
                  <a:lnTo>
                    <a:pt x="239" y="205"/>
                  </a:lnTo>
                  <a:lnTo>
                    <a:pt x="230" y="205"/>
                  </a:lnTo>
                  <a:lnTo>
                    <a:pt x="222" y="205"/>
                  </a:lnTo>
                  <a:lnTo>
                    <a:pt x="204" y="205"/>
                  </a:lnTo>
                  <a:lnTo>
                    <a:pt x="204" y="195"/>
                  </a:lnTo>
                  <a:lnTo>
                    <a:pt x="213" y="186"/>
                  </a:lnTo>
                  <a:lnTo>
                    <a:pt x="222" y="195"/>
                  </a:lnTo>
                  <a:lnTo>
                    <a:pt x="230" y="195"/>
                  </a:lnTo>
                  <a:lnTo>
                    <a:pt x="239" y="195"/>
                  </a:lnTo>
                  <a:lnTo>
                    <a:pt x="247" y="186"/>
                  </a:lnTo>
                  <a:lnTo>
                    <a:pt x="230" y="176"/>
                  </a:lnTo>
                  <a:lnTo>
                    <a:pt x="230" y="146"/>
                  </a:lnTo>
                  <a:lnTo>
                    <a:pt x="136" y="146"/>
                  </a:lnTo>
                  <a:lnTo>
                    <a:pt x="136" y="127"/>
                  </a:lnTo>
                  <a:lnTo>
                    <a:pt x="145" y="97"/>
                  </a:lnTo>
                  <a:lnTo>
                    <a:pt x="153" y="78"/>
                  </a:lnTo>
                  <a:lnTo>
                    <a:pt x="153" y="58"/>
                  </a:lnTo>
                  <a:lnTo>
                    <a:pt x="162" y="48"/>
                  </a:lnTo>
                  <a:lnTo>
                    <a:pt x="162" y="39"/>
                  </a:lnTo>
                  <a:lnTo>
                    <a:pt x="153" y="29"/>
                  </a:lnTo>
                  <a:lnTo>
                    <a:pt x="153" y="19"/>
                  </a:lnTo>
                  <a:lnTo>
                    <a:pt x="145" y="9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25" y="137"/>
                  </a:lnTo>
                  <a:lnTo>
                    <a:pt x="25" y="166"/>
                  </a:lnTo>
                  <a:lnTo>
                    <a:pt x="17" y="176"/>
                  </a:lnTo>
                  <a:lnTo>
                    <a:pt x="17" y="195"/>
                  </a:lnTo>
                  <a:lnTo>
                    <a:pt x="17" y="215"/>
                  </a:lnTo>
                  <a:lnTo>
                    <a:pt x="8" y="22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Freeform 80"/>
            <p:cNvSpPr>
              <a:spLocks/>
            </p:cNvSpPr>
            <p:nvPr/>
          </p:nvSpPr>
          <p:spPr bwMode="auto">
            <a:xfrm>
              <a:off x="3165" y="3576"/>
              <a:ext cx="179" cy="352"/>
            </a:xfrm>
            <a:custGeom>
              <a:avLst/>
              <a:gdLst>
                <a:gd name="T0" fmla="*/ 171 w 179"/>
                <a:gd name="T1" fmla="*/ 0 h 352"/>
                <a:gd name="T2" fmla="*/ 171 w 179"/>
                <a:gd name="T3" fmla="*/ 59 h 352"/>
                <a:gd name="T4" fmla="*/ 162 w 179"/>
                <a:gd name="T5" fmla="*/ 225 h 352"/>
                <a:gd name="T6" fmla="*/ 179 w 179"/>
                <a:gd name="T7" fmla="*/ 333 h 352"/>
                <a:gd name="T8" fmla="*/ 171 w 179"/>
                <a:gd name="T9" fmla="*/ 343 h 352"/>
                <a:gd name="T10" fmla="*/ 154 w 179"/>
                <a:gd name="T11" fmla="*/ 343 h 352"/>
                <a:gd name="T12" fmla="*/ 137 w 179"/>
                <a:gd name="T13" fmla="*/ 343 h 352"/>
                <a:gd name="T14" fmla="*/ 120 w 179"/>
                <a:gd name="T15" fmla="*/ 352 h 352"/>
                <a:gd name="T16" fmla="*/ 111 w 179"/>
                <a:gd name="T17" fmla="*/ 352 h 352"/>
                <a:gd name="T18" fmla="*/ 103 w 179"/>
                <a:gd name="T19" fmla="*/ 352 h 352"/>
                <a:gd name="T20" fmla="*/ 103 w 179"/>
                <a:gd name="T21" fmla="*/ 352 h 352"/>
                <a:gd name="T22" fmla="*/ 111 w 179"/>
                <a:gd name="T23" fmla="*/ 343 h 352"/>
                <a:gd name="T24" fmla="*/ 94 w 179"/>
                <a:gd name="T25" fmla="*/ 333 h 352"/>
                <a:gd name="T26" fmla="*/ 94 w 179"/>
                <a:gd name="T27" fmla="*/ 303 h 352"/>
                <a:gd name="T28" fmla="*/ 0 w 179"/>
                <a:gd name="T29" fmla="*/ 303 h 352"/>
                <a:gd name="T30" fmla="*/ 0 w 179"/>
                <a:gd name="T31" fmla="*/ 284 h 352"/>
                <a:gd name="T32" fmla="*/ 9 w 179"/>
                <a:gd name="T33" fmla="*/ 254 h 352"/>
                <a:gd name="T34" fmla="*/ 17 w 179"/>
                <a:gd name="T35" fmla="*/ 235 h 352"/>
                <a:gd name="T36" fmla="*/ 17 w 179"/>
                <a:gd name="T37" fmla="*/ 215 h 352"/>
                <a:gd name="T38" fmla="*/ 26 w 179"/>
                <a:gd name="T39" fmla="*/ 205 h 352"/>
                <a:gd name="T40" fmla="*/ 26 w 179"/>
                <a:gd name="T41" fmla="*/ 196 h 352"/>
                <a:gd name="T42" fmla="*/ 17 w 179"/>
                <a:gd name="T43" fmla="*/ 186 h 352"/>
                <a:gd name="T44" fmla="*/ 17 w 179"/>
                <a:gd name="T45" fmla="*/ 176 h 352"/>
                <a:gd name="T46" fmla="*/ 9 w 179"/>
                <a:gd name="T47" fmla="*/ 157 h 352"/>
                <a:gd name="T48" fmla="*/ 17 w 179"/>
                <a:gd name="T49" fmla="*/ 147 h 352"/>
                <a:gd name="T50" fmla="*/ 17 w 179"/>
                <a:gd name="T51" fmla="*/ 137 h 352"/>
                <a:gd name="T52" fmla="*/ 9 w 179"/>
                <a:gd name="T53" fmla="*/ 117 h 352"/>
                <a:gd name="T54" fmla="*/ 9 w 179"/>
                <a:gd name="T55" fmla="*/ 108 h 352"/>
                <a:gd name="T56" fmla="*/ 17 w 179"/>
                <a:gd name="T57" fmla="*/ 98 h 352"/>
                <a:gd name="T58" fmla="*/ 17 w 179"/>
                <a:gd name="T59" fmla="*/ 68 h 352"/>
                <a:gd name="T60" fmla="*/ 34 w 179"/>
                <a:gd name="T61" fmla="*/ 59 h 352"/>
                <a:gd name="T62" fmla="*/ 43 w 179"/>
                <a:gd name="T63" fmla="*/ 49 h 352"/>
                <a:gd name="T64" fmla="*/ 43 w 179"/>
                <a:gd name="T65" fmla="*/ 29 h 352"/>
                <a:gd name="T66" fmla="*/ 68 w 179"/>
                <a:gd name="T67" fmla="*/ 10 h 352"/>
                <a:gd name="T68" fmla="*/ 171 w 179"/>
                <a:gd name="T69" fmla="*/ 0 h 3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9"/>
                <a:gd name="T106" fmla="*/ 0 h 352"/>
                <a:gd name="T107" fmla="*/ 179 w 179"/>
                <a:gd name="T108" fmla="*/ 352 h 3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9" h="352">
                  <a:moveTo>
                    <a:pt x="171" y="0"/>
                  </a:moveTo>
                  <a:lnTo>
                    <a:pt x="171" y="59"/>
                  </a:lnTo>
                  <a:lnTo>
                    <a:pt x="162" y="225"/>
                  </a:lnTo>
                  <a:lnTo>
                    <a:pt x="179" y="333"/>
                  </a:lnTo>
                  <a:lnTo>
                    <a:pt x="171" y="343"/>
                  </a:lnTo>
                  <a:lnTo>
                    <a:pt x="154" y="343"/>
                  </a:lnTo>
                  <a:lnTo>
                    <a:pt x="137" y="343"/>
                  </a:lnTo>
                  <a:lnTo>
                    <a:pt x="120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111" y="343"/>
                  </a:lnTo>
                  <a:lnTo>
                    <a:pt x="94" y="333"/>
                  </a:lnTo>
                  <a:lnTo>
                    <a:pt x="94" y="303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35"/>
                  </a:lnTo>
                  <a:lnTo>
                    <a:pt x="17" y="215"/>
                  </a:lnTo>
                  <a:lnTo>
                    <a:pt x="26" y="205"/>
                  </a:lnTo>
                  <a:lnTo>
                    <a:pt x="26" y="196"/>
                  </a:lnTo>
                  <a:lnTo>
                    <a:pt x="17" y="186"/>
                  </a:lnTo>
                  <a:lnTo>
                    <a:pt x="17" y="176"/>
                  </a:lnTo>
                  <a:lnTo>
                    <a:pt x="9" y="157"/>
                  </a:lnTo>
                  <a:lnTo>
                    <a:pt x="17" y="147"/>
                  </a:lnTo>
                  <a:lnTo>
                    <a:pt x="17" y="137"/>
                  </a:lnTo>
                  <a:lnTo>
                    <a:pt x="9" y="117"/>
                  </a:lnTo>
                  <a:lnTo>
                    <a:pt x="9" y="108"/>
                  </a:lnTo>
                  <a:lnTo>
                    <a:pt x="17" y="98"/>
                  </a:lnTo>
                  <a:lnTo>
                    <a:pt x="17" y="68"/>
                  </a:lnTo>
                  <a:lnTo>
                    <a:pt x="34" y="59"/>
                  </a:lnTo>
                  <a:lnTo>
                    <a:pt x="43" y="49"/>
                  </a:lnTo>
                  <a:lnTo>
                    <a:pt x="43" y="29"/>
                  </a:lnTo>
                  <a:lnTo>
                    <a:pt x="68" y="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Freeform 81"/>
            <p:cNvSpPr>
              <a:spLocks/>
            </p:cNvSpPr>
            <p:nvPr/>
          </p:nvSpPr>
          <p:spPr bwMode="auto">
            <a:xfrm>
              <a:off x="3327" y="3566"/>
              <a:ext cx="197" cy="353"/>
            </a:xfrm>
            <a:custGeom>
              <a:avLst/>
              <a:gdLst>
                <a:gd name="T0" fmla="*/ 9 w 197"/>
                <a:gd name="T1" fmla="*/ 10 h 353"/>
                <a:gd name="T2" fmla="*/ 137 w 197"/>
                <a:gd name="T3" fmla="*/ 0 h 353"/>
                <a:gd name="T4" fmla="*/ 154 w 197"/>
                <a:gd name="T5" fmla="*/ 69 h 353"/>
                <a:gd name="T6" fmla="*/ 171 w 197"/>
                <a:gd name="T7" fmla="*/ 147 h 353"/>
                <a:gd name="T8" fmla="*/ 179 w 197"/>
                <a:gd name="T9" fmla="*/ 167 h 353"/>
                <a:gd name="T10" fmla="*/ 179 w 197"/>
                <a:gd name="T11" fmla="*/ 176 h 353"/>
                <a:gd name="T12" fmla="*/ 188 w 197"/>
                <a:gd name="T13" fmla="*/ 176 h 353"/>
                <a:gd name="T14" fmla="*/ 197 w 197"/>
                <a:gd name="T15" fmla="*/ 196 h 353"/>
                <a:gd name="T16" fmla="*/ 188 w 197"/>
                <a:gd name="T17" fmla="*/ 206 h 353"/>
                <a:gd name="T18" fmla="*/ 188 w 197"/>
                <a:gd name="T19" fmla="*/ 225 h 353"/>
                <a:gd name="T20" fmla="*/ 188 w 197"/>
                <a:gd name="T21" fmla="*/ 245 h 353"/>
                <a:gd name="T22" fmla="*/ 197 w 197"/>
                <a:gd name="T23" fmla="*/ 274 h 353"/>
                <a:gd name="T24" fmla="*/ 197 w 197"/>
                <a:gd name="T25" fmla="*/ 284 h 353"/>
                <a:gd name="T26" fmla="*/ 77 w 197"/>
                <a:gd name="T27" fmla="*/ 294 h 353"/>
                <a:gd name="T28" fmla="*/ 60 w 197"/>
                <a:gd name="T29" fmla="*/ 294 h 353"/>
                <a:gd name="T30" fmla="*/ 52 w 197"/>
                <a:gd name="T31" fmla="*/ 304 h 353"/>
                <a:gd name="T32" fmla="*/ 60 w 197"/>
                <a:gd name="T33" fmla="*/ 323 h 353"/>
                <a:gd name="T34" fmla="*/ 69 w 197"/>
                <a:gd name="T35" fmla="*/ 323 h 353"/>
                <a:gd name="T36" fmla="*/ 69 w 197"/>
                <a:gd name="T37" fmla="*/ 353 h 353"/>
                <a:gd name="T38" fmla="*/ 52 w 197"/>
                <a:gd name="T39" fmla="*/ 353 h 353"/>
                <a:gd name="T40" fmla="*/ 43 w 197"/>
                <a:gd name="T41" fmla="*/ 343 h 353"/>
                <a:gd name="T42" fmla="*/ 34 w 197"/>
                <a:gd name="T43" fmla="*/ 323 h 353"/>
                <a:gd name="T44" fmla="*/ 26 w 197"/>
                <a:gd name="T45" fmla="*/ 333 h 353"/>
                <a:gd name="T46" fmla="*/ 26 w 197"/>
                <a:gd name="T47" fmla="*/ 353 h 353"/>
                <a:gd name="T48" fmla="*/ 17 w 197"/>
                <a:gd name="T49" fmla="*/ 343 h 353"/>
                <a:gd name="T50" fmla="*/ 0 w 197"/>
                <a:gd name="T51" fmla="*/ 235 h 353"/>
                <a:gd name="T52" fmla="*/ 9 w 197"/>
                <a:gd name="T53" fmla="*/ 69 h 353"/>
                <a:gd name="T54" fmla="*/ 9 w 197"/>
                <a:gd name="T55" fmla="*/ 20 h 353"/>
                <a:gd name="T56" fmla="*/ 9 w 197"/>
                <a:gd name="T57" fmla="*/ 10 h 35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7"/>
                <a:gd name="T88" fmla="*/ 0 h 353"/>
                <a:gd name="T89" fmla="*/ 197 w 197"/>
                <a:gd name="T90" fmla="*/ 353 h 35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7" h="353">
                  <a:moveTo>
                    <a:pt x="9" y="10"/>
                  </a:moveTo>
                  <a:lnTo>
                    <a:pt x="137" y="0"/>
                  </a:lnTo>
                  <a:lnTo>
                    <a:pt x="154" y="69"/>
                  </a:lnTo>
                  <a:lnTo>
                    <a:pt x="171" y="147"/>
                  </a:lnTo>
                  <a:lnTo>
                    <a:pt x="179" y="167"/>
                  </a:lnTo>
                  <a:lnTo>
                    <a:pt x="179" y="176"/>
                  </a:lnTo>
                  <a:lnTo>
                    <a:pt x="188" y="176"/>
                  </a:lnTo>
                  <a:lnTo>
                    <a:pt x="197" y="196"/>
                  </a:lnTo>
                  <a:lnTo>
                    <a:pt x="188" y="206"/>
                  </a:lnTo>
                  <a:lnTo>
                    <a:pt x="188" y="225"/>
                  </a:lnTo>
                  <a:lnTo>
                    <a:pt x="188" y="245"/>
                  </a:lnTo>
                  <a:lnTo>
                    <a:pt x="197" y="274"/>
                  </a:lnTo>
                  <a:lnTo>
                    <a:pt x="197" y="284"/>
                  </a:lnTo>
                  <a:lnTo>
                    <a:pt x="77" y="294"/>
                  </a:lnTo>
                  <a:lnTo>
                    <a:pt x="60" y="294"/>
                  </a:lnTo>
                  <a:lnTo>
                    <a:pt x="52" y="304"/>
                  </a:lnTo>
                  <a:lnTo>
                    <a:pt x="60" y="323"/>
                  </a:lnTo>
                  <a:lnTo>
                    <a:pt x="69" y="323"/>
                  </a:lnTo>
                  <a:lnTo>
                    <a:pt x="69" y="353"/>
                  </a:lnTo>
                  <a:lnTo>
                    <a:pt x="52" y="353"/>
                  </a:lnTo>
                  <a:lnTo>
                    <a:pt x="43" y="343"/>
                  </a:lnTo>
                  <a:lnTo>
                    <a:pt x="34" y="323"/>
                  </a:lnTo>
                  <a:lnTo>
                    <a:pt x="26" y="333"/>
                  </a:lnTo>
                  <a:lnTo>
                    <a:pt x="26" y="353"/>
                  </a:lnTo>
                  <a:lnTo>
                    <a:pt x="17" y="343"/>
                  </a:lnTo>
                  <a:lnTo>
                    <a:pt x="0" y="235"/>
                  </a:lnTo>
                  <a:lnTo>
                    <a:pt x="9" y="69"/>
                  </a:lnTo>
                  <a:lnTo>
                    <a:pt x="9" y="2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Freeform 82"/>
            <p:cNvSpPr>
              <a:spLocks/>
            </p:cNvSpPr>
            <p:nvPr/>
          </p:nvSpPr>
          <p:spPr bwMode="auto">
            <a:xfrm>
              <a:off x="3233" y="3429"/>
              <a:ext cx="410" cy="157"/>
            </a:xfrm>
            <a:custGeom>
              <a:avLst/>
              <a:gdLst>
                <a:gd name="T0" fmla="*/ 35 w 410"/>
                <a:gd name="T1" fmla="*/ 39 h 157"/>
                <a:gd name="T2" fmla="*/ 86 w 410"/>
                <a:gd name="T3" fmla="*/ 39 h 157"/>
                <a:gd name="T4" fmla="*/ 103 w 410"/>
                <a:gd name="T5" fmla="*/ 29 h 157"/>
                <a:gd name="T6" fmla="*/ 103 w 410"/>
                <a:gd name="T7" fmla="*/ 20 h 157"/>
                <a:gd name="T8" fmla="*/ 111 w 410"/>
                <a:gd name="T9" fmla="*/ 20 h 157"/>
                <a:gd name="T10" fmla="*/ 120 w 410"/>
                <a:gd name="T11" fmla="*/ 29 h 157"/>
                <a:gd name="T12" fmla="*/ 154 w 410"/>
                <a:gd name="T13" fmla="*/ 29 h 157"/>
                <a:gd name="T14" fmla="*/ 231 w 410"/>
                <a:gd name="T15" fmla="*/ 20 h 157"/>
                <a:gd name="T16" fmla="*/ 325 w 410"/>
                <a:gd name="T17" fmla="*/ 10 h 157"/>
                <a:gd name="T18" fmla="*/ 350 w 410"/>
                <a:gd name="T19" fmla="*/ 0 h 157"/>
                <a:gd name="T20" fmla="*/ 410 w 410"/>
                <a:gd name="T21" fmla="*/ 0 h 157"/>
                <a:gd name="T22" fmla="*/ 410 w 410"/>
                <a:gd name="T23" fmla="*/ 20 h 157"/>
                <a:gd name="T24" fmla="*/ 401 w 410"/>
                <a:gd name="T25" fmla="*/ 29 h 157"/>
                <a:gd name="T26" fmla="*/ 384 w 410"/>
                <a:gd name="T27" fmla="*/ 39 h 157"/>
                <a:gd name="T28" fmla="*/ 376 w 410"/>
                <a:gd name="T29" fmla="*/ 49 h 157"/>
                <a:gd name="T30" fmla="*/ 359 w 410"/>
                <a:gd name="T31" fmla="*/ 59 h 157"/>
                <a:gd name="T32" fmla="*/ 350 w 410"/>
                <a:gd name="T33" fmla="*/ 69 h 157"/>
                <a:gd name="T34" fmla="*/ 333 w 410"/>
                <a:gd name="T35" fmla="*/ 88 h 157"/>
                <a:gd name="T36" fmla="*/ 316 w 410"/>
                <a:gd name="T37" fmla="*/ 88 h 157"/>
                <a:gd name="T38" fmla="*/ 299 w 410"/>
                <a:gd name="T39" fmla="*/ 98 h 157"/>
                <a:gd name="T40" fmla="*/ 299 w 410"/>
                <a:gd name="T41" fmla="*/ 118 h 157"/>
                <a:gd name="T42" fmla="*/ 291 w 410"/>
                <a:gd name="T43" fmla="*/ 118 h 157"/>
                <a:gd name="T44" fmla="*/ 291 w 410"/>
                <a:gd name="T45" fmla="*/ 137 h 157"/>
                <a:gd name="T46" fmla="*/ 231 w 410"/>
                <a:gd name="T47" fmla="*/ 137 h 157"/>
                <a:gd name="T48" fmla="*/ 103 w 410"/>
                <a:gd name="T49" fmla="*/ 147 h 157"/>
                <a:gd name="T50" fmla="*/ 0 w 410"/>
                <a:gd name="T51" fmla="*/ 157 h 157"/>
                <a:gd name="T52" fmla="*/ 0 w 410"/>
                <a:gd name="T53" fmla="*/ 127 h 157"/>
                <a:gd name="T54" fmla="*/ 9 w 410"/>
                <a:gd name="T55" fmla="*/ 118 h 157"/>
                <a:gd name="T56" fmla="*/ 9 w 410"/>
                <a:gd name="T57" fmla="*/ 98 h 157"/>
                <a:gd name="T58" fmla="*/ 18 w 410"/>
                <a:gd name="T59" fmla="*/ 88 h 157"/>
                <a:gd name="T60" fmla="*/ 18 w 410"/>
                <a:gd name="T61" fmla="*/ 78 h 157"/>
                <a:gd name="T62" fmla="*/ 26 w 410"/>
                <a:gd name="T63" fmla="*/ 49 h 157"/>
                <a:gd name="T64" fmla="*/ 35 w 410"/>
                <a:gd name="T65" fmla="*/ 39 h 1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0"/>
                <a:gd name="T100" fmla="*/ 0 h 157"/>
                <a:gd name="T101" fmla="*/ 410 w 410"/>
                <a:gd name="T102" fmla="*/ 157 h 1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0" h="157">
                  <a:moveTo>
                    <a:pt x="35" y="39"/>
                  </a:moveTo>
                  <a:lnTo>
                    <a:pt x="86" y="39"/>
                  </a:lnTo>
                  <a:lnTo>
                    <a:pt x="103" y="29"/>
                  </a:lnTo>
                  <a:lnTo>
                    <a:pt x="103" y="20"/>
                  </a:lnTo>
                  <a:lnTo>
                    <a:pt x="111" y="20"/>
                  </a:lnTo>
                  <a:lnTo>
                    <a:pt x="120" y="29"/>
                  </a:lnTo>
                  <a:lnTo>
                    <a:pt x="154" y="29"/>
                  </a:lnTo>
                  <a:lnTo>
                    <a:pt x="231" y="20"/>
                  </a:lnTo>
                  <a:lnTo>
                    <a:pt x="325" y="10"/>
                  </a:lnTo>
                  <a:lnTo>
                    <a:pt x="350" y="0"/>
                  </a:lnTo>
                  <a:lnTo>
                    <a:pt x="410" y="0"/>
                  </a:lnTo>
                  <a:lnTo>
                    <a:pt x="410" y="20"/>
                  </a:lnTo>
                  <a:lnTo>
                    <a:pt x="401" y="29"/>
                  </a:lnTo>
                  <a:lnTo>
                    <a:pt x="384" y="39"/>
                  </a:lnTo>
                  <a:lnTo>
                    <a:pt x="376" y="49"/>
                  </a:lnTo>
                  <a:lnTo>
                    <a:pt x="359" y="59"/>
                  </a:lnTo>
                  <a:lnTo>
                    <a:pt x="350" y="69"/>
                  </a:lnTo>
                  <a:lnTo>
                    <a:pt x="333" y="88"/>
                  </a:lnTo>
                  <a:lnTo>
                    <a:pt x="316" y="88"/>
                  </a:lnTo>
                  <a:lnTo>
                    <a:pt x="299" y="98"/>
                  </a:lnTo>
                  <a:lnTo>
                    <a:pt x="299" y="118"/>
                  </a:lnTo>
                  <a:lnTo>
                    <a:pt x="291" y="118"/>
                  </a:lnTo>
                  <a:lnTo>
                    <a:pt x="291" y="137"/>
                  </a:lnTo>
                  <a:lnTo>
                    <a:pt x="231" y="137"/>
                  </a:lnTo>
                  <a:lnTo>
                    <a:pt x="103" y="147"/>
                  </a:lnTo>
                  <a:lnTo>
                    <a:pt x="0" y="157"/>
                  </a:lnTo>
                  <a:lnTo>
                    <a:pt x="0" y="127"/>
                  </a:lnTo>
                  <a:lnTo>
                    <a:pt x="9" y="118"/>
                  </a:lnTo>
                  <a:lnTo>
                    <a:pt x="9" y="98"/>
                  </a:lnTo>
                  <a:lnTo>
                    <a:pt x="18" y="88"/>
                  </a:lnTo>
                  <a:lnTo>
                    <a:pt x="18" y="78"/>
                  </a:lnTo>
                  <a:lnTo>
                    <a:pt x="26" y="49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Freeform 83"/>
            <p:cNvSpPr>
              <a:spLocks/>
            </p:cNvSpPr>
            <p:nvPr/>
          </p:nvSpPr>
          <p:spPr bwMode="auto">
            <a:xfrm>
              <a:off x="3268" y="3263"/>
              <a:ext cx="366" cy="205"/>
            </a:xfrm>
            <a:custGeom>
              <a:avLst/>
              <a:gdLst>
                <a:gd name="T0" fmla="*/ 290 w 366"/>
                <a:gd name="T1" fmla="*/ 176 h 205"/>
                <a:gd name="T2" fmla="*/ 315 w 366"/>
                <a:gd name="T3" fmla="*/ 166 h 205"/>
                <a:gd name="T4" fmla="*/ 332 w 366"/>
                <a:gd name="T5" fmla="*/ 137 h 205"/>
                <a:gd name="T6" fmla="*/ 341 w 366"/>
                <a:gd name="T7" fmla="*/ 127 h 205"/>
                <a:gd name="T8" fmla="*/ 349 w 366"/>
                <a:gd name="T9" fmla="*/ 117 h 205"/>
                <a:gd name="T10" fmla="*/ 366 w 366"/>
                <a:gd name="T11" fmla="*/ 107 h 205"/>
                <a:gd name="T12" fmla="*/ 366 w 366"/>
                <a:gd name="T13" fmla="*/ 97 h 205"/>
                <a:gd name="T14" fmla="*/ 358 w 366"/>
                <a:gd name="T15" fmla="*/ 88 h 205"/>
                <a:gd name="T16" fmla="*/ 341 w 366"/>
                <a:gd name="T17" fmla="*/ 78 h 205"/>
                <a:gd name="T18" fmla="*/ 332 w 366"/>
                <a:gd name="T19" fmla="*/ 58 h 205"/>
                <a:gd name="T20" fmla="*/ 332 w 366"/>
                <a:gd name="T21" fmla="*/ 29 h 205"/>
                <a:gd name="T22" fmla="*/ 324 w 366"/>
                <a:gd name="T23" fmla="*/ 29 h 205"/>
                <a:gd name="T24" fmla="*/ 307 w 366"/>
                <a:gd name="T25" fmla="*/ 19 h 205"/>
                <a:gd name="T26" fmla="*/ 298 w 366"/>
                <a:gd name="T27" fmla="*/ 19 h 205"/>
                <a:gd name="T28" fmla="*/ 290 w 366"/>
                <a:gd name="T29" fmla="*/ 19 h 205"/>
                <a:gd name="T30" fmla="*/ 281 w 366"/>
                <a:gd name="T31" fmla="*/ 19 h 205"/>
                <a:gd name="T32" fmla="*/ 273 w 366"/>
                <a:gd name="T33" fmla="*/ 29 h 205"/>
                <a:gd name="T34" fmla="*/ 264 w 366"/>
                <a:gd name="T35" fmla="*/ 19 h 205"/>
                <a:gd name="T36" fmla="*/ 247 w 366"/>
                <a:gd name="T37" fmla="*/ 19 h 205"/>
                <a:gd name="T38" fmla="*/ 238 w 366"/>
                <a:gd name="T39" fmla="*/ 0 h 205"/>
                <a:gd name="T40" fmla="*/ 213 w 366"/>
                <a:gd name="T41" fmla="*/ 0 h 205"/>
                <a:gd name="T42" fmla="*/ 213 w 366"/>
                <a:gd name="T43" fmla="*/ 19 h 205"/>
                <a:gd name="T44" fmla="*/ 204 w 366"/>
                <a:gd name="T45" fmla="*/ 29 h 205"/>
                <a:gd name="T46" fmla="*/ 196 w 366"/>
                <a:gd name="T47" fmla="*/ 29 h 205"/>
                <a:gd name="T48" fmla="*/ 187 w 366"/>
                <a:gd name="T49" fmla="*/ 39 h 205"/>
                <a:gd name="T50" fmla="*/ 187 w 366"/>
                <a:gd name="T51" fmla="*/ 49 h 205"/>
                <a:gd name="T52" fmla="*/ 170 w 366"/>
                <a:gd name="T53" fmla="*/ 58 h 205"/>
                <a:gd name="T54" fmla="*/ 170 w 366"/>
                <a:gd name="T55" fmla="*/ 78 h 205"/>
                <a:gd name="T56" fmla="*/ 162 w 366"/>
                <a:gd name="T57" fmla="*/ 88 h 205"/>
                <a:gd name="T58" fmla="*/ 153 w 366"/>
                <a:gd name="T59" fmla="*/ 88 h 205"/>
                <a:gd name="T60" fmla="*/ 145 w 366"/>
                <a:gd name="T61" fmla="*/ 78 h 205"/>
                <a:gd name="T62" fmla="*/ 136 w 366"/>
                <a:gd name="T63" fmla="*/ 78 h 205"/>
                <a:gd name="T64" fmla="*/ 136 w 366"/>
                <a:gd name="T65" fmla="*/ 88 h 205"/>
                <a:gd name="T66" fmla="*/ 128 w 366"/>
                <a:gd name="T67" fmla="*/ 97 h 205"/>
                <a:gd name="T68" fmla="*/ 119 w 366"/>
                <a:gd name="T69" fmla="*/ 88 h 205"/>
                <a:gd name="T70" fmla="*/ 111 w 366"/>
                <a:gd name="T71" fmla="*/ 97 h 205"/>
                <a:gd name="T72" fmla="*/ 102 w 366"/>
                <a:gd name="T73" fmla="*/ 107 h 205"/>
                <a:gd name="T74" fmla="*/ 93 w 366"/>
                <a:gd name="T75" fmla="*/ 97 h 205"/>
                <a:gd name="T76" fmla="*/ 68 w 366"/>
                <a:gd name="T77" fmla="*/ 97 h 205"/>
                <a:gd name="T78" fmla="*/ 59 w 366"/>
                <a:gd name="T79" fmla="*/ 117 h 205"/>
                <a:gd name="T80" fmla="*/ 59 w 366"/>
                <a:gd name="T81" fmla="*/ 127 h 205"/>
                <a:gd name="T82" fmla="*/ 42 w 366"/>
                <a:gd name="T83" fmla="*/ 137 h 205"/>
                <a:gd name="T84" fmla="*/ 42 w 366"/>
                <a:gd name="T85" fmla="*/ 156 h 205"/>
                <a:gd name="T86" fmla="*/ 34 w 366"/>
                <a:gd name="T87" fmla="*/ 166 h 205"/>
                <a:gd name="T88" fmla="*/ 17 w 366"/>
                <a:gd name="T89" fmla="*/ 156 h 205"/>
                <a:gd name="T90" fmla="*/ 8 w 366"/>
                <a:gd name="T91" fmla="*/ 166 h 205"/>
                <a:gd name="T92" fmla="*/ 0 w 366"/>
                <a:gd name="T93" fmla="*/ 176 h 205"/>
                <a:gd name="T94" fmla="*/ 8 w 366"/>
                <a:gd name="T95" fmla="*/ 176 h 205"/>
                <a:gd name="T96" fmla="*/ 8 w 366"/>
                <a:gd name="T97" fmla="*/ 186 h 205"/>
                <a:gd name="T98" fmla="*/ 0 w 366"/>
                <a:gd name="T99" fmla="*/ 205 h 205"/>
                <a:gd name="T100" fmla="*/ 51 w 366"/>
                <a:gd name="T101" fmla="*/ 205 h 205"/>
                <a:gd name="T102" fmla="*/ 68 w 366"/>
                <a:gd name="T103" fmla="*/ 195 h 205"/>
                <a:gd name="T104" fmla="*/ 68 w 366"/>
                <a:gd name="T105" fmla="*/ 186 h 205"/>
                <a:gd name="T106" fmla="*/ 76 w 366"/>
                <a:gd name="T107" fmla="*/ 186 h 205"/>
                <a:gd name="T108" fmla="*/ 85 w 366"/>
                <a:gd name="T109" fmla="*/ 195 h 205"/>
                <a:gd name="T110" fmla="*/ 119 w 366"/>
                <a:gd name="T111" fmla="*/ 195 h 205"/>
                <a:gd name="T112" fmla="*/ 196 w 366"/>
                <a:gd name="T113" fmla="*/ 186 h 205"/>
                <a:gd name="T114" fmla="*/ 290 w 366"/>
                <a:gd name="T115" fmla="*/ 176 h 20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6"/>
                <a:gd name="T175" fmla="*/ 0 h 205"/>
                <a:gd name="T176" fmla="*/ 366 w 366"/>
                <a:gd name="T177" fmla="*/ 205 h 20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6" h="205">
                  <a:moveTo>
                    <a:pt x="290" y="176"/>
                  </a:moveTo>
                  <a:lnTo>
                    <a:pt x="315" y="166"/>
                  </a:lnTo>
                  <a:lnTo>
                    <a:pt x="332" y="137"/>
                  </a:lnTo>
                  <a:lnTo>
                    <a:pt x="341" y="127"/>
                  </a:lnTo>
                  <a:lnTo>
                    <a:pt x="349" y="117"/>
                  </a:lnTo>
                  <a:lnTo>
                    <a:pt x="366" y="107"/>
                  </a:lnTo>
                  <a:lnTo>
                    <a:pt x="366" y="97"/>
                  </a:lnTo>
                  <a:lnTo>
                    <a:pt x="358" y="88"/>
                  </a:lnTo>
                  <a:lnTo>
                    <a:pt x="341" y="78"/>
                  </a:lnTo>
                  <a:lnTo>
                    <a:pt x="332" y="58"/>
                  </a:lnTo>
                  <a:lnTo>
                    <a:pt x="332" y="29"/>
                  </a:lnTo>
                  <a:lnTo>
                    <a:pt x="324" y="29"/>
                  </a:lnTo>
                  <a:lnTo>
                    <a:pt x="307" y="19"/>
                  </a:lnTo>
                  <a:lnTo>
                    <a:pt x="298" y="19"/>
                  </a:lnTo>
                  <a:lnTo>
                    <a:pt x="290" y="19"/>
                  </a:lnTo>
                  <a:lnTo>
                    <a:pt x="281" y="19"/>
                  </a:lnTo>
                  <a:lnTo>
                    <a:pt x="273" y="29"/>
                  </a:lnTo>
                  <a:lnTo>
                    <a:pt x="264" y="19"/>
                  </a:lnTo>
                  <a:lnTo>
                    <a:pt x="247" y="19"/>
                  </a:lnTo>
                  <a:lnTo>
                    <a:pt x="238" y="0"/>
                  </a:lnTo>
                  <a:lnTo>
                    <a:pt x="213" y="0"/>
                  </a:lnTo>
                  <a:lnTo>
                    <a:pt x="213" y="19"/>
                  </a:lnTo>
                  <a:lnTo>
                    <a:pt x="204" y="29"/>
                  </a:lnTo>
                  <a:lnTo>
                    <a:pt x="196" y="29"/>
                  </a:lnTo>
                  <a:lnTo>
                    <a:pt x="187" y="39"/>
                  </a:lnTo>
                  <a:lnTo>
                    <a:pt x="187" y="49"/>
                  </a:lnTo>
                  <a:lnTo>
                    <a:pt x="170" y="58"/>
                  </a:lnTo>
                  <a:lnTo>
                    <a:pt x="170" y="78"/>
                  </a:lnTo>
                  <a:lnTo>
                    <a:pt x="162" y="88"/>
                  </a:lnTo>
                  <a:lnTo>
                    <a:pt x="153" y="88"/>
                  </a:lnTo>
                  <a:lnTo>
                    <a:pt x="145" y="78"/>
                  </a:lnTo>
                  <a:lnTo>
                    <a:pt x="136" y="78"/>
                  </a:lnTo>
                  <a:lnTo>
                    <a:pt x="136" y="88"/>
                  </a:lnTo>
                  <a:lnTo>
                    <a:pt x="128" y="97"/>
                  </a:lnTo>
                  <a:lnTo>
                    <a:pt x="119" y="88"/>
                  </a:lnTo>
                  <a:lnTo>
                    <a:pt x="111" y="97"/>
                  </a:lnTo>
                  <a:lnTo>
                    <a:pt x="102" y="107"/>
                  </a:lnTo>
                  <a:lnTo>
                    <a:pt x="93" y="97"/>
                  </a:lnTo>
                  <a:lnTo>
                    <a:pt x="68" y="97"/>
                  </a:lnTo>
                  <a:lnTo>
                    <a:pt x="59" y="117"/>
                  </a:lnTo>
                  <a:lnTo>
                    <a:pt x="59" y="127"/>
                  </a:lnTo>
                  <a:lnTo>
                    <a:pt x="42" y="137"/>
                  </a:lnTo>
                  <a:lnTo>
                    <a:pt x="42" y="156"/>
                  </a:lnTo>
                  <a:lnTo>
                    <a:pt x="34" y="166"/>
                  </a:lnTo>
                  <a:lnTo>
                    <a:pt x="17" y="156"/>
                  </a:lnTo>
                  <a:lnTo>
                    <a:pt x="8" y="166"/>
                  </a:lnTo>
                  <a:lnTo>
                    <a:pt x="0" y="176"/>
                  </a:lnTo>
                  <a:lnTo>
                    <a:pt x="8" y="176"/>
                  </a:lnTo>
                  <a:lnTo>
                    <a:pt x="8" y="186"/>
                  </a:lnTo>
                  <a:lnTo>
                    <a:pt x="0" y="205"/>
                  </a:lnTo>
                  <a:lnTo>
                    <a:pt x="51" y="205"/>
                  </a:lnTo>
                  <a:lnTo>
                    <a:pt x="68" y="195"/>
                  </a:lnTo>
                  <a:lnTo>
                    <a:pt x="68" y="186"/>
                  </a:lnTo>
                  <a:lnTo>
                    <a:pt x="76" y="186"/>
                  </a:lnTo>
                  <a:lnTo>
                    <a:pt x="85" y="195"/>
                  </a:lnTo>
                  <a:lnTo>
                    <a:pt x="119" y="195"/>
                  </a:lnTo>
                  <a:lnTo>
                    <a:pt x="196" y="186"/>
                  </a:lnTo>
                  <a:lnTo>
                    <a:pt x="290" y="17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Freeform 84"/>
            <p:cNvSpPr>
              <a:spLocks/>
            </p:cNvSpPr>
            <p:nvPr/>
          </p:nvSpPr>
          <p:spPr bwMode="auto">
            <a:xfrm>
              <a:off x="3327" y="3067"/>
              <a:ext cx="154" cy="303"/>
            </a:xfrm>
            <a:custGeom>
              <a:avLst/>
              <a:gdLst>
                <a:gd name="T0" fmla="*/ 0 w 154"/>
                <a:gd name="T1" fmla="*/ 293 h 303"/>
                <a:gd name="T2" fmla="*/ 0 w 154"/>
                <a:gd name="T3" fmla="*/ 274 h 303"/>
                <a:gd name="T4" fmla="*/ 17 w 154"/>
                <a:gd name="T5" fmla="*/ 254 h 303"/>
                <a:gd name="T6" fmla="*/ 17 w 154"/>
                <a:gd name="T7" fmla="*/ 245 h 303"/>
                <a:gd name="T8" fmla="*/ 26 w 154"/>
                <a:gd name="T9" fmla="*/ 235 h 303"/>
                <a:gd name="T10" fmla="*/ 26 w 154"/>
                <a:gd name="T11" fmla="*/ 225 h 303"/>
                <a:gd name="T12" fmla="*/ 17 w 154"/>
                <a:gd name="T13" fmla="*/ 215 h 303"/>
                <a:gd name="T14" fmla="*/ 9 w 154"/>
                <a:gd name="T15" fmla="*/ 19 h 303"/>
                <a:gd name="T16" fmla="*/ 17 w 154"/>
                <a:gd name="T17" fmla="*/ 19 h 303"/>
                <a:gd name="T18" fmla="*/ 26 w 154"/>
                <a:gd name="T19" fmla="*/ 19 h 303"/>
                <a:gd name="T20" fmla="*/ 34 w 154"/>
                <a:gd name="T21" fmla="*/ 19 h 303"/>
                <a:gd name="T22" fmla="*/ 43 w 154"/>
                <a:gd name="T23" fmla="*/ 10 h 303"/>
                <a:gd name="T24" fmla="*/ 52 w 154"/>
                <a:gd name="T25" fmla="*/ 10 h 303"/>
                <a:gd name="T26" fmla="*/ 137 w 154"/>
                <a:gd name="T27" fmla="*/ 0 h 303"/>
                <a:gd name="T28" fmla="*/ 154 w 154"/>
                <a:gd name="T29" fmla="*/ 196 h 303"/>
                <a:gd name="T30" fmla="*/ 154 w 154"/>
                <a:gd name="T31" fmla="*/ 215 h 303"/>
                <a:gd name="T32" fmla="*/ 145 w 154"/>
                <a:gd name="T33" fmla="*/ 225 h 303"/>
                <a:gd name="T34" fmla="*/ 137 w 154"/>
                <a:gd name="T35" fmla="*/ 225 h 303"/>
                <a:gd name="T36" fmla="*/ 128 w 154"/>
                <a:gd name="T37" fmla="*/ 235 h 303"/>
                <a:gd name="T38" fmla="*/ 128 w 154"/>
                <a:gd name="T39" fmla="*/ 245 h 303"/>
                <a:gd name="T40" fmla="*/ 111 w 154"/>
                <a:gd name="T41" fmla="*/ 254 h 303"/>
                <a:gd name="T42" fmla="*/ 103 w 154"/>
                <a:gd name="T43" fmla="*/ 284 h 303"/>
                <a:gd name="T44" fmla="*/ 94 w 154"/>
                <a:gd name="T45" fmla="*/ 284 h 303"/>
                <a:gd name="T46" fmla="*/ 86 w 154"/>
                <a:gd name="T47" fmla="*/ 274 h 303"/>
                <a:gd name="T48" fmla="*/ 77 w 154"/>
                <a:gd name="T49" fmla="*/ 274 h 303"/>
                <a:gd name="T50" fmla="*/ 77 w 154"/>
                <a:gd name="T51" fmla="*/ 284 h 303"/>
                <a:gd name="T52" fmla="*/ 69 w 154"/>
                <a:gd name="T53" fmla="*/ 293 h 303"/>
                <a:gd name="T54" fmla="*/ 60 w 154"/>
                <a:gd name="T55" fmla="*/ 284 h 303"/>
                <a:gd name="T56" fmla="*/ 52 w 154"/>
                <a:gd name="T57" fmla="*/ 293 h 303"/>
                <a:gd name="T58" fmla="*/ 43 w 154"/>
                <a:gd name="T59" fmla="*/ 303 h 303"/>
                <a:gd name="T60" fmla="*/ 34 w 154"/>
                <a:gd name="T61" fmla="*/ 293 h 303"/>
                <a:gd name="T62" fmla="*/ 9 w 154"/>
                <a:gd name="T63" fmla="*/ 293 h 303"/>
                <a:gd name="T64" fmla="*/ 0 w 154"/>
                <a:gd name="T65" fmla="*/ 303 h 303"/>
                <a:gd name="T66" fmla="*/ 0 w 154"/>
                <a:gd name="T67" fmla="*/ 293 h 30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4"/>
                <a:gd name="T103" fmla="*/ 0 h 303"/>
                <a:gd name="T104" fmla="*/ 154 w 154"/>
                <a:gd name="T105" fmla="*/ 303 h 30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4" h="303">
                  <a:moveTo>
                    <a:pt x="0" y="293"/>
                  </a:moveTo>
                  <a:lnTo>
                    <a:pt x="0" y="274"/>
                  </a:lnTo>
                  <a:lnTo>
                    <a:pt x="17" y="254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26" y="225"/>
                  </a:lnTo>
                  <a:lnTo>
                    <a:pt x="17" y="215"/>
                  </a:lnTo>
                  <a:lnTo>
                    <a:pt x="9" y="19"/>
                  </a:lnTo>
                  <a:lnTo>
                    <a:pt x="17" y="19"/>
                  </a:lnTo>
                  <a:lnTo>
                    <a:pt x="26" y="19"/>
                  </a:lnTo>
                  <a:lnTo>
                    <a:pt x="34" y="19"/>
                  </a:lnTo>
                  <a:lnTo>
                    <a:pt x="43" y="10"/>
                  </a:lnTo>
                  <a:lnTo>
                    <a:pt x="52" y="10"/>
                  </a:lnTo>
                  <a:lnTo>
                    <a:pt x="137" y="0"/>
                  </a:lnTo>
                  <a:lnTo>
                    <a:pt x="154" y="196"/>
                  </a:lnTo>
                  <a:lnTo>
                    <a:pt x="154" y="215"/>
                  </a:lnTo>
                  <a:lnTo>
                    <a:pt x="145" y="225"/>
                  </a:lnTo>
                  <a:lnTo>
                    <a:pt x="137" y="225"/>
                  </a:lnTo>
                  <a:lnTo>
                    <a:pt x="128" y="235"/>
                  </a:lnTo>
                  <a:lnTo>
                    <a:pt x="128" y="245"/>
                  </a:lnTo>
                  <a:lnTo>
                    <a:pt x="111" y="254"/>
                  </a:lnTo>
                  <a:lnTo>
                    <a:pt x="103" y="284"/>
                  </a:lnTo>
                  <a:lnTo>
                    <a:pt x="94" y="284"/>
                  </a:lnTo>
                  <a:lnTo>
                    <a:pt x="86" y="274"/>
                  </a:lnTo>
                  <a:lnTo>
                    <a:pt x="77" y="274"/>
                  </a:lnTo>
                  <a:lnTo>
                    <a:pt x="77" y="284"/>
                  </a:lnTo>
                  <a:lnTo>
                    <a:pt x="69" y="293"/>
                  </a:lnTo>
                  <a:lnTo>
                    <a:pt x="60" y="284"/>
                  </a:lnTo>
                  <a:lnTo>
                    <a:pt x="52" y="293"/>
                  </a:lnTo>
                  <a:lnTo>
                    <a:pt x="43" y="303"/>
                  </a:lnTo>
                  <a:lnTo>
                    <a:pt x="34" y="293"/>
                  </a:lnTo>
                  <a:lnTo>
                    <a:pt x="9" y="293"/>
                  </a:lnTo>
                  <a:lnTo>
                    <a:pt x="0" y="30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Freeform 85"/>
            <p:cNvSpPr>
              <a:spLocks/>
            </p:cNvSpPr>
            <p:nvPr/>
          </p:nvSpPr>
          <p:spPr bwMode="auto">
            <a:xfrm>
              <a:off x="3148" y="3028"/>
              <a:ext cx="205" cy="411"/>
            </a:xfrm>
            <a:custGeom>
              <a:avLst/>
              <a:gdLst>
                <a:gd name="T0" fmla="*/ 34 w 205"/>
                <a:gd name="T1" fmla="*/ 9 h 411"/>
                <a:gd name="T2" fmla="*/ 171 w 205"/>
                <a:gd name="T3" fmla="*/ 0 h 411"/>
                <a:gd name="T4" fmla="*/ 171 w 205"/>
                <a:gd name="T5" fmla="*/ 19 h 411"/>
                <a:gd name="T6" fmla="*/ 179 w 205"/>
                <a:gd name="T7" fmla="*/ 29 h 411"/>
                <a:gd name="T8" fmla="*/ 179 w 205"/>
                <a:gd name="T9" fmla="*/ 49 h 411"/>
                <a:gd name="T10" fmla="*/ 188 w 205"/>
                <a:gd name="T11" fmla="*/ 58 h 411"/>
                <a:gd name="T12" fmla="*/ 196 w 205"/>
                <a:gd name="T13" fmla="*/ 254 h 411"/>
                <a:gd name="T14" fmla="*/ 205 w 205"/>
                <a:gd name="T15" fmla="*/ 264 h 411"/>
                <a:gd name="T16" fmla="*/ 205 w 205"/>
                <a:gd name="T17" fmla="*/ 274 h 411"/>
                <a:gd name="T18" fmla="*/ 196 w 205"/>
                <a:gd name="T19" fmla="*/ 284 h 411"/>
                <a:gd name="T20" fmla="*/ 196 w 205"/>
                <a:gd name="T21" fmla="*/ 293 h 411"/>
                <a:gd name="T22" fmla="*/ 179 w 205"/>
                <a:gd name="T23" fmla="*/ 313 h 411"/>
                <a:gd name="T24" fmla="*/ 179 w 205"/>
                <a:gd name="T25" fmla="*/ 332 h 411"/>
                <a:gd name="T26" fmla="*/ 179 w 205"/>
                <a:gd name="T27" fmla="*/ 342 h 411"/>
                <a:gd name="T28" fmla="*/ 179 w 205"/>
                <a:gd name="T29" fmla="*/ 352 h 411"/>
                <a:gd name="T30" fmla="*/ 179 w 205"/>
                <a:gd name="T31" fmla="*/ 362 h 411"/>
                <a:gd name="T32" fmla="*/ 162 w 205"/>
                <a:gd name="T33" fmla="*/ 372 h 411"/>
                <a:gd name="T34" fmla="*/ 162 w 205"/>
                <a:gd name="T35" fmla="*/ 391 h 411"/>
                <a:gd name="T36" fmla="*/ 154 w 205"/>
                <a:gd name="T37" fmla="*/ 401 h 411"/>
                <a:gd name="T38" fmla="*/ 137 w 205"/>
                <a:gd name="T39" fmla="*/ 391 h 411"/>
                <a:gd name="T40" fmla="*/ 128 w 205"/>
                <a:gd name="T41" fmla="*/ 401 h 411"/>
                <a:gd name="T42" fmla="*/ 120 w 205"/>
                <a:gd name="T43" fmla="*/ 411 h 411"/>
                <a:gd name="T44" fmla="*/ 111 w 205"/>
                <a:gd name="T45" fmla="*/ 391 h 411"/>
                <a:gd name="T46" fmla="*/ 111 w 205"/>
                <a:gd name="T47" fmla="*/ 381 h 411"/>
                <a:gd name="T48" fmla="*/ 103 w 205"/>
                <a:gd name="T49" fmla="*/ 352 h 411"/>
                <a:gd name="T50" fmla="*/ 68 w 205"/>
                <a:gd name="T51" fmla="*/ 332 h 411"/>
                <a:gd name="T52" fmla="*/ 60 w 205"/>
                <a:gd name="T53" fmla="*/ 323 h 411"/>
                <a:gd name="T54" fmla="*/ 60 w 205"/>
                <a:gd name="T55" fmla="*/ 303 h 411"/>
                <a:gd name="T56" fmla="*/ 68 w 205"/>
                <a:gd name="T57" fmla="*/ 293 h 411"/>
                <a:gd name="T58" fmla="*/ 68 w 205"/>
                <a:gd name="T59" fmla="*/ 274 h 411"/>
                <a:gd name="T60" fmla="*/ 60 w 205"/>
                <a:gd name="T61" fmla="*/ 264 h 411"/>
                <a:gd name="T62" fmla="*/ 51 w 205"/>
                <a:gd name="T63" fmla="*/ 274 h 411"/>
                <a:gd name="T64" fmla="*/ 51 w 205"/>
                <a:gd name="T65" fmla="*/ 274 h 411"/>
                <a:gd name="T66" fmla="*/ 43 w 205"/>
                <a:gd name="T67" fmla="*/ 264 h 411"/>
                <a:gd name="T68" fmla="*/ 43 w 205"/>
                <a:gd name="T69" fmla="*/ 254 h 411"/>
                <a:gd name="T70" fmla="*/ 34 w 205"/>
                <a:gd name="T71" fmla="*/ 235 h 411"/>
                <a:gd name="T72" fmla="*/ 17 w 205"/>
                <a:gd name="T73" fmla="*/ 225 h 411"/>
                <a:gd name="T74" fmla="*/ 0 w 205"/>
                <a:gd name="T75" fmla="*/ 195 h 411"/>
                <a:gd name="T76" fmla="*/ 0 w 205"/>
                <a:gd name="T77" fmla="*/ 166 h 411"/>
                <a:gd name="T78" fmla="*/ 17 w 205"/>
                <a:gd name="T79" fmla="*/ 127 h 411"/>
                <a:gd name="T80" fmla="*/ 26 w 205"/>
                <a:gd name="T81" fmla="*/ 107 h 411"/>
                <a:gd name="T82" fmla="*/ 17 w 205"/>
                <a:gd name="T83" fmla="*/ 97 h 411"/>
                <a:gd name="T84" fmla="*/ 26 w 205"/>
                <a:gd name="T85" fmla="*/ 88 h 411"/>
                <a:gd name="T86" fmla="*/ 51 w 205"/>
                <a:gd name="T87" fmla="*/ 78 h 411"/>
                <a:gd name="T88" fmla="*/ 60 w 205"/>
                <a:gd name="T89" fmla="*/ 58 h 411"/>
                <a:gd name="T90" fmla="*/ 60 w 205"/>
                <a:gd name="T91" fmla="*/ 29 h 411"/>
                <a:gd name="T92" fmla="*/ 43 w 205"/>
                <a:gd name="T93" fmla="*/ 19 h 411"/>
                <a:gd name="T94" fmla="*/ 34 w 205"/>
                <a:gd name="T95" fmla="*/ 9 h 4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5"/>
                <a:gd name="T145" fmla="*/ 0 h 411"/>
                <a:gd name="T146" fmla="*/ 205 w 205"/>
                <a:gd name="T147" fmla="*/ 411 h 4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5" h="411">
                  <a:moveTo>
                    <a:pt x="34" y="9"/>
                  </a:moveTo>
                  <a:lnTo>
                    <a:pt x="171" y="0"/>
                  </a:lnTo>
                  <a:lnTo>
                    <a:pt x="171" y="19"/>
                  </a:lnTo>
                  <a:lnTo>
                    <a:pt x="179" y="29"/>
                  </a:lnTo>
                  <a:lnTo>
                    <a:pt x="179" y="49"/>
                  </a:lnTo>
                  <a:lnTo>
                    <a:pt x="188" y="58"/>
                  </a:lnTo>
                  <a:lnTo>
                    <a:pt x="196" y="254"/>
                  </a:lnTo>
                  <a:lnTo>
                    <a:pt x="205" y="264"/>
                  </a:lnTo>
                  <a:lnTo>
                    <a:pt x="205" y="274"/>
                  </a:lnTo>
                  <a:lnTo>
                    <a:pt x="196" y="284"/>
                  </a:lnTo>
                  <a:lnTo>
                    <a:pt x="196" y="293"/>
                  </a:lnTo>
                  <a:lnTo>
                    <a:pt x="179" y="313"/>
                  </a:lnTo>
                  <a:lnTo>
                    <a:pt x="179" y="332"/>
                  </a:lnTo>
                  <a:lnTo>
                    <a:pt x="179" y="342"/>
                  </a:lnTo>
                  <a:lnTo>
                    <a:pt x="179" y="352"/>
                  </a:lnTo>
                  <a:lnTo>
                    <a:pt x="179" y="362"/>
                  </a:lnTo>
                  <a:lnTo>
                    <a:pt x="162" y="372"/>
                  </a:lnTo>
                  <a:lnTo>
                    <a:pt x="162" y="391"/>
                  </a:lnTo>
                  <a:lnTo>
                    <a:pt x="154" y="401"/>
                  </a:lnTo>
                  <a:lnTo>
                    <a:pt x="137" y="391"/>
                  </a:lnTo>
                  <a:lnTo>
                    <a:pt x="128" y="401"/>
                  </a:lnTo>
                  <a:lnTo>
                    <a:pt x="120" y="411"/>
                  </a:lnTo>
                  <a:lnTo>
                    <a:pt x="111" y="391"/>
                  </a:lnTo>
                  <a:lnTo>
                    <a:pt x="111" y="381"/>
                  </a:lnTo>
                  <a:lnTo>
                    <a:pt x="103" y="352"/>
                  </a:lnTo>
                  <a:lnTo>
                    <a:pt x="68" y="332"/>
                  </a:lnTo>
                  <a:lnTo>
                    <a:pt x="60" y="323"/>
                  </a:lnTo>
                  <a:lnTo>
                    <a:pt x="60" y="303"/>
                  </a:lnTo>
                  <a:lnTo>
                    <a:pt x="68" y="293"/>
                  </a:lnTo>
                  <a:lnTo>
                    <a:pt x="68" y="274"/>
                  </a:lnTo>
                  <a:lnTo>
                    <a:pt x="60" y="264"/>
                  </a:lnTo>
                  <a:lnTo>
                    <a:pt x="51" y="274"/>
                  </a:lnTo>
                  <a:lnTo>
                    <a:pt x="43" y="264"/>
                  </a:lnTo>
                  <a:lnTo>
                    <a:pt x="43" y="254"/>
                  </a:lnTo>
                  <a:lnTo>
                    <a:pt x="34" y="235"/>
                  </a:lnTo>
                  <a:lnTo>
                    <a:pt x="17" y="225"/>
                  </a:lnTo>
                  <a:lnTo>
                    <a:pt x="0" y="195"/>
                  </a:lnTo>
                  <a:lnTo>
                    <a:pt x="0" y="166"/>
                  </a:lnTo>
                  <a:lnTo>
                    <a:pt x="17" y="127"/>
                  </a:lnTo>
                  <a:lnTo>
                    <a:pt x="26" y="107"/>
                  </a:lnTo>
                  <a:lnTo>
                    <a:pt x="17" y="97"/>
                  </a:lnTo>
                  <a:lnTo>
                    <a:pt x="26" y="88"/>
                  </a:lnTo>
                  <a:lnTo>
                    <a:pt x="51" y="78"/>
                  </a:lnTo>
                  <a:lnTo>
                    <a:pt x="60" y="58"/>
                  </a:lnTo>
                  <a:lnTo>
                    <a:pt x="60" y="29"/>
                  </a:lnTo>
                  <a:lnTo>
                    <a:pt x="43" y="19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Freeform 86"/>
            <p:cNvSpPr>
              <a:spLocks/>
            </p:cNvSpPr>
            <p:nvPr/>
          </p:nvSpPr>
          <p:spPr bwMode="auto">
            <a:xfrm>
              <a:off x="3071" y="2714"/>
              <a:ext cx="273" cy="323"/>
            </a:xfrm>
            <a:custGeom>
              <a:avLst/>
              <a:gdLst>
                <a:gd name="T0" fmla="*/ 43 w 273"/>
                <a:gd name="T1" fmla="*/ 20 h 323"/>
                <a:gd name="T2" fmla="*/ 52 w 273"/>
                <a:gd name="T3" fmla="*/ 20 h 323"/>
                <a:gd name="T4" fmla="*/ 77 w 273"/>
                <a:gd name="T5" fmla="*/ 0 h 323"/>
                <a:gd name="T6" fmla="*/ 94 w 273"/>
                <a:gd name="T7" fmla="*/ 0 h 323"/>
                <a:gd name="T8" fmla="*/ 94 w 273"/>
                <a:gd name="T9" fmla="*/ 20 h 323"/>
                <a:gd name="T10" fmla="*/ 111 w 273"/>
                <a:gd name="T11" fmla="*/ 30 h 323"/>
                <a:gd name="T12" fmla="*/ 120 w 273"/>
                <a:gd name="T13" fmla="*/ 30 h 323"/>
                <a:gd name="T14" fmla="*/ 128 w 273"/>
                <a:gd name="T15" fmla="*/ 39 h 323"/>
                <a:gd name="T16" fmla="*/ 154 w 273"/>
                <a:gd name="T17" fmla="*/ 49 h 323"/>
                <a:gd name="T18" fmla="*/ 180 w 273"/>
                <a:gd name="T19" fmla="*/ 49 h 323"/>
                <a:gd name="T20" fmla="*/ 188 w 273"/>
                <a:gd name="T21" fmla="*/ 59 h 323"/>
                <a:gd name="T22" fmla="*/ 197 w 273"/>
                <a:gd name="T23" fmla="*/ 59 h 323"/>
                <a:gd name="T24" fmla="*/ 222 w 273"/>
                <a:gd name="T25" fmla="*/ 69 h 323"/>
                <a:gd name="T26" fmla="*/ 231 w 273"/>
                <a:gd name="T27" fmla="*/ 79 h 323"/>
                <a:gd name="T28" fmla="*/ 231 w 273"/>
                <a:gd name="T29" fmla="*/ 108 h 323"/>
                <a:gd name="T30" fmla="*/ 239 w 273"/>
                <a:gd name="T31" fmla="*/ 108 h 323"/>
                <a:gd name="T32" fmla="*/ 248 w 273"/>
                <a:gd name="T33" fmla="*/ 128 h 323"/>
                <a:gd name="T34" fmla="*/ 239 w 273"/>
                <a:gd name="T35" fmla="*/ 137 h 323"/>
                <a:gd name="T36" fmla="*/ 231 w 273"/>
                <a:gd name="T37" fmla="*/ 147 h 323"/>
                <a:gd name="T38" fmla="*/ 231 w 273"/>
                <a:gd name="T39" fmla="*/ 157 h 323"/>
                <a:gd name="T40" fmla="*/ 231 w 273"/>
                <a:gd name="T41" fmla="*/ 167 h 323"/>
                <a:gd name="T42" fmla="*/ 248 w 273"/>
                <a:gd name="T43" fmla="*/ 147 h 323"/>
                <a:gd name="T44" fmla="*/ 256 w 273"/>
                <a:gd name="T45" fmla="*/ 137 h 323"/>
                <a:gd name="T46" fmla="*/ 265 w 273"/>
                <a:gd name="T47" fmla="*/ 118 h 323"/>
                <a:gd name="T48" fmla="*/ 273 w 273"/>
                <a:gd name="T49" fmla="*/ 108 h 323"/>
                <a:gd name="T50" fmla="*/ 273 w 273"/>
                <a:gd name="T51" fmla="*/ 118 h 323"/>
                <a:gd name="T52" fmla="*/ 265 w 273"/>
                <a:gd name="T53" fmla="*/ 137 h 323"/>
                <a:gd name="T54" fmla="*/ 256 w 273"/>
                <a:gd name="T55" fmla="*/ 157 h 323"/>
                <a:gd name="T56" fmla="*/ 248 w 273"/>
                <a:gd name="T57" fmla="*/ 167 h 323"/>
                <a:gd name="T58" fmla="*/ 248 w 273"/>
                <a:gd name="T59" fmla="*/ 196 h 323"/>
                <a:gd name="T60" fmla="*/ 248 w 273"/>
                <a:gd name="T61" fmla="*/ 235 h 323"/>
                <a:gd name="T62" fmla="*/ 239 w 273"/>
                <a:gd name="T63" fmla="*/ 255 h 323"/>
                <a:gd name="T64" fmla="*/ 248 w 273"/>
                <a:gd name="T65" fmla="*/ 284 h 323"/>
                <a:gd name="T66" fmla="*/ 248 w 273"/>
                <a:gd name="T67" fmla="*/ 314 h 323"/>
                <a:gd name="T68" fmla="*/ 111 w 273"/>
                <a:gd name="T69" fmla="*/ 323 h 323"/>
                <a:gd name="T70" fmla="*/ 111 w 273"/>
                <a:gd name="T71" fmla="*/ 314 h 323"/>
                <a:gd name="T72" fmla="*/ 94 w 273"/>
                <a:gd name="T73" fmla="*/ 304 h 323"/>
                <a:gd name="T74" fmla="*/ 86 w 273"/>
                <a:gd name="T75" fmla="*/ 274 h 323"/>
                <a:gd name="T76" fmla="*/ 86 w 273"/>
                <a:gd name="T77" fmla="*/ 255 h 323"/>
                <a:gd name="T78" fmla="*/ 77 w 273"/>
                <a:gd name="T79" fmla="*/ 245 h 323"/>
                <a:gd name="T80" fmla="*/ 86 w 273"/>
                <a:gd name="T81" fmla="*/ 225 h 323"/>
                <a:gd name="T82" fmla="*/ 77 w 273"/>
                <a:gd name="T83" fmla="*/ 216 h 323"/>
                <a:gd name="T84" fmla="*/ 52 w 273"/>
                <a:gd name="T85" fmla="*/ 196 h 323"/>
                <a:gd name="T86" fmla="*/ 52 w 273"/>
                <a:gd name="T87" fmla="*/ 186 h 323"/>
                <a:gd name="T88" fmla="*/ 43 w 273"/>
                <a:gd name="T89" fmla="*/ 186 h 323"/>
                <a:gd name="T90" fmla="*/ 35 w 273"/>
                <a:gd name="T91" fmla="*/ 177 h 323"/>
                <a:gd name="T92" fmla="*/ 17 w 273"/>
                <a:gd name="T93" fmla="*/ 167 h 323"/>
                <a:gd name="T94" fmla="*/ 9 w 273"/>
                <a:gd name="T95" fmla="*/ 157 h 323"/>
                <a:gd name="T96" fmla="*/ 17 w 273"/>
                <a:gd name="T97" fmla="*/ 118 h 323"/>
                <a:gd name="T98" fmla="*/ 0 w 273"/>
                <a:gd name="T99" fmla="*/ 98 h 323"/>
                <a:gd name="T100" fmla="*/ 9 w 273"/>
                <a:gd name="T101" fmla="*/ 79 h 323"/>
                <a:gd name="T102" fmla="*/ 26 w 273"/>
                <a:gd name="T103" fmla="*/ 59 h 323"/>
                <a:gd name="T104" fmla="*/ 35 w 273"/>
                <a:gd name="T105" fmla="*/ 20 h 323"/>
                <a:gd name="T106" fmla="*/ 43 w 273"/>
                <a:gd name="T107" fmla="*/ 20 h 3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3"/>
                <a:gd name="T163" fmla="*/ 0 h 323"/>
                <a:gd name="T164" fmla="*/ 273 w 273"/>
                <a:gd name="T165" fmla="*/ 323 h 32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3" h="323">
                  <a:moveTo>
                    <a:pt x="43" y="20"/>
                  </a:moveTo>
                  <a:lnTo>
                    <a:pt x="52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20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28" y="39"/>
                  </a:lnTo>
                  <a:lnTo>
                    <a:pt x="154" y="49"/>
                  </a:lnTo>
                  <a:lnTo>
                    <a:pt x="180" y="49"/>
                  </a:lnTo>
                  <a:lnTo>
                    <a:pt x="188" y="59"/>
                  </a:lnTo>
                  <a:lnTo>
                    <a:pt x="197" y="59"/>
                  </a:lnTo>
                  <a:lnTo>
                    <a:pt x="222" y="69"/>
                  </a:lnTo>
                  <a:lnTo>
                    <a:pt x="231" y="79"/>
                  </a:lnTo>
                  <a:lnTo>
                    <a:pt x="231" y="108"/>
                  </a:lnTo>
                  <a:lnTo>
                    <a:pt x="239" y="108"/>
                  </a:lnTo>
                  <a:lnTo>
                    <a:pt x="248" y="128"/>
                  </a:lnTo>
                  <a:lnTo>
                    <a:pt x="239" y="137"/>
                  </a:lnTo>
                  <a:lnTo>
                    <a:pt x="231" y="147"/>
                  </a:lnTo>
                  <a:lnTo>
                    <a:pt x="231" y="157"/>
                  </a:lnTo>
                  <a:lnTo>
                    <a:pt x="231" y="167"/>
                  </a:lnTo>
                  <a:lnTo>
                    <a:pt x="248" y="147"/>
                  </a:lnTo>
                  <a:lnTo>
                    <a:pt x="256" y="137"/>
                  </a:lnTo>
                  <a:lnTo>
                    <a:pt x="265" y="118"/>
                  </a:lnTo>
                  <a:lnTo>
                    <a:pt x="273" y="108"/>
                  </a:lnTo>
                  <a:lnTo>
                    <a:pt x="273" y="118"/>
                  </a:lnTo>
                  <a:lnTo>
                    <a:pt x="265" y="137"/>
                  </a:lnTo>
                  <a:lnTo>
                    <a:pt x="256" y="157"/>
                  </a:lnTo>
                  <a:lnTo>
                    <a:pt x="248" y="167"/>
                  </a:lnTo>
                  <a:lnTo>
                    <a:pt x="248" y="196"/>
                  </a:lnTo>
                  <a:lnTo>
                    <a:pt x="248" y="235"/>
                  </a:lnTo>
                  <a:lnTo>
                    <a:pt x="239" y="255"/>
                  </a:lnTo>
                  <a:lnTo>
                    <a:pt x="248" y="284"/>
                  </a:lnTo>
                  <a:lnTo>
                    <a:pt x="248" y="314"/>
                  </a:lnTo>
                  <a:lnTo>
                    <a:pt x="111" y="323"/>
                  </a:lnTo>
                  <a:lnTo>
                    <a:pt x="111" y="314"/>
                  </a:lnTo>
                  <a:lnTo>
                    <a:pt x="94" y="304"/>
                  </a:lnTo>
                  <a:lnTo>
                    <a:pt x="86" y="274"/>
                  </a:lnTo>
                  <a:lnTo>
                    <a:pt x="86" y="255"/>
                  </a:lnTo>
                  <a:lnTo>
                    <a:pt x="77" y="245"/>
                  </a:lnTo>
                  <a:lnTo>
                    <a:pt x="86" y="225"/>
                  </a:lnTo>
                  <a:lnTo>
                    <a:pt x="77" y="216"/>
                  </a:lnTo>
                  <a:lnTo>
                    <a:pt x="52" y="196"/>
                  </a:lnTo>
                  <a:lnTo>
                    <a:pt x="52" y="186"/>
                  </a:lnTo>
                  <a:lnTo>
                    <a:pt x="43" y="186"/>
                  </a:lnTo>
                  <a:lnTo>
                    <a:pt x="35" y="177"/>
                  </a:lnTo>
                  <a:lnTo>
                    <a:pt x="17" y="167"/>
                  </a:lnTo>
                  <a:lnTo>
                    <a:pt x="9" y="157"/>
                  </a:lnTo>
                  <a:lnTo>
                    <a:pt x="17" y="118"/>
                  </a:lnTo>
                  <a:lnTo>
                    <a:pt x="0" y="98"/>
                  </a:lnTo>
                  <a:lnTo>
                    <a:pt x="9" y="79"/>
                  </a:lnTo>
                  <a:lnTo>
                    <a:pt x="26" y="59"/>
                  </a:lnTo>
                  <a:lnTo>
                    <a:pt x="35" y="20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Freeform 87"/>
            <p:cNvSpPr>
              <a:spLocks/>
            </p:cNvSpPr>
            <p:nvPr/>
          </p:nvSpPr>
          <p:spPr bwMode="auto">
            <a:xfrm>
              <a:off x="3191" y="2665"/>
              <a:ext cx="298" cy="177"/>
            </a:xfrm>
            <a:custGeom>
              <a:avLst/>
              <a:gdLst>
                <a:gd name="T0" fmla="*/ 0 w 298"/>
                <a:gd name="T1" fmla="*/ 79 h 177"/>
                <a:gd name="T2" fmla="*/ 8 w 298"/>
                <a:gd name="T3" fmla="*/ 59 h 177"/>
                <a:gd name="T4" fmla="*/ 17 w 298"/>
                <a:gd name="T5" fmla="*/ 49 h 177"/>
                <a:gd name="T6" fmla="*/ 42 w 298"/>
                <a:gd name="T7" fmla="*/ 49 h 177"/>
                <a:gd name="T8" fmla="*/ 60 w 298"/>
                <a:gd name="T9" fmla="*/ 39 h 177"/>
                <a:gd name="T10" fmla="*/ 68 w 298"/>
                <a:gd name="T11" fmla="*/ 30 h 177"/>
                <a:gd name="T12" fmla="*/ 77 w 298"/>
                <a:gd name="T13" fmla="*/ 20 h 177"/>
                <a:gd name="T14" fmla="*/ 85 w 298"/>
                <a:gd name="T15" fmla="*/ 0 h 177"/>
                <a:gd name="T16" fmla="*/ 94 w 298"/>
                <a:gd name="T17" fmla="*/ 0 h 177"/>
                <a:gd name="T18" fmla="*/ 102 w 298"/>
                <a:gd name="T19" fmla="*/ 0 h 177"/>
                <a:gd name="T20" fmla="*/ 94 w 298"/>
                <a:gd name="T21" fmla="*/ 10 h 177"/>
                <a:gd name="T22" fmla="*/ 85 w 298"/>
                <a:gd name="T23" fmla="*/ 30 h 177"/>
                <a:gd name="T24" fmla="*/ 77 w 298"/>
                <a:gd name="T25" fmla="*/ 39 h 177"/>
                <a:gd name="T26" fmla="*/ 77 w 298"/>
                <a:gd name="T27" fmla="*/ 49 h 177"/>
                <a:gd name="T28" fmla="*/ 85 w 298"/>
                <a:gd name="T29" fmla="*/ 39 h 177"/>
                <a:gd name="T30" fmla="*/ 102 w 298"/>
                <a:gd name="T31" fmla="*/ 49 h 177"/>
                <a:gd name="T32" fmla="*/ 119 w 298"/>
                <a:gd name="T33" fmla="*/ 59 h 177"/>
                <a:gd name="T34" fmla="*/ 128 w 298"/>
                <a:gd name="T35" fmla="*/ 69 h 177"/>
                <a:gd name="T36" fmla="*/ 145 w 298"/>
                <a:gd name="T37" fmla="*/ 69 h 177"/>
                <a:gd name="T38" fmla="*/ 162 w 298"/>
                <a:gd name="T39" fmla="*/ 69 h 177"/>
                <a:gd name="T40" fmla="*/ 170 w 298"/>
                <a:gd name="T41" fmla="*/ 59 h 177"/>
                <a:gd name="T42" fmla="*/ 196 w 298"/>
                <a:gd name="T43" fmla="*/ 49 h 177"/>
                <a:gd name="T44" fmla="*/ 213 w 298"/>
                <a:gd name="T45" fmla="*/ 49 h 177"/>
                <a:gd name="T46" fmla="*/ 230 w 298"/>
                <a:gd name="T47" fmla="*/ 39 h 177"/>
                <a:gd name="T48" fmla="*/ 230 w 298"/>
                <a:gd name="T49" fmla="*/ 49 h 177"/>
                <a:gd name="T50" fmla="*/ 230 w 298"/>
                <a:gd name="T51" fmla="*/ 59 h 177"/>
                <a:gd name="T52" fmla="*/ 264 w 298"/>
                <a:gd name="T53" fmla="*/ 59 h 177"/>
                <a:gd name="T54" fmla="*/ 273 w 298"/>
                <a:gd name="T55" fmla="*/ 69 h 177"/>
                <a:gd name="T56" fmla="*/ 281 w 298"/>
                <a:gd name="T57" fmla="*/ 79 h 177"/>
                <a:gd name="T58" fmla="*/ 298 w 298"/>
                <a:gd name="T59" fmla="*/ 88 h 177"/>
                <a:gd name="T60" fmla="*/ 298 w 298"/>
                <a:gd name="T61" fmla="*/ 88 h 177"/>
                <a:gd name="T62" fmla="*/ 281 w 298"/>
                <a:gd name="T63" fmla="*/ 98 h 177"/>
                <a:gd name="T64" fmla="*/ 256 w 298"/>
                <a:gd name="T65" fmla="*/ 88 h 177"/>
                <a:gd name="T66" fmla="*/ 247 w 298"/>
                <a:gd name="T67" fmla="*/ 98 h 177"/>
                <a:gd name="T68" fmla="*/ 239 w 298"/>
                <a:gd name="T69" fmla="*/ 98 h 177"/>
                <a:gd name="T70" fmla="*/ 213 w 298"/>
                <a:gd name="T71" fmla="*/ 98 h 177"/>
                <a:gd name="T72" fmla="*/ 205 w 298"/>
                <a:gd name="T73" fmla="*/ 108 h 177"/>
                <a:gd name="T74" fmla="*/ 188 w 298"/>
                <a:gd name="T75" fmla="*/ 108 h 177"/>
                <a:gd name="T76" fmla="*/ 179 w 298"/>
                <a:gd name="T77" fmla="*/ 118 h 177"/>
                <a:gd name="T78" fmla="*/ 170 w 298"/>
                <a:gd name="T79" fmla="*/ 128 h 177"/>
                <a:gd name="T80" fmla="*/ 162 w 298"/>
                <a:gd name="T81" fmla="*/ 118 h 177"/>
                <a:gd name="T82" fmla="*/ 162 w 298"/>
                <a:gd name="T83" fmla="*/ 128 h 177"/>
                <a:gd name="T84" fmla="*/ 153 w 298"/>
                <a:gd name="T85" fmla="*/ 128 h 177"/>
                <a:gd name="T86" fmla="*/ 145 w 298"/>
                <a:gd name="T87" fmla="*/ 118 h 177"/>
                <a:gd name="T88" fmla="*/ 136 w 298"/>
                <a:gd name="T89" fmla="*/ 137 h 177"/>
                <a:gd name="T90" fmla="*/ 128 w 298"/>
                <a:gd name="T91" fmla="*/ 157 h 177"/>
                <a:gd name="T92" fmla="*/ 128 w 298"/>
                <a:gd name="T93" fmla="*/ 177 h 177"/>
                <a:gd name="T94" fmla="*/ 119 w 298"/>
                <a:gd name="T95" fmla="*/ 157 h 177"/>
                <a:gd name="T96" fmla="*/ 111 w 298"/>
                <a:gd name="T97" fmla="*/ 157 h 177"/>
                <a:gd name="T98" fmla="*/ 111 w 298"/>
                <a:gd name="T99" fmla="*/ 128 h 177"/>
                <a:gd name="T100" fmla="*/ 77 w 298"/>
                <a:gd name="T101" fmla="*/ 108 h 177"/>
                <a:gd name="T102" fmla="*/ 68 w 298"/>
                <a:gd name="T103" fmla="*/ 108 h 177"/>
                <a:gd name="T104" fmla="*/ 60 w 298"/>
                <a:gd name="T105" fmla="*/ 98 h 177"/>
                <a:gd name="T106" fmla="*/ 34 w 298"/>
                <a:gd name="T107" fmla="*/ 98 h 177"/>
                <a:gd name="T108" fmla="*/ 8 w 298"/>
                <a:gd name="T109" fmla="*/ 88 h 177"/>
                <a:gd name="T110" fmla="*/ 0 w 298"/>
                <a:gd name="T111" fmla="*/ 79 h 1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8"/>
                <a:gd name="T169" fmla="*/ 0 h 177"/>
                <a:gd name="T170" fmla="*/ 298 w 298"/>
                <a:gd name="T171" fmla="*/ 177 h 1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8" h="177">
                  <a:moveTo>
                    <a:pt x="0" y="79"/>
                  </a:moveTo>
                  <a:lnTo>
                    <a:pt x="8" y="59"/>
                  </a:lnTo>
                  <a:lnTo>
                    <a:pt x="17" y="49"/>
                  </a:lnTo>
                  <a:lnTo>
                    <a:pt x="42" y="49"/>
                  </a:lnTo>
                  <a:lnTo>
                    <a:pt x="60" y="39"/>
                  </a:lnTo>
                  <a:lnTo>
                    <a:pt x="68" y="30"/>
                  </a:lnTo>
                  <a:lnTo>
                    <a:pt x="77" y="20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94" y="10"/>
                  </a:lnTo>
                  <a:lnTo>
                    <a:pt x="85" y="30"/>
                  </a:lnTo>
                  <a:lnTo>
                    <a:pt x="77" y="39"/>
                  </a:lnTo>
                  <a:lnTo>
                    <a:pt x="77" y="49"/>
                  </a:lnTo>
                  <a:lnTo>
                    <a:pt x="85" y="39"/>
                  </a:lnTo>
                  <a:lnTo>
                    <a:pt x="102" y="49"/>
                  </a:lnTo>
                  <a:lnTo>
                    <a:pt x="119" y="59"/>
                  </a:lnTo>
                  <a:lnTo>
                    <a:pt x="128" y="6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70" y="59"/>
                  </a:lnTo>
                  <a:lnTo>
                    <a:pt x="196" y="49"/>
                  </a:lnTo>
                  <a:lnTo>
                    <a:pt x="213" y="49"/>
                  </a:lnTo>
                  <a:lnTo>
                    <a:pt x="230" y="39"/>
                  </a:lnTo>
                  <a:lnTo>
                    <a:pt x="230" y="49"/>
                  </a:lnTo>
                  <a:lnTo>
                    <a:pt x="230" y="59"/>
                  </a:lnTo>
                  <a:lnTo>
                    <a:pt x="264" y="59"/>
                  </a:lnTo>
                  <a:lnTo>
                    <a:pt x="273" y="69"/>
                  </a:lnTo>
                  <a:lnTo>
                    <a:pt x="281" y="79"/>
                  </a:lnTo>
                  <a:lnTo>
                    <a:pt x="298" y="88"/>
                  </a:lnTo>
                  <a:lnTo>
                    <a:pt x="281" y="98"/>
                  </a:lnTo>
                  <a:lnTo>
                    <a:pt x="256" y="88"/>
                  </a:lnTo>
                  <a:lnTo>
                    <a:pt x="247" y="98"/>
                  </a:lnTo>
                  <a:lnTo>
                    <a:pt x="239" y="98"/>
                  </a:lnTo>
                  <a:lnTo>
                    <a:pt x="213" y="98"/>
                  </a:lnTo>
                  <a:lnTo>
                    <a:pt x="205" y="108"/>
                  </a:lnTo>
                  <a:lnTo>
                    <a:pt x="188" y="108"/>
                  </a:lnTo>
                  <a:lnTo>
                    <a:pt x="179" y="118"/>
                  </a:lnTo>
                  <a:lnTo>
                    <a:pt x="170" y="128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53" y="128"/>
                  </a:lnTo>
                  <a:lnTo>
                    <a:pt x="145" y="118"/>
                  </a:lnTo>
                  <a:lnTo>
                    <a:pt x="136" y="137"/>
                  </a:lnTo>
                  <a:lnTo>
                    <a:pt x="128" y="157"/>
                  </a:lnTo>
                  <a:lnTo>
                    <a:pt x="128" y="177"/>
                  </a:lnTo>
                  <a:lnTo>
                    <a:pt x="119" y="157"/>
                  </a:lnTo>
                  <a:lnTo>
                    <a:pt x="111" y="157"/>
                  </a:lnTo>
                  <a:lnTo>
                    <a:pt x="111" y="128"/>
                  </a:lnTo>
                  <a:lnTo>
                    <a:pt x="77" y="108"/>
                  </a:lnTo>
                  <a:lnTo>
                    <a:pt x="68" y="108"/>
                  </a:lnTo>
                  <a:lnTo>
                    <a:pt x="60" y="98"/>
                  </a:lnTo>
                  <a:lnTo>
                    <a:pt x="34" y="98"/>
                  </a:lnTo>
                  <a:lnTo>
                    <a:pt x="8" y="88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Freeform 88"/>
            <p:cNvSpPr>
              <a:spLocks/>
            </p:cNvSpPr>
            <p:nvPr/>
          </p:nvSpPr>
          <p:spPr bwMode="auto">
            <a:xfrm>
              <a:off x="3302" y="2763"/>
              <a:ext cx="145" cy="323"/>
            </a:xfrm>
            <a:custGeom>
              <a:avLst/>
              <a:gdLst>
                <a:gd name="T0" fmla="*/ 136 w 145"/>
                <a:gd name="T1" fmla="*/ 0 h 323"/>
                <a:gd name="T2" fmla="*/ 145 w 145"/>
                <a:gd name="T3" fmla="*/ 10 h 323"/>
                <a:gd name="T4" fmla="*/ 128 w 145"/>
                <a:gd name="T5" fmla="*/ 20 h 323"/>
                <a:gd name="T6" fmla="*/ 119 w 145"/>
                <a:gd name="T7" fmla="*/ 39 h 323"/>
                <a:gd name="T8" fmla="*/ 128 w 145"/>
                <a:gd name="T9" fmla="*/ 39 h 323"/>
                <a:gd name="T10" fmla="*/ 119 w 145"/>
                <a:gd name="T11" fmla="*/ 59 h 323"/>
                <a:gd name="T12" fmla="*/ 119 w 145"/>
                <a:gd name="T13" fmla="*/ 79 h 323"/>
                <a:gd name="T14" fmla="*/ 111 w 145"/>
                <a:gd name="T15" fmla="*/ 79 h 323"/>
                <a:gd name="T16" fmla="*/ 102 w 145"/>
                <a:gd name="T17" fmla="*/ 79 h 323"/>
                <a:gd name="T18" fmla="*/ 102 w 145"/>
                <a:gd name="T19" fmla="*/ 69 h 323"/>
                <a:gd name="T20" fmla="*/ 94 w 145"/>
                <a:gd name="T21" fmla="*/ 79 h 323"/>
                <a:gd name="T22" fmla="*/ 85 w 145"/>
                <a:gd name="T23" fmla="*/ 79 h 323"/>
                <a:gd name="T24" fmla="*/ 77 w 145"/>
                <a:gd name="T25" fmla="*/ 98 h 323"/>
                <a:gd name="T26" fmla="*/ 77 w 145"/>
                <a:gd name="T27" fmla="*/ 128 h 323"/>
                <a:gd name="T28" fmla="*/ 68 w 145"/>
                <a:gd name="T29" fmla="*/ 147 h 323"/>
                <a:gd name="T30" fmla="*/ 68 w 145"/>
                <a:gd name="T31" fmla="*/ 176 h 323"/>
                <a:gd name="T32" fmla="*/ 77 w 145"/>
                <a:gd name="T33" fmla="*/ 186 h 323"/>
                <a:gd name="T34" fmla="*/ 85 w 145"/>
                <a:gd name="T35" fmla="*/ 216 h 323"/>
                <a:gd name="T36" fmla="*/ 94 w 145"/>
                <a:gd name="T37" fmla="*/ 235 h 323"/>
                <a:gd name="T38" fmla="*/ 85 w 145"/>
                <a:gd name="T39" fmla="*/ 255 h 323"/>
                <a:gd name="T40" fmla="*/ 77 w 145"/>
                <a:gd name="T41" fmla="*/ 284 h 323"/>
                <a:gd name="T42" fmla="*/ 77 w 145"/>
                <a:gd name="T43" fmla="*/ 314 h 323"/>
                <a:gd name="T44" fmla="*/ 59 w 145"/>
                <a:gd name="T45" fmla="*/ 323 h 323"/>
                <a:gd name="T46" fmla="*/ 51 w 145"/>
                <a:gd name="T47" fmla="*/ 323 h 323"/>
                <a:gd name="T48" fmla="*/ 42 w 145"/>
                <a:gd name="T49" fmla="*/ 323 h 323"/>
                <a:gd name="T50" fmla="*/ 34 w 145"/>
                <a:gd name="T51" fmla="*/ 323 h 323"/>
                <a:gd name="T52" fmla="*/ 25 w 145"/>
                <a:gd name="T53" fmla="*/ 314 h 323"/>
                <a:gd name="T54" fmla="*/ 25 w 145"/>
                <a:gd name="T55" fmla="*/ 294 h 323"/>
                <a:gd name="T56" fmla="*/ 17 w 145"/>
                <a:gd name="T57" fmla="*/ 284 h 323"/>
                <a:gd name="T58" fmla="*/ 17 w 145"/>
                <a:gd name="T59" fmla="*/ 265 h 323"/>
                <a:gd name="T60" fmla="*/ 17 w 145"/>
                <a:gd name="T61" fmla="*/ 235 h 323"/>
                <a:gd name="T62" fmla="*/ 8 w 145"/>
                <a:gd name="T63" fmla="*/ 206 h 323"/>
                <a:gd name="T64" fmla="*/ 17 w 145"/>
                <a:gd name="T65" fmla="*/ 186 h 323"/>
                <a:gd name="T66" fmla="*/ 17 w 145"/>
                <a:gd name="T67" fmla="*/ 118 h 323"/>
                <a:gd name="T68" fmla="*/ 25 w 145"/>
                <a:gd name="T69" fmla="*/ 108 h 323"/>
                <a:gd name="T70" fmla="*/ 34 w 145"/>
                <a:gd name="T71" fmla="*/ 88 h 323"/>
                <a:gd name="T72" fmla="*/ 42 w 145"/>
                <a:gd name="T73" fmla="*/ 69 h 323"/>
                <a:gd name="T74" fmla="*/ 42 w 145"/>
                <a:gd name="T75" fmla="*/ 59 h 323"/>
                <a:gd name="T76" fmla="*/ 34 w 145"/>
                <a:gd name="T77" fmla="*/ 69 h 323"/>
                <a:gd name="T78" fmla="*/ 25 w 145"/>
                <a:gd name="T79" fmla="*/ 88 h 323"/>
                <a:gd name="T80" fmla="*/ 17 w 145"/>
                <a:gd name="T81" fmla="*/ 98 h 323"/>
                <a:gd name="T82" fmla="*/ 0 w 145"/>
                <a:gd name="T83" fmla="*/ 118 h 323"/>
                <a:gd name="T84" fmla="*/ 0 w 145"/>
                <a:gd name="T85" fmla="*/ 108 h 323"/>
                <a:gd name="T86" fmla="*/ 0 w 145"/>
                <a:gd name="T87" fmla="*/ 98 h 323"/>
                <a:gd name="T88" fmla="*/ 17 w 145"/>
                <a:gd name="T89" fmla="*/ 79 h 323"/>
                <a:gd name="T90" fmla="*/ 17 w 145"/>
                <a:gd name="T91" fmla="*/ 59 h 323"/>
                <a:gd name="T92" fmla="*/ 25 w 145"/>
                <a:gd name="T93" fmla="*/ 39 h 323"/>
                <a:gd name="T94" fmla="*/ 34 w 145"/>
                <a:gd name="T95" fmla="*/ 20 h 323"/>
                <a:gd name="T96" fmla="*/ 42 w 145"/>
                <a:gd name="T97" fmla="*/ 30 h 323"/>
                <a:gd name="T98" fmla="*/ 51 w 145"/>
                <a:gd name="T99" fmla="*/ 30 h 323"/>
                <a:gd name="T100" fmla="*/ 51 w 145"/>
                <a:gd name="T101" fmla="*/ 20 h 323"/>
                <a:gd name="T102" fmla="*/ 59 w 145"/>
                <a:gd name="T103" fmla="*/ 30 h 323"/>
                <a:gd name="T104" fmla="*/ 68 w 145"/>
                <a:gd name="T105" fmla="*/ 20 h 323"/>
                <a:gd name="T106" fmla="*/ 77 w 145"/>
                <a:gd name="T107" fmla="*/ 10 h 323"/>
                <a:gd name="T108" fmla="*/ 94 w 145"/>
                <a:gd name="T109" fmla="*/ 10 h 323"/>
                <a:gd name="T110" fmla="*/ 102 w 145"/>
                <a:gd name="T111" fmla="*/ 0 h 323"/>
                <a:gd name="T112" fmla="*/ 128 w 145"/>
                <a:gd name="T113" fmla="*/ 0 h 323"/>
                <a:gd name="T114" fmla="*/ 136 w 145"/>
                <a:gd name="T115" fmla="*/ 0 h 3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5"/>
                <a:gd name="T175" fmla="*/ 0 h 323"/>
                <a:gd name="T176" fmla="*/ 145 w 145"/>
                <a:gd name="T177" fmla="*/ 323 h 3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5" h="323">
                  <a:moveTo>
                    <a:pt x="136" y="0"/>
                  </a:moveTo>
                  <a:lnTo>
                    <a:pt x="145" y="10"/>
                  </a:lnTo>
                  <a:lnTo>
                    <a:pt x="128" y="20"/>
                  </a:lnTo>
                  <a:lnTo>
                    <a:pt x="119" y="39"/>
                  </a:lnTo>
                  <a:lnTo>
                    <a:pt x="128" y="39"/>
                  </a:lnTo>
                  <a:lnTo>
                    <a:pt x="119" y="59"/>
                  </a:lnTo>
                  <a:lnTo>
                    <a:pt x="119" y="79"/>
                  </a:lnTo>
                  <a:lnTo>
                    <a:pt x="111" y="79"/>
                  </a:lnTo>
                  <a:lnTo>
                    <a:pt x="102" y="79"/>
                  </a:lnTo>
                  <a:lnTo>
                    <a:pt x="102" y="69"/>
                  </a:lnTo>
                  <a:lnTo>
                    <a:pt x="94" y="79"/>
                  </a:lnTo>
                  <a:lnTo>
                    <a:pt x="85" y="79"/>
                  </a:lnTo>
                  <a:lnTo>
                    <a:pt x="77" y="98"/>
                  </a:lnTo>
                  <a:lnTo>
                    <a:pt x="77" y="128"/>
                  </a:lnTo>
                  <a:lnTo>
                    <a:pt x="68" y="147"/>
                  </a:lnTo>
                  <a:lnTo>
                    <a:pt x="68" y="176"/>
                  </a:lnTo>
                  <a:lnTo>
                    <a:pt x="77" y="186"/>
                  </a:lnTo>
                  <a:lnTo>
                    <a:pt x="85" y="216"/>
                  </a:lnTo>
                  <a:lnTo>
                    <a:pt x="94" y="235"/>
                  </a:lnTo>
                  <a:lnTo>
                    <a:pt x="85" y="255"/>
                  </a:lnTo>
                  <a:lnTo>
                    <a:pt x="77" y="284"/>
                  </a:lnTo>
                  <a:lnTo>
                    <a:pt x="77" y="314"/>
                  </a:lnTo>
                  <a:lnTo>
                    <a:pt x="59" y="323"/>
                  </a:lnTo>
                  <a:lnTo>
                    <a:pt x="51" y="323"/>
                  </a:lnTo>
                  <a:lnTo>
                    <a:pt x="42" y="323"/>
                  </a:lnTo>
                  <a:lnTo>
                    <a:pt x="34" y="323"/>
                  </a:lnTo>
                  <a:lnTo>
                    <a:pt x="25" y="314"/>
                  </a:lnTo>
                  <a:lnTo>
                    <a:pt x="25" y="294"/>
                  </a:lnTo>
                  <a:lnTo>
                    <a:pt x="17" y="284"/>
                  </a:lnTo>
                  <a:lnTo>
                    <a:pt x="17" y="265"/>
                  </a:lnTo>
                  <a:lnTo>
                    <a:pt x="17" y="235"/>
                  </a:lnTo>
                  <a:lnTo>
                    <a:pt x="8" y="206"/>
                  </a:lnTo>
                  <a:lnTo>
                    <a:pt x="17" y="186"/>
                  </a:lnTo>
                  <a:lnTo>
                    <a:pt x="17" y="118"/>
                  </a:lnTo>
                  <a:lnTo>
                    <a:pt x="25" y="108"/>
                  </a:lnTo>
                  <a:lnTo>
                    <a:pt x="34" y="88"/>
                  </a:lnTo>
                  <a:lnTo>
                    <a:pt x="42" y="69"/>
                  </a:lnTo>
                  <a:lnTo>
                    <a:pt x="42" y="59"/>
                  </a:lnTo>
                  <a:lnTo>
                    <a:pt x="34" y="69"/>
                  </a:lnTo>
                  <a:lnTo>
                    <a:pt x="25" y="88"/>
                  </a:lnTo>
                  <a:lnTo>
                    <a:pt x="17" y="98"/>
                  </a:lnTo>
                  <a:lnTo>
                    <a:pt x="0" y="11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17" y="79"/>
                  </a:lnTo>
                  <a:lnTo>
                    <a:pt x="17" y="59"/>
                  </a:lnTo>
                  <a:lnTo>
                    <a:pt x="25" y="39"/>
                  </a:lnTo>
                  <a:lnTo>
                    <a:pt x="34" y="20"/>
                  </a:lnTo>
                  <a:lnTo>
                    <a:pt x="42" y="30"/>
                  </a:lnTo>
                  <a:lnTo>
                    <a:pt x="51" y="30"/>
                  </a:lnTo>
                  <a:lnTo>
                    <a:pt x="51" y="20"/>
                  </a:lnTo>
                  <a:lnTo>
                    <a:pt x="59" y="30"/>
                  </a:lnTo>
                  <a:lnTo>
                    <a:pt x="68" y="20"/>
                  </a:lnTo>
                  <a:lnTo>
                    <a:pt x="77" y="10"/>
                  </a:lnTo>
                  <a:lnTo>
                    <a:pt x="94" y="1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Freeform 89"/>
            <p:cNvSpPr>
              <a:spLocks/>
            </p:cNvSpPr>
            <p:nvPr/>
          </p:nvSpPr>
          <p:spPr bwMode="auto">
            <a:xfrm>
              <a:off x="3370" y="2773"/>
              <a:ext cx="196" cy="304"/>
            </a:xfrm>
            <a:custGeom>
              <a:avLst/>
              <a:gdLst>
                <a:gd name="T0" fmla="*/ 77 w 196"/>
                <a:gd name="T1" fmla="*/ 0 h 304"/>
                <a:gd name="T2" fmla="*/ 94 w 196"/>
                <a:gd name="T3" fmla="*/ 10 h 304"/>
                <a:gd name="T4" fmla="*/ 102 w 196"/>
                <a:gd name="T5" fmla="*/ 20 h 304"/>
                <a:gd name="T6" fmla="*/ 119 w 196"/>
                <a:gd name="T7" fmla="*/ 29 h 304"/>
                <a:gd name="T8" fmla="*/ 136 w 196"/>
                <a:gd name="T9" fmla="*/ 29 h 304"/>
                <a:gd name="T10" fmla="*/ 136 w 196"/>
                <a:gd name="T11" fmla="*/ 39 h 304"/>
                <a:gd name="T12" fmla="*/ 136 w 196"/>
                <a:gd name="T13" fmla="*/ 49 h 304"/>
                <a:gd name="T14" fmla="*/ 136 w 196"/>
                <a:gd name="T15" fmla="*/ 59 h 304"/>
                <a:gd name="T16" fmla="*/ 145 w 196"/>
                <a:gd name="T17" fmla="*/ 69 h 304"/>
                <a:gd name="T18" fmla="*/ 145 w 196"/>
                <a:gd name="T19" fmla="*/ 98 h 304"/>
                <a:gd name="T20" fmla="*/ 136 w 196"/>
                <a:gd name="T21" fmla="*/ 108 h 304"/>
                <a:gd name="T22" fmla="*/ 136 w 196"/>
                <a:gd name="T23" fmla="*/ 118 h 304"/>
                <a:gd name="T24" fmla="*/ 128 w 196"/>
                <a:gd name="T25" fmla="*/ 127 h 304"/>
                <a:gd name="T26" fmla="*/ 119 w 196"/>
                <a:gd name="T27" fmla="*/ 147 h 304"/>
                <a:gd name="T28" fmla="*/ 128 w 196"/>
                <a:gd name="T29" fmla="*/ 157 h 304"/>
                <a:gd name="T30" fmla="*/ 136 w 196"/>
                <a:gd name="T31" fmla="*/ 147 h 304"/>
                <a:gd name="T32" fmla="*/ 154 w 196"/>
                <a:gd name="T33" fmla="*/ 127 h 304"/>
                <a:gd name="T34" fmla="*/ 162 w 196"/>
                <a:gd name="T35" fmla="*/ 118 h 304"/>
                <a:gd name="T36" fmla="*/ 179 w 196"/>
                <a:gd name="T37" fmla="*/ 118 h 304"/>
                <a:gd name="T38" fmla="*/ 188 w 196"/>
                <a:gd name="T39" fmla="*/ 147 h 304"/>
                <a:gd name="T40" fmla="*/ 188 w 196"/>
                <a:gd name="T41" fmla="*/ 157 h 304"/>
                <a:gd name="T42" fmla="*/ 188 w 196"/>
                <a:gd name="T43" fmla="*/ 176 h 304"/>
                <a:gd name="T44" fmla="*/ 196 w 196"/>
                <a:gd name="T45" fmla="*/ 186 h 304"/>
                <a:gd name="T46" fmla="*/ 196 w 196"/>
                <a:gd name="T47" fmla="*/ 215 h 304"/>
                <a:gd name="T48" fmla="*/ 179 w 196"/>
                <a:gd name="T49" fmla="*/ 225 h 304"/>
                <a:gd name="T50" fmla="*/ 179 w 196"/>
                <a:gd name="T51" fmla="*/ 235 h 304"/>
                <a:gd name="T52" fmla="*/ 171 w 196"/>
                <a:gd name="T53" fmla="*/ 245 h 304"/>
                <a:gd name="T54" fmla="*/ 171 w 196"/>
                <a:gd name="T55" fmla="*/ 264 h 304"/>
                <a:gd name="T56" fmla="*/ 162 w 196"/>
                <a:gd name="T57" fmla="*/ 274 h 304"/>
                <a:gd name="T58" fmla="*/ 154 w 196"/>
                <a:gd name="T59" fmla="*/ 294 h 304"/>
                <a:gd name="T60" fmla="*/ 94 w 196"/>
                <a:gd name="T61" fmla="*/ 294 h 304"/>
                <a:gd name="T62" fmla="*/ 9 w 196"/>
                <a:gd name="T63" fmla="*/ 304 h 304"/>
                <a:gd name="T64" fmla="*/ 9 w 196"/>
                <a:gd name="T65" fmla="*/ 274 h 304"/>
                <a:gd name="T66" fmla="*/ 17 w 196"/>
                <a:gd name="T67" fmla="*/ 245 h 304"/>
                <a:gd name="T68" fmla="*/ 26 w 196"/>
                <a:gd name="T69" fmla="*/ 225 h 304"/>
                <a:gd name="T70" fmla="*/ 17 w 196"/>
                <a:gd name="T71" fmla="*/ 206 h 304"/>
                <a:gd name="T72" fmla="*/ 9 w 196"/>
                <a:gd name="T73" fmla="*/ 176 h 304"/>
                <a:gd name="T74" fmla="*/ 0 w 196"/>
                <a:gd name="T75" fmla="*/ 166 h 304"/>
                <a:gd name="T76" fmla="*/ 0 w 196"/>
                <a:gd name="T77" fmla="*/ 137 h 304"/>
                <a:gd name="T78" fmla="*/ 9 w 196"/>
                <a:gd name="T79" fmla="*/ 118 h 304"/>
                <a:gd name="T80" fmla="*/ 9 w 196"/>
                <a:gd name="T81" fmla="*/ 88 h 304"/>
                <a:gd name="T82" fmla="*/ 17 w 196"/>
                <a:gd name="T83" fmla="*/ 69 h 304"/>
                <a:gd name="T84" fmla="*/ 26 w 196"/>
                <a:gd name="T85" fmla="*/ 69 h 304"/>
                <a:gd name="T86" fmla="*/ 34 w 196"/>
                <a:gd name="T87" fmla="*/ 59 h 304"/>
                <a:gd name="T88" fmla="*/ 34 w 196"/>
                <a:gd name="T89" fmla="*/ 69 h 304"/>
                <a:gd name="T90" fmla="*/ 43 w 196"/>
                <a:gd name="T91" fmla="*/ 69 h 304"/>
                <a:gd name="T92" fmla="*/ 51 w 196"/>
                <a:gd name="T93" fmla="*/ 69 h 304"/>
                <a:gd name="T94" fmla="*/ 51 w 196"/>
                <a:gd name="T95" fmla="*/ 49 h 304"/>
                <a:gd name="T96" fmla="*/ 60 w 196"/>
                <a:gd name="T97" fmla="*/ 29 h 304"/>
                <a:gd name="T98" fmla="*/ 51 w 196"/>
                <a:gd name="T99" fmla="*/ 29 h 304"/>
                <a:gd name="T100" fmla="*/ 60 w 196"/>
                <a:gd name="T101" fmla="*/ 10 h 304"/>
                <a:gd name="T102" fmla="*/ 77 w 196"/>
                <a:gd name="T103" fmla="*/ 0 h 3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96"/>
                <a:gd name="T157" fmla="*/ 0 h 304"/>
                <a:gd name="T158" fmla="*/ 196 w 196"/>
                <a:gd name="T159" fmla="*/ 304 h 30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96" h="304">
                  <a:moveTo>
                    <a:pt x="77" y="0"/>
                  </a:moveTo>
                  <a:lnTo>
                    <a:pt x="94" y="10"/>
                  </a:lnTo>
                  <a:lnTo>
                    <a:pt x="102" y="20"/>
                  </a:lnTo>
                  <a:lnTo>
                    <a:pt x="119" y="29"/>
                  </a:lnTo>
                  <a:lnTo>
                    <a:pt x="136" y="29"/>
                  </a:lnTo>
                  <a:lnTo>
                    <a:pt x="136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45" y="98"/>
                  </a:lnTo>
                  <a:lnTo>
                    <a:pt x="136" y="108"/>
                  </a:lnTo>
                  <a:lnTo>
                    <a:pt x="136" y="118"/>
                  </a:lnTo>
                  <a:lnTo>
                    <a:pt x="128" y="127"/>
                  </a:lnTo>
                  <a:lnTo>
                    <a:pt x="119" y="147"/>
                  </a:lnTo>
                  <a:lnTo>
                    <a:pt x="128" y="157"/>
                  </a:lnTo>
                  <a:lnTo>
                    <a:pt x="136" y="147"/>
                  </a:lnTo>
                  <a:lnTo>
                    <a:pt x="154" y="127"/>
                  </a:lnTo>
                  <a:lnTo>
                    <a:pt x="162" y="118"/>
                  </a:lnTo>
                  <a:lnTo>
                    <a:pt x="179" y="118"/>
                  </a:lnTo>
                  <a:lnTo>
                    <a:pt x="188" y="147"/>
                  </a:lnTo>
                  <a:lnTo>
                    <a:pt x="188" y="157"/>
                  </a:lnTo>
                  <a:lnTo>
                    <a:pt x="188" y="176"/>
                  </a:lnTo>
                  <a:lnTo>
                    <a:pt x="196" y="186"/>
                  </a:lnTo>
                  <a:lnTo>
                    <a:pt x="196" y="215"/>
                  </a:lnTo>
                  <a:lnTo>
                    <a:pt x="179" y="225"/>
                  </a:lnTo>
                  <a:lnTo>
                    <a:pt x="179" y="235"/>
                  </a:lnTo>
                  <a:lnTo>
                    <a:pt x="171" y="245"/>
                  </a:lnTo>
                  <a:lnTo>
                    <a:pt x="171" y="264"/>
                  </a:lnTo>
                  <a:lnTo>
                    <a:pt x="162" y="274"/>
                  </a:lnTo>
                  <a:lnTo>
                    <a:pt x="154" y="294"/>
                  </a:lnTo>
                  <a:lnTo>
                    <a:pt x="94" y="294"/>
                  </a:lnTo>
                  <a:lnTo>
                    <a:pt x="9" y="304"/>
                  </a:lnTo>
                  <a:lnTo>
                    <a:pt x="9" y="274"/>
                  </a:lnTo>
                  <a:lnTo>
                    <a:pt x="17" y="245"/>
                  </a:lnTo>
                  <a:lnTo>
                    <a:pt x="26" y="225"/>
                  </a:lnTo>
                  <a:lnTo>
                    <a:pt x="17" y="206"/>
                  </a:lnTo>
                  <a:lnTo>
                    <a:pt x="9" y="176"/>
                  </a:lnTo>
                  <a:lnTo>
                    <a:pt x="0" y="166"/>
                  </a:lnTo>
                  <a:lnTo>
                    <a:pt x="0" y="137"/>
                  </a:lnTo>
                  <a:lnTo>
                    <a:pt x="9" y="118"/>
                  </a:lnTo>
                  <a:lnTo>
                    <a:pt x="9" y="88"/>
                  </a:lnTo>
                  <a:lnTo>
                    <a:pt x="17" y="69"/>
                  </a:lnTo>
                  <a:lnTo>
                    <a:pt x="26" y="6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43" y="69"/>
                  </a:lnTo>
                  <a:lnTo>
                    <a:pt x="51" y="69"/>
                  </a:lnTo>
                  <a:lnTo>
                    <a:pt x="51" y="49"/>
                  </a:lnTo>
                  <a:lnTo>
                    <a:pt x="60" y="29"/>
                  </a:lnTo>
                  <a:lnTo>
                    <a:pt x="51" y="29"/>
                  </a:lnTo>
                  <a:lnTo>
                    <a:pt x="60" y="1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8" name="Freeform 90"/>
            <p:cNvSpPr>
              <a:spLocks/>
            </p:cNvSpPr>
            <p:nvPr/>
          </p:nvSpPr>
          <p:spPr bwMode="auto">
            <a:xfrm>
              <a:off x="3464" y="3028"/>
              <a:ext cx="213" cy="264"/>
            </a:xfrm>
            <a:custGeom>
              <a:avLst/>
              <a:gdLst>
                <a:gd name="T0" fmla="*/ 68 w 213"/>
                <a:gd name="T1" fmla="*/ 39 h 264"/>
                <a:gd name="T2" fmla="*/ 94 w 213"/>
                <a:gd name="T3" fmla="*/ 39 h 264"/>
                <a:gd name="T4" fmla="*/ 102 w 213"/>
                <a:gd name="T5" fmla="*/ 49 h 264"/>
                <a:gd name="T6" fmla="*/ 119 w 213"/>
                <a:gd name="T7" fmla="*/ 58 h 264"/>
                <a:gd name="T8" fmla="*/ 128 w 213"/>
                <a:gd name="T9" fmla="*/ 49 h 264"/>
                <a:gd name="T10" fmla="*/ 153 w 213"/>
                <a:gd name="T11" fmla="*/ 39 h 264"/>
                <a:gd name="T12" fmla="*/ 162 w 213"/>
                <a:gd name="T13" fmla="*/ 29 h 264"/>
                <a:gd name="T14" fmla="*/ 179 w 213"/>
                <a:gd name="T15" fmla="*/ 9 h 264"/>
                <a:gd name="T16" fmla="*/ 205 w 213"/>
                <a:gd name="T17" fmla="*/ 0 h 264"/>
                <a:gd name="T18" fmla="*/ 213 w 213"/>
                <a:gd name="T19" fmla="*/ 88 h 264"/>
                <a:gd name="T20" fmla="*/ 213 w 213"/>
                <a:gd name="T21" fmla="*/ 107 h 264"/>
                <a:gd name="T22" fmla="*/ 205 w 213"/>
                <a:gd name="T23" fmla="*/ 117 h 264"/>
                <a:gd name="T24" fmla="*/ 213 w 213"/>
                <a:gd name="T25" fmla="*/ 127 h 264"/>
                <a:gd name="T26" fmla="*/ 213 w 213"/>
                <a:gd name="T27" fmla="*/ 146 h 264"/>
                <a:gd name="T28" fmla="*/ 213 w 213"/>
                <a:gd name="T29" fmla="*/ 156 h 264"/>
                <a:gd name="T30" fmla="*/ 213 w 213"/>
                <a:gd name="T31" fmla="*/ 166 h 264"/>
                <a:gd name="T32" fmla="*/ 205 w 213"/>
                <a:gd name="T33" fmla="*/ 176 h 264"/>
                <a:gd name="T34" fmla="*/ 187 w 213"/>
                <a:gd name="T35" fmla="*/ 195 h 264"/>
                <a:gd name="T36" fmla="*/ 179 w 213"/>
                <a:gd name="T37" fmla="*/ 195 h 264"/>
                <a:gd name="T38" fmla="*/ 170 w 213"/>
                <a:gd name="T39" fmla="*/ 205 h 264"/>
                <a:gd name="T40" fmla="*/ 170 w 213"/>
                <a:gd name="T41" fmla="*/ 225 h 264"/>
                <a:gd name="T42" fmla="*/ 162 w 213"/>
                <a:gd name="T43" fmla="*/ 235 h 264"/>
                <a:gd name="T44" fmla="*/ 153 w 213"/>
                <a:gd name="T45" fmla="*/ 225 h 264"/>
                <a:gd name="T46" fmla="*/ 153 w 213"/>
                <a:gd name="T47" fmla="*/ 244 h 264"/>
                <a:gd name="T48" fmla="*/ 153 w 213"/>
                <a:gd name="T49" fmla="*/ 254 h 264"/>
                <a:gd name="T50" fmla="*/ 145 w 213"/>
                <a:gd name="T51" fmla="*/ 264 h 264"/>
                <a:gd name="T52" fmla="*/ 136 w 213"/>
                <a:gd name="T53" fmla="*/ 264 h 264"/>
                <a:gd name="T54" fmla="*/ 128 w 213"/>
                <a:gd name="T55" fmla="*/ 264 h 264"/>
                <a:gd name="T56" fmla="*/ 111 w 213"/>
                <a:gd name="T57" fmla="*/ 254 h 264"/>
                <a:gd name="T58" fmla="*/ 102 w 213"/>
                <a:gd name="T59" fmla="*/ 254 h 264"/>
                <a:gd name="T60" fmla="*/ 94 w 213"/>
                <a:gd name="T61" fmla="*/ 254 h 264"/>
                <a:gd name="T62" fmla="*/ 85 w 213"/>
                <a:gd name="T63" fmla="*/ 254 h 264"/>
                <a:gd name="T64" fmla="*/ 77 w 213"/>
                <a:gd name="T65" fmla="*/ 264 h 264"/>
                <a:gd name="T66" fmla="*/ 68 w 213"/>
                <a:gd name="T67" fmla="*/ 254 h 264"/>
                <a:gd name="T68" fmla="*/ 51 w 213"/>
                <a:gd name="T69" fmla="*/ 254 h 264"/>
                <a:gd name="T70" fmla="*/ 42 w 213"/>
                <a:gd name="T71" fmla="*/ 235 h 264"/>
                <a:gd name="T72" fmla="*/ 17 w 213"/>
                <a:gd name="T73" fmla="*/ 235 h 264"/>
                <a:gd name="T74" fmla="*/ 0 w 213"/>
                <a:gd name="T75" fmla="*/ 39 h 264"/>
                <a:gd name="T76" fmla="*/ 60 w 213"/>
                <a:gd name="T77" fmla="*/ 39 h 264"/>
                <a:gd name="T78" fmla="*/ 68 w 213"/>
                <a:gd name="T79" fmla="*/ 39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3"/>
                <a:gd name="T121" fmla="*/ 0 h 264"/>
                <a:gd name="T122" fmla="*/ 213 w 213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3" h="264">
                  <a:moveTo>
                    <a:pt x="68" y="39"/>
                  </a:moveTo>
                  <a:lnTo>
                    <a:pt x="94" y="39"/>
                  </a:lnTo>
                  <a:lnTo>
                    <a:pt x="102" y="49"/>
                  </a:lnTo>
                  <a:lnTo>
                    <a:pt x="119" y="58"/>
                  </a:lnTo>
                  <a:lnTo>
                    <a:pt x="128" y="49"/>
                  </a:lnTo>
                  <a:lnTo>
                    <a:pt x="153" y="39"/>
                  </a:lnTo>
                  <a:lnTo>
                    <a:pt x="162" y="29"/>
                  </a:lnTo>
                  <a:lnTo>
                    <a:pt x="179" y="9"/>
                  </a:lnTo>
                  <a:lnTo>
                    <a:pt x="205" y="0"/>
                  </a:lnTo>
                  <a:lnTo>
                    <a:pt x="213" y="88"/>
                  </a:lnTo>
                  <a:lnTo>
                    <a:pt x="213" y="107"/>
                  </a:lnTo>
                  <a:lnTo>
                    <a:pt x="205" y="117"/>
                  </a:lnTo>
                  <a:lnTo>
                    <a:pt x="213" y="127"/>
                  </a:lnTo>
                  <a:lnTo>
                    <a:pt x="213" y="146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05" y="176"/>
                  </a:lnTo>
                  <a:lnTo>
                    <a:pt x="187" y="195"/>
                  </a:lnTo>
                  <a:lnTo>
                    <a:pt x="179" y="195"/>
                  </a:lnTo>
                  <a:lnTo>
                    <a:pt x="170" y="205"/>
                  </a:lnTo>
                  <a:lnTo>
                    <a:pt x="170" y="225"/>
                  </a:lnTo>
                  <a:lnTo>
                    <a:pt x="162" y="235"/>
                  </a:lnTo>
                  <a:lnTo>
                    <a:pt x="153" y="225"/>
                  </a:lnTo>
                  <a:lnTo>
                    <a:pt x="153" y="244"/>
                  </a:lnTo>
                  <a:lnTo>
                    <a:pt x="153" y="254"/>
                  </a:lnTo>
                  <a:lnTo>
                    <a:pt x="145" y="264"/>
                  </a:lnTo>
                  <a:lnTo>
                    <a:pt x="136" y="264"/>
                  </a:lnTo>
                  <a:lnTo>
                    <a:pt x="128" y="264"/>
                  </a:lnTo>
                  <a:lnTo>
                    <a:pt x="111" y="254"/>
                  </a:lnTo>
                  <a:lnTo>
                    <a:pt x="102" y="254"/>
                  </a:lnTo>
                  <a:lnTo>
                    <a:pt x="94" y="254"/>
                  </a:lnTo>
                  <a:lnTo>
                    <a:pt x="85" y="254"/>
                  </a:lnTo>
                  <a:lnTo>
                    <a:pt x="77" y="264"/>
                  </a:lnTo>
                  <a:lnTo>
                    <a:pt x="68" y="254"/>
                  </a:lnTo>
                  <a:lnTo>
                    <a:pt x="51" y="254"/>
                  </a:lnTo>
                  <a:lnTo>
                    <a:pt x="42" y="235"/>
                  </a:lnTo>
                  <a:lnTo>
                    <a:pt x="17" y="235"/>
                  </a:lnTo>
                  <a:lnTo>
                    <a:pt x="0" y="39"/>
                  </a:lnTo>
                  <a:lnTo>
                    <a:pt x="6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9" name="Freeform 91"/>
            <p:cNvSpPr>
              <a:spLocks/>
            </p:cNvSpPr>
            <p:nvPr/>
          </p:nvSpPr>
          <p:spPr bwMode="auto">
            <a:xfrm>
              <a:off x="3464" y="3556"/>
              <a:ext cx="281" cy="323"/>
            </a:xfrm>
            <a:custGeom>
              <a:avLst/>
              <a:gdLst>
                <a:gd name="T0" fmla="*/ 60 w 281"/>
                <a:gd name="T1" fmla="*/ 10 h 323"/>
                <a:gd name="T2" fmla="*/ 136 w 281"/>
                <a:gd name="T3" fmla="*/ 0 h 323"/>
                <a:gd name="T4" fmla="*/ 128 w 281"/>
                <a:gd name="T5" fmla="*/ 10 h 323"/>
                <a:gd name="T6" fmla="*/ 128 w 281"/>
                <a:gd name="T7" fmla="*/ 20 h 323"/>
                <a:gd name="T8" fmla="*/ 136 w 281"/>
                <a:gd name="T9" fmla="*/ 30 h 323"/>
                <a:gd name="T10" fmla="*/ 153 w 281"/>
                <a:gd name="T11" fmla="*/ 30 h 323"/>
                <a:gd name="T12" fmla="*/ 162 w 281"/>
                <a:gd name="T13" fmla="*/ 49 h 323"/>
                <a:gd name="T14" fmla="*/ 170 w 281"/>
                <a:gd name="T15" fmla="*/ 59 h 323"/>
                <a:gd name="T16" fmla="*/ 179 w 281"/>
                <a:gd name="T17" fmla="*/ 69 h 323"/>
                <a:gd name="T18" fmla="*/ 196 w 281"/>
                <a:gd name="T19" fmla="*/ 88 h 323"/>
                <a:gd name="T20" fmla="*/ 213 w 281"/>
                <a:gd name="T21" fmla="*/ 98 h 323"/>
                <a:gd name="T22" fmla="*/ 213 w 281"/>
                <a:gd name="T23" fmla="*/ 108 h 323"/>
                <a:gd name="T24" fmla="*/ 222 w 281"/>
                <a:gd name="T25" fmla="*/ 118 h 323"/>
                <a:gd name="T26" fmla="*/ 239 w 281"/>
                <a:gd name="T27" fmla="*/ 128 h 323"/>
                <a:gd name="T28" fmla="*/ 247 w 281"/>
                <a:gd name="T29" fmla="*/ 147 h 323"/>
                <a:gd name="T30" fmla="*/ 247 w 281"/>
                <a:gd name="T31" fmla="*/ 157 h 323"/>
                <a:gd name="T32" fmla="*/ 256 w 281"/>
                <a:gd name="T33" fmla="*/ 167 h 323"/>
                <a:gd name="T34" fmla="*/ 264 w 281"/>
                <a:gd name="T35" fmla="*/ 186 h 323"/>
                <a:gd name="T36" fmla="*/ 281 w 281"/>
                <a:gd name="T37" fmla="*/ 196 h 323"/>
                <a:gd name="T38" fmla="*/ 281 w 281"/>
                <a:gd name="T39" fmla="*/ 196 h 323"/>
                <a:gd name="T40" fmla="*/ 264 w 281"/>
                <a:gd name="T41" fmla="*/ 225 h 323"/>
                <a:gd name="T42" fmla="*/ 264 w 281"/>
                <a:gd name="T43" fmla="*/ 245 h 323"/>
                <a:gd name="T44" fmla="*/ 256 w 281"/>
                <a:gd name="T45" fmla="*/ 255 h 323"/>
                <a:gd name="T46" fmla="*/ 256 w 281"/>
                <a:gd name="T47" fmla="*/ 294 h 323"/>
                <a:gd name="T48" fmla="*/ 247 w 281"/>
                <a:gd name="T49" fmla="*/ 294 h 323"/>
                <a:gd name="T50" fmla="*/ 239 w 281"/>
                <a:gd name="T51" fmla="*/ 294 h 323"/>
                <a:gd name="T52" fmla="*/ 239 w 281"/>
                <a:gd name="T53" fmla="*/ 284 h 323"/>
                <a:gd name="T54" fmla="*/ 230 w 281"/>
                <a:gd name="T55" fmla="*/ 294 h 323"/>
                <a:gd name="T56" fmla="*/ 230 w 281"/>
                <a:gd name="T57" fmla="*/ 314 h 323"/>
                <a:gd name="T58" fmla="*/ 230 w 281"/>
                <a:gd name="T59" fmla="*/ 323 h 323"/>
                <a:gd name="T60" fmla="*/ 222 w 281"/>
                <a:gd name="T61" fmla="*/ 314 h 323"/>
                <a:gd name="T62" fmla="*/ 222 w 281"/>
                <a:gd name="T63" fmla="*/ 304 h 323"/>
                <a:gd name="T64" fmla="*/ 68 w 281"/>
                <a:gd name="T65" fmla="*/ 314 h 323"/>
                <a:gd name="T66" fmla="*/ 60 w 281"/>
                <a:gd name="T67" fmla="*/ 294 h 323"/>
                <a:gd name="T68" fmla="*/ 60 w 281"/>
                <a:gd name="T69" fmla="*/ 284 h 323"/>
                <a:gd name="T70" fmla="*/ 51 w 281"/>
                <a:gd name="T71" fmla="*/ 255 h 323"/>
                <a:gd name="T72" fmla="*/ 51 w 281"/>
                <a:gd name="T73" fmla="*/ 235 h 323"/>
                <a:gd name="T74" fmla="*/ 51 w 281"/>
                <a:gd name="T75" fmla="*/ 216 h 323"/>
                <a:gd name="T76" fmla="*/ 60 w 281"/>
                <a:gd name="T77" fmla="*/ 206 h 323"/>
                <a:gd name="T78" fmla="*/ 51 w 281"/>
                <a:gd name="T79" fmla="*/ 186 h 323"/>
                <a:gd name="T80" fmla="*/ 42 w 281"/>
                <a:gd name="T81" fmla="*/ 186 h 323"/>
                <a:gd name="T82" fmla="*/ 42 w 281"/>
                <a:gd name="T83" fmla="*/ 177 h 323"/>
                <a:gd name="T84" fmla="*/ 34 w 281"/>
                <a:gd name="T85" fmla="*/ 157 h 323"/>
                <a:gd name="T86" fmla="*/ 17 w 281"/>
                <a:gd name="T87" fmla="*/ 79 h 323"/>
                <a:gd name="T88" fmla="*/ 0 w 281"/>
                <a:gd name="T89" fmla="*/ 10 h 323"/>
                <a:gd name="T90" fmla="*/ 60 w 281"/>
                <a:gd name="T91" fmla="*/ 10 h 32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81"/>
                <a:gd name="T139" fmla="*/ 0 h 323"/>
                <a:gd name="T140" fmla="*/ 281 w 281"/>
                <a:gd name="T141" fmla="*/ 323 h 32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81" h="323">
                  <a:moveTo>
                    <a:pt x="60" y="10"/>
                  </a:moveTo>
                  <a:lnTo>
                    <a:pt x="136" y="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36" y="30"/>
                  </a:lnTo>
                  <a:lnTo>
                    <a:pt x="153" y="30"/>
                  </a:lnTo>
                  <a:lnTo>
                    <a:pt x="162" y="49"/>
                  </a:lnTo>
                  <a:lnTo>
                    <a:pt x="170" y="59"/>
                  </a:lnTo>
                  <a:lnTo>
                    <a:pt x="179" y="69"/>
                  </a:lnTo>
                  <a:lnTo>
                    <a:pt x="196" y="88"/>
                  </a:lnTo>
                  <a:lnTo>
                    <a:pt x="213" y="98"/>
                  </a:lnTo>
                  <a:lnTo>
                    <a:pt x="213" y="108"/>
                  </a:lnTo>
                  <a:lnTo>
                    <a:pt x="222" y="118"/>
                  </a:lnTo>
                  <a:lnTo>
                    <a:pt x="239" y="128"/>
                  </a:lnTo>
                  <a:lnTo>
                    <a:pt x="247" y="147"/>
                  </a:lnTo>
                  <a:lnTo>
                    <a:pt x="247" y="157"/>
                  </a:lnTo>
                  <a:lnTo>
                    <a:pt x="256" y="167"/>
                  </a:lnTo>
                  <a:lnTo>
                    <a:pt x="264" y="186"/>
                  </a:lnTo>
                  <a:lnTo>
                    <a:pt x="281" y="196"/>
                  </a:lnTo>
                  <a:lnTo>
                    <a:pt x="264" y="225"/>
                  </a:lnTo>
                  <a:lnTo>
                    <a:pt x="264" y="245"/>
                  </a:lnTo>
                  <a:lnTo>
                    <a:pt x="256" y="255"/>
                  </a:lnTo>
                  <a:lnTo>
                    <a:pt x="256" y="294"/>
                  </a:lnTo>
                  <a:lnTo>
                    <a:pt x="247" y="294"/>
                  </a:lnTo>
                  <a:lnTo>
                    <a:pt x="239" y="294"/>
                  </a:lnTo>
                  <a:lnTo>
                    <a:pt x="239" y="284"/>
                  </a:lnTo>
                  <a:lnTo>
                    <a:pt x="230" y="294"/>
                  </a:lnTo>
                  <a:lnTo>
                    <a:pt x="230" y="314"/>
                  </a:lnTo>
                  <a:lnTo>
                    <a:pt x="230" y="323"/>
                  </a:lnTo>
                  <a:lnTo>
                    <a:pt x="222" y="314"/>
                  </a:lnTo>
                  <a:lnTo>
                    <a:pt x="222" y="304"/>
                  </a:lnTo>
                  <a:lnTo>
                    <a:pt x="68" y="314"/>
                  </a:lnTo>
                  <a:lnTo>
                    <a:pt x="60" y="294"/>
                  </a:lnTo>
                  <a:lnTo>
                    <a:pt x="60" y="284"/>
                  </a:lnTo>
                  <a:lnTo>
                    <a:pt x="51" y="255"/>
                  </a:lnTo>
                  <a:lnTo>
                    <a:pt x="51" y="235"/>
                  </a:lnTo>
                  <a:lnTo>
                    <a:pt x="51" y="216"/>
                  </a:lnTo>
                  <a:lnTo>
                    <a:pt x="60" y="206"/>
                  </a:lnTo>
                  <a:lnTo>
                    <a:pt x="51" y="186"/>
                  </a:lnTo>
                  <a:lnTo>
                    <a:pt x="42" y="186"/>
                  </a:lnTo>
                  <a:lnTo>
                    <a:pt x="42" y="177"/>
                  </a:lnTo>
                  <a:lnTo>
                    <a:pt x="34" y="157"/>
                  </a:lnTo>
                  <a:lnTo>
                    <a:pt x="17" y="79"/>
                  </a:lnTo>
                  <a:lnTo>
                    <a:pt x="0" y="10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0" name="Freeform 92"/>
            <p:cNvSpPr>
              <a:spLocks/>
            </p:cNvSpPr>
            <p:nvPr/>
          </p:nvSpPr>
          <p:spPr bwMode="auto">
            <a:xfrm>
              <a:off x="3379" y="3840"/>
              <a:ext cx="469" cy="402"/>
            </a:xfrm>
            <a:custGeom>
              <a:avLst/>
              <a:gdLst>
                <a:gd name="T0" fmla="*/ 349 w 469"/>
                <a:gd name="T1" fmla="*/ 30 h 402"/>
                <a:gd name="T2" fmla="*/ 358 w 469"/>
                <a:gd name="T3" fmla="*/ 49 h 402"/>
                <a:gd name="T4" fmla="*/ 375 w 469"/>
                <a:gd name="T5" fmla="*/ 98 h 402"/>
                <a:gd name="T6" fmla="*/ 400 w 469"/>
                <a:gd name="T7" fmla="*/ 128 h 402"/>
                <a:gd name="T8" fmla="*/ 418 w 469"/>
                <a:gd name="T9" fmla="*/ 167 h 402"/>
                <a:gd name="T10" fmla="*/ 418 w 469"/>
                <a:gd name="T11" fmla="*/ 186 h 402"/>
                <a:gd name="T12" fmla="*/ 443 w 469"/>
                <a:gd name="T13" fmla="*/ 225 h 402"/>
                <a:gd name="T14" fmla="*/ 460 w 469"/>
                <a:gd name="T15" fmla="*/ 274 h 402"/>
                <a:gd name="T16" fmla="*/ 469 w 469"/>
                <a:gd name="T17" fmla="*/ 343 h 402"/>
                <a:gd name="T18" fmla="*/ 460 w 469"/>
                <a:gd name="T19" fmla="*/ 372 h 402"/>
                <a:gd name="T20" fmla="*/ 443 w 469"/>
                <a:gd name="T21" fmla="*/ 392 h 402"/>
                <a:gd name="T22" fmla="*/ 418 w 469"/>
                <a:gd name="T23" fmla="*/ 402 h 402"/>
                <a:gd name="T24" fmla="*/ 409 w 469"/>
                <a:gd name="T25" fmla="*/ 392 h 402"/>
                <a:gd name="T26" fmla="*/ 400 w 469"/>
                <a:gd name="T27" fmla="*/ 382 h 402"/>
                <a:gd name="T28" fmla="*/ 375 w 469"/>
                <a:gd name="T29" fmla="*/ 353 h 402"/>
                <a:gd name="T30" fmla="*/ 349 w 469"/>
                <a:gd name="T31" fmla="*/ 314 h 402"/>
                <a:gd name="T32" fmla="*/ 332 w 469"/>
                <a:gd name="T33" fmla="*/ 294 h 402"/>
                <a:gd name="T34" fmla="*/ 315 w 469"/>
                <a:gd name="T35" fmla="*/ 265 h 402"/>
                <a:gd name="T36" fmla="*/ 307 w 469"/>
                <a:gd name="T37" fmla="*/ 245 h 402"/>
                <a:gd name="T38" fmla="*/ 315 w 469"/>
                <a:gd name="T39" fmla="*/ 235 h 402"/>
                <a:gd name="T40" fmla="*/ 324 w 469"/>
                <a:gd name="T41" fmla="*/ 216 h 402"/>
                <a:gd name="T42" fmla="*/ 307 w 469"/>
                <a:gd name="T43" fmla="*/ 225 h 402"/>
                <a:gd name="T44" fmla="*/ 307 w 469"/>
                <a:gd name="T45" fmla="*/ 216 h 402"/>
                <a:gd name="T46" fmla="*/ 298 w 469"/>
                <a:gd name="T47" fmla="*/ 225 h 402"/>
                <a:gd name="T48" fmla="*/ 298 w 469"/>
                <a:gd name="T49" fmla="*/ 235 h 402"/>
                <a:gd name="T50" fmla="*/ 290 w 469"/>
                <a:gd name="T51" fmla="*/ 225 h 402"/>
                <a:gd name="T52" fmla="*/ 298 w 469"/>
                <a:gd name="T53" fmla="*/ 176 h 402"/>
                <a:gd name="T54" fmla="*/ 281 w 469"/>
                <a:gd name="T55" fmla="*/ 128 h 402"/>
                <a:gd name="T56" fmla="*/ 247 w 469"/>
                <a:gd name="T57" fmla="*/ 108 h 402"/>
                <a:gd name="T58" fmla="*/ 213 w 469"/>
                <a:gd name="T59" fmla="*/ 79 h 402"/>
                <a:gd name="T60" fmla="*/ 187 w 469"/>
                <a:gd name="T61" fmla="*/ 88 h 402"/>
                <a:gd name="T62" fmla="*/ 162 w 469"/>
                <a:gd name="T63" fmla="*/ 98 h 402"/>
                <a:gd name="T64" fmla="*/ 136 w 469"/>
                <a:gd name="T65" fmla="*/ 108 h 402"/>
                <a:gd name="T66" fmla="*/ 136 w 469"/>
                <a:gd name="T67" fmla="*/ 98 h 402"/>
                <a:gd name="T68" fmla="*/ 102 w 469"/>
                <a:gd name="T69" fmla="*/ 79 h 402"/>
                <a:gd name="T70" fmla="*/ 68 w 469"/>
                <a:gd name="T71" fmla="*/ 69 h 402"/>
                <a:gd name="T72" fmla="*/ 42 w 469"/>
                <a:gd name="T73" fmla="*/ 69 h 402"/>
                <a:gd name="T74" fmla="*/ 34 w 469"/>
                <a:gd name="T75" fmla="*/ 69 h 402"/>
                <a:gd name="T76" fmla="*/ 34 w 469"/>
                <a:gd name="T77" fmla="*/ 59 h 402"/>
                <a:gd name="T78" fmla="*/ 17 w 469"/>
                <a:gd name="T79" fmla="*/ 79 h 402"/>
                <a:gd name="T80" fmla="*/ 17 w 469"/>
                <a:gd name="T81" fmla="*/ 49 h 402"/>
                <a:gd name="T82" fmla="*/ 0 w 469"/>
                <a:gd name="T83" fmla="*/ 30 h 402"/>
                <a:gd name="T84" fmla="*/ 145 w 469"/>
                <a:gd name="T85" fmla="*/ 10 h 402"/>
                <a:gd name="T86" fmla="*/ 307 w 469"/>
                <a:gd name="T87" fmla="*/ 20 h 402"/>
                <a:gd name="T88" fmla="*/ 315 w 469"/>
                <a:gd name="T89" fmla="*/ 39 h 402"/>
                <a:gd name="T90" fmla="*/ 315 w 469"/>
                <a:gd name="T91" fmla="*/ 10 h 402"/>
                <a:gd name="T92" fmla="*/ 324 w 469"/>
                <a:gd name="T93" fmla="*/ 10 h 402"/>
                <a:gd name="T94" fmla="*/ 341 w 469"/>
                <a:gd name="T95" fmla="*/ 10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9"/>
                <a:gd name="T145" fmla="*/ 0 h 402"/>
                <a:gd name="T146" fmla="*/ 469 w 469"/>
                <a:gd name="T147" fmla="*/ 402 h 4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9" h="402">
                  <a:moveTo>
                    <a:pt x="341" y="10"/>
                  </a:moveTo>
                  <a:lnTo>
                    <a:pt x="349" y="30"/>
                  </a:lnTo>
                  <a:lnTo>
                    <a:pt x="358" y="39"/>
                  </a:lnTo>
                  <a:lnTo>
                    <a:pt x="358" y="49"/>
                  </a:lnTo>
                  <a:lnTo>
                    <a:pt x="366" y="79"/>
                  </a:lnTo>
                  <a:lnTo>
                    <a:pt x="375" y="98"/>
                  </a:lnTo>
                  <a:lnTo>
                    <a:pt x="383" y="128"/>
                  </a:lnTo>
                  <a:lnTo>
                    <a:pt x="400" y="128"/>
                  </a:lnTo>
                  <a:lnTo>
                    <a:pt x="418" y="157"/>
                  </a:lnTo>
                  <a:lnTo>
                    <a:pt x="418" y="167"/>
                  </a:lnTo>
                  <a:lnTo>
                    <a:pt x="418" y="186"/>
                  </a:lnTo>
                  <a:lnTo>
                    <a:pt x="426" y="206"/>
                  </a:lnTo>
                  <a:lnTo>
                    <a:pt x="443" y="225"/>
                  </a:lnTo>
                  <a:lnTo>
                    <a:pt x="452" y="245"/>
                  </a:lnTo>
                  <a:lnTo>
                    <a:pt x="460" y="274"/>
                  </a:lnTo>
                  <a:lnTo>
                    <a:pt x="460" y="323"/>
                  </a:lnTo>
                  <a:lnTo>
                    <a:pt x="469" y="343"/>
                  </a:lnTo>
                  <a:lnTo>
                    <a:pt x="460" y="363"/>
                  </a:lnTo>
                  <a:lnTo>
                    <a:pt x="460" y="372"/>
                  </a:lnTo>
                  <a:lnTo>
                    <a:pt x="460" y="382"/>
                  </a:lnTo>
                  <a:lnTo>
                    <a:pt x="443" y="392"/>
                  </a:lnTo>
                  <a:lnTo>
                    <a:pt x="435" y="402"/>
                  </a:lnTo>
                  <a:lnTo>
                    <a:pt x="418" y="402"/>
                  </a:lnTo>
                  <a:lnTo>
                    <a:pt x="409" y="402"/>
                  </a:lnTo>
                  <a:lnTo>
                    <a:pt x="409" y="392"/>
                  </a:lnTo>
                  <a:lnTo>
                    <a:pt x="418" y="392"/>
                  </a:lnTo>
                  <a:lnTo>
                    <a:pt x="400" y="382"/>
                  </a:lnTo>
                  <a:lnTo>
                    <a:pt x="392" y="363"/>
                  </a:lnTo>
                  <a:lnTo>
                    <a:pt x="375" y="353"/>
                  </a:lnTo>
                  <a:lnTo>
                    <a:pt x="366" y="323"/>
                  </a:lnTo>
                  <a:lnTo>
                    <a:pt x="349" y="314"/>
                  </a:lnTo>
                  <a:lnTo>
                    <a:pt x="341" y="294"/>
                  </a:lnTo>
                  <a:lnTo>
                    <a:pt x="332" y="294"/>
                  </a:lnTo>
                  <a:lnTo>
                    <a:pt x="324" y="284"/>
                  </a:lnTo>
                  <a:lnTo>
                    <a:pt x="315" y="265"/>
                  </a:lnTo>
                  <a:lnTo>
                    <a:pt x="307" y="255"/>
                  </a:lnTo>
                  <a:lnTo>
                    <a:pt x="307" y="245"/>
                  </a:lnTo>
                  <a:lnTo>
                    <a:pt x="307" y="235"/>
                  </a:lnTo>
                  <a:lnTo>
                    <a:pt x="315" y="235"/>
                  </a:lnTo>
                  <a:lnTo>
                    <a:pt x="324" y="225"/>
                  </a:lnTo>
                  <a:lnTo>
                    <a:pt x="324" y="216"/>
                  </a:lnTo>
                  <a:lnTo>
                    <a:pt x="315" y="225"/>
                  </a:lnTo>
                  <a:lnTo>
                    <a:pt x="307" y="225"/>
                  </a:lnTo>
                  <a:lnTo>
                    <a:pt x="307" y="216"/>
                  </a:lnTo>
                  <a:lnTo>
                    <a:pt x="298" y="216"/>
                  </a:lnTo>
                  <a:lnTo>
                    <a:pt x="298" y="225"/>
                  </a:lnTo>
                  <a:lnTo>
                    <a:pt x="298" y="235"/>
                  </a:lnTo>
                  <a:lnTo>
                    <a:pt x="290" y="235"/>
                  </a:lnTo>
                  <a:lnTo>
                    <a:pt x="290" y="225"/>
                  </a:lnTo>
                  <a:lnTo>
                    <a:pt x="290" y="206"/>
                  </a:lnTo>
                  <a:lnTo>
                    <a:pt x="298" y="176"/>
                  </a:lnTo>
                  <a:lnTo>
                    <a:pt x="290" y="157"/>
                  </a:lnTo>
                  <a:lnTo>
                    <a:pt x="281" y="128"/>
                  </a:lnTo>
                  <a:lnTo>
                    <a:pt x="272" y="128"/>
                  </a:lnTo>
                  <a:lnTo>
                    <a:pt x="247" y="108"/>
                  </a:lnTo>
                  <a:lnTo>
                    <a:pt x="230" y="88"/>
                  </a:lnTo>
                  <a:lnTo>
                    <a:pt x="213" y="79"/>
                  </a:lnTo>
                  <a:lnTo>
                    <a:pt x="196" y="79"/>
                  </a:lnTo>
                  <a:lnTo>
                    <a:pt x="187" y="88"/>
                  </a:lnTo>
                  <a:lnTo>
                    <a:pt x="179" y="88"/>
                  </a:lnTo>
                  <a:lnTo>
                    <a:pt x="162" y="98"/>
                  </a:lnTo>
                  <a:lnTo>
                    <a:pt x="145" y="108"/>
                  </a:lnTo>
                  <a:lnTo>
                    <a:pt x="136" y="108"/>
                  </a:lnTo>
                  <a:lnTo>
                    <a:pt x="136" y="98"/>
                  </a:lnTo>
                  <a:lnTo>
                    <a:pt x="119" y="79"/>
                  </a:lnTo>
                  <a:lnTo>
                    <a:pt x="102" y="79"/>
                  </a:lnTo>
                  <a:lnTo>
                    <a:pt x="93" y="69"/>
                  </a:lnTo>
                  <a:lnTo>
                    <a:pt x="68" y="69"/>
                  </a:lnTo>
                  <a:lnTo>
                    <a:pt x="68" y="59"/>
                  </a:lnTo>
                  <a:lnTo>
                    <a:pt x="42" y="69"/>
                  </a:lnTo>
                  <a:lnTo>
                    <a:pt x="34" y="69"/>
                  </a:lnTo>
                  <a:lnTo>
                    <a:pt x="42" y="5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17" y="79"/>
                  </a:lnTo>
                  <a:lnTo>
                    <a:pt x="17" y="49"/>
                  </a:lnTo>
                  <a:lnTo>
                    <a:pt x="8" y="49"/>
                  </a:lnTo>
                  <a:lnTo>
                    <a:pt x="0" y="30"/>
                  </a:lnTo>
                  <a:lnTo>
                    <a:pt x="8" y="20"/>
                  </a:lnTo>
                  <a:lnTo>
                    <a:pt x="145" y="10"/>
                  </a:lnTo>
                  <a:lnTo>
                    <a:pt x="153" y="30"/>
                  </a:lnTo>
                  <a:lnTo>
                    <a:pt x="307" y="20"/>
                  </a:lnTo>
                  <a:lnTo>
                    <a:pt x="307" y="30"/>
                  </a:lnTo>
                  <a:lnTo>
                    <a:pt x="315" y="39"/>
                  </a:lnTo>
                  <a:lnTo>
                    <a:pt x="315" y="30"/>
                  </a:lnTo>
                  <a:lnTo>
                    <a:pt x="315" y="10"/>
                  </a:lnTo>
                  <a:lnTo>
                    <a:pt x="324" y="0"/>
                  </a:lnTo>
                  <a:lnTo>
                    <a:pt x="324" y="10"/>
                  </a:lnTo>
                  <a:lnTo>
                    <a:pt x="332" y="10"/>
                  </a:lnTo>
                  <a:lnTo>
                    <a:pt x="341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1" name="Freeform 93"/>
            <p:cNvSpPr>
              <a:spLocks/>
            </p:cNvSpPr>
            <p:nvPr/>
          </p:nvSpPr>
          <p:spPr bwMode="auto">
            <a:xfrm>
              <a:off x="3592" y="3527"/>
              <a:ext cx="256" cy="225"/>
            </a:xfrm>
            <a:custGeom>
              <a:avLst/>
              <a:gdLst>
                <a:gd name="T0" fmla="*/ 8 w 256"/>
                <a:gd name="T1" fmla="*/ 29 h 225"/>
                <a:gd name="T2" fmla="*/ 25 w 256"/>
                <a:gd name="T3" fmla="*/ 10 h 225"/>
                <a:gd name="T4" fmla="*/ 42 w 256"/>
                <a:gd name="T5" fmla="*/ 0 h 225"/>
                <a:gd name="T6" fmla="*/ 51 w 256"/>
                <a:gd name="T7" fmla="*/ 0 h 225"/>
                <a:gd name="T8" fmla="*/ 111 w 256"/>
                <a:gd name="T9" fmla="*/ 0 h 225"/>
                <a:gd name="T10" fmla="*/ 119 w 256"/>
                <a:gd name="T11" fmla="*/ 10 h 225"/>
                <a:gd name="T12" fmla="*/ 128 w 256"/>
                <a:gd name="T13" fmla="*/ 10 h 225"/>
                <a:gd name="T14" fmla="*/ 128 w 256"/>
                <a:gd name="T15" fmla="*/ 20 h 225"/>
                <a:gd name="T16" fmla="*/ 187 w 256"/>
                <a:gd name="T17" fmla="*/ 20 h 225"/>
                <a:gd name="T18" fmla="*/ 213 w 256"/>
                <a:gd name="T19" fmla="*/ 29 h 225"/>
                <a:gd name="T20" fmla="*/ 256 w 256"/>
                <a:gd name="T21" fmla="*/ 68 h 225"/>
                <a:gd name="T22" fmla="*/ 239 w 256"/>
                <a:gd name="T23" fmla="*/ 88 h 225"/>
                <a:gd name="T24" fmla="*/ 230 w 256"/>
                <a:gd name="T25" fmla="*/ 98 h 225"/>
                <a:gd name="T26" fmla="*/ 230 w 256"/>
                <a:gd name="T27" fmla="*/ 127 h 225"/>
                <a:gd name="T28" fmla="*/ 222 w 256"/>
                <a:gd name="T29" fmla="*/ 137 h 225"/>
                <a:gd name="T30" fmla="*/ 213 w 256"/>
                <a:gd name="T31" fmla="*/ 147 h 225"/>
                <a:gd name="T32" fmla="*/ 196 w 256"/>
                <a:gd name="T33" fmla="*/ 166 h 225"/>
                <a:gd name="T34" fmla="*/ 179 w 256"/>
                <a:gd name="T35" fmla="*/ 186 h 225"/>
                <a:gd name="T36" fmla="*/ 170 w 256"/>
                <a:gd name="T37" fmla="*/ 186 h 225"/>
                <a:gd name="T38" fmla="*/ 162 w 256"/>
                <a:gd name="T39" fmla="*/ 196 h 225"/>
                <a:gd name="T40" fmla="*/ 153 w 256"/>
                <a:gd name="T41" fmla="*/ 196 h 225"/>
                <a:gd name="T42" fmla="*/ 153 w 256"/>
                <a:gd name="T43" fmla="*/ 215 h 225"/>
                <a:gd name="T44" fmla="*/ 153 w 256"/>
                <a:gd name="T45" fmla="*/ 225 h 225"/>
                <a:gd name="T46" fmla="*/ 136 w 256"/>
                <a:gd name="T47" fmla="*/ 215 h 225"/>
                <a:gd name="T48" fmla="*/ 128 w 256"/>
                <a:gd name="T49" fmla="*/ 196 h 225"/>
                <a:gd name="T50" fmla="*/ 119 w 256"/>
                <a:gd name="T51" fmla="*/ 186 h 225"/>
                <a:gd name="T52" fmla="*/ 119 w 256"/>
                <a:gd name="T53" fmla="*/ 176 h 225"/>
                <a:gd name="T54" fmla="*/ 111 w 256"/>
                <a:gd name="T55" fmla="*/ 157 h 225"/>
                <a:gd name="T56" fmla="*/ 94 w 256"/>
                <a:gd name="T57" fmla="*/ 147 h 225"/>
                <a:gd name="T58" fmla="*/ 85 w 256"/>
                <a:gd name="T59" fmla="*/ 137 h 225"/>
                <a:gd name="T60" fmla="*/ 85 w 256"/>
                <a:gd name="T61" fmla="*/ 127 h 225"/>
                <a:gd name="T62" fmla="*/ 68 w 256"/>
                <a:gd name="T63" fmla="*/ 117 h 225"/>
                <a:gd name="T64" fmla="*/ 51 w 256"/>
                <a:gd name="T65" fmla="*/ 98 h 225"/>
                <a:gd name="T66" fmla="*/ 42 w 256"/>
                <a:gd name="T67" fmla="*/ 88 h 225"/>
                <a:gd name="T68" fmla="*/ 34 w 256"/>
                <a:gd name="T69" fmla="*/ 78 h 225"/>
                <a:gd name="T70" fmla="*/ 25 w 256"/>
                <a:gd name="T71" fmla="*/ 59 h 225"/>
                <a:gd name="T72" fmla="*/ 8 w 256"/>
                <a:gd name="T73" fmla="*/ 59 h 225"/>
                <a:gd name="T74" fmla="*/ 0 w 256"/>
                <a:gd name="T75" fmla="*/ 49 h 225"/>
                <a:gd name="T76" fmla="*/ 0 w 256"/>
                <a:gd name="T77" fmla="*/ 39 h 225"/>
                <a:gd name="T78" fmla="*/ 8 w 256"/>
                <a:gd name="T79" fmla="*/ 29 h 22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6"/>
                <a:gd name="T121" fmla="*/ 0 h 225"/>
                <a:gd name="T122" fmla="*/ 256 w 256"/>
                <a:gd name="T123" fmla="*/ 225 h 22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6" h="225">
                  <a:moveTo>
                    <a:pt x="8" y="29"/>
                  </a:moveTo>
                  <a:lnTo>
                    <a:pt x="25" y="1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87" y="20"/>
                  </a:lnTo>
                  <a:lnTo>
                    <a:pt x="213" y="29"/>
                  </a:lnTo>
                  <a:lnTo>
                    <a:pt x="256" y="68"/>
                  </a:lnTo>
                  <a:lnTo>
                    <a:pt x="239" y="88"/>
                  </a:lnTo>
                  <a:lnTo>
                    <a:pt x="230" y="98"/>
                  </a:lnTo>
                  <a:lnTo>
                    <a:pt x="230" y="127"/>
                  </a:lnTo>
                  <a:lnTo>
                    <a:pt x="222" y="137"/>
                  </a:lnTo>
                  <a:lnTo>
                    <a:pt x="213" y="147"/>
                  </a:lnTo>
                  <a:lnTo>
                    <a:pt x="196" y="166"/>
                  </a:lnTo>
                  <a:lnTo>
                    <a:pt x="179" y="186"/>
                  </a:lnTo>
                  <a:lnTo>
                    <a:pt x="170" y="186"/>
                  </a:lnTo>
                  <a:lnTo>
                    <a:pt x="162" y="196"/>
                  </a:lnTo>
                  <a:lnTo>
                    <a:pt x="153" y="196"/>
                  </a:lnTo>
                  <a:lnTo>
                    <a:pt x="153" y="215"/>
                  </a:lnTo>
                  <a:lnTo>
                    <a:pt x="153" y="225"/>
                  </a:lnTo>
                  <a:lnTo>
                    <a:pt x="136" y="215"/>
                  </a:lnTo>
                  <a:lnTo>
                    <a:pt x="128" y="196"/>
                  </a:lnTo>
                  <a:lnTo>
                    <a:pt x="119" y="186"/>
                  </a:lnTo>
                  <a:lnTo>
                    <a:pt x="119" y="176"/>
                  </a:lnTo>
                  <a:lnTo>
                    <a:pt x="111" y="157"/>
                  </a:lnTo>
                  <a:lnTo>
                    <a:pt x="94" y="147"/>
                  </a:lnTo>
                  <a:lnTo>
                    <a:pt x="85" y="137"/>
                  </a:lnTo>
                  <a:lnTo>
                    <a:pt x="85" y="127"/>
                  </a:lnTo>
                  <a:lnTo>
                    <a:pt x="68" y="117"/>
                  </a:lnTo>
                  <a:lnTo>
                    <a:pt x="51" y="98"/>
                  </a:lnTo>
                  <a:lnTo>
                    <a:pt x="42" y="88"/>
                  </a:lnTo>
                  <a:lnTo>
                    <a:pt x="34" y="78"/>
                  </a:lnTo>
                  <a:lnTo>
                    <a:pt x="25" y="59"/>
                  </a:lnTo>
                  <a:lnTo>
                    <a:pt x="8" y="5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2" name="Freeform 94"/>
            <p:cNvSpPr>
              <a:spLocks/>
            </p:cNvSpPr>
            <p:nvPr/>
          </p:nvSpPr>
          <p:spPr bwMode="auto">
            <a:xfrm>
              <a:off x="3524" y="3380"/>
              <a:ext cx="452" cy="215"/>
            </a:xfrm>
            <a:custGeom>
              <a:avLst/>
              <a:gdLst>
                <a:gd name="T0" fmla="*/ 119 w 452"/>
                <a:gd name="T1" fmla="*/ 49 h 215"/>
                <a:gd name="T2" fmla="*/ 145 w 452"/>
                <a:gd name="T3" fmla="*/ 39 h 215"/>
                <a:gd name="T4" fmla="*/ 358 w 452"/>
                <a:gd name="T5" fmla="*/ 10 h 215"/>
                <a:gd name="T6" fmla="*/ 418 w 452"/>
                <a:gd name="T7" fmla="*/ 0 h 215"/>
                <a:gd name="T8" fmla="*/ 426 w 452"/>
                <a:gd name="T9" fmla="*/ 0 h 215"/>
                <a:gd name="T10" fmla="*/ 435 w 452"/>
                <a:gd name="T11" fmla="*/ 10 h 215"/>
                <a:gd name="T12" fmla="*/ 443 w 452"/>
                <a:gd name="T13" fmla="*/ 10 h 215"/>
                <a:gd name="T14" fmla="*/ 443 w 452"/>
                <a:gd name="T15" fmla="*/ 20 h 215"/>
                <a:gd name="T16" fmla="*/ 426 w 452"/>
                <a:gd name="T17" fmla="*/ 20 h 215"/>
                <a:gd name="T18" fmla="*/ 409 w 452"/>
                <a:gd name="T19" fmla="*/ 29 h 215"/>
                <a:gd name="T20" fmla="*/ 418 w 452"/>
                <a:gd name="T21" fmla="*/ 29 h 215"/>
                <a:gd name="T22" fmla="*/ 400 w 452"/>
                <a:gd name="T23" fmla="*/ 39 h 215"/>
                <a:gd name="T24" fmla="*/ 409 w 452"/>
                <a:gd name="T25" fmla="*/ 39 h 215"/>
                <a:gd name="T26" fmla="*/ 426 w 452"/>
                <a:gd name="T27" fmla="*/ 29 h 215"/>
                <a:gd name="T28" fmla="*/ 435 w 452"/>
                <a:gd name="T29" fmla="*/ 39 h 215"/>
                <a:gd name="T30" fmla="*/ 452 w 452"/>
                <a:gd name="T31" fmla="*/ 39 h 215"/>
                <a:gd name="T32" fmla="*/ 452 w 452"/>
                <a:gd name="T33" fmla="*/ 59 h 215"/>
                <a:gd name="T34" fmla="*/ 443 w 452"/>
                <a:gd name="T35" fmla="*/ 69 h 215"/>
                <a:gd name="T36" fmla="*/ 435 w 452"/>
                <a:gd name="T37" fmla="*/ 78 h 215"/>
                <a:gd name="T38" fmla="*/ 426 w 452"/>
                <a:gd name="T39" fmla="*/ 78 h 215"/>
                <a:gd name="T40" fmla="*/ 418 w 452"/>
                <a:gd name="T41" fmla="*/ 78 h 215"/>
                <a:gd name="T42" fmla="*/ 409 w 452"/>
                <a:gd name="T43" fmla="*/ 78 h 215"/>
                <a:gd name="T44" fmla="*/ 418 w 452"/>
                <a:gd name="T45" fmla="*/ 88 h 215"/>
                <a:gd name="T46" fmla="*/ 418 w 452"/>
                <a:gd name="T47" fmla="*/ 98 h 215"/>
                <a:gd name="T48" fmla="*/ 409 w 452"/>
                <a:gd name="T49" fmla="*/ 108 h 215"/>
                <a:gd name="T50" fmla="*/ 392 w 452"/>
                <a:gd name="T51" fmla="*/ 118 h 215"/>
                <a:gd name="T52" fmla="*/ 400 w 452"/>
                <a:gd name="T53" fmla="*/ 118 h 215"/>
                <a:gd name="T54" fmla="*/ 426 w 452"/>
                <a:gd name="T55" fmla="*/ 118 h 215"/>
                <a:gd name="T56" fmla="*/ 426 w 452"/>
                <a:gd name="T57" fmla="*/ 108 h 215"/>
                <a:gd name="T58" fmla="*/ 426 w 452"/>
                <a:gd name="T59" fmla="*/ 118 h 215"/>
                <a:gd name="T60" fmla="*/ 418 w 452"/>
                <a:gd name="T61" fmla="*/ 127 h 215"/>
                <a:gd name="T62" fmla="*/ 400 w 452"/>
                <a:gd name="T63" fmla="*/ 137 h 215"/>
                <a:gd name="T64" fmla="*/ 392 w 452"/>
                <a:gd name="T65" fmla="*/ 147 h 215"/>
                <a:gd name="T66" fmla="*/ 375 w 452"/>
                <a:gd name="T67" fmla="*/ 157 h 215"/>
                <a:gd name="T68" fmla="*/ 366 w 452"/>
                <a:gd name="T69" fmla="*/ 167 h 215"/>
                <a:gd name="T70" fmla="*/ 358 w 452"/>
                <a:gd name="T71" fmla="*/ 186 h 215"/>
                <a:gd name="T72" fmla="*/ 349 w 452"/>
                <a:gd name="T73" fmla="*/ 206 h 215"/>
                <a:gd name="T74" fmla="*/ 324 w 452"/>
                <a:gd name="T75" fmla="*/ 215 h 215"/>
                <a:gd name="T76" fmla="*/ 281 w 452"/>
                <a:gd name="T77" fmla="*/ 176 h 215"/>
                <a:gd name="T78" fmla="*/ 255 w 452"/>
                <a:gd name="T79" fmla="*/ 167 h 215"/>
                <a:gd name="T80" fmla="*/ 196 w 452"/>
                <a:gd name="T81" fmla="*/ 167 h 215"/>
                <a:gd name="T82" fmla="*/ 196 w 452"/>
                <a:gd name="T83" fmla="*/ 157 h 215"/>
                <a:gd name="T84" fmla="*/ 187 w 452"/>
                <a:gd name="T85" fmla="*/ 157 h 215"/>
                <a:gd name="T86" fmla="*/ 179 w 452"/>
                <a:gd name="T87" fmla="*/ 147 h 215"/>
                <a:gd name="T88" fmla="*/ 119 w 452"/>
                <a:gd name="T89" fmla="*/ 147 h 215"/>
                <a:gd name="T90" fmla="*/ 110 w 452"/>
                <a:gd name="T91" fmla="*/ 147 h 215"/>
                <a:gd name="T92" fmla="*/ 76 w 452"/>
                <a:gd name="T93" fmla="*/ 176 h 215"/>
                <a:gd name="T94" fmla="*/ 0 w 452"/>
                <a:gd name="T95" fmla="*/ 186 h 215"/>
                <a:gd name="T96" fmla="*/ 0 w 452"/>
                <a:gd name="T97" fmla="*/ 167 h 215"/>
                <a:gd name="T98" fmla="*/ 8 w 452"/>
                <a:gd name="T99" fmla="*/ 167 h 215"/>
                <a:gd name="T100" fmla="*/ 8 w 452"/>
                <a:gd name="T101" fmla="*/ 147 h 215"/>
                <a:gd name="T102" fmla="*/ 25 w 452"/>
                <a:gd name="T103" fmla="*/ 137 h 215"/>
                <a:gd name="T104" fmla="*/ 42 w 452"/>
                <a:gd name="T105" fmla="*/ 137 h 215"/>
                <a:gd name="T106" fmla="*/ 59 w 452"/>
                <a:gd name="T107" fmla="*/ 118 h 215"/>
                <a:gd name="T108" fmla="*/ 68 w 452"/>
                <a:gd name="T109" fmla="*/ 108 h 215"/>
                <a:gd name="T110" fmla="*/ 85 w 452"/>
                <a:gd name="T111" fmla="*/ 98 h 215"/>
                <a:gd name="T112" fmla="*/ 93 w 452"/>
                <a:gd name="T113" fmla="*/ 88 h 215"/>
                <a:gd name="T114" fmla="*/ 110 w 452"/>
                <a:gd name="T115" fmla="*/ 78 h 215"/>
                <a:gd name="T116" fmla="*/ 119 w 452"/>
                <a:gd name="T117" fmla="*/ 69 h 215"/>
                <a:gd name="T118" fmla="*/ 119 w 452"/>
                <a:gd name="T119" fmla="*/ 49 h 21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52"/>
                <a:gd name="T181" fmla="*/ 0 h 215"/>
                <a:gd name="T182" fmla="*/ 452 w 452"/>
                <a:gd name="T183" fmla="*/ 215 h 21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52" h="215">
                  <a:moveTo>
                    <a:pt x="119" y="49"/>
                  </a:moveTo>
                  <a:lnTo>
                    <a:pt x="145" y="39"/>
                  </a:lnTo>
                  <a:lnTo>
                    <a:pt x="358" y="10"/>
                  </a:lnTo>
                  <a:lnTo>
                    <a:pt x="418" y="0"/>
                  </a:lnTo>
                  <a:lnTo>
                    <a:pt x="426" y="0"/>
                  </a:lnTo>
                  <a:lnTo>
                    <a:pt x="435" y="10"/>
                  </a:lnTo>
                  <a:lnTo>
                    <a:pt x="443" y="10"/>
                  </a:lnTo>
                  <a:lnTo>
                    <a:pt x="443" y="20"/>
                  </a:lnTo>
                  <a:lnTo>
                    <a:pt x="426" y="20"/>
                  </a:lnTo>
                  <a:lnTo>
                    <a:pt x="409" y="29"/>
                  </a:lnTo>
                  <a:lnTo>
                    <a:pt x="418" y="29"/>
                  </a:lnTo>
                  <a:lnTo>
                    <a:pt x="400" y="39"/>
                  </a:lnTo>
                  <a:lnTo>
                    <a:pt x="409" y="39"/>
                  </a:lnTo>
                  <a:lnTo>
                    <a:pt x="426" y="29"/>
                  </a:lnTo>
                  <a:lnTo>
                    <a:pt x="435" y="39"/>
                  </a:lnTo>
                  <a:lnTo>
                    <a:pt x="452" y="39"/>
                  </a:lnTo>
                  <a:lnTo>
                    <a:pt x="452" y="59"/>
                  </a:lnTo>
                  <a:lnTo>
                    <a:pt x="443" y="69"/>
                  </a:lnTo>
                  <a:lnTo>
                    <a:pt x="435" y="78"/>
                  </a:lnTo>
                  <a:lnTo>
                    <a:pt x="426" y="78"/>
                  </a:lnTo>
                  <a:lnTo>
                    <a:pt x="418" y="78"/>
                  </a:lnTo>
                  <a:lnTo>
                    <a:pt x="409" y="78"/>
                  </a:lnTo>
                  <a:lnTo>
                    <a:pt x="418" y="88"/>
                  </a:lnTo>
                  <a:lnTo>
                    <a:pt x="418" y="98"/>
                  </a:lnTo>
                  <a:lnTo>
                    <a:pt x="409" y="108"/>
                  </a:lnTo>
                  <a:lnTo>
                    <a:pt x="392" y="118"/>
                  </a:lnTo>
                  <a:lnTo>
                    <a:pt x="400" y="118"/>
                  </a:lnTo>
                  <a:lnTo>
                    <a:pt x="426" y="118"/>
                  </a:lnTo>
                  <a:lnTo>
                    <a:pt x="426" y="108"/>
                  </a:lnTo>
                  <a:lnTo>
                    <a:pt x="426" y="118"/>
                  </a:lnTo>
                  <a:lnTo>
                    <a:pt x="418" y="127"/>
                  </a:lnTo>
                  <a:lnTo>
                    <a:pt x="400" y="137"/>
                  </a:lnTo>
                  <a:lnTo>
                    <a:pt x="392" y="147"/>
                  </a:lnTo>
                  <a:lnTo>
                    <a:pt x="375" y="157"/>
                  </a:lnTo>
                  <a:lnTo>
                    <a:pt x="366" y="167"/>
                  </a:lnTo>
                  <a:lnTo>
                    <a:pt x="358" y="186"/>
                  </a:lnTo>
                  <a:lnTo>
                    <a:pt x="349" y="206"/>
                  </a:lnTo>
                  <a:lnTo>
                    <a:pt x="324" y="215"/>
                  </a:lnTo>
                  <a:lnTo>
                    <a:pt x="281" y="176"/>
                  </a:lnTo>
                  <a:lnTo>
                    <a:pt x="255" y="167"/>
                  </a:lnTo>
                  <a:lnTo>
                    <a:pt x="196" y="167"/>
                  </a:lnTo>
                  <a:lnTo>
                    <a:pt x="196" y="157"/>
                  </a:lnTo>
                  <a:lnTo>
                    <a:pt x="187" y="157"/>
                  </a:lnTo>
                  <a:lnTo>
                    <a:pt x="179" y="147"/>
                  </a:lnTo>
                  <a:lnTo>
                    <a:pt x="119" y="147"/>
                  </a:lnTo>
                  <a:lnTo>
                    <a:pt x="110" y="147"/>
                  </a:lnTo>
                  <a:lnTo>
                    <a:pt x="76" y="176"/>
                  </a:lnTo>
                  <a:lnTo>
                    <a:pt x="0" y="186"/>
                  </a:lnTo>
                  <a:lnTo>
                    <a:pt x="0" y="167"/>
                  </a:lnTo>
                  <a:lnTo>
                    <a:pt x="8" y="167"/>
                  </a:lnTo>
                  <a:lnTo>
                    <a:pt x="8" y="147"/>
                  </a:lnTo>
                  <a:lnTo>
                    <a:pt x="25" y="137"/>
                  </a:lnTo>
                  <a:lnTo>
                    <a:pt x="42" y="137"/>
                  </a:lnTo>
                  <a:lnTo>
                    <a:pt x="59" y="118"/>
                  </a:lnTo>
                  <a:lnTo>
                    <a:pt x="68" y="108"/>
                  </a:lnTo>
                  <a:lnTo>
                    <a:pt x="85" y="98"/>
                  </a:lnTo>
                  <a:lnTo>
                    <a:pt x="93" y="88"/>
                  </a:lnTo>
                  <a:lnTo>
                    <a:pt x="110" y="78"/>
                  </a:lnTo>
                  <a:lnTo>
                    <a:pt x="119" y="69"/>
                  </a:lnTo>
                  <a:lnTo>
                    <a:pt x="119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3" name="Freeform 95"/>
            <p:cNvSpPr>
              <a:spLocks/>
            </p:cNvSpPr>
            <p:nvPr/>
          </p:nvSpPr>
          <p:spPr bwMode="auto">
            <a:xfrm>
              <a:off x="3583" y="3194"/>
              <a:ext cx="367" cy="235"/>
            </a:xfrm>
            <a:custGeom>
              <a:avLst/>
              <a:gdLst>
                <a:gd name="T0" fmla="*/ 60 w 367"/>
                <a:gd name="T1" fmla="*/ 166 h 235"/>
                <a:gd name="T2" fmla="*/ 68 w 367"/>
                <a:gd name="T3" fmla="*/ 186 h 235"/>
                <a:gd name="T4" fmla="*/ 86 w 367"/>
                <a:gd name="T5" fmla="*/ 176 h 235"/>
                <a:gd name="T6" fmla="*/ 111 w 367"/>
                <a:gd name="T7" fmla="*/ 176 h 235"/>
                <a:gd name="T8" fmla="*/ 137 w 367"/>
                <a:gd name="T9" fmla="*/ 157 h 235"/>
                <a:gd name="T10" fmla="*/ 145 w 367"/>
                <a:gd name="T11" fmla="*/ 127 h 235"/>
                <a:gd name="T12" fmla="*/ 154 w 367"/>
                <a:gd name="T13" fmla="*/ 98 h 235"/>
                <a:gd name="T14" fmla="*/ 162 w 367"/>
                <a:gd name="T15" fmla="*/ 69 h 235"/>
                <a:gd name="T16" fmla="*/ 171 w 367"/>
                <a:gd name="T17" fmla="*/ 78 h 235"/>
                <a:gd name="T18" fmla="*/ 188 w 367"/>
                <a:gd name="T19" fmla="*/ 59 h 235"/>
                <a:gd name="T20" fmla="*/ 196 w 367"/>
                <a:gd name="T21" fmla="*/ 39 h 235"/>
                <a:gd name="T22" fmla="*/ 214 w 367"/>
                <a:gd name="T23" fmla="*/ 20 h 235"/>
                <a:gd name="T24" fmla="*/ 222 w 367"/>
                <a:gd name="T25" fmla="*/ 0 h 235"/>
                <a:gd name="T26" fmla="*/ 239 w 367"/>
                <a:gd name="T27" fmla="*/ 10 h 235"/>
                <a:gd name="T28" fmla="*/ 248 w 367"/>
                <a:gd name="T29" fmla="*/ 0 h 235"/>
                <a:gd name="T30" fmla="*/ 265 w 367"/>
                <a:gd name="T31" fmla="*/ 10 h 235"/>
                <a:gd name="T32" fmla="*/ 282 w 367"/>
                <a:gd name="T33" fmla="*/ 29 h 235"/>
                <a:gd name="T34" fmla="*/ 290 w 367"/>
                <a:gd name="T35" fmla="*/ 39 h 235"/>
                <a:gd name="T36" fmla="*/ 282 w 367"/>
                <a:gd name="T37" fmla="*/ 59 h 235"/>
                <a:gd name="T38" fmla="*/ 316 w 367"/>
                <a:gd name="T39" fmla="*/ 78 h 235"/>
                <a:gd name="T40" fmla="*/ 341 w 367"/>
                <a:gd name="T41" fmla="*/ 88 h 235"/>
                <a:gd name="T42" fmla="*/ 333 w 367"/>
                <a:gd name="T43" fmla="*/ 108 h 235"/>
                <a:gd name="T44" fmla="*/ 341 w 367"/>
                <a:gd name="T45" fmla="*/ 127 h 235"/>
                <a:gd name="T46" fmla="*/ 341 w 367"/>
                <a:gd name="T47" fmla="*/ 137 h 235"/>
                <a:gd name="T48" fmla="*/ 341 w 367"/>
                <a:gd name="T49" fmla="*/ 157 h 235"/>
                <a:gd name="T50" fmla="*/ 359 w 367"/>
                <a:gd name="T51" fmla="*/ 157 h 235"/>
                <a:gd name="T52" fmla="*/ 367 w 367"/>
                <a:gd name="T53" fmla="*/ 166 h 235"/>
                <a:gd name="T54" fmla="*/ 359 w 367"/>
                <a:gd name="T55" fmla="*/ 186 h 235"/>
                <a:gd name="T56" fmla="*/ 86 w 367"/>
                <a:gd name="T57" fmla="*/ 225 h 235"/>
                <a:gd name="T58" fmla="*/ 0 w 367"/>
                <a:gd name="T59" fmla="*/ 235 h 235"/>
                <a:gd name="T60" fmla="*/ 26 w 367"/>
                <a:gd name="T61" fmla="*/ 196 h 235"/>
                <a:gd name="T62" fmla="*/ 51 w 367"/>
                <a:gd name="T63" fmla="*/ 176 h 2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7"/>
                <a:gd name="T97" fmla="*/ 0 h 235"/>
                <a:gd name="T98" fmla="*/ 367 w 367"/>
                <a:gd name="T99" fmla="*/ 235 h 23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7" h="235">
                  <a:moveTo>
                    <a:pt x="51" y="166"/>
                  </a:moveTo>
                  <a:lnTo>
                    <a:pt x="60" y="166"/>
                  </a:lnTo>
                  <a:lnTo>
                    <a:pt x="60" y="176"/>
                  </a:lnTo>
                  <a:lnTo>
                    <a:pt x="68" y="186"/>
                  </a:lnTo>
                  <a:lnTo>
                    <a:pt x="77" y="186"/>
                  </a:lnTo>
                  <a:lnTo>
                    <a:pt x="86" y="176"/>
                  </a:lnTo>
                  <a:lnTo>
                    <a:pt x="94" y="176"/>
                  </a:lnTo>
                  <a:lnTo>
                    <a:pt x="111" y="176"/>
                  </a:lnTo>
                  <a:lnTo>
                    <a:pt x="120" y="166"/>
                  </a:lnTo>
                  <a:lnTo>
                    <a:pt x="137" y="157"/>
                  </a:lnTo>
                  <a:lnTo>
                    <a:pt x="145" y="137"/>
                  </a:lnTo>
                  <a:lnTo>
                    <a:pt x="145" y="127"/>
                  </a:lnTo>
                  <a:lnTo>
                    <a:pt x="154" y="118"/>
                  </a:lnTo>
                  <a:lnTo>
                    <a:pt x="154" y="98"/>
                  </a:lnTo>
                  <a:lnTo>
                    <a:pt x="162" y="88"/>
                  </a:lnTo>
                  <a:lnTo>
                    <a:pt x="162" y="69"/>
                  </a:lnTo>
                  <a:lnTo>
                    <a:pt x="171" y="69"/>
                  </a:lnTo>
                  <a:lnTo>
                    <a:pt x="171" y="78"/>
                  </a:lnTo>
                  <a:lnTo>
                    <a:pt x="188" y="78"/>
                  </a:lnTo>
                  <a:lnTo>
                    <a:pt x="188" y="59"/>
                  </a:lnTo>
                  <a:lnTo>
                    <a:pt x="196" y="49"/>
                  </a:lnTo>
                  <a:lnTo>
                    <a:pt x="196" y="39"/>
                  </a:lnTo>
                  <a:lnTo>
                    <a:pt x="214" y="29"/>
                  </a:lnTo>
                  <a:lnTo>
                    <a:pt x="214" y="20"/>
                  </a:lnTo>
                  <a:lnTo>
                    <a:pt x="214" y="0"/>
                  </a:lnTo>
                  <a:lnTo>
                    <a:pt x="222" y="0"/>
                  </a:lnTo>
                  <a:lnTo>
                    <a:pt x="231" y="10"/>
                  </a:lnTo>
                  <a:lnTo>
                    <a:pt x="239" y="10"/>
                  </a:lnTo>
                  <a:lnTo>
                    <a:pt x="248" y="10"/>
                  </a:lnTo>
                  <a:lnTo>
                    <a:pt x="248" y="0"/>
                  </a:lnTo>
                  <a:lnTo>
                    <a:pt x="265" y="10"/>
                  </a:lnTo>
                  <a:lnTo>
                    <a:pt x="273" y="10"/>
                  </a:lnTo>
                  <a:lnTo>
                    <a:pt x="282" y="29"/>
                  </a:lnTo>
                  <a:lnTo>
                    <a:pt x="290" y="29"/>
                  </a:lnTo>
                  <a:lnTo>
                    <a:pt x="290" y="39"/>
                  </a:lnTo>
                  <a:lnTo>
                    <a:pt x="282" y="49"/>
                  </a:lnTo>
                  <a:lnTo>
                    <a:pt x="282" y="59"/>
                  </a:lnTo>
                  <a:lnTo>
                    <a:pt x="290" y="59"/>
                  </a:lnTo>
                  <a:lnTo>
                    <a:pt x="316" y="78"/>
                  </a:lnTo>
                  <a:lnTo>
                    <a:pt x="324" y="78"/>
                  </a:lnTo>
                  <a:lnTo>
                    <a:pt x="341" y="88"/>
                  </a:lnTo>
                  <a:lnTo>
                    <a:pt x="333" y="108"/>
                  </a:lnTo>
                  <a:lnTo>
                    <a:pt x="341" y="118"/>
                  </a:lnTo>
                  <a:lnTo>
                    <a:pt x="341" y="127"/>
                  </a:lnTo>
                  <a:lnTo>
                    <a:pt x="333" y="137"/>
                  </a:lnTo>
                  <a:lnTo>
                    <a:pt x="341" y="137"/>
                  </a:lnTo>
                  <a:lnTo>
                    <a:pt x="350" y="147"/>
                  </a:lnTo>
                  <a:lnTo>
                    <a:pt x="341" y="157"/>
                  </a:lnTo>
                  <a:lnTo>
                    <a:pt x="359" y="157"/>
                  </a:lnTo>
                  <a:lnTo>
                    <a:pt x="367" y="157"/>
                  </a:lnTo>
                  <a:lnTo>
                    <a:pt x="367" y="166"/>
                  </a:lnTo>
                  <a:lnTo>
                    <a:pt x="367" y="176"/>
                  </a:lnTo>
                  <a:lnTo>
                    <a:pt x="359" y="186"/>
                  </a:lnTo>
                  <a:lnTo>
                    <a:pt x="299" y="196"/>
                  </a:lnTo>
                  <a:lnTo>
                    <a:pt x="86" y="225"/>
                  </a:lnTo>
                  <a:lnTo>
                    <a:pt x="60" y="235"/>
                  </a:lnTo>
                  <a:lnTo>
                    <a:pt x="0" y="235"/>
                  </a:lnTo>
                  <a:lnTo>
                    <a:pt x="17" y="206"/>
                  </a:lnTo>
                  <a:lnTo>
                    <a:pt x="26" y="196"/>
                  </a:lnTo>
                  <a:lnTo>
                    <a:pt x="34" y="186"/>
                  </a:lnTo>
                  <a:lnTo>
                    <a:pt x="51" y="176"/>
                  </a:lnTo>
                  <a:lnTo>
                    <a:pt x="51" y="16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4" name="Freeform 96"/>
            <p:cNvSpPr>
              <a:spLocks/>
            </p:cNvSpPr>
            <p:nvPr/>
          </p:nvSpPr>
          <p:spPr bwMode="auto">
            <a:xfrm>
              <a:off x="3600" y="3116"/>
              <a:ext cx="231" cy="264"/>
            </a:xfrm>
            <a:custGeom>
              <a:avLst/>
              <a:gdLst>
                <a:gd name="T0" fmla="*/ 77 w 231"/>
                <a:gd name="T1" fmla="*/ 19 h 264"/>
                <a:gd name="T2" fmla="*/ 77 w 231"/>
                <a:gd name="T3" fmla="*/ 0 h 264"/>
                <a:gd name="T4" fmla="*/ 86 w 231"/>
                <a:gd name="T5" fmla="*/ 68 h 264"/>
                <a:gd name="T6" fmla="*/ 145 w 231"/>
                <a:gd name="T7" fmla="*/ 58 h 264"/>
                <a:gd name="T8" fmla="*/ 145 w 231"/>
                <a:gd name="T9" fmla="*/ 98 h 264"/>
                <a:gd name="T10" fmla="*/ 154 w 231"/>
                <a:gd name="T11" fmla="*/ 88 h 264"/>
                <a:gd name="T12" fmla="*/ 179 w 231"/>
                <a:gd name="T13" fmla="*/ 68 h 264"/>
                <a:gd name="T14" fmla="*/ 179 w 231"/>
                <a:gd name="T15" fmla="*/ 58 h 264"/>
                <a:gd name="T16" fmla="*/ 188 w 231"/>
                <a:gd name="T17" fmla="*/ 68 h 264"/>
                <a:gd name="T18" fmla="*/ 197 w 231"/>
                <a:gd name="T19" fmla="*/ 68 h 264"/>
                <a:gd name="T20" fmla="*/ 197 w 231"/>
                <a:gd name="T21" fmla="*/ 58 h 264"/>
                <a:gd name="T22" fmla="*/ 222 w 231"/>
                <a:gd name="T23" fmla="*/ 58 h 264"/>
                <a:gd name="T24" fmla="*/ 231 w 231"/>
                <a:gd name="T25" fmla="*/ 68 h 264"/>
                <a:gd name="T26" fmla="*/ 231 w 231"/>
                <a:gd name="T27" fmla="*/ 78 h 264"/>
                <a:gd name="T28" fmla="*/ 231 w 231"/>
                <a:gd name="T29" fmla="*/ 88 h 264"/>
                <a:gd name="T30" fmla="*/ 222 w 231"/>
                <a:gd name="T31" fmla="*/ 88 h 264"/>
                <a:gd name="T32" fmla="*/ 205 w 231"/>
                <a:gd name="T33" fmla="*/ 78 h 264"/>
                <a:gd name="T34" fmla="*/ 197 w 231"/>
                <a:gd name="T35" fmla="*/ 78 h 264"/>
                <a:gd name="T36" fmla="*/ 197 w 231"/>
                <a:gd name="T37" fmla="*/ 98 h 264"/>
                <a:gd name="T38" fmla="*/ 197 w 231"/>
                <a:gd name="T39" fmla="*/ 107 h 264"/>
                <a:gd name="T40" fmla="*/ 179 w 231"/>
                <a:gd name="T41" fmla="*/ 117 h 264"/>
                <a:gd name="T42" fmla="*/ 179 w 231"/>
                <a:gd name="T43" fmla="*/ 127 h 264"/>
                <a:gd name="T44" fmla="*/ 171 w 231"/>
                <a:gd name="T45" fmla="*/ 137 h 264"/>
                <a:gd name="T46" fmla="*/ 171 w 231"/>
                <a:gd name="T47" fmla="*/ 156 h 264"/>
                <a:gd name="T48" fmla="*/ 154 w 231"/>
                <a:gd name="T49" fmla="*/ 156 h 264"/>
                <a:gd name="T50" fmla="*/ 154 w 231"/>
                <a:gd name="T51" fmla="*/ 147 h 264"/>
                <a:gd name="T52" fmla="*/ 145 w 231"/>
                <a:gd name="T53" fmla="*/ 147 h 264"/>
                <a:gd name="T54" fmla="*/ 145 w 231"/>
                <a:gd name="T55" fmla="*/ 166 h 264"/>
                <a:gd name="T56" fmla="*/ 137 w 231"/>
                <a:gd name="T57" fmla="*/ 176 h 264"/>
                <a:gd name="T58" fmla="*/ 137 w 231"/>
                <a:gd name="T59" fmla="*/ 196 h 264"/>
                <a:gd name="T60" fmla="*/ 128 w 231"/>
                <a:gd name="T61" fmla="*/ 205 h 264"/>
                <a:gd name="T62" fmla="*/ 128 w 231"/>
                <a:gd name="T63" fmla="*/ 215 h 264"/>
                <a:gd name="T64" fmla="*/ 120 w 231"/>
                <a:gd name="T65" fmla="*/ 235 h 264"/>
                <a:gd name="T66" fmla="*/ 103 w 231"/>
                <a:gd name="T67" fmla="*/ 244 h 264"/>
                <a:gd name="T68" fmla="*/ 94 w 231"/>
                <a:gd name="T69" fmla="*/ 254 h 264"/>
                <a:gd name="T70" fmla="*/ 77 w 231"/>
                <a:gd name="T71" fmla="*/ 254 h 264"/>
                <a:gd name="T72" fmla="*/ 69 w 231"/>
                <a:gd name="T73" fmla="*/ 254 h 264"/>
                <a:gd name="T74" fmla="*/ 60 w 231"/>
                <a:gd name="T75" fmla="*/ 264 h 264"/>
                <a:gd name="T76" fmla="*/ 51 w 231"/>
                <a:gd name="T77" fmla="*/ 264 h 264"/>
                <a:gd name="T78" fmla="*/ 43 w 231"/>
                <a:gd name="T79" fmla="*/ 254 h 264"/>
                <a:gd name="T80" fmla="*/ 43 w 231"/>
                <a:gd name="T81" fmla="*/ 244 h 264"/>
                <a:gd name="T82" fmla="*/ 34 w 231"/>
                <a:gd name="T83" fmla="*/ 244 h 264"/>
                <a:gd name="T84" fmla="*/ 26 w 231"/>
                <a:gd name="T85" fmla="*/ 235 h 264"/>
                <a:gd name="T86" fmla="*/ 9 w 231"/>
                <a:gd name="T87" fmla="*/ 225 h 264"/>
                <a:gd name="T88" fmla="*/ 0 w 231"/>
                <a:gd name="T89" fmla="*/ 205 h 264"/>
                <a:gd name="T90" fmla="*/ 0 w 231"/>
                <a:gd name="T91" fmla="*/ 176 h 264"/>
                <a:gd name="T92" fmla="*/ 9 w 231"/>
                <a:gd name="T93" fmla="*/ 176 h 264"/>
                <a:gd name="T94" fmla="*/ 17 w 231"/>
                <a:gd name="T95" fmla="*/ 166 h 264"/>
                <a:gd name="T96" fmla="*/ 17 w 231"/>
                <a:gd name="T97" fmla="*/ 137 h 264"/>
                <a:gd name="T98" fmla="*/ 26 w 231"/>
                <a:gd name="T99" fmla="*/ 147 h 264"/>
                <a:gd name="T100" fmla="*/ 34 w 231"/>
                <a:gd name="T101" fmla="*/ 137 h 264"/>
                <a:gd name="T102" fmla="*/ 34 w 231"/>
                <a:gd name="T103" fmla="*/ 117 h 264"/>
                <a:gd name="T104" fmla="*/ 43 w 231"/>
                <a:gd name="T105" fmla="*/ 107 h 264"/>
                <a:gd name="T106" fmla="*/ 51 w 231"/>
                <a:gd name="T107" fmla="*/ 107 h 264"/>
                <a:gd name="T108" fmla="*/ 69 w 231"/>
                <a:gd name="T109" fmla="*/ 88 h 264"/>
                <a:gd name="T110" fmla="*/ 77 w 231"/>
                <a:gd name="T111" fmla="*/ 78 h 264"/>
                <a:gd name="T112" fmla="*/ 77 w 231"/>
                <a:gd name="T113" fmla="*/ 68 h 264"/>
                <a:gd name="T114" fmla="*/ 77 w 231"/>
                <a:gd name="T115" fmla="*/ 58 h 264"/>
                <a:gd name="T116" fmla="*/ 77 w 231"/>
                <a:gd name="T117" fmla="*/ 39 h 264"/>
                <a:gd name="T118" fmla="*/ 69 w 231"/>
                <a:gd name="T119" fmla="*/ 29 h 264"/>
                <a:gd name="T120" fmla="*/ 77 w 231"/>
                <a:gd name="T121" fmla="*/ 19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1"/>
                <a:gd name="T184" fmla="*/ 0 h 264"/>
                <a:gd name="T185" fmla="*/ 231 w 231"/>
                <a:gd name="T186" fmla="*/ 264 h 2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1" h="264">
                  <a:moveTo>
                    <a:pt x="77" y="19"/>
                  </a:moveTo>
                  <a:lnTo>
                    <a:pt x="77" y="0"/>
                  </a:lnTo>
                  <a:lnTo>
                    <a:pt x="86" y="68"/>
                  </a:lnTo>
                  <a:lnTo>
                    <a:pt x="145" y="58"/>
                  </a:lnTo>
                  <a:lnTo>
                    <a:pt x="145" y="98"/>
                  </a:lnTo>
                  <a:lnTo>
                    <a:pt x="154" y="88"/>
                  </a:lnTo>
                  <a:lnTo>
                    <a:pt x="179" y="68"/>
                  </a:lnTo>
                  <a:lnTo>
                    <a:pt x="179" y="58"/>
                  </a:lnTo>
                  <a:lnTo>
                    <a:pt x="188" y="68"/>
                  </a:lnTo>
                  <a:lnTo>
                    <a:pt x="197" y="68"/>
                  </a:lnTo>
                  <a:lnTo>
                    <a:pt x="197" y="58"/>
                  </a:lnTo>
                  <a:lnTo>
                    <a:pt x="222" y="58"/>
                  </a:lnTo>
                  <a:lnTo>
                    <a:pt x="231" y="68"/>
                  </a:lnTo>
                  <a:lnTo>
                    <a:pt x="231" y="78"/>
                  </a:lnTo>
                  <a:lnTo>
                    <a:pt x="231" y="88"/>
                  </a:lnTo>
                  <a:lnTo>
                    <a:pt x="222" y="88"/>
                  </a:lnTo>
                  <a:lnTo>
                    <a:pt x="205" y="78"/>
                  </a:lnTo>
                  <a:lnTo>
                    <a:pt x="197" y="78"/>
                  </a:lnTo>
                  <a:lnTo>
                    <a:pt x="197" y="98"/>
                  </a:lnTo>
                  <a:lnTo>
                    <a:pt x="197" y="107"/>
                  </a:lnTo>
                  <a:lnTo>
                    <a:pt x="179" y="117"/>
                  </a:lnTo>
                  <a:lnTo>
                    <a:pt x="179" y="127"/>
                  </a:lnTo>
                  <a:lnTo>
                    <a:pt x="171" y="137"/>
                  </a:lnTo>
                  <a:lnTo>
                    <a:pt x="171" y="156"/>
                  </a:lnTo>
                  <a:lnTo>
                    <a:pt x="154" y="156"/>
                  </a:lnTo>
                  <a:lnTo>
                    <a:pt x="154" y="147"/>
                  </a:lnTo>
                  <a:lnTo>
                    <a:pt x="145" y="147"/>
                  </a:lnTo>
                  <a:lnTo>
                    <a:pt x="145" y="166"/>
                  </a:lnTo>
                  <a:lnTo>
                    <a:pt x="137" y="176"/>
                  </a:lnTo>
                  <a:lnTo>
                    <a:pt x="137" y="196"/>
                  </a:lnTo>
                  <a:lnTo>
                    <a:pt x="128" y="205"/>
                  </a:lnTo>
                  <a:lnTo>
                    <a:pt x="128" y="215"/>
                  </a:lnTo>
                  <a:lnTo>
                    <a:pt x="120" y="235"/>
                  </a:lnTo>
                  <a:lnTo>
                    <a:pt x="103" y="244"/>
                  </a:lnTo>
                  <a:lnTo>
                    <a:pt x="94" y="254"/>
                  </a:lnTo>
                  <a:lnTo>
                    <a:pt x="77" y="254"/>
                  </a:lnTo>
                  <a:lnTo>
                    <a:pt x="69" y="254"/>
                  </a:lnTo>
                  <a:lnTo>
                    <a:pt x="60" y="264"/>
                  </a:lnTo>
                  <a:lnTo>
                    <a:pt x="51" y="264"/>
                  </a:lnTo>
                  <a:lnTo>
                    <a:pt x="43" y="254"/>
                  </a:lnTo>
                  <a:lnTo>
                    <a:pt x="43" y="244"/>
                  </a:lnTo>
                  <a:lnTo>
                    <a:pt x="34" y="244"/>
                  </a:lnTo>
                  <a:lnTo>
                    <a:pt x="26" y="235"/>
                  </a:lnTo>
                  <a:lnTo>
                    <a:pt x="9" y="225"/>
                  </a:lnTo>
                  <a:lnTo>
                    <a:pt x="0" y="205"/>
                  </a:lnTo>
                  <a:lnTo>
                    <a:pt x="0" y="176"/>
                  </a:lnTo>
                  <a:lnTo>
                    <a:pt x="9" y="176"/>
                  </a:lnTo>
                  <a:lnTo>
                    <a:pt x="17" y="166"/>
                  </a:lnTo>
                  <a:lnTo>
                    <a:pt x="17" y="137"/>
                  </a:lnTo>
                  <a:lnTo>
                    <a:pt x="26" y="147"/>
                  </a:lnTo>
                  <a:lnTo>
                    <a:pt x="34" y="137"/>
                  </a:lnTo>
                  <a:lnTo>
                    <a:pt x="34" y="117"/>
                  </a:lnTo>
                  <a:lnTo>
                    <a:pt x="43" y="107"/>
                  </a:lnTo>
                  <a:lnTo>
                    <a:pt x="51" y="107"/>
                  </a:lnTo>
                  <a:lnTo>
                    <a:pt x="69" y="88"/>
                  </a:lnTo>
                  <a:lnTo>
                    <a:pt x="77" y="78"/>
                  </a:lnTo>
                  <a:lnTo>
                    <a:pt x="77" y="68"/>
                  </a:lnTo>
                  <a:lnTo>
                    <a:pt x="77" y="58"/>
                  </a:lnTo>
                  <a:lnTo>
                    <a:pt x="77" y="39"/>
                  </a:lnTo>
                  <a:lnTo>
                    <a:pt x="69" y="29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5" name="Freeform 97"/>
            <p:cNvSpPr>
              <a:spLocks/>
            </p:cNvSpPr>
            <p:nvPr/>
          </p:nvSpPr>
          <p:spPr bwMode="auto">
            <a:xfrm>
              <a:off x="3669" y="2979"/>
              <a:ext cx="298" cy="205"/>
            </a:xfrm>
            <a:custGeom>
              <a:avLst/>
              <a:gdLst>
                <a:gd name="T0" fmla="*/ 0 w 298"/>
                <a:gd name="T1" fmla="*/ 49 h 205"/>
                <a:gd name="T2" fmla="*/ 8 w 298"/>
                <a:gd name="T3" fmla="*/ 39 h 205"/>
                <a:gd name="T4" fmla="*/ 34 w 298"/>
                <a:gd name="T5" fmla="*/ 19 h 205"/>
                <a:gd name="T6" fmla="*/ 34 w 298"/>
                <a:gd name="T7" fmla="*/ 39 h 205"/>
                <a:gd name="T8" fmla="*/ 34 w 298"/>
                <a:gd name="T9" fmla="*/ 39 h 205"/>
                <a:gd name="T10" fmla="*/ 238 w 298"/>
                <a:gd name="T11" fmla="*/ 0 h 205"/>
                <a:gd name="T12" fmla="*/ 247 w 298"/>
                <a:gd name="T13" fmla="*/ 0 h 205"/>
                <a:gd name="T14" fmla="*/ 255 w 298"/>
                <a:gd name="T15" fmla="*/ 9 h 205"/>
                <a:gd name="T16" fmla="*/ 264 w 298"/>
                <a:gd name="T17" fmla="*/ 29 h 205"/>
                <a:gd name="T18" fmla="*/ 281 w 298"/>
                <a:gd name="T19" fmla="*/ 39 h 205"/>
                <a:gd name="T20" fmla="*/ 273 w 298"/>
                <a:gd name="T21" fmla="*/ 49 h 205"/>
                <a:gd name="T22" fmla="*/ 273 w 298"/>
                <a:gd name="T23" fmla="*/ 58 h 205"/>
                <a:gd name="T24" fmla="*/ 264 w 298"/>
                <a:gd name="T25" fmla="*/ 68 h 205"/>
                <a:gd name="T26" fmla="*/ 273 w 298"/>
                <a:gd name="T27" fmla="*/ 78 h 205"/>
                <a:gd name="T28" fmla="*/ 273 w 298"/>
                <a:gd name="T29" fmla="*/ 78 h 205"/>
                <a:gd name="T30" fmla="*/ 264 w 298"/>
                <a:gd name="T31" fmla="*/ 88 h 205"/>
                <a:gd name="T32" fmla="*/ 273 w 298"/>
                <a:gd name="T33" fmla="*/ 98 h 205"/>
                <a:gd name="T34" fmla="*/ 281 w 298"/>
                <a:gd name="T35" fmla="*/ 98 h 205"/>
                <a:gd name="T36" fmla="*/ 281 w 298"/>
                <a:gd name="T37" fmla="*/ 107 h 205"/>
                <a:gd name="T38" fmla="*/ 298 w 298"/>
                <a:gd name="T39" fmla="*/ 117 h 205"/>
                <a:gd name="T40" fmla="*/ 298 w 298"/>
                <a:gd name="T41" fmla="*/ 127 h 205"/>
                <a:gd name="T42" fmla="*/ 281 w 298"/>
                <a:gd name="T43" fmla="*/ 137 h 205"/>
                <a:gd name="T44" fmla="*/ 281 w 298"/>
                <a:gd name="T45" fmla="*/ 146 h 205"/>
                <a:gd name="T46" fmla="*/ 273 w 298"/>
                <a:gd name="T47" fmla="*/ 156 h 205"/>
                <a:gd name="T48" fmla="*/ 255 w 298"/>
                <a:gd name="T49" fmla="*/ 156 h 205"/>
                <a:gd name="T50" fmla="*/ 247 w 298"/>
                <a:gd name="T51" fmla="*/ 166 h 205"/>
                <a:gd name="T52" fmla="*/ 76 w 298"/>
                <a:gd name="T53" fmla="*/ 195 h 205"/>
                <a:gd name="T54" fmla="*/ 17 w 298"/>
                <a:gd name="T55" fmla="*/ 205 h 205"/>
                <a:gd name="T56" fmla="*/ 8 w 298"/>
                <a:gd name="T57" fmla="*/ 137 h 205"/>
                <a:gd name="T58" fmla="*/ 0 w 298"/>
                <a:gd name="T59" fmla="*/ 49 h 2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8"/>
                <a:gd name="T91" fmla="*/ 0 h 205"/>
                <a:gd name="T92" fmla="*/ 298 w 298"/>
                <a:gd name="T93" fmla="*/ 205 h 2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8" h="205">
                  <a:moveTo>
                    <a:pt x="0" y="49"/>
                  </a:moveTo>
                  <a:lnTo>
                    <a:pt x="8" y="39"/>
                  </a:lnTo>
                  <a:lnTo>
                    <a:pt x="34" y="19"/>
                  </a:lnTo>
                  <a:lnTo>
                    <a:pt x="34" y="39"/>
                  </a:lnTo>
                  <a:lnTo>
                    <a:pt x="238" y="0"/>
                  </a:lnTo>
                  <a:lnTo>
                    <a:pt x="247" y="0"/>
                  </a:lnTo>
                  <a:lnTo>
                    <a:pt x="255" y="9"/>
                  </a:lnTo>
                  <a:lnTo>
                    <a:pt x="264" y="29"/>
                  </a:lnTo>
                  <a:lnTo>
                    <a:pt x="281" y="3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64" y="68"/>
                  </a:lnTo>
                  <a:lnTo>
                    <a:pt x="273" y="78"/>
                  </a:lnTo>
                  <a:lnTo>
                    <a:pt x="264" y="88"/>
                  </a:lnTo>
                  <a:lnTo>
                    <a:pt x="273" y="98"/>
                  </a:lnTo>
                  <a:lnTo>
                    <a:pt x="281" y="98"/>
                  </a:lnTo>
                  <a:lnTo>
                    <a:pt x="281" y="107"/>
                  </a:lnTo>
                  <a:lnTo>
                    <a:pt x="298" y="117"/>
                  </a:lnTo>
                  <a:lnTo>
                    <a:pt x="298" y="127"/>
                  </a:lnTo>
                  <a:lnTo>
                    <a:pt x="281" y="137"/>
                  </a:lnTo>
                  <a:lnTo>
                    <a:pt x="281" y="146"/>
                  </a:lnTo>
                  <a:lnTo>
                    <a:pt x="273" y="156"/>
                  </a:lnTo>
                  <a:lnTo>
                    <a:pt x="255" y="156"/>
                  </a:lnTo>
                  <a:lnTo>
                    <a:pt x="247" y="166"/>
                  </a:lnTo>
                  <a:lnTo>
                    <a:pt x="76" y="195"/>
                  </a:lnTo>
                  <a:lnTo>
                    <a:pt x="17" y="205"/>
                  </a:lnTo>
                  <a:lnTo>
                    <a:pt x="8" y="13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6" name="Freeform 98"/>
            <p:cNvSpPr>
              <a:spLocks/>
            </p:cNvSpPr>
            <p:nvPr/>
          </p:nvSpPr>
          <p:spPr bwMode="auto">
            <a:xfrm>
              <a:off x="3745" y="3145"/>
              <a:ext cx="179" cy="118"/>
            </a:xfrm>
            <a:custGeom>
              <a:avLst/>
              <a:gdLst>
                <a:gd name="T0" fmla="*/ 0 w 179"/>
                <a:gd name="T1" fmla="*/ 29 h 118"/>
                <a:gd name="T2" fmla="*/ 171 w 179"/>
                <a:gd name="T3" fmla="*/ 0 h 118"/>
                <a:gd name="T4" fmla="*/ 179 w 179"/>
                <a:gd name="T5" fmla="*/ 20 h 118"/>
                <a:gd name="T6" fmla="*/ 171 w 179"/>
                <a:gd name="T7" fmla="*/ 20 h 118"/>
                <a:gd name="T8" fmla="*/ 171 w 179"/>
                <a:gd name="T9" fmla="*/ 10 h 118"/>
                <a:gd name="T10" fmla="*/ 162 w 179"/>
                <a:gd name="T11" fmla="*/ 20 h 118"/>
                <a:gd name="T12" fmla="*/ 162 w 179"/>
                <a:gd name="T13" fmla="*/ 20 h 118"/>
                <a:gd name="T14" fmla="*/ 154 w 179"/>
                <a:gd name="T15" fmla="*/ 29 h 118"/>
                <a:gd name="T16" fmla="*/ 154 w 179"/>
                <a:gd name="T17" fmla="*/ 39 h 118"/>
                <a:gd name="T18" fmla="*/ 145 w 179"/>
                <a:gd name="T19" fmla="*/ 39 h 118"/>
                <a:gd name="T20" fmla="*/ 154 w 179"/>
                <a:gd name="T21" fmla="*/ 59 h 118"/>
                <a:gd name="T22" fmla="*/ 145 w 179"/>
                <a:gd name="T23" fmla="*/ 78 h 118"/>
                <a:gd name="T24" fmla="*/ 154 w 179"/>
                <a:gd name="T25" fmla="*/ 88 h 118"/>
                <a:gd name="T26" fmla="*/ 162 w 179"/>
                <a:gd name="T27" fmla="*/ 108 h 118"/>
                <a:gd name="T28" fmla="*/ 162 w 179"/>
                <a:gd name="T29" fmla="*/ 118 h 118"/>
                <a:gd name="T30" fmla="*/ 154 w 179"/>
                <a:gd name="T31" fmla="*/ 118 h 118"/>
                <a:gd name="T32" fmla="*/ 137 w 179"/>
                <a:gd name="T33" fmla="*/ 118 h 118"/>
                <a:gd name="T34" fmla="*/ 128 w 179"/>
                <a:gd name="T35" fmla="*/ 108 h 118"/>
                <a:gd name="T36" fmla="*/ 120 w 179"/>
                <a:gd name="T37" fmla="*/ 108 h 118"/>
                <a:gd name="T38" fmla="*/ 120 w 179"/>
                <a:gd name="T39" fmla="*/ 98 h 118"/>
                <a:gd name="T40" fmla="*/ 128 w 179"/>
                <a:gd name="T41" fmla="*/ 88 h 118"/>
                <a:gd name="T42" fmla="*/ 128 w 179"/>
                <a:gd name="T43" fmla="*/ 78 h 118"/>
                <a:gd name="T44" fmla="*/ 120 w 179"/>
                <a:gd name="T45" fmla="*/ 78 h 118"/>
                <a:gd name="T46" fmla="*/ 111 w 179"/>
                <a:gd name="T47" fmla="*/ 59 h 118"/>
                <a:gd name="T48" fmla="*/ 103 w 179"/>
                <a:gd name="T49" fmla="*/ 59 h 118"/>
                <a:gd name="T50" fmla="*/ 103 w 179"/>
                <a:gd name="T51" fmla="*/ 59 h 118"/>
                <a:gd name="T52" fmla="*/ 86 w 179"/>
                <a:gd name="T53" fmla="*/ 49 h 118"/>
                <a:gd name="T54" fmla="*/ 77 w 179"/>
                <a:gd name="T55" fmla="*/ 29 h 118"/>
                <a:gd name="T56" fmla="*/ 52 w 179"/>
                <a:gd name="T57" fmla="*/ 29 h 118"/>
                <a:gd name="T58" fmla="*/ 52 w 179"/>
                <a:gd name="T59" fmla="*/ 39 h 118"/>
                <a:gd name="T60" fmla="*/ 43 w 179"/>
                <a:gd name="T61" fmla="*/ 39 h 118"/>
                <a:gd name="T62" fmla="*/ 34 w 179"/>
                <a:gd name="T63" fmla="*/ 29 h 118"/>
                <a:gd name="T64" fmla="*/ 34 w 179"/>
                <a:gd name="T65" fmla="*/ 39 h 118"/>
                <a:gd name="T66" fmla="*/ 9 w 179"/>
                <a:gd name="T67" fmla="*/ 59 h 118"/>
                <a:gd name="T68" fmla="*/ 0 w 179"/>
                <a:gd name="T69" fmla="*/ 69 h 118"/>
                <a:gd name="T70" fmla="*/ 0 w 179"/>
                <a:gd name="T71" fmla="*/ 29 h 1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9"/>
                <a:gd name="T109" fmla="*/ 0 h 118"/>
                <a:gd name="T110" fmla="*/ 179 w 179"/>
                <a:gd name="T111" fmla="*/ 118 h 1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9" h="118">
                  <a:moveTo>
                    <a:pt x="0" y="29"/>
                  </a:moveTo>
                  <a:lnTo>
                    <a:pt x="171" y="0"/>
                  </a:lnTo>
                  <a:lnTo>
                    <a:pt x="179" y="20"/>
                  </a:lnTo>
                  <a:lnTo>
                    <a:pt x="171" y="20"/>
                  </a:lnTo>
                  <a:lnTo>
                    <a:pt x="171" y="10"/>
                  </a:lnTo>
                  <a:lnTo>
                    <a:pt x="162" y="20"/>
                  </a:lnTo>
                  <a:lnTo>
                    <a:pt x="154" y="29"/>
                  </a:lnTo>
                  <a:lnTo>
                    <a:pt x="154" y="39"/>
                  </a:lnTo>
                  <a:lnTo>
                    <a:pt x="145" y="39"/>
                  </a:lnTo>
                  <a:lnTo>
                    <a:pt x="154" y="59"/>
                  </a:lnTo>
                  <a:lnTo>
                    <a:pt x="145" y="78"/>
                  </a:lnTo>
                  <a:lnTo>
                    <a:pt x="154" y="88"/>
                  </a:lnTo>
                  <a:lnTo>
                    <a:pt x="162" y="108"/>
                  </a:lnTo>
                  <a:lnTo>
                    <a:pt x="162" y="118"/>
                  </a:lnTo>
                  <a:lnTo>
                    <a:pt x="154" y="118"/>
                  </a:lnTo>
                  <a:lnTo>
                    <a:pt x="137" y="118"/>
                  </a:lnTo>
                  <a:lnTo>
                    <a:pt x="128" y="108"/>
                  </a:lnTo>
                  <a:lnTo>
                    <a:pt x="120" y="108"/>
                  </a:lnTo>
                  <a:lnTo>
                    <a:pt x="120" y="98"/>
                  </a:lnTo>
                  <a:lnTo>
                    <a:pt x="128" y="88"/>
                  </a:lnTo>
                  <a:lnTo>
                    <a:pt x="128" y="78"/>
                  </a:lnTo>
                  <a:lnTo>
                    <a:pt x="120" y="78"/>
                  </a:lnTo>
                  <a:lnTo>
                    <a:pt x="111" y="59"/>
                  </a:lnTo>
                  <a:lnTo>
                    <a:pt x="103" y="59"/>
                  </a:lnTo>
                  <a:lnTo>
                    <a:pt x="86" y="49"/>
                  </a:lnTo>
                  <a:lnTo>
                    <a:pt x="77" y="29"/>
                  </a:lnTo>
                  <a:lnTo>
                    <a:pt x="52" y="29"/>
                  </a:lnTo>
                  <a:lnTo>
                    <a:pt x="52" y="39"/>
                  </a:lnTo>
                  <a:lnTo>
                    <a:pt x="43" y="3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9" y="59"/>
                  </a:lnTo>
                  <a:lnTo>
                    <a:pt x="0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Freeform 99"/>
            <p:cNvSpPr>
              <a:spLocks/>
            </p:cNvSpPr>
            <p:nvPr/>
          </p:nvSpPr>
          <p:spPr bwMode="auto">
            <a:xfrm>
              <a:off x="3907" y="3165"/>
              <a:ext cx="69" cy="107"/>
            </a:xfrm>
            <a:custGeom>
              <a:avLst/>
              <a:gdLst>
                <a:gd name="T0" fmla="*/ 17 w 69"/>
                <a:gd name="T1" fmla="*/ 0 h 107"/>
                <a:gd name="T2" fmla="*/ 9 w 69"/>
                <a:gd name="T3" fmla="*/ 9 h 107"/>
                <a:gd name="T4" fmla="*/ 0 w 69"/>
                <a:gd name="T5" fmla="*/ 19 h 107"/>
                <a:gd name="T6" fmla="*/ 0 w 69"/>
                <a:gd name="T7" fmla="*/ 29 h 107"/>
                <a:gd name="T8" fmla="*/ 9 w 69"/>
                <a:gd name="T9" fmla="*/ 39 h 107"/>
                <a:gd name="T10" fmla="*/ 9 w 69"/>
                <a:gd name="T11" fmla="*/ 49 h 107"/>
                <a:gd name="T12" fmla="*/ 0 w 69"/>
                <a:gd name="T13" fmla="*/ 58 h 107"/>
                <a:gd name="T14" fmla="*/ 0 w 69"/>
                <a:gd name="T15" fmla="*/ 58 h 107"/>
                <a:gd name="T16" fmla="*/ 9 w 69"/>
                <a:gd name="T17" fmla="*/ 58 h 107"/>
                <a:gd name="T18" fmla="*/ 9 w 69"/>
                <a:gd name="T19" fmla="*/ 78 h 107"/>
                <a:gd name="T20" fmla="*/ 9 w 69"/>
                <a:gd name="T21" fmla="*/ 88 h 107"/>
                <a:gd name="T22" fmla="*/ 26 w 69"/>
                <a:gd name="T23" fmla="*/ 88 h 107"/>
                <a:gd name="T24" fmla="*/ 26 w 69"/>
                <a:gd name="T25" fmla="*/ 98 h 107"/>
                <a:gd name="T26" fmla="*/ 35 w 69"/>
                <a:gd name="T27" fmla="*/ 107 h 107"/>
                <a:gd name="T28" fmla="*/ 43 w 69"/>
                <a:gd name="T29" fmla="*/ 107 h 107"/>
                <a:gd name="T30" fmla="*/ 60 w 69"/>
                <a:gd name="T31" fmla="*/ 98 h 107"/>
                <a:gd name="T32" fmla="*/ 69 w 69"/>
                <a:gd name="T33" fmla="*/ 78 h 107"/>
                <a:gd name="T34" fmla="*/ 69 w 69"/>
                <a:gd name="T35" fmla="*/ 68 h 107"/>
                <a:gd name="T36" fmla="*/ 35 w 69"/>
                <a:gd name="T37" fmla="*/ 68 h 107"/>
                <a:gd name="T38" fmla="*/ 17 w 69"/>
                <a:gd name="T39" fmla="*/ 0 h 1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107"/>
                <a:gd name="T62" fmla="*/ 69 w 69"/>
                <a:gd name="T63" fmla="*/ 107 h 1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107">
                  <a:moveTo>
                    <a:pt x="17" y="0"/>
                  </a:moveTo>
                  <a:lnTo>
                    <a:pt x="9" y="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9" y="39"/>
                  </a:lnTo>
                  <a:lnTo>
                    <a:pt x="9" y="49"/>
                  </a:lnTo>
                  <a:lnTo>
                    <a:pt x="0" y="58"/>
                  </a:lnTo>
                  <a:lnTo>
                    <a:pt x="9" y="58"/>
                  </a:lnTo>
                  <a:lnTo>
                    <a:pt x="9" y="78"/>
                  </a:lnTo>
                  <a:lnTo>
                    <a:pt x="9" y="88"/>
                  </a:lnTo>
                  <a:lnTo>
                    <a:pt x="26" y="88"/>
                  </a:lnTo>
                  <a:lnTo>
                    <a:pt x="26" y="98"/>
                  </a:lnTo>
                  <a:lnTo>
                    <a:pt x="35" y="107"/>
                  </a:lnTo>
                  <a:lnTo>
                    <a:pt x="43" y="107"/>
                  </a:lnTo>
                  <a:lnTo>
                    <a:pt x="60" y="98"/>
                  </a:lnTo>
                  <a:lnTo>
                    <a:pt x="69" y="78"/>
                  </a:lnTo>
                  <a:lnTo>
                    <a:pt x="69" y="68"/>
                  </a:lnTo>
                  <a:lnTo>
                    <a:pt x="35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8" name="Freeform 100"/>
            <p:cNvSpPr>
              <a:spLocks/>
            </p:cNvSpPr>
            <p:nvPr/>
          </p:nvSpPr>
          <p:spPr bwMode="auto">
            <a:xfrm>
              <a:off x="3916" y="3135"/>
              <a:ext cx="60" cy="98"/>
            </a:xfrm>
            <a:custGeom>
              <a:avLst/>
              <a:gdLst>
                <a:gd name="T0" fmla="*/ 17 w 60"/>
                <a:gd name="T1" fmla="*/ 0 h 98"/>
                <a:gd name="T2" fmla="*/ 17 w 60"/>
                <a:gd name="T3" fmla="*/ 20 h 98"/>
                <a:gd name="T4" fmla="*/ 26 w 60"/>
                <a:gd name="T5" fmla="*/ 30 h 98"/>
                <a:gd name="T6" fmla="*/ 34 w 60"/>
                <a:gd name="T7" fmla="*/ 49 h 98"/>
                <a:gd name="T8" fmla="*/ 34 w 60"/>
                <a:gd name="T9" fmla="*/ 59 h 98"/>
                <a:gd name="T10" fmla="*/ 51 w 60"/>
                <a:gd name="T11" fmla="*/ 69 h 98"/>
                <a:gd name="T12" fmla="*/ 60 w 60"/>
                <a:gd name="T13" fmla="*/ 79 h 98"/>
                <a:gd name="T14" fmla="*/ 60 w 60"/>
                <a:gd name="T15" fmla="*/ 98 h 98"/>
                <a:gd name="T16" fmla="*/ 26 w 60"/>
                <a:gd name="T17" fmla="*/ 98 h 98"/>
                <a:gd name="T18" fmla="*/ 8 w 60"/>
                <a:gd name="T19" fmla="*/ 30 h 98"/>
                <a:gd name="T20" fmla="*/ 0 w 60"/>
                <a:gd name="T21" fmla="*/ 10 h 98"/>
                <a:gd name="T22" fmla="*/ 8 w 60"/>
                <a:gd name="T23" fmla="*/ 0 h 98"/>
                <a:gd name="T24" fmla="*/ 17 w 60"/>
                <a:gd name="T25" fmla="*/ 0 h 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98"/>
                <a:gd name="T41" fmla="*/ 60 w 60"/>
                <a:gd name="T42" fmla="*/ 98 h 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98">
                  <a:moveTo>
                    <a:pt x="17" y="0"/>
                  </a:moveTo>
                  <a:lnTo>
                    <a:pt x="17" y="20"/>
                  </a:lnTo>
                  <a:lnTo>
                    <a:pt x="26" y="30"/>
                  </a:lnTo>
                  <a:lnTo>
                    <a:pt x="34" y="49"/>
                  </a:lnTo>
                  <a:lnTo>
                    <a:pt x="34" y="59"/>
                  </a:lnTo>
                  <a:lnTo>
                    <a:pt x="51" y="69"/>
                  </a:lnTo>
                  <a:lnTo>
                    <a:pt x="60" y="79"/>
                  </a:lnTo>
                  <a:lnTo>
                    <a:pt x="60" y="98"/>
                  </a:lnTo>
                  <a:lnTo>
                    <a:pt x="26" y="98"/>
                  </a:lnTo>
                  <a:lnTo>
                    <a:pt x="8" y="30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" name="Freeform 101"/>
            <p:cNvSpPr>
              <a:spLocks/>
            </p:cNvSpPr>
            <p:nvPr/>
          </p:nvSpPr>
          <p:spPr bwMode="auto">
            <a:xfrm>
              <a:off x="3942" y="3272"/>
              <a:ext cx="17" cy="59"/>
            </a:xfrm>
            <a:custGeom>
              <a:avLst/>
              <a:gdLst>
                <a:gd name="T0" fmla="*/ 0 w 17"/>
                <a:gd name="T1" fmla="*/ 0 h 59"/>
                <a:gd name="T2" fmla="*/ 8 w 17"/>
                <a:gd name="T3" fmla="*/ 10 h 59"/>
                <a:gd name="T4" fmla="*/ 0 w 17"/>
                <a:gd name="T5" fmla="*/ 20 h 59"/>
                <a:gd name="T6" fmla="*/ 0 w 17"/>
                <a:gd name="T7" fmla="*/ 40 h 59"/>
                <a:gd name="T8" fmla="*/ 0 w 17"/>
                <a:gd name="T9" fmla="*/ 59 h 59"/>
                <a:gd name="T10" fmla="*/ 8 w 17"/>
                <a:gd name="T11" fmla="*/ 40 h 59"/>
                <a:gd name="T12" fmla="*/ 8 w 17"/>
                <a:gd name="T13" fmla="*/ 30 h 59"/>
                <a:gd name="T14" fmla="*/ 17 w 17"/>
                <a:gd name="T15" fmla="*/ 20 h 59"/>
                <a:gd name="T16" fmla="*/ 8 w 17"/>
                <a:gd name="T17" fmla="*/ 0 h 59"/>
                <a:gd name="T18" fmla="*/ 0 w 17"/>
                <a:gd name="T19" fmla="*/ 0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59"/>
                <a:gd name="T32" fmla="*/ 17 w 17"/>
                <a:gd name="T33" fmla="*/ 59 h 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59">
                  <a:moveTo>
                    <a:pt x="0" y="0"/>
                  </a:moveTo>
                  <a:lnTo>
                    <a:pt x="8" y="10"/>
                  </a:lnTo>
                  <a:lnTo>
                    <a:pt x="0" y="20"/>
                  </a:lnTo>
                  <a:lnTo>
                    <a:pt x="0" y="40"/>
                  </a:lnTo>
                  <a:lnTo>
                    <a:pt x="0" y="59"/>
                  </a:lnTo>
                  <a:lnTo>
                    <a:pt x="8" y="40"/>
                  </a:lnTo>
                  <a:lnTo>
                    <a:pt x="8" y="30"/>
                  </a:lnTo>
                  <a:lnTo>
                    <a:pt x="17" y="2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" name="Freeform 102"/>
            <p:cNvSpPr>
              <a:spLocks/>
            </p:cNvSpPr>
            <p:nvPr/>
          </p:nvSpPr>
          <p:spPr bwMode="auto">
            <a:xfrm>
              <a:off x="3933" y="3018"/>
              <a:ext cx="68" cy="166"/>
            </a:xfrm>
            <a:custGeom>
              <a:avLst/>
              <a:gdLst>
                <a:gd name="T0" fmla="*/ 9 w 68"/>
                <a:gd name="T1" fmla="*/ 0 h 166"/>
                <a:gd name="T2" fmla="*/ 17 w 68"/>
                <a:gd name="T3" fmla="*/ 0 h 166"/>
                <a:gd name="T4" fmla="*/ 60 w 68"/>
                <a:gd name="T5" fmla="*/ 19 h 166"/>
                <a:gd name="T6" fmla="*/ 60 w 68"/>
                <a:gd name="T7" fmla="*/ 19 h 166"/>
                <a:gd name="T8" fmla="*/ 51 w 68"/>
                <a:gd name="T9" fmla="*/ 49 h 166"/>
                <a:gd name="T10" fmla="*/ 51 w 68"/>
                <a:gd name="T11" fmla="*/ 59 h 166"/>
                <a:gd name="T12" fmla="*/ 68 w 68"/>
                <a:gd name="T13" fmla="*/ 59 h 166"/>
                <a:gd name="T14" fmla="*/ 68 w 68"/>
                <a:gd name="T15" fmla="*/ 117 h 166"/>
                <a:gd name="T16" fmla="*/ 51 w 68"/>
                <a:gd name="T17" fmla="*/ 156 h 166"/>
                <a:gd name="T18" fmla="*/ 43 w 68"/>
                <a:gd name="T19" fmla="*/ 166 h 166"/>
                <a:gd name="T20" fmla="*/ 43 w 68"/>
                <a:gd name="T21" fmla="*/ 166 h 166"/>
                <a:gd name="T22" fmla="*/ 34 w 68"/>
                <a:gd name="T23" fmla="*/ 156 h 166"/>
                <a:gd name="T24" fmla="*/ 17 w 68"/>
                <a:gd name="T25" fmla="*/ 156 h 166"/>
                <a:gd name="T26" fmla="*/ 0 w 68"/>
                <a:gd name="T27" fmla="*/ 137 h 166"/>
                <a:gd name="T28" fmla="*/ 0 w 68"/>
                <a:gd name="T29" fmla="*/ 117 h 166"/>
                <a:gd name="T30" fmla="*/ 9 w 68"/>
                <a:gd name="T31" fmla="*/ 117 h 166"/>
                <a:gd name="T32" fmla="*/ 17 w 68"/>
                <a:gd name="T33" fmla="*/ 107 h 166"/>
                <a:gd name="T34" fmla="*/ 17 w 68"/>
                <a:gd name="T35" fmla="*/ 98 h 166"/>
                <a:gd name="T36" fmla="*/ 34 w 68"/>
                <a:gd name="T37" fmla="*/ 88 h 166"/>
                <a:gd name="T38" fmla="*/ 34 w 68"/>
                <a:gd name="T39" fmla="*/ 78 h 166"/>
                <a:gd name="T40" fmla="*/ 17 w 68"/>
                <a:gd name="T41" fmla="*/ 68 h 166"/>
                <a:gd name="T42" fmla="*/ 17 w 68"/>
                <a:gd name="T43" fmla="*/ 59 h 166"/>
                <a:gd name="T44" fmla="*/ 9 w 68"/>
                <a:gd name="T45" fmla="*/ 59 h 166"/>
                <a:gd name="T46" fmla="*/ 0 w 68"/>
                <a:gd name="T47" fmla="*/ 49 h 166"/>
                <a:gd name="T48" fmla="*/ 9 w 68"/>
                <a:gd name="T49" fmla="*/ 39 h 166"/>
                <a:gd name="T50" fmla="*/ 0 w 68"/>
                <a:gd name="T51" fmla="*/ 29 h 166"/>
                <a:gd name="T52" fmla="*/ 9 w 68"/>
                <a:gd name="T53" fmla="*/ 19 h 166"/>
                <a:gd name="T54" fmla="*/ 9 w 68"/>
                <a:gd name="T55" fmla="*/ 10 h 166"/>
                <a:gd name="T56" fmla="*/ 9 w 68"/>
                <a:gd name="T57" fmla="*/ 0 h 1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"/>
                <a:gd name="T88" fmla="*/ 0 h 166"/>
                <a:gd name="T89" fmla="*/ 68 w 68"/>
                <a:gd name="T90" fmla="*/ 166 h 1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" h="166">
                  <a:moveTo>
                    <a:pt x="9" y="0"/>
                  </a:moveTo>
                  <a:lnTo>
                    <a:pt x="17" y="0"/>
                  </a:lnTo>
                  <a:lnTo>
                    <a:pt x="60" y="19"/>
                  </a:lnTo>
                  <a:lnTo>
                    <a:pt x="51" y="49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117"/>
                  </a:lnTo>
                  <a:lnTo>
                    <a:pt x="51" y="156"/>
                  </a:lnTo>
                  <a:lnTo>
                    <a:pt x="43" y="166"/>
                  </a:lnTo>
                  <a:lnTo>
                    <a:pt x="34" y="156"/>
                  </a:lnTo>
                  <a:lnTo>
                    <a:pt x="17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9" y="117"/>
                  </a:lnTo>
                  <a:lnTo>
                    <a:pt x="17" y="107"/>
                  </a:lnTo>
                  <a:lnTo>
                    <a:pt x="17" y="98"/>
                  </a:lnTo>
                  <a:lnTo>
                    <a:pt x="34" y="88"/>
                  </a:lnTo>
                  <a:lnTo>
                    <a:pt x="34" y="78"/>
                  </a:lnTo>
                  <a:lnTo>
                    <a:pt x="17" y="68"/>
                  </a:lnTo>
                  <a:lnTo>
                    <a:pt x="17" y="59"/>
                  </a:lnTo>
                  <a:lnTo>
                    <a:pt x="9" y="59"/>
                  </a:lnTo>
                  <a:lnTo>
                    <a:pt x="0" y="49"/>
                  </a:lnTo>
                  <a:lnTo>
                    <a:pt x="9" y="39"/>
                  </a:lnTo>
                  <a:lnTo>
                    <a:pt x="0" y="29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" name="Freeform 103"/>
            <p:cNvSpPr>
              <a:spLocks/>
            </p:cNvSpPr>
            <p:nvPr/>
          </p:nvSpPr>
          <p:spPr bwMode="auto">
            <a:xfrm>
              <a:off x="3703" y="2744"/>
              <a:ext cx="307" cy="293"/>
            </a:xfrm>
            <a:custGeom>
              <a:avLst/>
              <a:gdLst>
                <a:gd name="T0" fmla="*/ 0 w 307"/>
                <a:gd name="T1" fmla="*/ 254 h 293"/>
                <a:gd name="T2" fmla="*/ 17 w 307"/>
                <a:gd name="T3" fmla="*/ 235 h 293"/>
                <a:gd name="T4" fmla="*/ 25 w 307"/>
                <a:gd name="T5" fmla="*/ 225 h 293"/>
                <a:gd name="T6" fmla="*/ 34 w 307"/>
                <a:gd name="T7" fmla="*/ 205 h 293"/>
                <a:gd name="T8" fmla="*/ 34 w 307"/>
                <a:gd name="T9" fmla="*/ 205 h 293"/>
                <a:gd name="T10" fmla="*/ 25 w 307"/>
                <a:gd name="T11" fmla="*/ 195 h 293"/>
                <a:gd name="T12" fmla="*/ 17 w 307"/>
                <a:gd name="T13" fmla="*/ 186 h 293"/>
                <a:gd name="T14" fmla="*/ 25 w 307"/>
                <a:gd name="T15" fmla="*/ 166 h 293"/>
                <a:gd name="T16" fmla="*/ 42 w 307"/>
                <a:gd name="T17" fmla="*/ 166 h 293"/>
                <a:gd name="T18" fmla="*/ 59 w 307"/>
                <a:gd name="T19" fmla="*/ 166 h 293"/>
                <a:gd name="T20" fmla="*/ 85 w 307"/>
                <a:gd name="T21" fmla="*/ 166 h 293"/>
                <a:gd name="T22" fmla="*/ 119 w 307"/>
                <a:gd name="T23" fmla="*/ 156 h 293"/>
                <a:gd name="T24" fmla="*/ 136 w 307"/>
                <a:gd name="T25" fmla="*/ 137 h 293"/>
                <a:gd name="T26" fmla="*/ 145 w 307"/>
                <a:gd name="T27" fmla="*/ 127 h 293"/>
                <a:gd name="T28" fmla="*/ 145 w 307"/>
                <a:gd name="T29" fmla="*/ 117 h 293"/>
                <a:gd name="T30" fmla="*/ 136 w 307"/>
                <a:gd name="T31" fmla="*/ 98 h 293"/>
                <a:gd name="T32" fmla="*/ 136 w 307"/>
                <a:gd name="T33" fmla="*/ 88 h 293"/>
                <a:gd name="T34" fmla="*/ 145 w 307"/>
                <a:gd name="T35" fmla="*/ 78 h 293"/>
                <a:gd name="T36" fmla="*/ 153 w 307"/>
                <a:gd name="T37" fmla="*/ 68 h 293"/>
                <a:gd name="T38" fmla="*/ 153 w 307"/>
                <a:gd name="T39" fmla="*/ 58 h 293"/>
                <a:gd name="T40" fmla="*/ 170 w 307"/>
                <a:gd name="T41" fmla="*/ 29 h 293"/>
                <a:gd name="T42" fmla="*/ 196 w 307"/>
                <a:gd name="T43" fmla="*/ 9 h 293"/>
                <a:gd name="T44" fmla="*/ 256 w 307"/>
                <a:gd name="T45" fmla="*/ 0 h 293"/>
                <a:gd name="T46" fmla="*/ 264 w 307"/>
                <a:gd name="T47" fmla="*/ 19 h 293"/>
                <a:gd name="T48" fmla="*/ 273 w 307"/>
                <a:gd name="T49" fmla="*/ 29 h 293"/>
                <a:gd name="T50" fmla="*/ 273 w 307"/>
                <a:gd name="T51" fmla="*/ 49 h 293"/>
                <a:gd name="T52" fmla="*/ 273 w 307"/>
                <a:gd name="T53" fmla="*/ 58 h 293"/>
                <a:gd name="T54" fmla="*/ 273 w 307"/>
                <a:gd name="T55" fmla="*/ 68 h 293"/>
                <a:gd name="T56" fmla="*/ 273 w 307"/>
                <a:gd name="T57" fmla="*/ 78 h 293"/>
                <a:gd name="T58" fmla="*/ 273 w 307"/>
                <a:gd name="T59" fmla="*/ 98 h 293"/>
                <a:gd name="T60" fmla="*/ 290 w 307"/>
                <a:gd name="T61" fmla="*/ 107 h 293"/>
                <a:gd name="T62" fmla="*/ 290 w 307"/>
                <a:gd name="T63" fmla="*/ 127 h 293"/>
                <a:gd name="T64" fmla="*/ 290 w 307"/>
                <a:gd name="T65" fmla="*/ 156 h 293"/>
                <a:gd name="T66" fmla="*/ 298 w 307"/>
                <a:gd name="T67" fmla="*/ 205 h 293"/>
                <a:gd name="T68" fmla="*/ 298 w 307"/>
                <a:gd name="T69" fmla="*/ 244 h 293"/>
                <a:gd name="T70" fmla="*/ 307 w 307"/>
                <a:gd name="T71" fmla="*/ 264 h 293"/>
                <a:gd name="T72" fmla="*/ 298 w 307"/>
                <a:gd name="T73" fmla="*/ 284 h 293"/>
                <a:gd name="T74" fmla="*/ 290 w 307"/>
                <a:gd name="T75" fmla="*/ 293 h 293"/>
                <a:gd name="T76" fmla="*/ 247 w 307"/>
                <a:gd name="T77" fmla="*/ 274 h 293"/>
                <a:gd name="T78" fmla="*/ 230 w 307"/>
                <a:gd name="T79" fmla="*/ 264 h 293"/>
                <a:gd name="T80" fmla="*/ 221 w 307"/>
                <a:gd name="T81" fmla="*/ 244 h 293"/>
                <a:gd name="T82" fmla="*/ 213 w 307"/>
                <a:gd name="T83" fmla="*/ 235 h 293"/>
                <a:gd name="T84" fmla="*/ 204 w 307"/>
                <a:gd name="T85" fmla="*/ 235 h 293"/>
                <a:gd name="T86" fmla="*/ 0 w 307"/>
                <a:gd name="T87" fmla="*/ 274 h 293"/>
                <a:gd name="T88" fmla="*/ 0 w 307"/>
                <a:gd name="T89" fmla="*/ 274 h 293"/>
                <a:gd name="T90" fmla="*/ 0 w 307"/>
                <a:gd name="T91" fmla="*/ 254 h 2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7"/>
                <a:gd name="T139" fmla="*/ 0 h 293"/>
                <a:gd name="T140" fmla="*/ 307 w 307"/>
                <a:gd name="T141" fmla="*/ 293 h 2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7" h="293">
                  <a:moveTo>
                    <a:pt x="0" y="254"/>
                  </a:moveTo>
                  <a:lnTo>
                    <a:pt x="17" y="235"/>
                  </a:lnTo>
                  <a:lnTo>
                    <a:pt x="25" y="225"/>
                  </a:lnTo>
                  <a:lnTo>
                    <a:pt x="34" y="205"/>
                  </a:lnTo>
                  <a:lnTo>
                    <a:pt x="25" y="195"/>
                  </a:lnTo>
                  <a:lnTo>
                    <a:pt x="17" y="186"/>
                  </a:lnTo>
                  <a:lnTo>
                    <a:pt x="25" y="166"/>
                  </a:lnTo>
                  <a:lnTo>
                    <a:pt x="42" y="166"/>
                  </a:lnTo>
                  <a:lnTo>
                    <a:pt x="59" y="166"/>
                  </a:lnTo>
                  <a:lnTo>
                    <a:pt x="85" y="166"/>
                  </a:lnTo>
                  <a:lnTo>
                    <a:pt x="119" y="156"/>
                  </a:lnTo>
                  <a:lnTo>
                    <a:pt x="136" y="137"/>
                  </a:lnTo>
                  <a:lnTo>
                    <a:pt x="145" y="127"/>
                  </a:lnTo>
                  <a:lnTo>
                    <a:pt x="145" y="117"/>
                  </a:lnTo>
                  <a:lnTo>
                    <a:pt x="136" y="98"/>
                  </a:lnTo>
                  <a:lnTo>
                    <a:pt x="136" y="88"/>
                  </a:lnTo>
                  <a:lnTo>
                    <a:pt x="145" y="78"/>
                  </a:lnTo>
                  <a:lnTo>
                    <a:pt x="153" y="68"/>
                  </a:lnTo>
                  <a:lnTo>
                    <a:pt x="153" y="58"/>
                  </a:lnTo>
                  <a:lnTo>
                    <a:pt x="170" y="29"/>
                  </a:lnTo>
                  <a:lnTo>
                    <a:pt x="196" y="9"/>
                  </a:lnTo>
                  <a:lnTo>
                    <a:pt x="256" y="0"/>
                  </a:lnTo>
                  <a:lnTo>
                    <a:pt x="264" y="19"/>
                  </a:lnTo>
                  <a:lnTo>
                    <a:pt x="273" y="2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73" y="68"/>
                  </a:lnTo>
                  <a:lnTo>
                    <a:pt x="273" y="78"/>
                  </a:lnTo>
                  <a:lnTo>
                    <a:pt x="273" y="98"/>
                  </a:lnTo>
                  <a:lnTo>
                    <a:pt x="290" y="107"/>
                  </a:lnTo>
                  <a:lnTo>
                    <a:pt x="290" y="127"/>
                  </a:lnTo>
                  <a:lnTo>
                    <a:pt x="290" y="156"/>
                  </a:lnTo>
                  <a:lnTo>
                    <a:pt x="298" y="205"/>
                  </a:lnTo>
                  <a:lnTo>
                    <a:pt x="298" y="244"/>
                  </a:lnTo>
                  <a:lnTo>
                    <a:pt x="307" y="264"/>
                  </a:lnTo>
                  <a:lnTo>
                    <a:pt x="298" y="284"/>
                  </a:lnTo>
                  <a:lnTo>
                    <a:pt x="290" y="293"/>
                  </a:lnTo>
                  <a:lnTo>
                    <a:pt x="247" y="274"/>
                  </a:lnTo>
                  <a:lnTo>
                    <a:pt x="230" y="264"/>
                  </a:lnTo>
                  <a:lnTo>
                    <a:pt x="221" y="244"/>
                  </a:lnTo>
                  <a:lnTo>
                    <a:pt x="213" y="235"/>
                  </a:lnTo>
                  <a:lnTo>
                    <a:pt x="204" y="235"/>
                  </a:lnTo>
                  <a:lnTo>
                    <a:pt x="0" y="27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Freeform 104"/>
            <p:cNvSpPr>
              <a:spLocks/>
            </p:cNvSpPr>
            <p:nvPr/>
          </p:nvSpPr>
          <p:spPr bwMode="auto">
            <a:xfrm>
              <a:off x="3984" y="2998"/>
              <a:ext cx="103" cy="69"/>
            </a:xfrm>
            <a:custGeom>
              <a:avLst/>
              <a:gdLst>
                <a:gd name="T0" fmla="*/ 9 w 103"/>
                <a:gd name="T1" fmla="*/ 39 h 69"/>
                <a:gd name="T2" fmla="*/ 17 w 103"/>
                <a:gd name="T3" fmla="*/ 39 h 69"/>
                <a:gd name="T4" fmla="*/ 17 w 103"/>
                <a:gd name="T5" fmla="*/ 49 h 69"/>
                <a:gd name="T6" fmla="*/ 26 w 103"/>
                <a:gd name="T7" fmla="*/ 49 h 69"/>
                <a:gd name="T8" fmla="*/ 60 w 103"/>
                <a:gd name="T9" fmla="*/ 30 h 69"/>
                <a:gd name="T10" fmla="*/ 60 w 103"/>
                <a:gd name="T11" fmla="*/ 20 h 69"/>
                <a:gd name="T12" fmla="*/ 68 w 103"/>
                <a:gd name="T13" fmla="*/ 20 h 69"/>
                <a:gd name="T14" fmla="*/ 77 w 103"/>
                <a:gd name="T15" fmla="*/ 20 h 69"/>
                <a:gd name="T16" fmla="*/ 77 w 103"/>
                <a:gd name="T17" fmla="*/ 0 h 69"/>
                <a:gd name="T18" fmla="*/ 86 w 103"/>
                <a:gd name="T19" fmla="*/ 0 h 69"/>
                <a:gd name="T20" fmla="*/ 86 w 103"/>
                <a:gd name="T21" fmla="*/ 10 h 69"/>
                <a:gd name="T22" fmla="*/ 86 w 103"/>
                <a:gd name="T23" fmla="*/ 10 h 69"/>
                <a:gd name="T24" fmla="*/ 86 w 103"/>
                <a:gd name="T25" fmla="*/ 10 h 69"/>
                <a:gd name="T26" fmla="*/ 94 w 103"/>
                <a:gd name="T27" fmla="*/ 10 h 69"/>
                <a:gd name="T28" fmla="*/ 103 w 103"/>
                <a:gd name="T29" fmla="*/ 0 h 69"/>
                <a:gd name="T30" fmla="*/ 103 w 103"/>
                <a:gd name="T31" fmla="*/ 10 h 69"/>
                <a:gd name="T32" fmla="*/ 103 w 103"/>
                <a:gd name="T33" fmla="*/ 10 h 69"/>
                <a:gd name="T34" fmla="*/ 86 w 103"/>
                <a:gd name="T35" fmla="*/ 20 h 69"/>
                <a:gd name="T36" fmla="*/ 68 w 103"/>
                <a:gd name="T37" fmla="*/ 39 h 69"/>
                <a:gd name="T38" fmla="*/ 51 w 103"/>
                <a:gd name="T39" fmla="*/ 49 h 69"/>
                <a:gd name="T40" fmla="*/ 43 w 103"/>
                <a:gd name="T41" fmla="*/ 59 h 69"/>
                <a:gd name="T42" fmla="*/ 34 w 103"/>
                <a:gd name="T43" fmla="*/ 59 h 69"/>
                <a:gd name="T44" fmla="*/ 17 w 103"/>
                <a:gd name="T45" fmla="*/ 69 h 69"/>
                <a:gd name="T46" fmla="*/ 9 w 103"/>
                <a:gd name="T47" fmla="*/ 69 h 69"/>
                <a:gd name="T48" fmla="*/ 0 w 103"/>
                <a:gd name="T49" fmla="*/ 59 h 69"/>
                <a:gd name="T50" fmla="*/ 9 w 103"/>
                <a:gd name="T51" fmla="*/ 39 h 69"/>
                <a:gd name="T52" fmla="*/ 9 w 103"/>
                <a:gd name="T53" fmla="*/ 39 h 6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3"/>
                <a:gd name="T82" fmla="*/ 0 h 69"/>
                <a:gd name="T83" fmla="*/ 103 w 103"/>
                <a:gd name="T84" fmla="*/ 69 h 6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3" h="69">
                  <a:moveTo>
                    <a:pt x="9" y="39"/>
                  </a:moveTo>
                  <a:lnTo>
                    <a:pt x="17" y="39"/>
                  </a:lnTo>
                  <a:lnTo>
                    <a:pt x="17" y="49"/>
                  </a:lnTo>
                  <a:lnTo>
                    <a:pt x="26" y="49"/>
                  </a:lnTo>
                  <a:lnTo>
                    <a:pt x="60" y="30"/>
                  </a:lnTo>
                  <a:lnTo>
                    <a:pt x="60" y="20"/>
                  </a:lnTo>
                  <a:lnTo>
                    <a:pt x="68" y="20"/>
                  </a:lnTo>
                  <a:lnTo>
                    <a:pt x="77" y="20"/>
                  </a:lnTo>
                  <a:lnTo>
                    <a:pt x="77" y="0"/>
                  </a:lnTo>
                  <a:lnTo>
                    <a:pt x="86" y="0"/>
                  </a:lnTo>
                  <a:lnTo>
                    <a:pt x="86" y="10"/>
                  </a:lnTo>
                  <a:lnTo>
                    <a:pt x="94" y="10"/>
                  </a:lnTo>
                  <a:lnTo>
                    <a:pt x="103" y="0"/>
                  </a:lnTo>
                  <a:lnTo>
                    <a:pt x="103" y="10"/>
                  </a:lnTo>
                  <a:lnTo>
                    <a:pt x="86" y="20"/>
                  </a:lnTo>
                  <a:lnTo>
                    <a:pt x="68" y="39"/>
                  </a:lnTo>
                  <a:lnTo>
                    <a:pt x="51" y="49"/>
                  </a:lnTo>
                  <a:lnTo>
                    <a:pt x="43" y="59"/>
                  </a:lnTo>
                  <a:lnTo>
                    <a:pt x="34" y="59"/>
                  </a:lnTo>
                  <a:lnTo>
                    <a:pt x="17" y="69"/>
                  </a:lnTo>
                  <a:lnTo>
                    <a:pt x="9" y="69"/>
                  </a:lnTo>
                  <a:lnTo>
                    <a:pt x="0" y="59"/>
                  </a:lnTo>
                  <a:lnTo>
                    <a:pt x="9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Freeform 105"/>
            <p:cNvSpPr>
              <a:spLocks/>
            </p:cNvSpPr>
            <p:nvPr/>
          </p:nvSpPr>
          <p:spPr bwMode="auto">
            <a:xfrm>
              <a:off x="4001" y="2939"/>
              <a:ext cx="86" cy="89"/>
            </a:xfrm>
            <a:custGeom>
              <a:avLst/>
              <a:gdLst>
                <a:gd name="T0" fmla="*/ 34 w 86"/>
                <a:gd name="T1" fmla="*/ 10 h 89"/>
                <a:gd name="T2" fmla="*/ 60 w 86"/>
                <a:gd name="T3" fmla="*/ 0 h 89"/>
                <a:gd name="T4" fmla="*/ 77 w 86"/>
                <a:gd name="T5" fmla="*/ 0 h 89"/>
                <a:gd name="T6" fmla="*/ 86 w 86"/>
                <a:gd name="T7" fmla="*/ 20 h 89"/>
                <a:gd name="T8" fmla="*/ 86 w 86"/>
                <a:gd name="T9" fmla="*/ 40 h 89"/>
                <a:gd name="T10" fmla="*/ 77 w 86"/>
                <a:gd name="T11" fmla="*/ 49 h 89"/>
                <a:gd name="T12" fmla="*/ 60 w 86"/>
                <a:gd name="T13" fmla="*/ 49 h 89"/>
                <a:gd name="T14" fmla="*/ 34 w 86"/>
                <a:gd name="T15" fmla="*/ 59 h 89"/>
                <a:gd name="T16" fmla="*/ 26 w 86"/>
                <a:gd name="T17" fmla="*/ 79 h 89"/>
                <a:gd name="T18" fmla="*/ 17 w 86"/>
                <a:gd name="T19" fmla="*/ 89 h 89"/>
                <a:gd name="T20" fmla="*/ 0 w 86"/>
                <a:gd name="T21" fmla="*/ 89 h 89"/>
                <a:gd name="T22" fmla="*/ 9 w 86"/>
                <a:gd name="T23" fmla="*/ 69 h 89"/>
                <a:gd name="T24" fmla="*/ 0 w 86"/>
                <a:gd name="T25" fmla="*/ 49 h 89"/>
                <a:gd name="T26" fmla="*/ 0 w 86"/>
                <a:gd name="T27" fmla="*/ 10 h 89"/>
                <a:gd name="T28" fmla="*/ 34 w 86"/>
                <a:gd name="T29" fmla="*/ 10 h 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89"/>
                <a:gd name="T47" fmla="*/ 86 w 86"/>
                <a:gd name="T48" fmla="*/ 89 h 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89">
                  <a:moveTo>
                    <a:pt x="34" y="10"/>
                  </a:moveTo>
                  <a:lnTo>
                    <a:pt x="60" y="0"/>
                  </a:lnTo>
                  <a:lnTo>
                    <a:pt x="77" y="0"/>
                  </a:lnTo>
                  <a:lnTo>
                    <a:pt x="86" y="20"/>
                  </a:lnTo>
                  <a:lnTo>
                    <a:pt x="86" y="40"/>
                  </a:lnTo>
                  <a:lnTo>
                    <a:pt x="77" y="49"/>
                  </a:lnTo>
                  <a:lnTo>
                    <a:pt x="60" y="49"/>
                  </a:lnTo>
                  <a:lnTo>
                    <a:pt x="34" y="59"/>
                  </a:lnTo>
                  <a:lnTo>
                    <a:pt x="26" y="79"/>
                  </a:lnTo>
                  <a:lnTo>
                    <a:pt x="17" y="89"/>
                  </a:lnTo>
                  <a:lnTo>
                    <a:pt x="0" y="89"/>
                  </a:lnTo>
                  <a:lnTo>
                    <a:pt x="9" y="69"/>
                  </a:lnTo>
                  <a:lnTo>
                    <a:pt x="0" y="49"/>
                  </a:lnTo>
                  <a:lnTo>
                    <a:pt x="0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Freeform 106"/>
            <p:cNvSpPr>
              <a:spLocks/>
            </p:cNvSpPr>
            <p:nvPr/>
          </p:nvSpPr>
          <p:spPr bwMode="auto">
            <a:xfrm>
              <a:off x="3993" y="2861"/>
              <a:ext cx="179" cy="98"/>
            </a:xfrm>
            <a:custGeom>
              <a:avLst/>
              <a:gdLst>
                <a:gd name="T0" fmla="*/ 0 w 179"/>
                <a:gd name="T1" fmla="*/ 39 h 98"/>
                <a:gd name="T2" fmla="*/ 94 w 179"/>
                <a:gd name="T3" fmla="*/ 20 h 98"/>
                <a:gd name="T4" fmla="*/ 111 w 179"/>
                <a:gd name="T5" fmla="*/ 0 h 98"/>
                <a:gd name="T6" fmla="*/ 119 w 179"/>
                <a:gd name="T7" fmla="*/ 10 h 98"/>
                <a:gd name="T8" fmla="*/ 119 w 179"/>
                <a:gd name="T9" fmla="*/ 10 h 98"/>
                <a:gd name="T10" fmla="*/ 128 w 179"/>
                <a:gd name="T11" fmla="*/ 20 h 98"/>
                <a:gd name="T12" fmla="*/ 119 w 179"/>
                <a:gd name="T13" fmla="*/ 30 h 98"/>
                <a:gd name="T14" fmla="*/ 119 w 179"/>
                <a:gd name="T15" fmla="*/ 39 h 98"/>
                <a:gd name="T16" fmla="*/ 136 w 179"/>
                <a:gd name="T17" fmla="*/ 49 h 98"/>
                <a:gd name="T18" fmla="*/ 136 w 179"/>
                <a:gd name="T19" fmla="*/ 59 h 98"/>
                <a:gd name="T20" fmla="*/ 145 w 179"/>
                <a:gd name="T21" fmla="*/ 69 h 98"/>
                <a:gd name="T22" fmla="*/ 162 w 179"/>
                <a:gd name="T23" fmla="*/ 69 h 98"/>
                <a:gd name="T24" fmla="*/ 162 w 179"/>
                <a:gd name="T25" fmla="*/ 59 h 98"/>
                <a:gd name="T26" fmla="*/ 162 w 179"/>
                <a:gd name="T27" fmla="*/ 49 h 98"/>
                <a:gd name="T28" fmla="*/ 153 w 179"/>
                <a:gd name="T29" fmla="*/ 49 h 98"/>
                <a:gd name="T30" fmla="*/ 153 w 179"/>
                <a:gd name="T31" fmla="*/ 49 h 98"/>
                <a:gd name="T32" fmla="*/ 162 w 179"/>
                <a:gd name="T33" fmla="*/ 39 h 98"/>
                <a:gd name="T34" fmla="*/ 170 w 179"/>
                <a:gd name="T35" fmla="*/ 49 h 98"/>
                <a:gd name="T36" fmla="*/ 179 w 179"/>
                <a:gd name="T37" fmla="*/ 59 h 98"/>
                <a:gd name="T38" fmla="*/ 179 w 179"/>
                <a:gd name="T39" fmla="*/ 69 h 98"/>
                <a:gd name="T40" fmla="*/ 179 w 179"/>
                <a:gd name="T41" fmla="*/ 78 h 98"/>
                <a:gd name="T42" fmla="*/ 170 w 179"/>
                <a:gd name="T43" fmla="*/ 78 h 98"/>
                <a:gd name="T44" fmla="*/ 170 w 179"/>
                <a:gd name="T45" fmla="*/ 78 h 98"/>
                <a:gd name="T46" fmla="*/ 153 w 179"/>
                <a:gd name="T47" fmla="*/ 78 h 98"/>
                <a:gd name="T48" fmla="*/ 153 w 179"/>
                <a:gd name="T49" fmla="*/ 88 h 98"/>
                <a:gd name="T50" fmla="*/ 145 w 179"/>
                <a:gd name="T51" fmla="*/ 88 h 98"/>
                <a:gd name="T52" fmla="*/ 145 w 179"/>
                <a:gd name="T53" fmla="*/ 88 h 98"/>
                <a:gd name="T54" fmla="*/ 136 w 179"/>
                <a:gd name="T55" fmla="*/ 88 h 98"/>
                <a:gd name="T56" fmla="*/ 136 w 179"/>
                <a:gd name="T57" fmla="*/ 88 h 98"/>
                <a:gd name="T58" fmla="*/ 128 w 179"/>
                <a:gd name="T59" fmla="*/ 98 h 98"/>
                <a:gd name="T60" fmla="*/ 128 w 179"/>
                <a:gd name="T61" fmla="*/ 98 h 98"/>
                <a:gd name="T62" fmla="*/ 119 w 179"/>
                <a:gd name="T63" fmla="*/ 88 h 98"/>
                <a:gd name="T64" fmla="*/ 119 w 179"/>
                <a:gd name="T65" fmla="*/ 78 h 98"/>
                <a:gd name="T66" fmla="*/ 111 w 179"/>
                <a:gd name="T67" fmla="*/ 78 h 98"/>
                <a:gd name="T68" fmla="*/ 102 w 179"/>
                <a:gd name="T69" fmla="*/ 69 h 98"/>
                <a:gd name="T70" fmla="*/ 85 w 179"/>
                <a:gd name="T71" fmla="*/ 78 h 98"/>
                <a:gd name="T72" fmla="*/ 42 w 179"/>
                <a:gd name="T73" fmla="*/ 88 h 98"/>
                <a:gd name="T74" fmla="*/ 8 w 179"/>
                <a:gd name="T75" fmla="*/ 88 h 98"/>
                <a:gd name="T76" fmla="*/ 0 w 179"/>
                <a:gd name="T77" fmla="*/ 39 h 9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9"/>
                <a:gd name="T118" fmla="*/ 0 h 98"/>
                <a:gd name="T119" fmla="*/ 179 w 179"/>
                <a:gd name="T120" fmla="*/ 98 h 9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9" h="98">
                  <a:moveTo>
                    <a:pt x="0" y="39"/>
                  </a:moveTo>
                  <a:lnTo>
                    <a:pt x="94" y="2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28" y="20"/>
                  </a:lnTo>
                  <a:lnTo>
                    <a:pt x="119" y="30"/>
                  </a:lnTo>
                  <a:lnTo>
                    <a:pt x="119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62" y="59"/>
                  </a:lnTo>
                  <a:lnTo>
                    <a:pt x="162" y="49"/>
                  </a:lnTo>
                  <a:lnTo>
                    <a:pt x="153" y="49"/>
                  </a:lnTo>
                  <a:lnTo>
                    <a:pt x="162" y="39"/>
                  </a:lnTo>
                  <a:lnTo>
                    <a:pt x="170" y="49"/>
                  </a:lnTo>
                  <a:lnTo>
                    <a:pt x="179" y="59"/>
                  </a:lnTo>
                  <a:lnTo>
                    <a:pt x="179" y="69"/>
                  </a:lnTo>
                  <a:lnTo>
                    <a:pt x="179" y="78"/>
                  </a:lnTo>
                  <a:lnTo>
                    <a:pt x="170" y="78"/>
                  </a:lnTo>
                  <a:lnTo>
                    <a:pt x="153" y="78"/>
                  </a:lnTo>
                  <a:lnTo>
                    <a:pt x="153" y="88"/>
                  </a:lnTo>
                  <a:lnTo>
                    <a:pt x="145" y="88"/>
                  </a:lnTo>
                  <a:lnTo>
                    <a:pt x="136" y="88"/>
                  </a:lnTo>
                  <a:lnTo>
                    <a:pt x="128" y="98"/>
                  </a:lnTo>
                  <a:lnTo>
                    <a:pt x="119" y="88"/>
                  </a:lnTo>
                  <a:lnTo>
                    <a:pt x="119" y="78"/>
                  </a:lnTo>
                  <a:lnTo>
                    <a:pt x="111" y="78"/>
                  </a:lnTo>
                  <a:lnTo>
                    <a:pt x="102" y="69"/>
                  </a:lnTo>
                  <a:lnTo>
                    <a:pt x="85" y="78"/>
                  </a:lnTo>
                  <a:lnTo>
                    <a:pt x="42" y="88"/>
                  </a:lnTo>
                  <a:lnTo>
                    <a:pt x="8" y="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5" name="Freeform 107"/>
            <p:cNvSpPr>
              <a:spLocks/>
            </p:cNvSpPr>
            <p:nvPr/>
          </p:nvSpPr>
          <p:spPr bwMode="auto">
            <a:xfrm>
              <a:off x="4078" y="2930"/>
              <a:ext cx="43" cy="58"/>
            </a:xfrm>
            <a:custGeom>
              <a:avLst/>
              <a:gdLst>
                <a:gd name="T0" fmla="*/ 0 w 43"/>
                <a:gd name="T1" fmla="*/ 58 h 58"/>
                <a:gd name="T2" fmla="*/ 17 w 43"/>
                <a:gd name="T3" fmla="*/ 49 h 58"/>
                <a:gd name="T4" fmla="*/ 26 w 43"/>
                <a:gd name="T5" fmla="*/ 39 h 58"/>
                <a:gd name="T6" fmla="*/ 26 w 43"/>
                <a:gd name="T7" fmla="*/ 29 h 58"/>
                <a:gd name="T8" fmla="*/ 26 w 43"/>
                <a:gd name="T9" fmla="*/ 29 h 58"/>
                <a:gd name="T10" fmla="*/ 26 w 43"/>
                <a:gd name="T11" fmla="*/ 19 h 58"/>
                <a:gd name="T12" fmla="*/ 34 w 43"/>
                <a:gd name="T13" fmla="*/ 29 h 58"/>
                <a:gd name="T14" fmla="*/ 34 w 43"/>
                <a:gd name="T15" fmla="*/ 29 h 58"/>
                <a:gd name="T16" fmla="*/ 34 w 43"/>
                <a:gd name="T17" fmla="*/ 39 h 58"/>
                <a:gd name="T18" fmla="*/ 43 w 43"/>
                <a:gd name="T19" fmla="*/ 29 h 58"/>
                <a:gd name="T20" fmla="*/ 43 w 43"/>
                <a:gd name="T21" fmla="*/ 29 h 58"/>
                <a:gd name="T22" fmla="*/ 43 w 43"/>
                <a:gd name="T23" fmla="*/ 29 h 58"/>
                <a:gd name="T24" fmla="*/ 34 w 43"/>
                <a:gd name="T25" fmla="*/ 19 h 58"/>
                <a:gd name="T26" fmla="*/ 34 w 43"/>
                <a:gd name="T27" fmla="*/ 9 h 58"/>
                <a:gd name="T28" fmla="*/ 26 w 43"/>
                <a:gd name="T29" fmla="*/ 9 h 58"/>
                <a:gd name="T30" fmla="*/ 17 w 43"/>
                <a:gd name="T31" fmla="*/ 0 h 58"/>
                <a:gd name="T32" fmla="*/ 0 w 43"/>
                <a:gd name="T33" fmla="*/ 9 h 58"/>
                <a:gd name="T34" fmla="*/ 9 w 43"/>
                <a:gd name="T35" fmla="*/ 29 h 58"/>
                <a:gd name="T36" fmla="*/ 9 w 43"/>
                <a:gd name="T37" fmla="*/ 49 h 58"/>
                <a:gd name="T38" fmla="*/ 0 w 43"/>
                <a:gd name="T39" fmla="*/ 58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3"/>
                <a:gd name="T61" fmla="*/ 0 h 58"/>
                <a:gd name="T62" fmla="*/ 43 w 43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3" h="58">
                  <a:moveTo>
                    <a:pt x="0" y="58"/>
                  </a:moveTo>
                  <a:lnTo>
                    <a:pt x="17" y="49"/>
                  </a:lnTo>
                  <a:lnTo>
                    <a:pt x="26" y="39"/>
                  </a:lnTo>
                  <a:lnTo>
                    <a:pt x="26" y="29"/>
                  </a:lnTo>
                  <a:lnTo>
                    <a:pt x="26" y="1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43" y="29"/>
                  </a:lnTo>
                  <a:lnTo>
                    <a:pt x="34" y="19"/>
                  </a:lnTo>
                  <a:lnTo>
                    <a:pt x="34" y="9"/>
                  </a:lnTo>
                  <a:lnTo>
                    <a:pt x="26" y="9"/>
                  </a:lnTo>
                  <a:lnTo>
                    <a:pt x="17" y="0"/>
                  </a:lnTo>
                  <a:lnTo>
                    <a:pt x="0" y="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6" name="Freeform 108"/>
            <p:cNvSpPr>
              <a:spLocks/>
            </p:cNvSpPr>
            <p:nvPr/>
          </p:nvSpPr>
          <p:spPr bwMode="auto">
            <a:xfrm>
              <a:off x="3959" y="2724"/>
              <a:ext cx="85" cy="176"/>
            </a:xfrm>
            <a:custGeom>
              <a:avLst/>
              <a:gdLst>
                <a:gd name="T0" fmla="*/ 0 w 85"/>
                <a:gd name="T1" fmla="*/ 20 h 176"/>
                <a:gd name="T2" fmla="*/ 85 w 85"/>
                <a:gd name="T3" fmla="*/ 0 h 176"/>
                <a:gd name="T4" fmla="*/ 85 w 85"/>
                <a:gd name="T5" fmla="*/ 20 h 176"/>
                <a:gd name="T6" fmla="*/ 85 w 85"/>
                <a:gd name="T7" fmla="*/ 20 h 176"/>
                <a:gd name="T8" fmla="*/ 85 w 85"/>
                <a:gd name="T9" fmla="*/ 39 h 176"/>
                <a:gd name="T10" fmla="*/ 76 w 85"/>
                <a:gd name="T11" fmla="*/ 49 h 176"/>
                <a:gd name="T12" fmla="*/ 76 w 85"/>
                <a:gd name="T13" fmla="*/ 59 h 176"/>
                <a:gd name="T14" fmla="*/ 68 w 85"/>
                <a:gd name="T15" fmla="*/ 59 h 176"/>
                <a:gd name="T16" fmla="*/ 76 w 85"/>
                <a:gd name="T17" fmla="*/ 69 h 176"/>
                <a:gd name="T18" fmla="*/ 68 w 85"/>
                <a:gd name="T19" fmla="*/ 88 h 176"/>
                <a:gd name="T20" fmla="*/ 68 w 85"/>
                <a:gd name="T21" fmla="*/ 108 h 176"/>
                <a:gd name="T22" fmla="*/ 68 w 85"/>
                <a:gd name="T23" fmla="*/ 127 h 176"/>
                <a:gd name="T24" fmla="*/ 68 w 85"/>
                <a:gd name="T25" fmla="*/ 147 h 176"/>
                <a:gd name="T26" fmla="*/ 76 w 85"/>
                <a:gd name="T27" fmla="*/ 167 h 176"/>
                <a:gd name="T28" fmla="*/ 34 w 85"/>
                <a:gd name="T29" fmla="*/ 176 h 176"/>
                <a:gd name="T30" fmla="*/ 34 w 85"/>
                <a:gd name="T31" fmla="*/ 147 h 176"/>
                <a:gd name="T32" fmla="*/ 34 w 85"/>
                <a:gd name="T33" fmla="*/ 127 h 176"/>
                <a:gd name="T34" fmla="*/ 17 w 85"/>
                <a:gd name="T35" fmla="*/ 118 h 176"/>
                <a:gd name="T36" fmla="*/ 17 w 85"/>
                <a:gd name="T37" fmla="*/ 98 h 176"/>
                <a:gd name="T38" fmla="*/ 17 w 85"/>
                <a:gd name="T39" fmla="*/ 88 h 176"/>
                <a:gd name="T40" fmla="*/ 17 w 85"/>
                <a:gd name="T41" fmla="*/ 78 h 176"/>
                <a:gd name="T42" fmla="*/ 17 w 85"/>
                <a:gd name="T43" fmla="*/ 69 h 176"/>
                <a:gd name="T44" fmla="*/ 17 w 85"/>
                <a:gd name="T45" fmla="*/ 49 h 176"/>
                <a:gd name="T46" fmla="*/ 8 w 85"/>
                <a:gd name="T47" fmla="*/ 39 h 176"/>
                <a:gd name="T48" fmla="*/ 0 w 85"/>
                <a:gd name="T49" fmla="*/ 20 h 1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"/>
                <a:gd name="T76" fmla="*/ 0 h 176"/>
                <a:gd name="T77" fmla="*/ 85 w 85"/>
                <a:gd name="T78" fmla="*/ 176 h 1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" h="176">
                  <a:moveTo>
                    <a:pt x="0" y="20"/>
                  </a:moveTo>
                  <a:lnTo>
                    <a:pt x="85" y="0"/>
                  </a:lnTo>
                  <a:lnTo>
                    <a:pt x="85" y="20"/>
                  </a:lnTo>
                  <a:lnTo>
                    <a:pt x="85" y="39"/>
                  </a:lnTo>
                  <a:lnTo>
                    <a:pt x="76" y="49"/>
                  </a:lnTo>
                  <a:lnTo>
                    <a:pt x="76" y="59"/>
                  </a:lnTo>
                  <a:lnTo>
                    <a:pt x="68" y="59"/>
                  </a:lnTo>
                  <a:lnTo>
                    <a:pt x="76" y="69"/>
                  </a:lnTo>
                  <a:lnTo>
                    <a:pt x="68" y="88"/>
                  </a:lnTo>
                  <a:lnTo>
                    <a:pt x="68" y="108"/>
                  </a:lnTo>
                  <a:lnTo>
                    <a:pt x="68" y="127"/>
                  </a:lnTo>
                  <a:lnTo>
                    <a:pt x="68" y="147"/>
                  </a:lnTo>
                  <a:lnTo>
                    <a:pt x="76" y="167"/>
                  </a:lnTo>
                  <a:lnTo>
                    <a:pt x="34" y="176"/>
                  </a:lnTo>
                  <a:lnTo>
                    <a:pt x="34" y="147"/>
                  </a:lnTo>
                  <a:lnTo>
                    <a:pt x="34" y="127"/>
                  </a:lnTo>
                  <a:lnTo>
                    <a:pt x="17" y="118"/>
                  </a:lnTo>
                  <a:lnTo>
                    <a:pt x="17" y="98"/>
                  </a:lnTo>
                  <a:lnTo>
                    <a:pt x="17" y="88"/>
                  </a:lnTo>
                  <a:lnTo>
                    <a:pt x="17" y="78"/>
                  </a:lnTo>
                  <a:lnTo>
                    <a:pt x="17" y="69"/>
                  </a:lnTo>
                  <a:lnTo>
                    <a:pt x="17" y="49"/>
                  </a:lnTo>
                  <a:lnTo>
                    <a:pt x="8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Freeform 109"/>
            <p:cNvSpPr>
              <a:spLocks/>
            </p:cNvSpPr>
            <p:nvPr/>
          </p:nvSpPr>
          <p:spPr bwMode="auto">
            <a:xfrm>
              <a:off x="4027" y="2695"/>
              <a:ext cx="85" cy="196"/>
            </a:xfrm>
            <a:custGeom>
              <a:avLst/>
              <a:gdLst>
                <a:gd name="T0" fmla="*/ 17 w 85"/>
                <a:gd name="T1" fmla="*/ 29 h 196"/>
                <a:gd name="T2" fmla="*/ 17 w 85"/>
                <a:gd name="T3" fmla="*/ 9 h 196"/>
                <a:gd name="T4" fmla="*/ 25 w 85"/>
                <a:gd name="T5" fmla="*/ 0 h 196"/>
                <a:gd name="T6" fmla="*/ 34 w 85"/>
                <a:gd name="T7" fmla="*/ 9 h 196"/>
                <a:gd name="T8" fmla="*/ 68 w 85"/>
                <a:gd name="T9" fmla="*/ 117 h 196"/>
                <a:gd name="T10" fmla="*/ 68 w 85"/>
                <a:gd name="T11" fmla="*/ 137 h 196"/>
                <a:gd name="T12" fmla="*/ 77 w 85"/>
                <a:gd name="T13" fmla="*/ 147 h 196"/>
                <a:gd name="T14" fmla="*/ 85 w 85"/>
                <a:gd name="T15" fmla="*/ 176 h 196"/>
                <a:gd name="T16" fmla="*/ 77 w 85"/>
                <a:gd name="T17" fmla="*/ 166 h 196"/>
                <a:gd name="T18" fmla="*/ 60 w 85"/>
                <a:gd name="T19" fmla="*/ 186 h 196"/>
                <a:gd name="T20" fmla="*/ 8 w 85"/>
                <a:gd name="T21" fmla="*/ 196 h 196"/>
                <a:gd name="T22" fmla="*/ 0 w 85"/>
                <a:gd name="T23" fmla="*/ 176 h 196"/>
                <a:gd name="T24" fmla="*/ 0 w 85"/>
                <a:gd name="T25" fmla="*/ 156 h 196"/>
                <a:gd name="T26" fmla="*/ 0 w 85"/>
                <a:gd name="T27" fmla="*/ 137 h 196"/>
                <a:gd name="T28" fmla="*/ 0 w 85"/>
                <a:gd name="T29" fmla="*/ 117 h 196"/>
                <a:gd name="T30" fmla="*/ 8 w 85"/>
                <a:gd name="T31" fmla="*/ 107 h 196"/>
                <a:gd name="T32" fmla="*/ 8 w 85"/>
                <a:gd name="T33" fmla="*/ 98 h 196"/>
                <a:gd name="T34" fmla="*/ 0 w 85"/>
                <a:gd name="T35" fmla="*/ 88 h 196"/>
                <a:gd name="T36" fmla="*/ 8 w 85"/>
                <a:gd name="T37" fmla="*/ 88 h 196"/>
                <a:gd name="T38" fmla="*/ 8 w 85"/>
                <a:gd name="T39" fmla="*/ 88 h 196"/>
                <a:gd name="T40" fmla="*/ 8 w 85"/>
                <a:gd name="T41" fmla="*/ 88 h 196"/>
                <a:gd name="T42" fmla="*/ 8 w 85"/>
                <a:gd name="T43" fmla="*/ 88 h 196"/>
                <a:gd name="T44" fmla="*/ 8 w 85"/>
                <a:gd name="T45" fmla="*/ 78 h 196"/>
                <a:gd name="T46" fmla="*/ 17 w 85"/>
                <a:gd name="T47" fmla="*/ 68 h 196"/>
                <a:gd name="T48" fmla="*/ 17 w 85"/>
                <a:gd name="T49" fmla="*/ 49 h 196"/>
                <a:gd name="T50" fmla="*/ 17 w 85"/>
                <a:gd name="T51" fmla="*/ 49 h 196"/>
                <a:gd name="T52" fmla="*/ 17 w 85"/>
                <a:gd name="T53" fmla="*/ 29 h 1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5"/>
                <a:gd name="T82" fmla="*/ 0 h 196"/>
                <a:gd name="T83" fmla="*/ 85 w 85"/>
                <a:gd name="T84" fmla="*/ 196 h 1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5" h="196">
                  <a:moveTo>
                    <a:pt x="17" y="29"/>
                  </a:moveTo>
                  <a:lnTo>
                    <a:pt x="17" y="9"/>
                  </a:lnTo>
                  <a:lnTo>
                    <a:pt x="25" y="0"/>
                  </a:lnTo>
                  <a:lnTo>
                    <a:pt x="34" y="9"/>
                  </a:lnTo>
                  <a:lnTo>
                    <a:pt x="68" y="117"/>
                  </a:lnTo>
                  <a:lnTo>
                    <a:pt x="68" y="137"/>
                  </a:lnTo>
                  <a:lnTo>
                    <a:pt x="77" y="147"/>
                  </a:lnTo>
                  <a:lnTo>
                    <a:pt x="85" y="176"/>
                  </a:lnTo>
                  <a:lnTo>
                    <a:pt x="77" y="166"/>
                  </a:lnTo>
                  <a:lnTo>
                    <a:pt x="60" y="186"/>
                  </a:lnTo>
                  <a:lnTo>
                    <a:pt x="8" y="196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8" y="107"/>
                  </a:lnTo>
                  <a:lnTo>
                    <a:pt x="8" y="98"/>
                  </a:lnTo>
                  <a:lnTo>
                    <a:pt x="0" y="88"/>
                  </a:lnTo>
                  <a:lnTo>
                    <a:pt x="8" y="88"/>
                  </a:lnTo>
                  <a:lnTo>
                    <a:pt x="8" y="78"/>
                  </a:lnTo>
                  <a:lnTo>
                    <a:pt x="17" y="68"/>
                  </a:lnTo>
                  <a:lnTo>
                    <a:pt x="17" y="49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8" name="Freeform 110"/>
            <p:cNvSpPr>
              <a:spLocks/>
            </p:cNvSpPr>
            <p:nvPr/>
          </p:nvSpPr>
          <p:spPr bwMode="auto">
            <a:xfrm>
              <a:off x="4052" y="2518"/>
              <a:ext cx="197" cy="353"/>
            </a:xfrm>
            <a:custGeom>
              <a:avLst/>
              <a:gdLst>
                <a:gd name="T0" fmla="*/ 9 w 197"/>
                <a:gd name="T1" fmla="*/ 177 h 353"/>
                <a:gd name="T2" fmla="*/ 18 w 197"/>
                <a:gd name="T3" fmla="*/ 167 h 353"/>
                <a:gd name="T4" fmla="*/ 18 w 197"/>
                <a:gd name="T5" fmla="*/ 167 h 353"/>
                <a:gd name="T6" fmla="*/ 18 w 197"/>
                <a:gd name="T7" fmla="*/ 147 h 353"/>
                <a:gd name="T8" fmla="*/ 26 w 197"/>
                <a:gd name="T9" fmla="*/ 147 h 353"/>
                <a:gd name="T10" fmla="*/ 35 w 197"/>
                <a:gd name="T11" fmla="*/ 128 h 353"/>
                <a:gd name="T12" fmla="*/ 26 w 197"/>
                <a:gd name="T13" fmla="*/ 118 h 353"/>
                <a:gd name="T14" fmla="*/ 26 w 197"/>
                <a:gd name="T15" fmla="*/ 98 h 353"/>
                <a:gd name="T16" fmla="*/ 35 w 197"/>
                <a:gd name="T17" fmla="*/ 89 h 353"/>
                <a:gd name="T18" fmla="*/ 35 w 197"/>
                <a:gd name="T19" fmla="*/ 79 h 353"/>
                <a:gd name="T20" fmla="*/ 26 w 197"/>
                <a:gd name="T21" fmla="*/ 69 h 353"/>
                <a:gd name="T22" fmla="*/ 52 w 197"/>
                <a:gd name="T23" fmla="*/ 0 h 353"/>
                <a:gd name="T24" fmla="*/ 60 w 197"/>
                <a:gd name="T25" fmla="*/ 0 h 353"/>
                <a:gd name="T26" fmla="*/ 60 w 197"/>
                <a:gd name="T27" fmla="*/ 10 h 353"/>
                <a:gd name="T28" fmla="*/ 69 w 197"/>
                <a:gd name="T29" fmla="*/ 20 h 353"/>
                <a:gd name="T30" fmla="*/ 77 w 197"/>
                <a:gd name="T31" fmla="*/ 0 h 353"/>
                <a:gd name="T32" fmla="*/ 94 w 197"/>
                <a:gd name="T33" fmla="*/ 0 h 353"/>
                <a:gd name="T34" fmla="*/ 120 w 197"/>
                <a:gd name="T35" fmla="*/ 10 h 353"/>
                <a:gd name="T36" fmla="*/ 128 w 197"/>
                <a:gd name="T37" fmla="*/ 49 h 353"/>
                <a:gd name="T38" fmla="*/ 145 w 197"/>
                <a:gd name="T39" fmla="*/ 98 h 353"/>
                <a:gd name="T40" fmla="*/ 154 w 197"/>
                <a:gd name="T41" fmla="*/ 108 h 353"/>
                <a:gd name="T42" fmla="*/ 163 w 197"/>
                <a:gd name="T43" fmla="*/ 108 h 353"/>
                <a:gd name="T44" fmla="*/ 163 w 197"/>
                <a:gd name="T45" fmla="*/ 128 h 353"/>
                <a:gd name="T46" fmla="*/ 171 w 197"/>
                <a:gd name="T47" fmla="*/ 138 h 353"/>
                <a:gd name="T48" fmla="*/ 188 w 197"/>
                <a:gd name="T49" fmla="*/ 138 h 353"/>
                <a:gd name="T50" fmla="*/ 197 w 197"/>
                <a:gd name="T51" fmla="*/ 147 h 353"/>
                <a:gd name="T52" fmla="*/ 188 w 197"/>
                <a:gd name="T53" fmla="*/ 167 h 353"/>
                <a:gd name="T54" fmla="*/ 171 w 197"/>
                <a:gd name="T55" fmla="*/ 186 h 353"/>
                <a:gd name="T56" fmla="*/ 163 w 197"/>
                <a:gd name="T57" fmla="*/ 196 h 353"/>
                <a:gd name="T58" fmla="*/ 145 w 197"/>
                <a:gd name="T59" fmla="*/ 196 h 353"/>
                <a:gd name="T60" fmla="*/ 137 w 197"/>
                <a:gd name="T61" fmla="*/ 206 h 353"/>
                <a:gd name="T62" fmla="*/ 137 w 197"/>
                <a:gd name="T63" fmla="*/ 216 h 353"/>
                <a:gd name="T64" fmla="*/ 120 w 197"/>
                <a:gd name="T65" fmla="*/ 216 h 353"/>
                <a:gd name="T66" fmla="*/ 120 w 197"/>
                <a:gd name="T67" fmla="*/ 235 h 353"/>
                <a:gd name="T68" fmla="*/ 111 w 197"/>
                <a:gd name="T69" fmla="*/ 245 h 353"/>
                <a:gd name="T70" fmla="*/ 103 w 197"/>
                <a:gd name="T71" fmla="*/ 255 h 353"/>
                <a:gd name="T72" fmla="*/ 86 w 197"/>
                <a:gd name="T73" fmla="*/ 265 h 353"/>
                <a:gd name="T74" fmla="*/ 86 w 197"/>
                <a:gd name="T75" fmla="*/ 265 h 353"/>
                <a:gd name="T76" fmla="*/ 77 w 197"/>
                <a:gd name="T77" fmla="*/ 275 h 353"/>
                <a:gd name="T78" fmla="*/ 69 w 197"/>
                <a:gd name="T79" fmla="*/ 284 h 353"/>
                <a:gd name="T80" fmla="*/ 69 w 197"/>
                <a:gd name="T81" fmla="*/ 294 h 353"/>
                <a:gd name="T82" fmla="*/ 60 w 197"/>
                <a:gd name="T83" fmla="*/ 314 h 353"/>
                <a:gd name="T84" fmla="*/ 60 w 197"/>
                <a:gd name="T85" fmla="*/ 324 h 353"/>
                <a:gd name="T86" fmla="*/ 60 w 197"/>
                <a:gd name="T87" fmla="*/ 333 h 353"/>
                <a:gd name="T88" fmla="*/ 60 w 197"/>
                <a:gd name="T89" fmla="*/ 353 h 353"/>
                <a:gd name="T90" fmla="*/ 52 w 197"/>
                <a:gd name="T91" fmla="*/ 324 h 353"/>
                <a:gd name="T92" fmla="*/ 43 w 197"/>
                <a:gd name="T93" fmla="*/ 314 h 353"/>
                <a:gd name="T94" fmla="*/ 43 w 197"/>
                <a:gd name="T95" fmla="*/ 294 h 353"/>
                <a:gd name="T96" fmla="*/ 9 w 197"/>
                <a:gd name="T97" fmla="*/ 186 h 353"/>
                <a:gd name="T98" fmla="*/ 0 w 197"/>
                <a:gd name="T99" fmla="*/ 177 h 353"/>
                <a:gd name="T100" fmla="*/ 9 w 197"/>
                <a:gd name="T101" fmla="*/ 177 h 3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97"/>
                <a:gd name="T154" fmla="*/ 0 h 353"/>
                <a:gd name="T155" fmla="*/ 197 w 197"/>
                <a:gd name="T156" fmla="*/ 353 h 35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97" h="353">
                  <a:moveTo>
                    <a:pt x="9" y="177"/>
                  </a:moveTo>
                  <a:lnTo>
                    <a:pt x="18" y="167"/>
                  </a:lnTo>
                  <a:lnTo>
                    <a:pt x="18" y="147"/>
                  </a:lnTo>
                  <a:lnTo>
                    <a:pt x="26" y="147"/>
                  </a:lnTo>
                  <a:lnTo>
                    <a:pt x="35" y="128"/>
                  </a:lnTo>
                  <a:lnTo>
                    <a:pt x="26" y="118"/>
                  </a:lnTo>
                  <a:lnTo>
                    <a:pt x="26" y="98"/>
                  </a:lnTo>
                  <a:lnTo>
                    <a:pt x="35" y="89"/>
                  </a:lnTo>
                  <a:lnTo>
                    <a:pt x="35" y="79"/>
                  </a:lnTo>
                  <a:lnTo>
                    <a:pt x="26" y="69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69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20" y="10"/>
                  </a:lnTo>
                  <a:lnTo>
                    <a:pt x="128" y="49"/>
                  </a:lnTo>
                  <a:lnTo>
                    <a:pt x="145" y="98"/>
                  </a:lnTo>
                  <a:lnTo>
                    <a:pt x="154" y="108"/>
                  </a:lnTo>
                  <a:lnTo>
                    <a:pt x="163" y="108"/>
                  </a:lnTo>
                  <a:lnTo>
                    <a:pt x="163" y="128"/>
                  </a:lnTo>
                  <a:lnTo>
                    <a:pt x="171" y="138"/>
                  </a:lnTo>
                  <a:lnTo>
                    <a:pt x="188" y="138"/>
                  </a:lnTo>
                  <a:lnTo>
                    <a:pt x="197" y="147"/>
                  </a:lnTo>
                  <a:lnTo>
                    <a:pt x="188" y="167"/>
                  </a:lnTo>
                  <a:lnTo>
                    <a:pt x="171" y="186"/>
                  </a:lnTo>
                  <a:lnTo>
                    <a:pt x="163" y="196"/>
                  </a:lnTo>
                  <a:lnTo>
                    <a:pt x="145" y="196"/>
                  </a:lnTo>
                  <a:lnTo>
                    <a:pt x="137" y="206"/>
                  </a:lnTo>
                  <a:lnTo>
                    <a:pt x="137" y="216"/>
                  </a:lnTo>
                  <a:lnTo>
                    <a:pt x="120" y="216"/>
                  </a:lnTo>
                  <a:lnTo>
                    <a:pt x="120" y="235"/>
                  </a:lnTo>
                  <a:lnTo>
                    <a:pt x="111" y="245"/>
                  </a:lnTo>
                  <a:lnTo>
                    <a:pt x="103" y="255"/>
                  </a:lnTo>
                  <a:lnTo>
                    <a:pt x="86" y="265"/>
                  </a:lnTo>
                  <a:lnTo>
                    <a:pt x="77" y="275"/>
                  </a:lnTo>
                  <a:lnTo>
                    <a:pt x="69" y="284"/>
                  </a:lnTo>
                  <a:lnTo>
                    <a:pt x="69" y="294"/>
                  </a:lnTo>
                  <a:lnTo>
                    <a:pt x="60" y="314"/>
                  </a:lnTo>
                  <a:lnTo>
                    <a:pt x="60" y="324"/>
                  </a:lnTo>
                  <a:lnTo>
                    <a:pt x="60" y="333"/>
                  </a:lnTo>
                  <a:lnTo>
                    <a:pt x="60" y="353"/>
                  </a:lnTo>
                  <a:lnTo>
                    <a:pt x="52" y="324"/>
                  </a:lnTo>
                  <a:lnTo>
                    <a:pt x="43" y="314"/>
                  </a:lnTo>
                  <a:lnTo>
                    <a:pt x="43" y="294"/>
                  </a:lnTo>
                  <a:lnTo>
                    <a:pt x="9" y="186"/>
                  </a:lnTo>
                  <a:lnTo>
                    <a:pt x="0" y="177"/>
                  </a:lnTo>
                  <a:lnTo>
                    <a:pt x="9" y="17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Freeform 111"/>
            <p:cNvSpPr>
              <a:spLocks/>
            </p:cNvSpPr>
            <p:nvPr/>
          </p:nvSpPr>
          <p:spPr bwMode="auto">
            <a:xfrm>
              <a:off x="1032" y="3586"/>
              <a:ext cx="69" cy="78"/>
            </a:xfrm>
            <a:custGeom>
              <a:avLst/>
              <a:gdLst>
                <a:gd name="T0" fmla="*/ 18 w 69"/>
                <a:gd name="T1" fmla="*/ 9 h 78"/>
                <a:gd name="T2" fmla="*/ 18 w 69"/>
                <a:gd name="T3" fmla="*/ 19 h 78"/>
                <a:gd name="T4" fmla="*/ 9 w 69"/>
                <a:gd name="T5" fmla="*/ 19 h 78"/>
                <a:gd name="T6" fmla="*/ 0 w 69"/>
                <a:gd name="T7" fmla="*/ 29 h 78"/>
                <a:gd name="T8" fmla="*/ 9 w 69"/>
                <a:gd name="T9" fmla="*/ 29 h 78"/>
                <a:gd name="T10" fmla="*/ 9 w 69"/>
                <a:gd name="T11" fmla="*/ 49 h 78"/>
                <a:gd name="T12" fmla="*/ 9 w 69"/>
                <a:gd name="T13" fmla="*/ 58 h 78"/>
                <a:gd name="T14" fmla="*/ 9 w 69"/>
                <a:gd name="T15" fmla="*/ 68 h 78"/>
                <a:gd name="T16" fmla="*/ 18 w 69"/>
                <a:gd name="T17" fmla="*/ 78 h 78"/>
                <a:gd name="T18" fmla="*/ 35 w 69"/>
                <a:gd name="T19" fmla="*/ 78 h 78"/>
                <a:gd name="T20" fmla="*/ 35 w 69"/>
                <a:gd name="T21" fmla="*/ 68 h 78"/>
                <a:gd name="T22" fmla="*/ 43 w 69"/>
                <a:gd name="T23" fmla="*/ 58 h 78"/>
                <a:gd name="T24" fmla="*/ 52 w 69"/>
                <a:gd name="T25" fmla="*/ 58 h 78"/>
                <a:gd name="T26" fmla="*/ 69 w 69"/>
                <a:gd name="T27" fmla="*/ 49 h 78"/>
                <a:gd name="T28" fmla="*/ 60 w 69"/>
                <a:gd name="T29" fmla="*/ 39 h 78"/>
                <a:gd name="T30" fmla="*/ 52 w 69"/>
                <a:gd name="T31" fmla="*/ 19 h 78"/>
                <a:gd name="T32" fmla="*/ 35 w 69"/>
                <a:gd name="T33" fmla="*/ 9 h 78"/>
                <a:gd name="T34" fmla="*/ 35 w 69"/>
                <a:gd name="T35" fmla="*/ 0 h 78"/>
                <a:gd name="T36" fmla="*/ 18 w 69"/>
                <a:gd name="T37" fmla="*/ 0 h 78"/>
                <a:gd name="T38" fmla="*/ 18 w 69"/>
                <a:gd name="T39" fmla="*/ 9 h 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78"/>
                <a:gd name="T62" fmla="*/ 69 w 69"/>
                <a:gd name="T63" fmla="*/ 78 h 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78">
                  <a:moveTo>
                    <a:pt x="18" y="9"/>
                  </a:moveTo>
                  <a:lnTo>
                    <a:pt x="18" y="19"/>
                  </a:lnTo>
                  <a:lnTo>
                    <a:pt x="9" y="19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9" y="58"/>
                  </a:lnTo>
                  <a:lnTo>
                    <a:pt x="9" y="68"/>
                  </a:lnTo>
                  <a:lnTo>
                    <a:pt x="18" y="78"/>
                  </a:lnTo>
                  <a:lnTo>
                    <a:pt x="35" y="78"/>
                  </a:lnTo>
                  <a:lnTo>
                    <a:pt x="35" y="68"/>
                  </a:lnTo>
                  <a:lnTo>
                    <a:pt x="43" y="58"/>
                  </a:lnTo>
                  <a:lnTo>
                    <a:pt x="52" y="58"/>
                  </a:lnTo>
                  <a:lnTo>
                    <a:pt x="69" y="49"/>
                  </a:lnTo>
                  <a:lnTo>
                    <a:pt x="60" y="39"/>
                  </a:lnTo>
                  <a:lnTo>
                    <a:pt x="52" y="19"/>
                  </a:lnTo>
                  <a:lnTo>
                    <a:pt x="35" y="9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0" name="Rectangle 112"/>
            <p:cNvSpPr>
              <a:spLocks noChangeArrowheads="1"/>
            </p:cNvSpPr>
            <p:nvPr/>
          </p:nvSpPr>
          <p:spPr bwMode="auto">
            <a:xfrm>
              <a:off x="1553" y="3360"/>
              <a:ext cx="37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LAX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29811" name="Freeform 113"/>
            <p:cNvSpPr>
              <a:spLocks/>
            </p:cNvSpPr>
            <p:nvPr/>
          </p:nvSpPr>
          <p:spPr bwMode="auto">
            <a:xfrm>
              <a:off x="4121" y="2881"/>
              <a:ext cx="42" cy="39"/>
            </a:xfrm>
            <a:custGeom>
              <a:avLst/>
              <a:gdLst>
                <a:gd name="T0" fmla="*/ 42 w 42"/>
                <a:gd name="T1" fmla="*/ 39 h 39"/>
                <a:gd name="T2" fmla="*/ 42 w 42"/>
                <a:gd name="T3" fmla="*/ 10 h 39"/>
                <a:gd name="T4" fmla="*/ 0 w 42"/>
                <a:gd name="T5" fmla="*/ 0 h 39"/>
                <a:gd name="T6" fmla="*/ 0 w 42"/>
                <a:gd name="T7" fmla="*/ 29 h 39"/>
                <a:gd name="T8" fmla="*/ 42 w 42"/>
                <a:gd name="T9" fmla="*/ 39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2" y="39"/>
                  </a:moveTo>
                  <a:lnTo>
                    <a:pt x="42" y="1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2" name="Freeform 114"/>
            <p:cNvSpPr>
              <a:spLocks/>
            </p:cNvSpPr>
            <p:nvPr/>
          </p:nvSpPr>
          <p:spPr bwMode="auto">
            <a:xfrm>
              <a:off x="3839" y="4144"/>
              <a:ext cx="51" cy="29"/>
            </a:xfrm>
            <a:custGeom>
              <a:avLst/>
              <a:gdLst>
                <a:gd name="T0" fmla="*/ 51 w 51"/>
                <a:gd name="T1" fmla="*/ 10 h 29"/>
                <a:gd name="T2" fmla="*/ 43 w 51"/>
                <a:gd name="T3" fmla="*/ 29 h 29"/>
                <a:gd name="T4" fmla="*/ 0 w 51"/>
                <a:gd name="T5" fmla="*/ 19 h 29"/>
                <a:gd name="T6" fmla="*/ 9 w 51"/>
                <a:gd name="T7" fmla="*/ 0 h 29"/>
                <a:gd name="T8" fmla="*/ 51 w 51"/>
                <a:gd name="T9" fmla="*/ 1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9"/>
                <a:gd name="T17" fmla="*/ 51 w 51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9">
                  <a:moveTo>
                    <a:pt x="51" y="10"/>
                  </a:moveTo>
                  <a:lnTo>
                    <a:pt x="43" y="29"/>
                  </a:lnTo>
                  <a:lnTo>
                    <a:pt x="0" y="19"/>
                  </a:lnTo>
                  <a:lnTo>
                    <a:pt x="9" y="0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3" name="Freeform 115"/>
            <p:cNvSpPr>
              <a:spLocks/>
            </p:cNvSpPr>
            <p:nvPr/>
          </p:nvSpPr>
          <p:spPr bwMode="auto">
            <a:xfrm>
              <a:off x="3848" y="2910"/>
              <a:ext cx="315" cy="1244"/>
            </a:xfrm>
            <a:custGeom>
              <a:avLst/>
              <a:gdLst>
                <a:gd name="T0" fmla="*/ 315 w 315"/>
                <a:gd name="T1" fmla="*/ 10 h 1244"/>
                <a:gd name="T2" fmla="*/ 273 w 315"/>
                <a:gd name="T3" fmla="*/ 0 h 1244"/>
                <a:gd name="T4" fmla="*/ 0 w 315"/>
                <a:gd name="T5" fmla="*/ 1234 h 1244"/>
                <a:gd name="T6" fmla="*/ 42 w 315"/>
                <a:gd name="T7" fmla="*/ 1244 h 1244"/>
                <a:gd name="T8" fmla="*/ 315 w 315"/>
                <a:gd name="T9" fmla="*/ 10 h 1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"/>
                <a:gd name="T16" fmla="*/ 0 h 1244"/>
                <a:gd name="T17" fmla="*/ 315 w 315"/>
                <a:gd name="T18" fmla="*/ 1244 h 12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" h="1244">
                  <a:moveTo>
                    <a:pt x="315" y="10"/>
                  </a:moveTo>
                  <a:lnTo>
                    <a:pt x="273" y="0"/>
                  </a:lnTo>
                  <a:lnTo>
                    <a:pt x="0" y="1234"/>
                  </a:lnTo>
                  <a:lnTo>
                    <a:pt x="42" y="1244"/>
                  </a:lnTo>
                  <a:lnTo>
                    <a:pt x="315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Freeform 116"/>
            <p:cNvSpPr>
              <a:spLocks/>
            </p:cNvSpPr>
            <p:nvPr/>
          </p:nvSpPr>
          <p:spPr bwMode="auto">
            <a:xfrm>
              <a:off x="4129" y="2881"/>
              <a:ext cx="43" cy="49"/>
            </a:xfrm>
            <a:custGeom>
              <a:avLst/>
              <a:gdLst>
                <a:gd name="T0" fmla="*/ 26 w 43"/>
                <a:gd name="T1" fmla="*/ 49 h 49"/>
                <a:gd name="T2" fmla="*/ 43 w 43"/>
                <a:gd name="T3" fmla="*/ 39 h 49"/>
                <a:gd name="T4" fmla="*/ 17 w 43"/>
                <a:gd name="T5" fmla="*/ 0 h 49"/>
                <a:gd name="T6" fmla="*/ 0 w 43"/>
                <a:gd name="T7" fmla="*/ 10 h 49"/>
                <a:gd name="T8" fmla="*/ 26 w 43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49"/>
                <a:gd name="T17" fmla="*/ 43 w 4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5" name="Freeform 117"/>
            <p:cNvSpPr>
              <a:spLocks/>
            </p:cNvSpPr>
            <p:nvPr/>
          </p:nvSpPr>
          <p:spPr bwMode="auto">
            <a:xfrm>
              <a:off x="3293" y="3449"/>
              <a:ext cx="43" cy="58"/>
            </a:xfrm>
            <a:custGeom>
              <a:avLst/>
              <a:gdLst>
                <a:gd name="T0" fmla="*/ 43 w 43"/>
                <a:gd name="T1" fmla="*/ 39 h 58"/>
                <a:gd name="T2" fmla="*/ 17 w 43"/>
                <a:gd name="T3" fmla="*/ 58 h 58"/>
                <a:gd name="T4" fmla="*/ 0 w 43"/>
                <a:gd name="T5" fmla="*/ 9 h 58"/>
                <a:gd name="T6" fmla="*/ 17 w 43"/>
                <a:gd name="T7" fmla="*/ 0 h 58"/>
                <a:gd name="T8" fmla="*/ 43 w 43"/>
                <a:gd name="T9" fmla="*/ 39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8"/>
                <a:gd name="T17" fmla="*/ 43 w 43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8">
                  <a:moveTo>
                    <a:pt x="43" y="39"/>
                  </a:moveTo>
                  <a:lnTo>
                    <a:pt x="17" y="58"/>
                  </a:lnTo>
                  <a:lnTo>
                    <a:pt x="0" y="9"/>
                  </a:lnTo>
                  <a:lnTo>
                    <a:pt x="17" y="0"/>
                  </a:lnTo>
                  <a:lnTo>
                    <a:pt x="43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6" name="Freeform 118"/>
            <p:cNvSpPr>
              <a:spLocks/>
            </p:cNvSpPr>
            <p:nvPr/>
          </p:nvSpPr>
          <p:spPr bwMode="auto">
            <a:xfrm>
              <a:off x="3310" y="2891"/>
              <a:ext cx="845" cy="597"/>
            </a:xfrm>
            <a:custGeom>
              <a:avLst/>
              <a:gdLst>
                <a:gd name="T0" fmla="*/ 845 w 845"/>
                <a:gd name="T1" fmla="*/ 39 h 597"/>
                <a:gd name="T2" fmla="*/ 819 w 845"/>
                <a:gd name="T3" fmla="*/ 0 h 597"/>
                <a:gd name="T4" fmla="*/ 0 w 845"/>
                <a:gd name="T5" fmla="*/ 558 h 597"/>
                <a:gd name="T6" fmla="*/ 26 w 845"/>
                <a:gd name="T7" fmla="*/ 597 h 597"/>
                <a:gd name="T8" fmla="*/ 845 w 845"/>
                <a:gd name="T9" fmla="*/ 39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5"/>
                <a:gd name="T16" fmla="*/ 0 h 597"/>
                <a:gd name="T17" fmla="*/ 845 w 845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5" h="597">
                  <a:moveTo>
                    <a:pt x="845" y="39"/>
                  </a:moveTo>
                  <a:lnTo>
                    <a:pt x="819" y="0"/>
                  </a:lnTo>
                  <a:lnTo>
                    <a:pt x="0" y="558"/>
                  </a:lnTo>
                  <a:lnTo>
                    <a:pt x="26" y="597"/>
                  </a:lnTo>
                  <a:lnTo>
                    <a:pt x="845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7" name="Freeform 119"/>
            <p:cNvSpPr>
              <a:spLocks/>
            </p:cNvSpPr>
            <p:nvPr/>
          </p:nvSpPr>
          <p:spPr bwMode="auto">
            <a:xfrm>
              <a:off x="3293" y="3439"/>
              <a:ext cx="43" cy="49"/>
            </a:xfrm>
            <a:custGeom>
              <a:avLst/>
              <a:gdLst>
                <a:gd name="T0" fmla="*/ 43 w 43"/>
                <a:gd name="T1" fmla="*/ 19 h 49"/>
                <a:gd name="T2" fmla="*/ 26 w 43"/>
                <a:gd name="T3" fmla="*/ 0 h 49"/>
                <a:gd name="T4" fmla="*/ 0 w 43"/>
                <a:gd name="T5" fmla="*/ 29 h 49"/>
                <a:gd name="T6" fmla="*/ 9 w 43"/>
                <a:gd name="T7" fmla="*/ 49 h 49"/>
                <a:gd name="T8" fmla="*/ 43 w 43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49"/>
                <a:gd name="T17" fmla="*/ 43 w 4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49">
                  <a:moveTo>
                    <a:pt x="43" y="19"/>
                  </a:moveTo>
                  <a:lnTo>
                    <a:pt x="26" y="0"/>
                  </a:lnTo>
                  <a:lnTo>
                    <a:pt x="0" y="29"/>
                  </a:lnTo>
                  <a:lnTo>
                    <a:pt x="9" y="4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8" name="Freeform 120"/>
            <p:cNvSpPr>
              <a:spLocks/>
            </p:cNvSpPr>
            <p:nvPr/>
          </p:nvSpPr>
          <p:spPr bwMode="auto">
            <a:xfrm>
              <a:off x="3848" y="4134"/>
              <a:ext cx="51" cy="49"/>
            </a:xfrm>
            <a:custGeom>
              <a:avLst/>
              <a:gdLst>
                <a:gd name="T0" fmla="*/ 34 w 51"/>
                <a:gd name="T1" fmla="*/ 0 h 49"/>
                <a:gd name="T2" fmla="*/ 51 w 51"/>
                <a:gd name="T3" fmla="*/ 10 h 49"/>
                <a:gd name="T4" fmla="*/ 17 w 51"/>
                <a:gd name="T5" fmla="*/ 49 h 49"/>
                <a:gd name="T6" fmla="*/ 0 w 51"/>
                <a:gd name="T7" fmla="*/ 29 h 49"/>
                <a:gd name="T8" fmla="*/ 34 w 51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9"/>
                <a:gd name="T17" fmla="*/ 51 w 5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9">
                  <a:moveTo>
                    <a:pt x="34" y="0"/>
                  </a:moveTo>
                  <a:lnTo>
                    <a:pt x="51" y="10"/>
                  </a:lnTo>
                  <a:lnTo>
                    <a:pt x="17" y="49"/>
                  </a:lnTo>
                  <a:lnTo>
                    <a:pt x="0" y="2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9" name="Freeform 121"/>
            <p:cNvSpPr>
              <a:spLocks/>
            </p:cNvSpPr>
            <p:nvPr/>
          </p:nvSpPr>
          <p:spPr bwMode="auto">
            <a:xfrm>
              <a:off x="3302" y="3458"/>
              <a:ext cx="580" cy="705"/>
            </a:xfrm>
            <a:custGeom>
              <a:avLst/>
              <a:gdLst>
                <a:gd name="T0" fmla="*/ 34 w 580"/>
                <a:gd name="T1" fmla="*/ 0 h 705"/>
                <a:gd name="T2" fmla="*/ 0 w 580"/>
                <a:gd name="T3" fmla="*/ 30 h 705"/>
                <a:gd name="T4" fmla="*/ 546 w 580"/>
                <a:gd name="T5" fmla="*/ 705 h 705"/>
                <a:gd name="T6" fmla="*/ 580 w 580"/>
                <a:gd name="T7" fmla="*/ 676 h 705"/>
                <a:gd name="T8" fmla="*/ 34 w 580"/>
                <a:gd name="T9" fmla="*/ 0 h 7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705"/>
                <a:gd name="T17" fmla="*/ 580 w 580"/>
                <a:gd name="T18" fmla="*/ 705 h 7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705">
                  <a:moveTo>
                    <a:pt x="34" y="0"/>
                  </a:moveTo>
                  <a:lnTo>
                    <a:pt x="0" y="30"/>
                  </a:lnTo>
                  <a:lnTo>
                    <a:pt x="546" y="705"/>
                  </a:lnTo>
                  <a:lnTo>
                    <a:pt x="580" y="67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0" name="Freeform 122"/>
            <p:cNvSpPr>
              <a:spLocks/>
            </p:cNvSpPr>
            <p:nvPr/>
          </p:nvSpPr>
          <p:spPr bwMode="auto">
            <a:xfrm>
              <a:off x="3310" y="3439"/>
              <a:ext cx="43" cy="49"/>
            </a:xfrm>
            <a:custGeom>
              <a:avLst/>
              <a:gdLst>
                <a:gd name="T0" fmla="*/ 26 w 43"/>
                <a:gd name="T1" fmla="*/ 49 h 49"/>
                <a:gd name="T2" fmla="*/ 43 w 43"/>
                <a:gd name="T3" fmla="*/ 39 h 49"/>
                <a:gd name="T4" fmla="*/ 17 w 43"/>
                <a:gd name="T5" fmla="*/ 0 h 49"/>
                <a:gd name="T6" fmla="*/ 0 w 43"/>
                <a:gd name="T7" fmla="*/ 10 h 49"/>
                <a:gd name="T8" fmla="*/ 26 w 43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49"/>
                <a:gd name="T17" fmla="*/ 43 w 4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1" name="Freeform 123"/>
            <p:cNvSpPr>
              <a:spLocks/>
            </p:cNvSpPr>
            <p:nvPr/>
          </p:nvSpPr>
          <p:spPr bwMode="auto">
            <a:xfrm>
              <a:off x="2867" y="3870"/>
              <a:ext cx="42" cy="58"/>
            </a:xfrm>
            <a:custGeom>
              <a:avLst/>
              <a:gdLst>
                <a:gd name="T0" fmla="*/ 42 w 42"/>
                <a:gd name="T1" fmla="*/ 39 h 58"/>
                <a:gd name="T2" fmla="*/ 25 w 42"/>
                <a:gd name="T3" fmla="*/ 58 h 58"/>
                <a:gd name="T4" fmla="*/ 0 w 42"/>
                <a:gd name="T5" fmla="*/ 19 h 58"/>
                <a:gd name="T6" fmla="*/ 17 w 42"/>
                <a:gd name="T7" fmla="*/ 0 h 58"/>
                <a:gd name="T8" fmla="*/ 42 w 42"/>
                <a:gd name="T9" fmla="*/ 39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58"/>
                <a:gd name="T17" fmla="*/ 42 w 4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58">
                  <a:moveTo>
                    <a:pt x="42" y="39"/>
                  </a:moveTo>
                  <a:lnTo>
                    <a:pt x="25" y="58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2" name="Freeform 124"/>
            <p:cNvSpPr>
              <a:spLocks/>
            </p:cNvSpPr>
            <p:nvPr/>
          </p:nvSpPr>
          <p:spPr bwMode="auto">
            <a:xfrm>
              <a:off x="2884" y="3449"/>
              <a:ext cx="452" cy="460"/>
            </a:xfrm>
            <a:custGeom>
              <a:avLst/>
              <a:gdLst>
                <a:gd name="T0" fmla="*/ 452 w 452"/>
                <a:gd name="T1" fmla="*/ 39 h 460"/>
                <a:gd name="T2" fmla="*/ 426 w 452"/>
                <a:gd name="T3" fmla="*/ 0 h 460"/>
                <a:gd name="T4" fmla="*/ 0 w 452"/>
                <a:gd name="T5" fmla="*/ 421 h 460"/>
                <a:gd name="T6" fmla="*/ 25 w 452"/>
                <a:gd name="T7" fmla="*/ 460 h 460"/>
                <a:gd name="T8" fmla="*/ 452 w 452"/>
                <a:gd name="T9" fmla="*/ 3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460"/>
                <a:gd name="T17" fmla="*/ 452 w 452"/>
                <a:gd name="T18" fmla="*/ 460 h 4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460">
                  <a:moveTo>
                    <a:pt x="452" y="39"/>
                  </a:moveTo>
                  <a:lnTo>
                    <a:pt x="426" y="0"/>
                  </a:lnTo>
                  <a:lnTo>
                    <a:pt x="0" y="421"/>
                  </a:lnTo>
                  <a:lnTo>
                    <a:pt x="25" y="460"/>
                  </a:lnTo>
                  <a:lnTo>
                    <a:pt x="45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3" name="Freeform 125"/>
            <p:cNvSpPr>
              <a:spLocks/>
            </p:cNvSpPr>
            <p:nvPr/>
          </p:nvSpPr>
          <p:spPr bwMode="auto">
            <a:xfrm>
              <a:off x="2867" y="3860"/>
              <a:ext cx="34" cy="59"/>
            </a:xfrm>
            <a:custGeom>
              <a:avLst/>
              <a:gdLst>
                <a:gd name="T0" fmla="*/ 34 w 34"/>
                <a:gd name="T1" fmla="*/ 10 h 59"/>
                <a:gd name="T2" fmla="*/ 8 w 34"/>
                <a:gd name="T3" fmla="*/ 0 h 59"/>
                <a:gd name="T4" fmla="*/ 0 w 34"/>
                <a:gd name="T5" fmla="*/ 49 h 59"/>
                <a:gd name="T6" fmla="*/ 25 w 34"/>
                <a:gd name="T7" fmla="*/ 59 h 59"/>
                <a:gd name="T8" fmla="*/ 34 w 34"/>
                <a:gd name="T9" fmla="*/ 1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10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25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4" name="Freeform 126"/>
            <p:cNvSpPr>
              <a:spLocks/>
            </p:cNvSpPr>
            <p:nvPr/>
          </p:nvSpPr>
          <p:spPr bwMode="auto">
            <a:xfrm>
              <a:off x="3924" y="4134"/>
              <a:ext cx="26" cy="49"/>
            </a:xfrm>
            <a:custGeom>
              <a:avLst/>
              <a:gdLst>
                <a:gd name="T0" fmla="*/ 9 w 26"/>
                <a:gd name="T1" fmla="*/ 0 h 49"/>
                <a:gd name="T2" fmla="*/ 26 w 26"/>
                <a:gd name="T3" fmla="*/ 0 h 49"/>
                <a:gd name="T4" fmla="*/ 18 w 26"/>
                <a:gd name="T5" fmla="*/ 49 h 49"/>
                <a:gd name="T6" fmla="*/ 0 w 26"/>
                <a:gd name="T7" fmla="*/ 49 h 49"/>
                <a:gd name="T8" fmla="*/ 9 w 26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49"/>
                <a:gd name="T17" fmla="*/ 26 w 26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49">
                  <a:moveTo>
                    <a:pt x="9" y="0"/>
                  </a:moveTo>
                  <a:lnTo>
                    <a:pt x="26" y="0"/>
                  </a:lnTo>
                  <a:lnTo>
                    <a:pt x="18" y="49"/>
                  </a:lnTo>
                  <a:lnTo>
                    <a:pt x="0" y="4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5" name="Freeform 127"/>
            <p:cNvSpPr>
              <a:spLocks/>
            </p:cNvSpPr>
            <p:nvPr/>
          </p:nvSpPr>
          <p:spPr bwMode="auto">
            <a:xfrm>
              <a:off x="2892" y="3870"/>
              <a:ext cx="1041" cy="313"/>
            </a:xfrm>
            <a:custGeom>
              <a:avLst/>
              <a:gdLst>
                <a:gd name="T0" fmla="*/ 9 w 1041"/>
                <a:gd name="T1" fmla="*/ 0 h 313"/>
                <a:gd name="T2" fmla="*/ 0 w 1041"/>
                <a:gd name="T3" fmla="*/ 49 h 313"/>
                <a:gd name="T4" fmla="*/ 1032 w 1041"/>
                <a:gd name="T5" fmla="*/ 313 h 313"/>
                <a:gd name="T6" fmla="*/ 1041 w 1041"/>
                <a:gd name="T7" fmla="*/ 264 h 313"/>
                <a:gd name="T8" fmla="*/ 9 w 1041"/>
                <a:gd name="T9" fmla="*/ 0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1"/>
                <a:gd name="T16" fmla="*/ 0 h 313"/>
                <a:gd name="T17" fmla="*/ 1041 w 1041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1" h="313">
                  <a:moveTo>
                    <a:pt x="9" y="0"/>
                  </a:moveTo>
                  <a:lnTo>
                    <a:pt x="0" y="49"/>
                  </a:lnTo>
                  <a:lnTo>
                    <a:pt x="1032" y="313"/>
                  </a:lnTo>
                  <a:lnTo>
                    <a:pt x="1041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6" name="Freeform 128"/>
            <p:cNvSpPr>
              <a:spLocks/>
            </p:cNvSpPr>
            <p:nvPr/>
          </p:nvSpPr>
          <p:spPr bwMode="auto">
            <a:xfrm>
              <a:off x="1698" y="3449"/>
              <a:ext cx="34" cy="49"/>
            </a:xfrm>
            <a:custGeom>
              <a:avLst/>
              <a:gdLst>
                <a:gd name="T0" fmla="*/ 25 w 34"/>
                <a:gd name="T1" fmla="*/ 0 h 49"/>
                <a:gd name="T2" fmla="*/ 0 w 34"/>
                <a:gd name="T3" fmla="*/ 0 h 49"/>
                <a:gd name="T4" fmla="*/ 8 w 34"/>
                <a:gd name="T5" fmla="*/ 49 h 49"/>
                <a:gd name="T6" fmla="*/ 34 w 34"/>
                <a:gd name="T7" fmla="*/ 49 h 49"/>
                <a:gd name="T8" fmla="*/ 25 w 3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25" y="0"/>
                  </a:moveTo>
                  <a:lnTo>
                    <a:pt x="0" y="0"/>
                  </a:lnTo>
                  <a:lnTo>
                    <a:pt x="8" y="49"/>
                  </a:lnTo>
                  <a:lnTo>
                    <a:pt x="34" y="4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Freeform 129"/>
            <p:cNvSpPr>
              <a:spLocks/>
            </p:cNvSpPr>
            <p:nvPr/>
          </p:nvSpPr>
          <p:spPr bwMode="auto">
            <a:xfrm>
              <a:off x="4129" y="2881"/>
              <a:ext cx="26" cy="58"/>
            </a:xfrm>
            <a:custGeom>
              <a:avLst/>
              <a:gdLst>
                <a:gd name="T0" fmla="*/ 0 w 26"/>
                <a:gd name="T1" fmla="*/ 10 h 58"/>
                <a:gd name="T2" fmla="*/ 17 w 26"/>
                <a:gd name="T3" fmla="*/ 0 h 58"/>
                <a:gd name="T4" fmla="*/ 26 w 26"/>
                <a:gd name="T5" fmla="*/ 49 h 58"/>
                <a:gd name="T6" fmla="*/ 9 w 26"/>
                <a:gd name="T7" fmla="*/ 58 h 58"/>
                <a:gd name="T8" fmla="*/ 0 w 26"/>
                <a:gd name="T9" fmla="*/ 1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8"/>
                <a:gd name="T17" fmla="*/ 26 w 26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8">
                  <a:moveTo>
                    <a:pt x="0" y="10"/>
                  </a:moveTo>
                  <a:lnTo>
                    <a:pt x="17" y="0"/>
                  </a:lnTo>
                  <a:lnTo>
                    <a:pt x="26" y="49"/>
                  </a:lnTo>
                  <a:lnTo>
                    <a:pt x="9" y="5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8" name="Freeform 130"/>
            <p:cNvSpPr>
              <a:spLocks/>
            </p:cNvSpPr>
            <p:nvPr/>
          </p:nvSpPr>
          <p:spPr bwMode="auto">
            <a:xfrm>
              <a:off x="1723" y="2891"/>
              <a:ext cx="2415" cy="607"/>
            </a:xfrm>
            <a:custGeom>
              <a:avLst/>
              <a:gdLst>
                <a:gd name="T0" fmla="*/ 0 w 2415"/>
                <a:gd name="T1" fmla="*/ 558 h 607"/>
                <a:gd name="T2" fmla="*/ 9 w 2415"/>
                <a:gd name="T3" fmla="*/ 607 h 607"/>
                <a:gd name="T4" fmla="*/ 2415 w 2415"/>
                <a:gd name="T5" fmla="*/ 48 h 607"/>
                <a:gd name="T6" fmla="*/ 2406 w 2415"/>
                <a:gd name="T7" fmla="*/ 0 h 607"/>
                <a:gd name="T8" fmla="*/ 0 w 2415"/>
                <a:gd name="T9" fmla="*/ 558 h 6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5"/>
                <a:gd name="T16" fmla="*/ 0 h 607"/>
                <a:gd name="T17" fmla="*/ 2415 w 2415"/>
                <a:gd name="T18" fmla="*/ 607 h 6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5" h="607">
                  <a:moveTo>
                    <a:pt x="0" y="558"/>
                  </a:moveTo>
                  <a:lnTo>
                    <a:pt x="9" y="607"/>
                  </a:lnTo>
                  <a:lnTo>
                    <a:pt x="2415" y="48"/>
                  </a:lnTo>
                  <a:lnTo>
                    <a:pt x="2406" y="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9" name="Freeform 131"/>
            <p:cNvSpPr>
              <a:spLocks/>
            </p:cNvSpPr>
            <p:nvPr/>
          </p:nvSpPr>
          <p:spPr bwMode="auto">
            <a:xfrm>
              <a:off x="1698" y="3439"/>
              <a:ext cx="34" cy="59"/>
            </a:xfrm>
            <a:custGeom>
              <a:avLst/>
              <a:gdLst>
                <a:gd name="T0" fmla="*/ 34 w 34"/>
                <a:gd name="T1" fmla="*/ 10 h 59"/>
                <a:gd name="T2" fmla="*/ 17 w 34"/>
                <a:gd name="T3" fmla="*/ 0 h 59"/>
                <a:gd name="T4" fmla="*/ 0 w 34"/>
                <a:gd name="T5" fmla="*/ 49 h 59"/>
                <a:gd name="T6" fmla="*/ 17 w 34"/>
                <a:gd name="T7" fmla="*/ 59 h 59"/>
                <a:gd name="T8" fmla="*/ 34 w 34"/>
                <a:gd name="T9" fmla="*/ 1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10"/>
                  </a:moveTo>
                  <a:lnTo>
                    <a:pt x="17" y="0"/>
                  </a:lnTo>
                  <a:lnTo>
                    <a:pt x="0" y="49"/>
                  </a:lnTo>
                  <a:lnTo>
                    <a:pt x="17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Freeform 132"/>
            <p:cNvSpPr>
              <a:spLocks/>
            </p:cNvSpPr>
            <p:nvPr/>
          </p:nvSpPr>
          <p:spPr bwMode="auto">
            <a:xfrm>
              <a:off x="2884" y="3870"/>
              <a:ext cx="34" cy="49"/>
            </a:xfrm>
            <a:custGeom>
              <a:avLst/>
              <a:gdLst>
                <a:gd name="T0" fmla="*/ 17 w 34"/>
                <a:gd name="T1" fmla="*/ 0 h 49"/>
                <a:gd name="T2" fmla="*/ 34 w 34"/>
                <a:gd name="T3" fmla="*/ 9 h 49"/>
                <a:gd name="T4" fmla="*/ 25 w 34"/>
                <a:gd name="T5" fmla="*/ 49 h 49"/>
                <a:gd name="T6" fmla="*/ 0 w 34"/>
                <a:gd name="T7" fmla="*/ 49 h 49"/>
                <a:gd name="T8" fmla="*/ 17 w 3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17" y="0"/>
                  </a:moveTo>
                  <a:lnTo>
                    <a:pt x="34" y="9"/>
                  </a:lnTo>
                  <a:lnTo>
                    <a:pt x="25" y="49"/>
                  </a:lnTo>
                  <a:lnTo>
                    <a:pt x="0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1" name="Freeform 133"/>
            <p:cNvSpPr>
              <a:spLocks/>
            </p:cNvSpPr>
            <p:nvPr/>
          </p:nvSpPr>
          <p:spPr bwMode="auto">
            <a:xfrm>
              <a:off x="1715" y="3449"/>
              <a:ext cx="1186" cy="470"/>
            </a:xfrm>
            <a:custGeom>
              <a:avLst/>
              <a:gdLst>
                <a:gd name="T0" fmla="*/ 17 w 1186"/>
                <a:gd name="T1" fmla="*/ 0 h 470"/>
                <a:gd name="T2" fmla="*/ 0 w 1186"/>
                <a:gd name="T3" fmla="*/ 49 h 470"/>
                <a:gd name="T4" fmla="*/ 1169 w 1186"/>
                <a:gd name="T5" fmla="*/ 470 h 470"/>
                <a:gd name="T6" fmla="*/ 1186 w 1186"/>
                <a:gd name="T7" fmla="*/ 421 h 470"/>
                <a:gd name="T8" fmla="*/ 17 w 1186"/>
                <a:gd name="T9" fmla="*/ 0 h 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6"/>
                <a:gd name="T16" fmla="*/ 0 h 470"/>
                <a:gd name="T17" fmla="*/ 1186 w 1186"/>
                <a:gd name="T18" fmla="*/ 470 h 4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6" h="470">
                  <a:moveTo>
                    <a:pt x="17" y="0"/>
                  </a:moveTo>
                  <a:lnTo>
                    <a:pt x="0" y="49"/>
                  </a:lnTo>
                  <a:lnTo>
                    <a:pt x="1169" y="470"/>
                  </a:lnTo>
                  <a:lnTo>
                    <a:pt x="1186" y="4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2" name="Oval 134"/>
            <p:cNvSpPr>
              <a:spLocks noChangeArrowheads="1"/>
            </p:cNvSpPr>
            <p:nvPr/>
          </p:nvSpPr>
          <p:spPr bwMode="auto">
            <a:xfrm>
              <a:off x="3890" y="2744"/>
              <a:ext cx="470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3" name="Oval 135"/>
            <p:cNvSpPr>
              <a:spLocks noChangeArrowheads="1"/>
            </p:cNvSpPr>
            <p:nvPr/>
          </p:nvSpPr>
          <p:spPr bwMode="auto">
            <a:xfrm>
              <a:off x="3890" y="2742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4" name="Rectangle 136"/>
            <p:cNvSpPr>
              <a:spLocks noChangeArrowheads="1"/>
            </p:cNvSpPr>
            <p:nvPr/>
          </p:nvSpPr>
          <p:spPr bwMode="auto">
            <a:xfrm>
              <a:off x="3976" y="2822"/>
              <a:ext cx="30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JFK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29835" name="Oval 137"/>
            <p:cNvSpPr>
              <a:spLocks noChangeArrowheads="1"/>
            </p:cNvSpPr>
            <p:nvPr/>
          </p:nvSpPr>
          <p:spPr bwMode="auto">
            <a:xfrm>
              <a:off x="2653" y="3713"/>
              <a:ext cx="470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6" name="Oval 138"/>
            <p:cNvSpPr>
              <a:spLocks noChangeArrowheads="1"/>
            </p:cNvSpPr>
            <p:nvPr/>
          </p:nvSpPr>
          <p:spPr bwMode="auto">
            <a:xfrm>
              <a:off x="2653" y="3711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7" name="Oval 139"/>
            <p:cNvSpPr>
              <a:spLocks noChangeArrowheads="1"/>
            </p:cNvSpPr>
            <p:nvPr/>
          </p:nvSpPr>
          <p:spPr bwMode="auto">
            <a:xfrm>
              <a:off x="3626" y="3977"/>
              <a:ext cx="469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8" name="Oval 140"/>
            <p:cNvSpPr>
              <a:spLocks noChangeArrowheads="1"/>
            </p:cNvSpPr>
            <p:nvPr/>
          </p:nvSpPr>
          <p:spPr bwMode="auto">
            <a:xfrm>
              <a:off x="3625" y="3976"/>
              <a:ext cx="471" cy="326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9" name="Oval 141"/>
            <p:cNvSpPr>
              <a:spLocks noChangeArrowheads="1"/>
            </p:cNvSpPr>
            <p:nvPr/>
          </p:nvSpPr>
          <p:spPr bwMode="auto">
            <a:xfrm>
              <a:off x="3071" y="3302"/>
              <a:ext cx="470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0" name="Oval 142"/>
            <p:cNvSpPr>
              <a:spLocks noChangeArrowheads="1"/>
            </p:cNvSpPr>
            <p:nvPr/>
          </p:nvSpPr>
          <p:spPr bwMode="auto">
            <a:xfrm>
              <a:off x="3071" y="3300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1" name="Oval 143"/>
            <p:cNvSpPr>
              <a:spLocks noChangeArrowheads="1"/>
            </p:cNvSpPr>
            <p:nvPr/>
          </p:nvSpPr>
          <p:spPr bwMode="auto">
            <a:xfrm>
              <a:off x="1476" y="3292"/>
              <a:ext cx="469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2" name="Oval 144"/>
            <p:cNvSpPr>
              <a:spLocks noChangeArrowheads="1"/>
            </p:cNvSpPr>
            <p:nvPr/>
          </p:nvSpPr>
          <p:spPr bwMode="auto">
            <a:xfrm>
              <a:off x="1476" y="3290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3" name="Oval 145"/>
            <p:cNvSpPr>
              <a:spLocks noChangeArrowheads="1"/>
            </p:cNvSpPr>
            <p:nvPr/>
          </p:nvSpPr>
          <p:spPr bwMode="auto">
            <a:xfrm>
              <a:off x="794" y="3576"/>
              <a:ext cx="469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4" name="Oval 146"/>
            <p:cNvSpPr>
              <a:spLocks noChangeArrowheads="1"/>
            </p:cNvSpPr>
            <p:nvPr/>
          </p:nvSpPr>
          <p:spPr bwMode="auto">
            <a:xfrm>
              <a:off x="793" y="3574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5" name="Rectangle 147"/>
            <p:cNvSpPr>
              <a:spLocks noChangeArrowheads="1"/>
            </p:cNvSpPr>
            <p:nvPr/>
          </p:nvSpPr>
          <p:spPr bwMode="auto">
            <a:xfrm>
              <a:off x="1553" y="3380"/>
              <a:ext cx="37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LAX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29846" name="Rectangle 148"/>
            <p:cNvSpPr>
              <a:spLocks noChangeArrowheads="1"/>
            </p:cNvSpPr>
            <p:nvPr/>
          </p:nvSpPr>
          <p:spPr bwMode="auto">
            <a:xfrm>
              <a:off x="2713" y="3801"/>
              <a:ext cx="40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DFW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29847" name="Rectangle 150"/>
            <p:cNvSpPr>
              <a:spLocks noChangeArrowheads="1"/>
            </p:cNvSpPr>
            <p:nvPr/>
          </p:nvSpPr>
          <p:spPr bwMode="auto">
            <a:xfrm>
              <a:off x="3174" y="3380"/>
              <a:ext cx="32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STL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29848" name="Rectangle 151"/>
            <p:cNvSpPr>
              <a:spLocks noChangeArrowheads="1"/>
            </p:cNvSpPr>
            <p:nvPr/>
          </p:nvSpPr>
          <p:spPr bwMode="auto">
            <a:xfrm>
              <a:off x="870" y="3644"/>
              <a:ext cx="37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HNL</a:t>
              </a:r>
              <a:endParaRPr lang="en-US" altLang="en-US">
                <a:latin typeface="Times" charset="0"/>
              </a:endParaRPr>
            </a:p>
          </p:txBody>
        </p:sp>
      </p:grpSp>
      <p:sp>
        <p:nvSpPr>
          <p:cNvPr id="29748" name="Rectangle 149"/>
          <p:cNvSpPr>
            <a:spLocks noChangeArrowheads="1"/>
          </p:cNvSpPr>
          <p:nvPr/>
        </p:nvSpPr>
        <p:spPr bwMode="auto">
          <a:xfrm>
            <a:off x="6781800" y="6400800"/>
            <a:ext cx="5175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300">
                <a:solidFill>
                  <a:srgbClr val="000000"/>
                </a:solidFill>
              </a:rPr>
              <a:t>FTL</a:t>
            </a:r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Graph terminology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886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u="sng" dirty="0" smtClean="0">
                <a:cs typeface="Times New Roman" pitchFamily="18" charset="0"/>
              </a:rPr>
              <a:t>Adjacent nodes</a:t>
            </a:r>
            <a:r>
              <a:rPr lang="en-US" dirty="0" smtClean="0">
                <a:cs typeface="Times New Roman" pitchFamily="18" charset="0"/>
              </a:rPr>
              <a:t>: two nodes are adjacent if they are connected by an edge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u="sng" dirty="0" smtClean="0">
              <a:cs typeface="Times New Roman" pitchFamily="18" charset="0"/>
            </a:endParaRPr>
          </a:p>
          <a:p>
            <a:pPr eaLnBrk="1" hangingPunct="1"/>
            <a:endParaRPr lang="en-US" u="sng" dirty="0" smtClean="0">
              <a:cs typeface="Times New Roman" pitchFamily="18" charset="0"/>
            </a:endParaRPr>
          </a:p>
          <a:p>
            <a:pPr eaLnBrk="1" hangingPunct="1"/>
            <a:r>
              <a:rPr lang="en-US" u="sng" dirty="0" smtClean="0">
                <a:cs typeface="Times New Roman" pitchFamily="18" charset="0"/>
              </a:rPr>
              <a:t>Path</a:t>
            </a:r>
            <a:r>
              <a:rPr lang="en-US" dirty="0" smtClean="0">
                <a:cs typeface="Times New Roman" pitchFamily="18" charset="0"/>
              </a:rPr>
              <a:t>: a sequence of vertices that connect two nodes in a graph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u="sng" dirty="0" smtClean="0">
                <a:cs typeface="Times New Roman" pitchFamily="18" charset="0"/>
              </a:rPr>
              <a:t>Complete graph</a:t>
            </a:r>
            <a:r>
              <a:rPr lang="en-US" dirty="0" smtClean="0">
                <a:cs typeface="Times New Roman" pitchFamily="18" charset="0"/>
              </a:rPr>
              <a:t>: a graph in which every vertex is directly connected to every other vertex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 l="40015" t="41249" r="13568" b="49304"/>
          <a:stretch>
            <a:fillRect/>
          </a:stretch>
        </p:blipFill>
        <p:spPr bwMode="auto">
          <a:xfrm>
            <a:off x="2133600" y="2503487"/>
            <a:ext cx="24384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57800" y="2895600"/>
            <a:ext cx="20335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5 is adjacent to 7</a:t>
            </a:r>
          </a:p>
          <a:p>
            <a:r>
              <a:rPr lang="en-US" dirty="0"/>
              <a:t>7 is adjacent from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</a:t>
            </a:r>
            <a:r>
              <a:rPr lang="en-US" sz="2800" b="0" i="0" u="none" strike="noStrike" cap="none" baseline="0" dirty="0">
                <a:solidFill>
                  <a:srgbClr val="D60093"/>
                </a:solidFill>
                <a:latin typeface="Constantia"/>
                <a:ea typeface="Constantia"/>
                <a:cs typeface="Constantia"/>
                <a:sym typeface="Constantia"/>
              </a:rPr>
              <a:t>cycle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a simple path with the same start and end vertex.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00" b="1" i="0" u="none" strike="noStrike" cap="none" baseline="0" dirty="0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vertex </a:t>
            </a:r>
            <a:r>
              <a:rPr lang="en-US" sz="2600" b="0" i="1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lang="en-US" sz="2600" b="0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no. of edges incident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vertex </a:t>
            </a:r>
            <a:r>
              <a:rPr lang="en-US" sz="2600" b="0" i="1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e.g., degree(2) = 2, degree(5) = 3, degree(3) = 1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Graph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18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429000"/>
            <a:ext cx="6019799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cs typeface="Times New Roman" pitchFamily="18" charset="0"/>
              </a:rPr>
              <a:t>Graph terminology (cont.)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1" u="none" strike="noStrike" cap="none" baseline="0" dirty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Loops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edges that connect a vertex to itself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endParaRPr lang="en-US" sz="2600" b="0" i="1" u="none" strike="noStrike" cap="none" baseline="0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1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1" u="none" strike="noStrike" cap="none" baseline="0" dirty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Paths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sequences of vertices p0, p1, … pm such that each adjacent pair of vertices are connected by an edge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endParaRPr lang="en-US" sz="2600" b="0" i="1" u="none" strike="noStrike" cap="none" baseline="0" dirty="0" smtClean="0">
              <a:solidFill>
                <a:srgbClr val="FF0066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1" u="none" strike="noStrike" cap="none" baseline="0" dirty="0" smtClean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Multiple </a:t>
            </a:r>
            <a:r>
              <a:rPr lang="en-US" sz="2600" b="0" i="1" u="none" strike="noStrike" cap="none" baseline="0" dirty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Edges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two nodes may be connected by &gt;1 edge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1" u="none" strike="noStrike" cap="none" baseline="0" dirty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Simple Graphs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have no loops and no multiple edges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19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Graph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cs typeface="Times New Roman" pitchFamily="18" charset="0"/>
              </a:rPr>
              <a:t>Graph terminology (cont.)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MS Mincho" charset="-128"/>
              </a:rPr>
              <a:t>What is a graph?</a:t>
            </a:r>
            <a:endParaRPr lang="en-US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pPr eaLnBrk="1" hangingPunct="1"/>
            <a:r>
              <a:rPr lang="en-US" sz="2800" smtClean="0">
                <a:cs typeface="Times New Roman" pitchFamily="18" charset="0"/>
              </a:rPr>
              <a:t>A data structure that consists of a set of nodes (</a:t>
            </a:r>
            <a:r>
              <a:rPr lang="en-US" sz="2800" i="1" smtClean="0">
                <a:cs typeface="Times New Roman" pitchFamily="18" charset="0"/>
              </a:rPr>
              <a:t>vertices</a:t>
            </a:r>
            <a:r>
              <a:rPr lang="en-US" sz="2800" smtClean="0">
                <a:cs typeface="Times New Roman" pitchFamily="18" charset="0"/>
              </a:rPr>
              <a:t>) and a set of edges that relate the nodes to each other</a:t>
            </a: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smtClean="0">
                <a:ea typeface="MS Mincho" charset="-128"/>
              </a:rPr>
              <a:t>The set of edges describes relationships among the vertices</a:t>
            </a:r>
            <a:r>
              <a:rPr lang="en-US" sz="2800" smtClean="0"/>
              <a:t> </a:t>
            </a:r>
          </a:p>
        </p:txBody>
      </p:sp>
      <p:pic>
        <p:nvPicPr>
          <p:cNvPr id="3076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1600200" y="3733800"/>
            <a:ext cx="6096000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9067800" cy="5715000"/>
          </a:xfrm>
        </p:spPr>
        <p:txBody>
          <a:bodyPr/>
          <a:lstStyle/>
          <a:p>
            <a:r>
              <a:rPr lang="en-US" altLang="en-US" sz="2400" smtClean="0">
                <a:solidFill>
                  <a:srgbClr val="FA2C25"/>
                </a:solidFill>
              </a:rPr>
              <a:t>simple path</a:t>
            </a:r>
            <a:r>
              <a:rPr lang="en-US" altLang="en-US" sz="2400" smtClean="0"/>
              <a:t>:  no repeated vertices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pPr>
              <a:buFontTx/>
              <a:buNone/>
            </a:pPr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400" smtClean="0">
              <a:solidFill>
                <a:srgbClr val="FA2C25"/>
              </a:solidFill>
            </a:endParaRPr>
          </a:p>
          <a:p>
            <a:r>
              <a:rPr lang="en-US" altLang="en-US" sz="2400" smtClean="0">
                <a:solidFill>
                  <a:srgbClr val="FA2C25"/>
                </a:solidFill>
              </a:rPr>
              <a:t>cycle</a:t>
            </a:r>
            <a:r>
              <a:rPr lang="en-US" altLang="en-US" sz="2400" smtClean="0"/>
              <a:t>:   simple path, except that the last vertex is the same as the first vertex</a:t>
            </a:r>
          </a:p>
          <a:p>
            <a:endParaRPr lang="en-US" altLang="en-US" sz="24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154863" y="1733550"/>
            <a:ext cx="207962" cy="889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154863" y="3522663"/>
            <a:ext cx="207962" cy="1000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154863" y="1822450"/>
            <a:ext cx="207962" cy="1700213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7191375" y="3444875"/>
            <a:ext cx="207963" cy="211138"/>
          </a:xfrm>
          <a:custGeom>
            <a:avLst/>
            <a:gdLst>
              <a:gd name="T0" fmla="*/ 0 w 131"/>
              <a:gd name="T1" fmla="*/ 98 h 133"/>
              <a:gd name="T2" fmla="*/ 54 w 131"/>
              <a:gd name="T3" fmla="*/ 133 h 133"/>
              <a:gd name="T4" fmla="*/ 131 w 131"/>
              <a:gd name="T5" fmla="*/ 35 h 133"/>
              <a:gd name="T6" fmla="*/ 77 w 131"/>
              <a:gd name="T7" fmla="*/ 0 h 133"/>
              <a:gd name="T8" fmla="*/ 0 w 131"/>
              <a:gd name="T9" fmla="*/ 98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133"/>
              <a:gd name="T17" fmla="*/ 131 w 131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133">
                <a:moveTo>
                  <a:pt x="0" y="98"/>
                </a:moveTo>
                <a:lnTo>
                  <a:pt x="54" y="133"/>
                </a:lnTo>
                <a:lnTo>
                  <a:pt x="131" y="35"/>
                </a:lnTo>
                <a:lnTo>
                  <a:pt x="77" y="0"/>
                </a:lnTo>
                <a:lnTo>
                  <a:pt x="0" y="98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5891213" y="2589213"/>
            <a:ext cx="209550" cy="211137"/>
          </a:xfrm>
          <a:custGeom>
            <a:avLst/>
            <a:gdLst>
              <a:gd name="T0" fmla="*/ 54 w 132"/>
              <a:gd name="T1" fmla="*/ 133 h 133"/>
              <a:gd name="T2" fmla="*/ 0 w 132"/>
              <a:gd name="T3" fmla="*/ 98 h 133"/>
              <a:gd name="T4" fmla="*/ 78 w 132"/>
              <a:gd name="T5" fmla="*/ 0 h 133"/>
              <a:gd name="T6" fmla="*/ 132 w 132"/>
              <a:gd name="T7" fmla="*/ 35 h 133"/>
              <a:gd name="T8" fmla="*/ 54 w 132"/>
              <a:gd name="T9" fmla="*/ 133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133"/>
              <a:gd name="T17" fmla="*/ 132 w 132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133">
                <a:moveTo>
                  <a:pt x="54" y="133"/>
                </a:moveTo>
                <a:lnTo>
                  <a:pt x="0" y="98"/>
                </a:lnTo>
                <a:lnTo>
                  <a:pt x="78" y="0"/>
                </a:lnTo>
                <a:lnTo>
                  <a:pt x="132" y="35"/>
                </a:lnTo>
                <a:lnTo>
                  <a:pt x="54" y="133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5976938" y="2644775"/>
            <a:ext cx="1336675" cy="955675"/>
          </a:xfrm>
          <a:custGeom>
            <a:avLst/>
            <a:gdLst>
              <a:gd name="T0" fmla="*/ 765 w 842"/>
              <a:gd name="T1" fmla="*/ 602 h 602"/>
              <a:gd name="T2" fmla="*/ 842 w 842"/>
              <a:gd name="T3" fmla="*/ 504 h 602"/>
              <a:gd name="T4" fmla="*/ 78 w 842"/>
              <a:gd name="T5" fmla="*/ 0 h 602"/>
              <a:gd name="T6" fmla="*/ 0 w 842"/>
              <a:gd name="T7" fmla="*/ 98 h 602"/>
              <a:gd name="T8" fmla="*/ 765 w 842"/>
              <a:gd name="T9" fmla="*/ 602 h 6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2"/>
              <a:gd name="T16" fmla="*/ 0 h 602"/>
              <a:gd name="T17" fmla="*/ 842 w 842"/>
              <a:gd name="T18" fmla="*/ 602 h 6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2" h="602">
                <a:moveTo>
                  <a:pt x="765" y="602"/>
                </a:moveTo>
                <a:lnTo>
                  <a:pt x="842" y="504"/>
                </a:lnTo>
                <a:lnTo>
                  <a:pt x="78" y="0"/>
                </a:lnTo>
                <a:lnTo>
                  <a:pt x="0" y="98"/>
                </a:lnTo>
                <a:lnTo>
                  <a:pt x="765" y="60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6026150" y="2711450"/>
            <a:ext cx="49213" cy="44450"/>
          </a:xfrm>
          <a:custGeom>
            <a:avLst/>
            <a:gdLst>
              <a:gd name="T0" fmla="*/ 0 w 31"/>
              <a:gd name="T1" fmla="*/ 21 h 28"/>
              <a:gd name="T2" fmla="*/ 16 w 31"/>
              <a:gd name="T3" fmla="*/ 28 h 28"/>
              <a:gd name="T4" fmla="*/ 31 w 31"/>
              <a:gd name="T5" fmla="*/ 7 h 28"/>
              <a:gd name="T6" fmla="*/ 24 w 31"/>
              <a:gd name="T7" fmla="*/ 0 h 28"/>
              <a:gd name="T8" fmla="*/ 0 w 31"/>
              <a:gd name="T9" fmla="*/ 21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28"/>
              <a:gd name="T17" fmla="*/ 31 w 31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28">
                <a:moveTo>
                  <a:pt x="0" y="21"/>
                </a:moveTo>
                <a:lnTo>
                  <a:pt x="16" y="28"/>
                </a:lnTo>
                <a:lnTo>
                  <a:pt x="31" y="7"/>
                </a:lnTo>
                <a:lnTo>
                  <a:pt x="24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Freeform 11"/>
          <p:cNvSpPr>
            <a:spLocks/>
          </p:cNvSpPr>
          <p:nvPr/>
        </p:nvSpPr>
        <p:spPr bwMode="auto">
          <a:xfrm>
            <a:off x="4789488" y="1789113"/>
            <a:ext cx="60325" cy="55562"/>
          </a:xfrm>
          <a:custGeom>
            <a:avLst/>
            <a:gdLst>
              <a:gd name="T0" fmla="*/ 15 w 38"/>
              <a:gd name="T1" fmla="*/ 35 h 35"/>
              <a:gd name="T2" fmla="*/ 0 w 38"/>
              <a:gd name="T3" fmla="*/ 28 h 35"/>
              <a:gd name="T4" fmla="*/ 23 w 38"/>
              <a:gd name="T5" fmla="*/ 0 h 35"/>
              <a:gd name="T6" fmla="*/ 38 w 38"/>
              <a:gd name="T7" fmla="*/ 14 h 35"/>
              <a:gd name="T8" fmla="*/ 15 w 38"/>
              <a:gd name="T9" fmla="*/ 35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"/>
              <a:gd name="T16" fmla="*/ 0 h 35"/>
              <a:gd name="T17" fmla="*/ 38 w 3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" h="35">
                <a:moveTo>
                  <a:pt x="15" y="35"/>
                </a:moveTo>
                <a:lnTo>
                  <a:pt x="0" y="28"/>
                </a:lnTo>
                <a:lnTo>
                  <a:pt x="23" y="0"/>
                </a:lnTo>
                <a:lnTo>
                  <a:pt x="38" y="14"/>
                </a:lnTo>
                <a:lnTo>
                  <a:pt x="15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4813300" y="1811338"/>
            <a:ext cx="1250950" cy="933450"/>
          </a:xfrm>
          <a:custGeom>
            <a:avLst/>
            <a:gdLst>
              <a:gd name="T0" fmla="*/ 764 w 788"/>
              <a:gd name="T1" fmla="*/ 588 h 588"/>
              <a:gd name="T2" fmla="*/ 788 w 788"/>
              <a:gd name="T3" fmla="*/ 567 h 588"/>
              <a:gd name="T4" fmla="*/ 23 w 788"/>
              <a:gd name="T5" fmla="*/ 0 h 588"/>
              <a:gd name="T6" fmla="*/ 0 w 788"/>
              <a:gd name="T7" fmla="*/ 21 h 588"/>
              <a:gd name="T8" fmla="*/ 764 w 788"/>
              <a:gd name="T9" fmla="*/ 588 h 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588"/>
              <a:gd name="T17" fmla="*/ 788 w 788"/>
              <a:gd name="T18" fmla="*/ 588 h 5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588">
                <a:moveTo>
                  <a:pt x="764" y="588"/>
                </a:moveTo>
                <a:lnTo>
                  <a:pt x="788" y="567"/>
                </a:lnTo>
                <a:lnTo>
                  <a:pt x="23" y="0"/>
                </a:lnTo>
                <a:lnTo>
                  <a:pt x="0" y="21"/>
                </a:lnTo>
                <a:lnTo>
                  <a:pt x="764" y="5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Freeform 13"/>
          <p:cNvSpPr>
            <a:spLocks/>
          </p:cNvSpPr>
          <p:nvPr/>
        </p:nvSpPr>
        <p:spPr bwMode="auto">
          <a:xfrm>
            <a:off x="6026150" y="2689225"/>
            <a:ext cx="49213" cy="55563"/>
          </a:xfrm>
          <a:custGeom>
            <a:avLst/>
            <a:gdLst>
              <a:gd name="T0" fmla="*/ 16 w 31"/>
              <a:gd name="T1" fmla="*/ 35 h 35"/>
              <a:gd name="T2" fmla="*/ 31 w 31"/>
              <a:gd name="T3" fmla="*/ 28 h 35"/>
              <a:gd name="T4" fmla="*/ 16 w 31"/>
              <a:gd name="T5" fmla="*/ 0 h 35"/>
              <a:gd name="T6" fmla="*/ 0 w 31"/>
              <a:gd name="T7" fmla="*/ 14 h 35"/>
              <a:gd name="T8" fmla="*/ 16 w 31"/>
              <a:gd name="T9" fmla="*/ 35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35"/>
              <a:gd name="T17" fmla="*/ 31 w 31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35">
                <a:moveTo>
                  <a:pt x="16" y="35"/>
                </a:moveTo>
                <a:lnTo>
                  <a:pt x="31" y="28"/>
                </a:lnTo>
                <a:lnTo>
                  <a:pt x="16" y="0"/>
                </a:lnTo>
                <a:lnTo>
                  <a:pt x="0" y="14"/>
                </a:lnTo>
                <a:lnTo>
                  <a:pt x="16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Freeform 14"/>
          <p:cNvSpPr>
            <a:spLocks/>
          </p:cNvSpPr>
          <p:nvPr/>
        </p:nvSpPr>
        <p:spPr bwMode="auto">
          <a:xfrm>
            <a:off x="4789488" y="3511550"/>
            <a:ext cx="47625" cy="44450"/>
          </a:xfrm>
          <a:custGeom>
            <a:avLst/>
            <a:gdLst>
              <a:gd name="T0" fmla="*/ 30 w 30"/>
              <a:gd name="T1" fmla="*/ 21 h 28"/>
              <a:gd name="T2" fmla="*/ 23 w 30"/>
              <a:gd name="T3" fmla="*/ 28 h 28"/>
              <a:gd name="T4" fmla="*/ 0 w 30"/>
              <a:gd name="T5" fmla="*/ 7 h 28"/>
              <a:gd name="T6" fmla="*/ 15 w 30"/>
              <a:gd name="T7" fmla="*/ 0 h 28"/>
              <a:gd name="T8" fmla="*/ 30 w 30"/>
              <a:gd name="T9" fmla="*/ 21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28"/>
              <a:gd name="T17" fmla="*/ 30 w 30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28">
                <a:moveTo>
                  <a:pt x="30" y="21"/>
                </a:moveTo>
                <a:lnTo>
                  <a:pt x="23" y="28"/>
                </a:lnTo>
                <a:lnTo>
                  <a:pt x="0" y="7"/>
                </a:lnTo>
                <a:lnTo>
                  <a:pt x="15" y="0"/>
                </a:lnTo>
                <a:lnTo>
                  <a:pt x="3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Freeform 15"/>
          <p:cNvSpPr>
            <a:spLocks/>
          </p:cNvSpPr>
          <p:nvPr/>
        </p:nvSpPr>
        <p:spPr bwMode="auto">
          <a:xfrm>
            <a:off x="4813300" y="2711450"/>
            <a:ext cx="1238250" cy="833438"/>
          </a:xfrm>
          <a:custGeom>
            <a:avLst/>
            <a:gdLst>
              <a:gd name="T0" fmla="*/ 780 w 780"/>
              <a:gd name="T1" fmla="*/ 21 h 525"/>
              <a:gd name="T2" fmla="*/ 764 w 780"/>
              <a:gd name="T3" fmla="*/ 0 h 525"/>
              <a:gd name="T4" fmla="*/ 0 w 780"/>
              <a:gd name="T5" fmla="*/ 504 h 525"/>
              <a:gd name="T6" fmla="*/ 15 w 780"/>
              <a:gd name="T7" fmla="*/ 525 h 525"/>
              <a:gd name="T8" fmla="*/ 780 w 780"/>
              <a:gd name="T9" fmla="*/ 21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0"/>
              <a:gd name="T16" fmla="*/ 0 h 525"/>
              <a:gd name="T17" fmla="*/ 780 w 780"/>
              <a:gd name="T18" fmla="*/ 525 h 5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0" h="525">
                <a:moveTo>
                  <a:pt x="780" y="21"/>
                </a:moveTo>
                <a:lnTo>
                  <a:pt x="764" y="0"/>
                </a:lnTo>
                <a:lnTo>
                  <a:pt x="0" y="504"/>
                </a:lnTo>
                <a:lnTo>
                  <a:pt x="15" y="525"/>
                </a:lnTo>
                <a:lnTo>
                  <a:pt x="78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800600" y="1800225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800600" y="3522663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00600" y="1822450"/>
            <a:ext cx="49213" cy="17002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800600" y="180022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7251700" y="180022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826000" y="1800225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800600" y="3500438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7251700" y="3500438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4826000" y="3500438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4605338" y="1622425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4610100" y="1628775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7032625" y="3322638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7037388" y="3328988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1" name="Oval 29"/>
          <p:cNvSpPr>
            <a:spLocks noChangeArrowheads="1"/>
          </p:cNvSpPr>
          <p:nvPr/>
        </p:nvSpPr>
        <p:spPr bwMode="auto">
          <a:xfrm>
            <a:off x="5818188" y="2522538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2" name="Oval 30"/>
          <p:cNvSpPr>
            <a:spLocks noChangeArrowheads="1"/>
          </p:cNvSpPr>
          <p:nvPr/>
        </p:nvSpPr>
        <p:spPr bwMode="auto">
          <a:xfrm>
            <a:off x="5822950" y="2528888"/>
            <a:ext cx="431800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3" name="Oval 31"/>
          <p:cNvSpPr>
            <a:spLocks noChangeArrowheads="1"/>
          </p:cNvSpPr>
          <p:nvPr/>
        </p:nvSpPr>
        <p:spPr bwMode="auto">
          <a:xfrm>
            <a:off x="7032625" y="1622425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4" name="Oval 32"/>
          <p:cNvSpPr>
            <a:spLocks noChangeArrowheads="1"/>
          </p:cNvSpPr>
          <p:nvPr/>
        </p:nvSpPr>
        <p:spPr bwMode="auto">
          <a:xfrm>
            <a:off x="7037388" y="1628775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>
            <a:off x="4605338" y="3322638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6" name="Oval 34"/>
          <p:cNvSpPr>
            <a:spLocks noChangeArrowheads="1"/>
          </p:cNvSpPr>
          <p:nvPr/>
        </p:nvSpPr>
        <p:spPr bwMode="auto">
          <a:xfrm>
            <a:off x="4610100" y="3328988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740275" y="1655763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178675" y="166687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pitchFamily="34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5965825" y="2566988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pitchFamily="34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4740275" y="340042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pitchFamily="34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178675" y="3378200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pitchFamily="34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7543800" y="2389188"/>
            <a:ext cx="5778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pitchFamily="34" charset="0"/>
              </a:rPr>
              <a:t>b e c</a:t>
            </a:r>
            <a:endParaRPr lang="en-US" altLang="en-US">
              <a:latin typeface="Times" charset="0"/>
            </a:endParaRPr>
          </a:p>
        </p:txBody>
      </p:sp>
      <p:pic>
        <p:nvPicPr>
          <p:cNvPr id="33833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394200"/>
            <a:ext cx="56515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cs typeface="Times New Roman" pitchFamily="18" charset="0"/>
              </a:rPr>
              <a:t>Graph terminology (cont.)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38600"/>
            <a:ext cx="8686800" cy="4800600"/>
          </a:xfrm>
        </p:spPr>
        <p:txBody>
          <a:bodyPr/>
          <a:lstStyle/>
          <a:p>
            <a:endParaRPr lang="en-US" altLang="en-US" sz="2000" dirty="0" smtClean="0">
              <a:solidFill>
                <a:srgbClr val="FA2C25"/>
              </a:solidFill>
            </a:endParaRPr>
          </a:p>
          <a:p>
            <a:endParaRPr lang="en-US" altLang="en-US" sz="2000" dirty="0" smtClean="0">
              <a:solidFill>
                <a:srgbClr val="FA2C25"/>
              </a:solidFill>
            </a:endParaRPr>
          </a:p>
          <a:p>
            <a:r>
              <a:rPr lang="en-US" altLang="en-US" sz="2000" dirty="0" err="1" smtClean="0">
                <a:solidFill>
                  <a:srgbClr val="FA2C25"/>
                </a:solidFill>
              </a:rPr>
              <a:t>subgraph</a:t>
            </a:r>
            <a:r>
              <a:rPr lang="en-US" altLang="en-US" sz="2000" dirty="0" smtClean="0"/>
              <a:t>: subset of vertices and edges forming a graph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90800" y="3810000"/>
            <a:ext cx="1084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</a:rPr>
              <a:t>connected</a:t>
            </a:r>
            <a:endParaRPr lang="en-US" altLang="en-US">
              <a:latin typeface="Times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953000" y="3810000"/>
            <a:ext cx="14922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</a:rPr>
              <a:t>not connected</a:t>
            </a:r>
            <a:endParaRPr lang="en-US" altLang="en-US">
              <a:latin typeface="Times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2057400"/>
            <a:ext cx="4651375" cy="1747838"/>
            <a:chOff x="1296" y="1111"/>
            <a:chExt cx="2930" cy="1101"/>
          </a:xfrm>
        </p:grpSpPr>
        <p:sp>
          <p:nvSpPr>
            <p:cNvPr id="34972" name="Rectangle 7"/>
            <p:cNvSpPr>
              <a:spLocks noChangeArrowheads="1"/>
            </p:cNvSpPr>
            <p:nvPr/>
          </p:nvSpPr>
          <p:spPr bwMode="auto">
            <a:xfrm>
              <a:off x="2444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3" name="Freeform 8"/>
            <p:cNvSpPr>
              <a:spLocks/>
            </p:cNvSpPr>
            <p:nvPr/>
          </p:nvSpPr>
          <p:spPr bwMode="auto">
            <a:xfrm>
              <a:off x="2451" y="2046"/>
              <a:ext cx="28" cy="27"/>
            </a:xfrm>
            <a:custGeom>
              <a:avLst/>
              <a:gdLst>
                <a:gd name="T0" fmla="*/ 0 w 28"/>
                <a:gd name="T1" fmla="*/ 20 h 27"/>
                <a:gd name="T2" fmla="*/ 14 w 28"/>
                <a:gd name="T3" fmla="*/ 27 h 27"/>
                <a:gd name="T4" fmla="*/ 28 w 28"/>
                <a:gd name="T5" fmla="*/ 7 h 27"/>
                <a:gd name="T6" fmla="*/ 14 w 28"/>
                <a:gd name="T7" fmla="*/ 0 h 27"/>
                <a:gd name="T8" fmla="*/ 0 w 28"/>
                <a:gd name="T9" fmla="*/ 2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7"/>
                <a:gd name="T17" fmla="*/ 28 w 28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7">
                  <a:moveTo>
                    <a:pt x="0" y="20"/>
                  </a:moveTo>
                  <a:lnTo>
                    <a:pt x="14" y="27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4" name="Freeform 9"/>
            <p:cNvSpPr>
              <a:spLocks/>
            </p:cNvSpPr>
            <p:nvPr/>
          </p:nvSpPr>
          <p:spPr bwMode="auto">
            <a:xfrm>
              <a:off x="1956" y="1688"/>
              <a:ext cx="509" cy="378"/>
            </a:xfrm>
            <a:custGeom>
              <a:avLst/>
              <a:gdLst>
                <a:gd name="T0" fmla="*/ 495 w 509"/>
                <a:gd name="T1" fmla="*/ 378 h 378"/>
                <a:gd name="T2" fmla="*/ 509 w 509"/>
                <a:gd name="T3" fmla="*/ 358 h 378"/>
                <a:gd name="T4" fmla="*/ 14 w 509"/>
                <a:gd name="T5" fmla="*/ 0 h 378"/>
                <a:gd name="T6" fmla="*/ 0 w 509"/>
                <a:gd name="T7" fmla="*/ 21 h 378"/>
                <a:gd name="T8" fmla="*/ 495 w 509"/>
                <a:gd name="T9" fmla="*/ 37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378"/>
                <a:gd name="T17" fmla="*/ 509 w 509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378">
                  <a:moveTo>
                    <a:pt x="495" y="378"/>
                  </a:moveTo>
                  <a:lnTo>
                    <a:pt x="509" y="358"/>
                  </a:lnTo>
                  <a:lnTo>
                    <a:pt x="14" y="0"/>
                  </a:lnTo>
                  <a:lnTo>
                    <a:pt x="0" y="21"/>
                  </a:lnTo>
                  <a:lnTo>
                    <a:pt x="495" y="37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Freeform 10"/>
            <p:cNvSpPr>
              <a:spLocks/>
            </p:cNvSpPr>
            <p:nvPr/>
          </p:nvSpPr>
          <p:spPr bwMode="auto">
            <a:xfrm>
              <a:off x="1440" y="2046"/>
              <a:ext cx="28" cy="27"/>
            </a:xfrm>
            <a:custGeom>
              <a:avLst/>
              <a:gdLst>
                <a:gd name="T0" fmla="*/ 28 w 28"/>
                <a:gd name="T1" fmla="*/ 20 h 27"/>
                <a:gd name="T2" fmla="*/ 21 w 28"/>
                <a:gd name="T3" fmla="*/ 27 h 27"/>
                <a:gd name="T4" fmla="*/ 0 w 28"/>
                <a:gd name="T5" fmla="*/ 7 h 27"/>
                <a:gd name="T6" fmla="*/ 14 w 28"/>
                <a:gd name="T7" fmla="*/ 0 h 27"/>
                <a:gd name="T8" fmla="*/ 28 w 28"/>
                <a:gd name="T9" fmla="*/ 2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7"/>
                <a:gd name="T17" fmla="*/ 28 w 28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Freeform 11"/>
            <p:cNvSpPr>
              <a:spLocks/>
            </p:cNvSpPr>
            <p:nvPr/>
          </p:nvSpPr>
          <p:spPr bwMode="auto">
            <a:xfrm>
              <a:off x="1454" y="1688"/>
              <a:ext cx="516" cy="378"/>
            </a:xfrm>
            <a:custGeom>
              <a:avLst/>
              <a:gdLst>
                <a:gd name="T0" fmla="*/ 516 w 516"/>
                <a:gd name="T1" fmla="*/ 21 h 378"/>
                <a:gd name="T2" fmla="*/ 502 w 516"/>
                <a:gd name="T3" fmla="*/ 0 h 378"/>
                <a:gd name="T4" fmla="*/ 0 w 516"/>
                <a:gd name="T5" fmla="*/ 358 h 378"/>
                <a:gd name="T6" fmla="*/ 14 w 516"/>
                <a:gd name="T7" fmla="*/ 378 h 378"/>
                <a:gd name="T8" fmla="*/ 516 w 516"/>
                <a:gd name="T9" fmla="*/ 21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6"/>
                <a:gd name="T16" fmla="*/ 0 h 378"/>
                <a:gd name="T17" fmla="*/ 516 w 516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6" h="378">
                  <a:moveTo>
                    <a:pt x="516" y="21"/>
                  </a:moveTo>
                  <a:lnTo>
                    <a:pt x="502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16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7" name="Rectangle 12"/>
            <p:cNvSpPr>
              <a:spLocks noChangeArrowheads="1"/>
            </p:cNvSpPr>
            <p:nvPr/>
          </p:nvSpPr>
          <p:spPr bwMode="auto">
            <a:xfrm>
              <a:off x="1447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Rectangle 13"/>
            <p:cNvSpPr>
              <a:spLocks noChangeArrowheads="1"/>
            </p:cNvSpPr>
            <p:nvPr/>
          </p:nvSpPr>
          <p:spPr bwMode="auto">
            <a:xfrm>
              <a:off x="1447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9" name="Rectangle 14"/>
            <p:cNvSpPr>
              <a:spLocks noChangeArrowheads="1"/>
            </p:cNvSpPr>
            <p:nvPr/>
          </p:nvSpPr>
          <p:spPr bwMode="auto">
            <a:xfrm>
              <a:off x="2458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0" name="Rectangle 15"/>
            <p:cNvSpPr>
              <a:spLocks noChangeArrowheads="1"/>
            </p:cNvSpPr>
            <p:nvPr/>
          </p:nvSpPr>
          <p:spPr bwMode="auto">
            <a:xfrm>
              <a:off x="1461" y="2039"/>
              <a:ext cx="997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1" name="Oval 16"/>
            <p:cNvSpPr>
              <a:spLocks noChangeArrowheads="1"/>
            </p:cNvSpPr>
            <p:nvPr/>
          </p:nvSpPr>
          <p:spPr bwMode="auto">
            <a:xfrm>
              <a:off x="2369" y="1915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2" name="Oval 17"/>
            <p:cNvSpPr>
              <a:spLocks noChangeArrowheads="1"/>
            </p:cNvSpPr>
            <p:nvPr/>
          </p:nvSpPr>
          <p:spPr bwMode="auto">
            <a:xfrm>
              <a:off x="2372" y="1918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3" name="Oval 18"/>
            <p:cNvSpPr>
              <a:spLocks noChangeArrowheads="1"/>
            </p:cNvSpPr>
            <p:nvPr/>
          </p:nvSpPr>
          <p:spPr bwMode="auto">
            <a:xfrm>
              <a:off x="1379" y="1915"/>
              <a:ext cx="178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4" name="Oval 19"/>
            <p:cNvSpPr>
              <a:spLocks noChangeArrowheads="1"/>
            </p:cNvSpPr>
            <p:nvPr/>
          </p:nvSpPr>
          <p:spPr bwMode="auto">
            <a:xfrm>
              <a:off x="1382" y="1918"/>
              <a:ext cx="172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5" name="Rectangle 20"/>
            <p:cNvSpPr>
              <a:spLocks noChangeArrowheads="1"/>
            </p:cNvSpPr>
            <p:nvPr/>
          </p:nvSpPr>
          <p:spPr bwMode="auto">
            <a:xfrm>
              <a:off x="3991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6" name="Freeform 21"/>
            <p:cNvSpPr>
              <a:spLocks/>
            </p:cNvSpPr>
            <p:nvPr/>
          </p:nvSpPr>
          <p:spPr bwMode="auto">
            <a:xfrm>
              <a:off x="3118" y="2046"/>
              <a:ext cx="28" cy="27"/>
            </a:xfrm>
            <a:custGeom>
              <a:avLst/>
              <a:gdLst>
                <a:gd name="T0" fmla="*/ 28 w 28"/>
                <a:gd name="T1" fmla="*/ 20 h 27"/>
                <a:gd name="T2" fmla="*/ 21 w 28"/>
                <a:gd name="T3" fmla="*/ 27 h 27"/>
                <a:gd name="T4" fmla="*/ 0 w 28"/>
                <a:gd name="T5" fmla="*/ 7 h 27"/>
                <a:gd name="T6" fmla="*/ 14 w 28"/>
                <a:gd name="T7" fmla="*/ 0 h 27"/>
                <a:gd name="T8" fmla="*/ 28 w 28"/>
                <a:gd name="T9" fmla="*/ 2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7"/>
                <a:gd name="T17" fmla="*/ 28 w 28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7" name="Freeform 22"/>
            <p:cNvSpPr>
              <a:spLocks/>
            </p:cNvSpPr>
            <p:nvPr/>
          </p:nvSpPr>
          <p:spPr bwMode="auto">
            <a:xfrm>
              <a:off x="3132" y="1688"/>
              <a:ext cx="509" cy="378"/>
            </a:xfrm>
            <a:custGeom>
              <a:avLst/>
              <a:gdLst>
                <a:gd name="T0" fmla="*/ 509 w 509"/>
                <a:gd name="T1" fmla="*/ 21 h 378"/>
                <a:gd name="T2" fmla="*/ 495 w 509"/>
                <a:gd name="T3" fmla="*/ 0 h 378"/>
                <a:gd name="T4" fmla="*/ 0 w 509"/>
                <a:gd name="T5" fmla="*/ 358 h 378"/>
                <a:gd name="T6" fmla="*/ 14 w 509"/>
                <a:gd name="T7" fmla="*/ 378 h 378"/>
                <a:gd name="T8" fmla="*/ 509 w 509"/>
                <a:gd name="T9" fmla="*/ 21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378"/>
                <a:gd name="T17" fmla="*/ 509 w 509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378">
                  <a:moveTo>
                    <a:pt x="509" y="21"/>
                  </a:moveTo>
                  <a:lnTo>
                    <a:pt x="495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09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Rectangle 23"/>
            <p:cNvSpPr>
              <a:spLocks noChangeArrowheads="1"/>
            </p:cNvSpPr>
            <p:nvPr/>
          </p:nvSpPr>
          <p:spPr bwMode="auto">
            <a:xfrm>
              <a:off x="3125" y="2053"/>
              <a:ext cx="27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9" name="Oval 24"/>
            <p:cNvSpPr>
              <a:spLocks noChangeArrowheads="1"/>
            </p:cNvSpPr>
            <p:nvPr/>
          </p:nvSpPr>
          <p:spPr bwMode="auto">
            <a:xfrm>
              <a:off x="3916" y="1963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0" name="Oval 25"/>
            <p:cNvSpPr>
              <a:spLocks noChangeArrowheads="1"/>
            </p:cNvSpPr>
            <p:nvPr/>
          </p:nvSpPr>
          <p:spPr bwMode="auto">
            <a:xfrm>
              <a:off x="3919" y="1966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Oval 26"/>
            <p:cNvSpPr>
              <a:spLocks noChangeArrowheads="1"/>
            </p:cNvSpPr>
            <p:nvPr/>
          </p:nvSpPr>
          <p:spPr bwMode="auto">
            <a:xfrm>
              <a:off x="3049" y="1963"/>
              <a:ext cx="179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2" name="Oval 27"/>
            <p:cNvSpPr>
              <a:spLocks noChangeArrowheads="1"/>
            </p:cNvSpPr>
            <p:nvPr/>
          </p:nvSpPr>
          <p:spPr bwMode="auto">
            <a:xfrm>
              <a:off x="3052" y="1966"/>
              <a:ext cx="173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3" name="Freeform 28"/>
            <p:cNvSpPr>
              <a:spLocks/>
            </p:cNvSpPr>
            <p:nvPr/>
          </p:nvSpPr>
          <p:spPr bwMode="auto">
            <a:xfrm>
              <a:off x="1310" y="1111"/>
              <a:ext cx="41" cy="27"/>
            </a:xfrm>
            <a:custGeom>
              <a:avLst/>
              <a:gdLst>
                <a:gd name="T0" fmla="*/ 41 w 41"/>
                <a:gd name="T1" fmla="*/ 0 h 27"/>
                <a:gd name="T2" fmla="*/ 7 w 41"/>
                <a:gd name="T3" fmla="*/ 14 h 27"/>
                <a:gd name="T4" fmla="*/ 0 w 41"/>
                <a:gd name="T5" fmla="*/ 27 h 27"/>
                <a:gd name="T6" fmla="*/ 0 60000 65536"/>
                <a:gd name="T7" fmla="*/ 0 60000 65536"/>
                <a:gd name="T8" fmla="*/ 0 60000 65536"/>
                <a:gd name="T9" fmla="*/ 0 w 41"/>
                <a:gd name="T10" fmla="*/ 0 h 27"/>
                <a:gd name="T11" fmla="*/ 41 w 41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7">
                  <a:moveTo>
                    <a:pt x="41" y="0"/>
                  </a:moveTo>
                  <a:lnTo>
                    <a:pt x="7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4" name="Line 29"/>
            <p:cNvSpPr>
              <a:spLocks noChangeShapeType="1"/>
            </p:cNvSpPr>
            <p:nvPr/>
          </p:nvSpPr>
          <p:spPr bwMode="auto">
            <a:xfrm>
              <a:off x="1296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5" name="Freeform 30"/>
            <p:cNvSpPr>
              <a:spLocks/>
            </p:cNvSpPr>
            <p:nvPr/>
          </p:nvSpPr>
          <p:spPr bwMode="auto">
            <a:xfrm>
              <a:off x="1296" y="2149"/>
              <a:ext cx="21" cy="48"/>
            </a:xfrm>
            <a:custGeom>
              <a:avLst/>
              <a:gdLst>
                <a:gd name="T0" fmla="*/ 0 w 21"/>
                <a:gd name="T1" fmla="*/ 0 h 48"/>
                <a:gd name="T2" fmla="*/ 0 w 21"/>
                <a:gd name="T3" fmla="*/ 14 h 48"/>
                <a:gd name="T4" fmla="*/ 21 w 21"/>
                <a:gd name="T5" fmla="*/ 48 h 48"/>
                <a:gd name="T6" fmla="*/ 21 w 2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48"/>
                <a:gd name="T14" fmla="*/ 21 w 2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48">
                  <a:moveTo>
                    <a:pt x="0" y="0"/>
                  </a:moveTo>
                  <a:lnTo>
                    <a:pt x="0" y="14"/>
                  </a:lnTo>
                  <a:lnTo>
                    <a:pt x="21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6" name="Line 31"/>
            <p:cNvSpPr>
              <a:spLocks noChangeShapeType="1"/>
            </p:cNvSpPr>
            <p:nvPr/>
          </p:nvSpPr>
          <p:spPr bwMode="auto">
            <a:xfrm>
              <a:off x="135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7" name="Line 32"/>
            <p:cNvSpPr>
              <a:spLocks noChangeShapeType="1"/>
            </p:cNvSpPr>
            <p:nvPr/>
          </p:nvSpPr>
          <p:spPr bwMode="auto">
            <a:xfrm>
              <a:off x="145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8" name="Line 33"/>
            <p:cNvSpPr>
              <a:spLocks noChangeShapeType="1"/>
            </p:cNvSpPr>
            <p:nvPr/>
          </p:nvSpPr>
          <p:spPr bwMode="auto">
            <a:xfrm>
              <a:off x="155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9" name="Line 34"/>
            <p:cNvSpPr>
              <a:spLocks noChangeShapeType="1"/>
            </p:cNvSpPr>
            <p:nvPr/>
          </p:nvSpPr>
          <p:spPr bwMode="auto">
            <a:xfrm>
              <a:off x="164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0" name="Line 35"/>
            <p:cNvSpPr>
              <a:spLocks noChangeShapeType="1"/>
            </p:cNvSpPr>
            <p:nvPr/>
          </p:nvSpPr>
          <p:spPr bwMode="auto">
            <a:xfrm>
              <a:off x="174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1" name="Line 36"/>
            <p:cNvSpPr>
              <a:spLocks noChangeShapeType="1"/>
            </p:cNvSpPr>
            <p:nvPr/>
          </p:nvSpPr>
          <p:spPr bwMode="auto">
            <a:xfrm>
              <a:off x="183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2" name="Freeform 37"/>
            <p:cNvSpPr>
              <a:spLocks/>
            </p:cNvSpPr>
            <p:nvPr/>
          </p:nvSpPr>
          <p:spPr bwMode="auto">
            <a:xfrm>
              <a:off x="1935" y="2211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42 w 55"/>
                <a:gd name="T3" fmla="*/ 0 h 1"/>
                <a:gd name="T4" fmla="*/ 55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42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Line 38"/>
            <p:cNvSpPr>
              <a:spLocks noChangeShapeType="1"/>
            </p:cNvSpPr>
            <p:nvPr/>
          </p:nvSpPr>
          <p:spPr bwMode="auto">
            <a:xfrm>
              <a:off x="2032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Line 39"/>
            <p:cNvSpPr>
              <a:spLocks noChangeShapeType="1"/>
            </p:cNvSpPr>
            <p:nvPr/>
          </p:nvSpPr>
          <p:spPr bwMode="auto">
            <a:xfrm>
              <a:off x="212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5" name="Line 40"/>
            <p:cNvSpPr>
              <a:spLocks noChangeShapeType="1"/>
            </p:cNvSpPr>
            <p:nvPr/>
          </p:nvSpPr>
          <p:spPr bwMode="auto">
            <a:xfrm>
              <a:off x="222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6" name="Line 41"/>
            <p:cNvSpPr>
              <a:spLocks noChangeShapeType="1"/>
            </p:cNvSpPr>
            <p:nvPr/>
          </p:nvSpPr>
          <p:spPr bwMode="auto">
            <a:xfrm>
              <a:off x="232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7" name="Line 42"/>
            <p:cNvSpPr>
              <a:spLocks noChangeShapeType="1"/>
            </p:cNvSpPr>
            <p:nvPr/>
          </p:nvSpPr>
          <p:spPr bwMode="auto">
            <a:xfrm>
              <a:off x="241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Line 43"/>
            <p:cNvSpPr>
              <a:spLocks noChangeShapeType="1"/>
            </p:cNvSpPr>
            <p:nvPr/>
          </p:nvSpPr>
          <p:spPr bwMode="auto">
            <a:xfrm>
              <a:off x="251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Freeform 44"/>
            <p:cNvSpPr>
              <a:spLocks/>
            </p:cNvSpPr>
            <p:nvPr/>
          </p:nvSpPr>
          <p:spPr bwMode="auto">
            <a:xfrm>
              <a:off x="2609" y="2183"/>
              <a:ext cx="42" cy="28"/>
            </a:xfrm>
            <a:custGeom>
              <a:avLst/>
              <a:gdLst>
                <a:gd name="T0" fmla="*/ 0 w 42"/>
                <a:gd name="T1" fmla="*/ 28 h 28"/>
                <a:gd name="T2" fmla="*/ 0 w 42"/>
                <a:gd name="T3" fmla="*/ 28 h 28"/>
                <a:gd name="T4" fmla="*/ 35 w 42"/>
                <a:gd name="T5" fmla="*/ 14 h 28"/>
                <a:gd name="T6" fmla="*/ 42 w 42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28"/>
                <a:gd name="T14" fmla="*/ 42 w 42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28">
                  <a:moveTo>
                    <a:pt x="0" y="28"/>
                  </a:moveTo>
                  <a:lnTo>
                    <a:pt x="0" y="28"/>
                  </a:lnTo>
                  <a:lnTo>
                    <a:pt x="35" y="14"/>
                  </a:lnTo>
                  <a:lnTo>
                    <a:pt x="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Line 45"/>
            <p:cNvSpPr>
              <a:spLocks noChangeShapeType="1"/>
            </p:cNvSpPr>
            <p:nvPr/>
          </p:nvSpPr>
          <p:spPr bwMode="auto">
            <a:xfrm flipV="1">
              <a:off x="2657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Line 46"/>
            <p:cNvSpPr>
              <a:spLocks noChangeShapeType="1"/>
            </p:cNvSpPr>
            <p:nvPr/>
          </p:nvSpPr>
          <p:spPr bwMode="auto">
            <a:xfrm flipH="1">
              <a:off x="254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2" name="Line 47"/>
            <p:cNvSpPr>
              <a:spLocks noChangeShapeType="1"/>
            </p:cNvSpPr>
            <p:nvPr/>
          </p:nvSpPr>
          <p:spPr bwMode="auto">
            <a:xfrm flipH="1">
              <a:off x="245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Line 48"/>
            <p:cNvSpPr>
              <a:spLocks noChangeShapeType="1"/>
            </p:cNvSpPr>
            <p:nvPr/>
          </p:nvSpPr>
          <p:spPr bwMode="auto">
            <a:xfrm flipH="1">
              <a:off x="235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4" name="Line 49"/>
            <p:cNvSpPr>
              <a:spLocks noChangeShapeType="1"/>
            </p:cNvSpPr>
            <p:nvPr/>
          </p:nvSpPr>
          <p:spPr bwMode="auto">
            <a:xfrm flipH="1">
              <a:off x="225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Line 50"/>
            <p:cNvSpPr>
              <a:spLocks noChangeShapeType="1"/>
            </p:cNvSpPr>
            <p:nvPr/>
          </p:nvSpPr>
          <p:spPr bwMode="auto">
            <a:xfrm flipH="1">
              <a:off x="216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6" name="Line 51"/>
            <p:cNvSpPr>
              <a:spLocks noChangeShapeType="1"/>
            </p:cNvSpPr>
            <p:nvPr/>
          </p:nvSpPr>
          <p:spPr bwMode="auto">
            <a:xfrm flipH="1">
              <a:off x="206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7" name="Freeform 52"/>
            <p:cNvSpPr>
              <a:spLocks/>
            </p:cNvSpPr>
            <p:nvPr/>
          </p:nvSpPr>
          <p:spPr bwMode="auto">
            <a:xfrm>
              <a:off x="1970" y="1111"/>
              <a:ext cx="55" cy="1"/>
            </a:xfrm>
            <a:custGeom>
              <a:avLst/>
              <a:gdLst>
                <a:gd name="T0" fmla="*/ 55 w 55"/>
                <a:gd name="T1" fmla="*/ 0 h 1"/>
                <a:gd name="T2" fmla="*/ 7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55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Line 53"/>
            <p:cNvSpPr>
              <a:spLocks noChangeShapeType="1"/>
            </p:cNvSpPr>
            <p:nvPr/>
          </p:nvSpPr>
          <p:spPr bwMode="auto">
            <a:xfrm flipH="1">
              <a:off x="187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9" name="Line 54"/>
            <p:cNvSpPr>
              <a:spLocks noChangeShapeType="1"/>
            </p:cNvSpPr>
            <p:nvPr/>
          </p:nvSpPr>
          <p:spPr bwMode="auto">
            <a:xfrm flipH="1">
              <a:off x="177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Line 55"/>
            <p:cNvSpPr>
              <a:spLocks noChangeShapeType="1"/>
            </p:cNvSpPr>
            <p:nvPr/>
          </p:nvSpPr>
          <p:spPr bwMode="auto">
            <a:xfrm flipH="1">
              <a:off x="168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1" name="Line 56"/>
            <p:cNvSpPr>
              <a:spLocks noChangeShapeType="1"/>
            </p:cNvSpPr>
            <p:nvPr/>
          </p:nvSpPr>
          <p:spPr bwMode="auto">
            <a:xfrm flipH="1">
              <a:off x="158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" name="Line 57"/>
            <p:cNvSpPr>
              <a:spLocks noChangeShapeType="1"/>
            </p:cNvSpPr>
            <p:nvPr/>
          </p:nvSpPr>
          <p:spPr bwMode="auto">
            <a:xfrm flipH="1">
              <a:off x="148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3" name="Line 58"/>
            <p:cNvSpPr>
              <a:spLocks noChangeShapeType="1"/>
            </p:cNvSpPr>
            <p:nvPr/>
          </p:nvSpPr>
          <p:spPr bwMode="auto">
            <a:xfrm flipH="1">
              <a:off x="139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4" name="Freeform 59"/>
            <p:cNvSpPr>
              <a:spLocks/>
            </p:cNvSpPr>
            <p:nvPr/>
          </p:nvSpPr>
          <p:spPr bwMode="auto">
            <a:xfrm>
              <a:off x="2871" y="1111"/>
              <a:ext cx="41" cy="27"/>
            </a:xfrm>
            <a:custGeom>
              <a:avLst/>
              <a:gdLst>
                <a:gd name="T0" fmla="*/ 41 w 41"/>
                <a:gd name="T1" fmla="*/ 0 h 27"/>
                <a:gd name="T2" fmla="*/ 6 w 41"/>
                <a:gd name="T3" fmla="*/ 14 h 27"/>
                <a:gd name="T4" fmla="*/ 0 w 41"/>
                <a:gd name="T5" fmla="*/ 27 h 27"/>
                <a:gd name="T6" fmla="*/ 0 60000 65536"/>
                <a:gd name="T7" fmla="*/ 0 60000 65536"/>
                <a:gd name="T8" fmla="*/ 0 60000 65536"/>
                <a:gd name="T9" fmla="*/ 0 w 41"/>
                <a:gd name="T10" fmla="*/ 0 h 27"/>
                <a:gd name="T11" fmla="*/ 41 w 41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7">
                  <a:moveTo>
                    <a:pt x="41" y="0"/>
                  </a:moveTo>
                  <a:lnTo>
                    <a:pt x="6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5" name="Line 60"/>
            <p:cNvSpPr>
              <a:spLocks noChangeShapeType="1"/>
            </p:cNvSpPr>
            <p:nvPr/>
          </p:nvSpPr>
          <p:spPr bwMode="auto">
            <a:xfrm>
              <a:off x="2864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Freeform 61"/>
            <p:cNvSpPr>
              <a:spLocks/>
            </p:cNvSpPr>
            <p:nvPr/>
          </p:nvSpPr>
          <p:spPr bwMode="auto">
            <a:xfrm>
              <a:off x="2864" y="2149"/>
              <a:ext cx="13" cy="48"/>
            </a:xfrm>
            <a:custGeom>
              <a:avLst/>
              <a:gdLst>
                <a:gd name="T0" fmla="*/ 0 w 13"/>
                <a:gd name="T1" fmla="*/ 0 h 48"/>
                <a:gd name="T2" fmla="*/ 0 w 13"/>
                <a:gd name="T3" fmla="*/ 14 h 48"/>
                <a:gd name="T4" fmla="*/ 13 w 13"/>
                <a:gd name="T5" fmla="*/ 48 h 48"/>
                <a:gd name="T6" fmla="*/ 13 w 13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48"/>
                <a:gd name="T14" fmla="*/ 13 w 1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48">
                  <a:moveTo>
                    <a:pt x="0" y="0"/>
                  </a:moveTo>
                  <a:lnTo>
                    <a:pt x="0" y="14"/>
                  </a:lnTo>
                  <a:lnTo>
                    <a:pt x="13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7" name="Line 62"/>
            <p:cNvSpPr>
              <a:spLocks noChangeShapeType="1"/>
            </p:cNvSpPr>
            <p:nvPr/>
          </p:nvSpPr>
          <p:spPr bwMode="auto">
            <a:xfrm>
              <a:off x="291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Line 63"/>
            <p:cNvSpPr>
              <a:spLocks noChangeShapeType="1"/>
            </p:cNvSpPr>
            <p:nvPr/>
          </p:nvSpPr>
          <p:spPr bwMode="auto">
            <a:xfrm>
              <a:off x="301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9" name="Line 64"/>
            <p:cNvSpPr>
              <a:spLocks noChangeShapeType="1"/>
            </p:cNvSpPr>
            <p:nvPr/>
          </p:nvSpPr>
          <p:spPr bwMode="auto">
            <a:xfrm>
              <a:off x="311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0" name="Line 65"/>
            <p:cNvSpPr>
              <a:spLocks noChangeShapeType="1"/>
            </p:cNvSpPr>
            <p:nvPr/>
          </p:nvSpPr>
          <p:spPr bwMode="auto">
            <a:xfrm>
              <a:off x="3207" y="2211"/>
              <a:ext cx="5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1" name="Line 66"/>
            <p:cNvSpPr>
              <a:spLocks noChangeShapeType="1"/>
            </p:cNvSpPr>
            <p:nvPr/>
          </p:nvSpPr>
          <p:spPr bwMode="auto">
            <a:xfrm>
              <a:off x="330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Line 67"/>
            <p:cNvSpPr>
              <a:spLocks noChangeShapeType="1"/>
            </p:cNvSpPr>
            <p:nvPr/>
          </p:nvSpPr>
          <p:spPr bwMode="auto">
            <a:xfrm>
              <a:off x="340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Freeform 68"/>
            <p:cNvSpPr>
              <a:spLocks/>
            </p:cNvSpPr>
            <p:nvPr/>
          </p:nvSpPr>
          <p:spPr bwMode="auto">
            <a:xfrm>
              <a:off x="3496" y="2211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48 w 55"/>
                <a:gd name="T3" fmla="*/ 0 h 1"/>
                <a:gd name="T4" fmla="*/ 55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48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Line 69"/>
            <p:cNvSpPr>
              <a:spLocks noChangeShapeType="1"/>
            </p:cNvSpPr>
            <p:nvPr/>
          </p:nvSpPr>
          <p:spPr bwMode="auto">
            <a:xfrm>
              <a:off x="359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Line 70"/>
            <p:cNvSpPr>
              <a:spLocks noChangeShapeType="1"/>
            </p:cNvSpPr>
            <p:nvPr/>
          </p:nvSpPr>
          <p:spPr bwMode="auto">
            <a:xfrm>
              <a:off x="368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Line 71"/>
            <p:cNvSpPr>
              <a:spLocks noChangeShapeType="1"/>
            </p:cNvSpPr>
            <p:nvPr/>
          </p:nvSpPr>
          <p:spPr bwMode="auto">
            <a:xfrm>
              <a:off x="378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Line 72"/>
            <p:cNvSpPr>
              <a:spLocks noChangeShapeType="1"/>
            </p:cNvSpPr>
            <p:nvPr/>
          </p:nvSpPr>
          <p:spPr bwMode="auto">
            <a:xfrm>
              <a:off x="388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8" name="Line 73"/>
            <p:cNvSpPr>
              <a:spLocks noChangeShapeType="1"/>
            </p:cNvSpPr>
            <p:nvPr/>
          </p:nvSpPr>
          <p:spPr bwMode="auto">
            <a:xfrm>
              <a:off x="397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Line 74"/>
            <p:cNvSpPr>
              <a:spLocks noChangeShapeType="1"/>
            </p:cNvSpPr>
            <p:nvPr/>
          </p:nvSpPr>
          <p:spPr bwMode="auto">
            <a:xfrm>
              <a:off x="407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Freeform 75"/>
            <p:cNvSpPr>
              <a:spLocks/>
            </p:cNvSpPr>
            <p:nvPr/>
          </p:nvSpPr>
          <p:spPr bwMode="auto">
            <a:xfrm>
              <a:off x="4170" y="2183"/>
              <a:ext cx="41" cy="28"/>
            </a:xfrm>
            <a:custGeom>
              <a:avLst/>
              <a:gdLst>
                <a:gd name="T0" fmla="*/ 0 w 41"/>
                <a:gd name="T1" fmla="*/ 28 h 28"/>
                <a:gd name="T2" fmla="*/ 0 w 41"/>
                <a:gd name="T3" fmla="*/ 28 h 28"/>
                <a:gd name="T4" fmla="*/ 34 w 41"/>
                <a:gd name="T5" fmla="*/ 14 h 28"/>
                <a:gd name="T6" fmla="*/ 41 w 41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28"/>
                <a:gd name="T14" fmla="*/ 41 w 41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28">
                  <a:moveTo>
                    <a:pt x="0" y="28"/>
                  </a:moveTo>
                  <a:lnTo>
                    <a:pt x="0" y="28"/>
                  </a:lnTo>
                  <a:lnTo>
                    <a:pt x="34" y="14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1" name="Line 76"/>
            <p:cNvSpPr>
              <a:spLocks noChangeShapeType="1"/>
            </p:cNvSpPr>
            <p:nvPr/>
          </p:nvSpPr>
          <p:spPr bwMode="auto">
            <a:xfrm flipV="1">
              <a:off x="4225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1296" y="1125"/>
              <a:ext cx="2930" cy="928"/>
              <a:chOff x="1296" y="1125"/>
              <a:chExt cx="2930" cy="928"/>
            </a:xfrm>
          </p:grpSpPr>
          <p:sp>
            <p:nvSpPr>
              <p:cNvPr id="35056" name="Rectangle 78"/>
              <p:cNvSpPr>
                <a:spLocks noChangeArrowheads="1"/>
              </p:cNvSpPr>
              <p:nvPr/>
            </p:nvSpPr>
            <p:spPr bwMode="auto">
              <a:xfrm>
                <a:off x="2444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7" name="Rectangle 79"/>
              <p:cNvSpPr>
                <a:spLocks noChangeArrowheads="1"/>
              </p:cNvSpPr>
              <p:nvPr/>
            </p:nvSpPr>
            <p:spPr bwMode="auto">
              <a:xfrm>
                <a:off x="2444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8" name="Freeform 80"/>
              <p:cNvSpPr>
                <a:spLocks/>
              </p:cNvSpPr>
              <p:nvPr/>
            </p:nvSpPr>
            <p:spPr bwMode="auto">
              <a:xfrm>
                <a:off x="1942" y="1675"/>
                <a:ext cx="28" cy="34"/>
              </a:xfrm>
              <a:custGeom>
                <a:avLst/>
                <a:gdLst>
                  <a:gd name="T0" fmla="*/ 14 w 28"/>
                  <a:gd name="T1" fmla="*/ 34 h 34"/>
                  <a:gd name="T2" fmla="*/ 0 w 28"/>
                  <a:gd name="T3" fmla="*/ 27 h 34"/>
                  <a:gd name="T4" fmla="*/ 21 w 28"/>
                  <a:gd name="T5" fmla="*/ 0 h 34"/>
                  <a:gd name="T6" fmla="*/ 28 w 28"/>
                  <a:gd name="T7" fmla="*/ 13 h 34"/>
                  <a:gd name="T8" fmla="*/ 14 w 28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34"/>
                  <a:gd name="T17" fmla="*/ 28 w 2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28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9" name="Freeform 81"/>
              <p:cNvSpPr>
                <a:spLocks/>
              </p:cNvSpPr>
              <p:nvPr/>
            </p:nvSpPr>
            <p:spPr bwMode="auto">
              <a:xfrm>
                <a:off x="1956" y="1688"/>
                <a:ext cx="28" cy="28"/>
              </a:xfrm>
              <a:custGeom>
                <a:avLst/>
                <a:gdLst>
                  <a:gd name="T0" fmla="*/ 0 w 28"/>
                  <a:gd name="T1" fmla="*/ 21 h 28"/>
                  <a:gd name="T2" fmla="*/ 14 w 28"/>
                  <a:gd name="T3" fmla="*/ 28 h 28"/>
                  <a:gd name="T4" fmla="*/ 28 w 28"/>
                  <a:gd name="T5" fmla="*/ 7 h 28"/>
                  <a:gd name="T6" fmla="*/ 21 w 28"/>
                  <a:gd name="T7" fmla="*/ 0 h 28"/>
                  <a:gd name="T8" fmla="*/ 0 w 28"/>
                  <a:gd name="T9" fmla="*/ 21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8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0" name="Freeform 82"/>
              <p:cNvSpPr>
                <a:spLocks/>
              </p:cNvSpPr>
              <p:nvPr/>
            </p:nvSpPr>
            <p:spPr bwMode="auto">
              <a:xfrm>
                <a:off x="1440" y="1283"/>
                <a:ext cx="35" cy="34"/>
              </a:xfrm>
              <a:custGeom>
                <a:avLst/>
                <a:gdLst>
                  <a:gd name="T0" fmla="*/ 14 w 35"/>
                  <a:gd name="T1" fmla="*/ 34 h 34"/>
                  <a:gd name="T2" fmla="*/ 0 w 35"/>
                  <a:gd name="T3" fmla="*/ 27 h 34"/>
                  <a:gd name="T4" fmla="*/ 21 w 35"/>
                  <a:gd name="T5" fmla="*/ 0 h 34"/>
                  <a:gd name="T6" fmla="*/ 35 w 35"/>
                  <a:gd name="T7" fmla="*/ 13 h 34"/>
                  <a:gd name="T8" fmla="*/ 14 w 35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4"/>
                  <a:gd name="T17" fmla="*/ 35 w 35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5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1" name="Freeform 83"/>
              <p:cNvSpPr>
                <a:spLocks/>
              </p:cNvSpPr>
              <p:nvPr/>
            </p:nvSpPr>
            <p:spPr bwMode="auto">
              <a:xfrm>
                <a:off x="1454" y="1296"/>
                <a:ext cx="523" cy="413"/>
              </a:xfrm>
              <a:custGeom>
                <a:avLst/>
                <a:gdLst>
                  <a:gd name="T0" fmla="*/ 502 w 523"/>
                  <a:gd name="T1" fmla="*/ 413 h 413"/>
                  <a:gd name="T2" fmla="*/ 523 w 523"/>
                  <a:gd name="T3" fmla="*/ 392 h 413"/>
                  <a:gd name="T4" fmla="*/ 21 w 523"/>
                  <a:gd name="T5" fmla="*/ 0 h 413"/>
                  <a:gd name="T6" fmla="*/ 0 w 523"/>
                  <a:gd name="T7" fmla="*/ 21 h 413"/>
                  <a:gd name="T8" fmla="*/ 502 w 523"/>
                  <a:gd name="T9" fmla="*/ 413 h 4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3"/>
                  <a:gd name="T16" fmla="*/ 0 h 413"/>
                  <a:gd name="T17" fmla="*/ 523 w 523"/>
                  <a:gd name="T18" fmla="*/ 413 h 4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3" h="413">
                    <a:moveTo>
                      <a:pt x="502" y="413"/>
                    </a:moveTo>
                    <a:lnTo>
                      <a:pt x="523" y="392"/>
                    </a:lnTo>
                    <a:lnTo>
                      <a:pt x="21" y="0"/>
                    </a:lnTo>
                    <a:lnTo>
                      <a:pt x="0" y="21"/>
                    </a:lnTo>
                    <a:lnTo>
                      <a:pt x="502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2" name="Freeform 84"/>
              <p:cNvSpPr>
                <a:spLocks/>
              </p:cNvSpPr>
              <p:nvPr/>
            </p:nvSpPr>
            <p:spPr bwMode="auto">
              <a:xfrm>
                <a:off x="1956" y="1675"/>
                <a:ext cx="28" cy="34"/>
              </a:xfrm>
              <a:custGeom>
                <a:avLst/>
                <a:gdLst>
                  <a:gd name="T0" fmla="*/ 14 w 28"/>
                  <a:gd name="T1" fmla="*/ 34 h 34"/>
                  <a:gd name="T2" fmla="*/ 28 w 28"/>
                  <a:gd name="T3" fmla="*/ 27 h 34"/>
                  <a:gd name="T4" fmla="*/ 14 w 28"/>
                  <a:gd name="T5" fmla="*/ 0 h 34"/>
                  <a:gd name="T6" fmla="*/ 0 w 28"/>
                  <a:gd name="T7" fmla="*/ 13 h 34"/>
                  <a:gd name="T8" fmla="*/ 14 w 28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34"/>
                  <a:gd name="T17" fmla="*/ 28 w 2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34">
                    <a:moveTo>
                      <a:pt x="14" y="34"/>
                    </a:moveTo>
                    <a:lnTo>
                      <a:pt x="28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3" name="Rectangle 85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4" name="Rectangle 86"/>
              <p:cNvSpPr>
                <a:spLocks noChangeArrowheads="1"/>
              </p:cNvSpPr>
              <p:nvPr/>
            </p:nvSpPr>
            <p:spPr bwMode="auto">
              <a:xfrm>
                <a:off x="1447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5" name="Rectangle 87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6" name="Rectangle 88"/>
              <p:cNvSpPr>
                <a:spLocks noChangeArrowheads="1"/>
              </p:cNvSpPr>
              <p:nvPr/>
            </p:nvSpPr>
            <p:spPr bwMode="auto">
              <a:xfrm>
                <a:off x="2458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7" name="Rectangle 89"/>
              <p:cNvSpPr>
                <a:spLocks noChangeArrowheads="1"/>
              </p:cNvSpPr>
              <p:nvPr/>
            </p:nvSpPr>
            <p:spPr bwMode="auto">
              <a:xfrm>
                <a:off x="1461" y="1290"/>
                <a:ext cx="997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8" name="Oval 90"/>
              <p:cNvSpPr>
                <a:spLocks noChangeArrowheads="1"/>
              </p:cNvSpPr>
              <p:nvPr/>
            </p:nvSpPr>
            <p:spPr bwMode="auto">
              <a:xfrm>
                <a:off x="1379" y="1214"/>
                <a:ext cx="178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9" name="Oval 91"/>
              <p:cNvSpPr>
                <a:spLocks noChangeArrowheads="1"/>
              </p:cNvSpPr>
              <p:nvPr/>
            </p:nvSpPr>
            <p:spPr bwMode="auto">
              <a:xfrm>
                <a:off x="1382" y="1217"/>
                <a:ext cx="172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0" name="Oval 92"/>
              <p:cNvSpPr>
                <a:spLocks noChangeArrowheads="1"/>
              </p:cNvSpPr>
              <p:nvPr/>
            </p:nvSpPr>
            <p:spPr bwMode="auto">
              <a:xfrm>
                <a:off x="1874" y="1613"/>
                <a:ext cx="178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1" name="Oval 93"/>
              <p:cNvSpPr>
                <a:spLocks noChangeArrowheads="1"/>
              </p:cNvSpPr>
              <p:nvPr/>
            </p:nvSpPr>
            <p:spPr bwMode="auto">
              <a:xfrm>
                <a:off x="1877" y="1616"/>
                <a:ext cx="172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2" name="Oval 94"/>
              <p:cNvSpPr>
                <a:spLocks noChangeArrowheads="1"/>
              </p:cNvSpPr>
              <p:nvPr/>
            </p:nvSpPr>
            <p:spPr bwMode="auto">
              <a:xfrm>
                <a:off x="2369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3" name="Oval 95"/>
              <p:cNvSpPr>
                <a:spLocks noChangeArrowheads="1"/>
              </p:cNvSpPr>
              <p:nvPr/>
            </p:nvSpPr>
            <p:spPr bwMode="auto">
              <a:xfrm>
                <a:off x="2372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4" name="Rectangle 96"/>
              <p:cNvSpPr>
                <a:spLocks noChangeArrowheads="1"/>
              </p:cNvSpPr>
              <p:nvPr/>
            </p:nvSpPr>
            <p:spPr bwMode="auto">
              <a:xfrm>
                <a:off x="3991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5" name="Rectangle 97"/>
              <p:cNvSpPr>
                <a:spLocks noChangeArrowheads="1"/>
              </p:cNvSpPr>
              <p:nvPr/>
            </p:nvSpPr>
            <p:spPr bwMode="auto">
              <a:xfrm>
                <a:off x="3991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6" name="Freeform 98"/>
              <p:cNvSpPr>
                <a:spLocks/>
              </p:cNvSpPr>
              <p:nvPr/>
            </p:nvSpPr>
            <p:spPr bwMode="auto">
              <a:xfrm>
                <a:off x="3627" y="1688"/>
                <a:ext cx="27" cy="28"/>
              </a:xfrm>
              <a:custGeom>
                <a:avLst/>
                <a:gdLst>
                  <a:gd name="T0" fmla="*/ 0 w 27"/>
                  <a:gd name="T1" fmla="*/ 21 h 28"/>
                  <a:gd name="T2" fmla="*/ 14 w 27"/>
                  <a:gd name="T3" fmla="*/ 28 h 28"/>
                  <a:gd name="T4" fmla="*/ 27 w 27"/>
                  <a:gd name="T5" fmla="*/ 7 h 28"/>
                  <a:gd name="T6" fmla="*/ 21 w 27"/>
                  <a:gd name="T7" fmla="*/ 0 h 28"/>
                  <a:gd name="T8" fmla="*/ 0 w 27"/>
                  <a:gd name="T9" fmla="*/ 21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28"/>
                  <a:gd name="T17" fmla="*/ 27 w 27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7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7" name="Freeform 99"/>
              <p:cNvSpPr>
                <a:spLocks/>
              </p:cNvSpPr>
              <p:nvPr/>
            </p:nvSpPr>
            <p:spPr bwMode="auto">
              <a:xfrm>
                <a:off x="3118" y="1283"/>
                <a:ext cx="34" cy="34"/>
              </a:xfrm>
              <a:custGeom>
                <a:avLst/>
                <a:gdLst>
                  <a:gd name="T0" fmla="*/ 14 w 34"/>
                  <a:gd name="T1" fmla="*/ 34 h 34"/>
                  <a:gd name="T2" fmla="*/ 0 w 34"/>
                  <a:gd name="T3" fmla="*/ 27 h 34"/>
                  <a:gd name="T4" fmla="*/ 21 w 34"/>
                  <a:gd name="T5" fmla="*/ 0 h 34"/>
                  <a:gd name="T6" fmla="*/ 34 w 34"/>
                  <a:gd name="T7" fmla="*/ 13 h 34"/>
                  <a:gd name="T8" fmla="*/ 14 w 34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34"/>
                  <a:gd name="T17" fmla="*/ 34 w 3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4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8" name="Freeform 100"/>
              <p:cNvSpPr>
                <a:spLocks/>
              </p:cNvSpPr>
              <p:nvPr/>
            </p:nvSpPr>
            <p:spPr bwMode="auto">
              <a:xfrm>
                <a:off x="3132" y="1296"/>
                <a:ext cx="516" cy="413"/>
              </a:xfrm>
              <a:custGeom>
                <a:avLst/>
                <a:gdLst>
                  <a:gd name="T0" fmla="*/ 495 w 516"/>
                  <a:gd name="T1" fmla="*/ 413 h 413"/>
                  <a:gd name="T2" fmla="*/ 516 w 516"/>
                  <a:gd name="T3" fmla="*/ 392 h 413"/>
                  <a:gd name="T4" fmla="*/ 20 w 516"/>
                  <a:gd name="T5" fmla="*/ 0 h 413"/>
                  <a:gd name="T6" fmla="*/ 0 w 516"/>
                  <a:gd name="T7" fmla="*/ 21 h 413"/>
                  <a:gd name="T8" fmla="*/ 495 w 516"/>
                  <a:gd name="T9" fmla="*/ 413 h 4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413"/>
                  <a:gd name="T17" fmla="*/ 516 w 516"/>
                  <a:gd name="T18" fmla="*/ 413 h 4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413">
                    <a:moveTo>
                      <a:pt x="495" y="413"/>
                    </a:moveTo>
                    <a:lnTo>
                      <a:pt x="516" y="392"/>
                    </a:lnTo>
                    <a:lnTo>
                      <a:pt x="20" y="0"/>
                    </a:lnTo>
                    <a:lnTo>
                      <a:pt x="0" y="21"/>
                    </a:lnTo>
                    <a:lnTo>
                      <a:pt x="495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9" name="Freeform 101"/>
              <p:cNvSpPr>
                <a:spLocks/>
              </p:cNvSpPr>
              <p:nvPr/>
            </p:nvSpPr>
            <p:spPr bwMode="auto">
              <a:xfrm>
                <a:off x="3627" y="1675"/>
                <a:ext cx="27" cy="34"/>
              </a:xfrm>
              <a:custGeom>
                <a:avLst/>
                <a:gdLst>
                  <a:gd name="T0" fmla="*/ 14 w 27"/>
                  <a:gd name="T1" fmla="*/ 34 h 34"/>
                  <a:gd name="T2" fmla="*/ 27 w 27"/>
                  <a:gd name="T3" fmla="*/ 27 h 34"/>
                  <a:gd name="T4" fmla="*/ 14 w 27"/>
                  <a:gd name="T5" fmla="*/ 0 h 34"/>
                  <a:gd name="T6" fmla="*/ 0 w 27"/>
                  <a:gd name="T7" fmla="*/ 13 h 34"/>
                  <a:gd name="T8" fmla="*/ 14 w 27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34"/>
                  <a:gd name="T17" fmla="*/ 27 w 2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34">
                    <a:moveTo>
                      <a:pt x="14" y="34"/>
                    </a:moveTo>
                    <a:lnTo>
                      <a:pt x="27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0" name="Rectangle 102"/>
              <p:cNvSpPr>
                <a:spLocks noChangeArrowheads="1"/>
              </p:cNvSpPr>
              <p:nvPr/>
            </p:nvSpPr>
            <p:spPr bwMode="auto">
              <a:xfrm>
                <a:off x="3125" y="1290"/>
                <a:ext cx="27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1" name="Rectangle 103"/>
              <p:cNvSpPr>
                <a:spLocks noChangeArrowheads="1"/>
              </p:cNvSpPr>
              <p:nvPr/>
            </p:nvSpPr>
            <p:spPr bwMode="auto">
              <a:xfrm>
                <a:off x="3125" y="1303"/>
                <a:ext cx="27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2" name="Oval 104"/>
              <p:cNvSpPr>
                <a:spLocks noChangeArrowheads="1"/>
              </p:cNvSpPr>
              <p:nvPr/>
            </p:nvSpPr>
            <p:spPr bwMode="auto">
              <a:xfrm>
                <a:off x="3049" y="1214"/>
                <a:ext cx="179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3" name="Oval 105"/>
              <p:cNvSpPr>
                <a:spLocks noChangeArrowheads="1"/>
              </p:cNvSpPr>
              <p:nvPr/>
            </p:nvSpPr>
            <p:spPr bwMode="auto">
              <a:xfrm>
                <a:off x="3052" y="1217"/>
                <a:ext cx="173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4" name="Oval 106"/>
              <p:cNvSpPr>
                <a:spLocks noChangeArrowheads="1"/>
              </p:cNvSpPr>
              <p:nvPr/>
            </p:nvSpPr>
            <p:spPr bwMode="auto">
              <a:xfrm>
                <a:off x="3544" y="1613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5" name="Oval 107"/>
              <p:cNvSpPr>
                <a:spLocks noChangeArrowheads="1"/>
              </p:cNvSpPr>
              <p:nvPr/>
            </p:nvSpPr>
            <p:spPr bwMode="auto">
              <a:xfrm>
                <a:off x="3548" y="1616"/>
                <a:ext cx="179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6" name="Oval 108"/>
              <p:cNvSpPr>
                <a:spLocks noChangeArrowheads="1"/>
              </p:cNvSpPr>
              <p:nvPr/>
            </p:nvSpPr>
            <p:spPr bwMode="auto">
              <a:xfrm>
                <a:off x="3916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7" name="Oval 109"/>
              <p:cNvSpPr>
                <a:spLocks noChangeArrowheads="1"/>
              </p:cNvSpPr>
              <p:nvPr/>
            </p:nvSpPr>
            <p:spPr bwMode="auto">
              <a:xfrm>
                <a:off x="3919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8" name="Line 110"/>
              <p:cNvSpPr>
                <a:spLocks noChangeShapeType="1"/>
              </p:cNvSpPr>
              <p:nvPr/>
            </p:nvSpPr>
            <p:spPr bwMode="auto">
              <a:xfrm>
                <a:off x="1296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9" name="Line 111"/>
              <p:cNvSpPr>
                <a:spLocks noChangeShapeType="1"/>
              </p:cNvSpPr>
              <p:nvPr/>
            </p:nvSpPr>
            <p:spPr bwMode="auto">
              <a:xfrm>
                <a:off x="1296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0" name="Line 112"/>
              <p:cNvSpPr>
                <a:spLocks noChangeShapeType="1"/>
              </p:cNvSpPr>
              <p:nvPr/>
            </p:nvSpPr>
            <p:spPr bwMode="auto">
              <a:xfrm>
                <a:off x="1296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1" name="Line 113"/>
              <p:cNvSpPr>
                <a:spLocks noChangeShapeType="1"/>
              </p:cNvSpPr>
              <p:nvPr/>
            </p:nvSpPr>
            <p:spPr bwMode="auto">
              <a:xfrm>
                <a:off x="1296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2" name="Line 114"/>
              <p:cNvSpPr>
                <a:spLocks noChangeShapeType="1"/>
              </p:cNvSpPr>
              <p:nvPr/>
            </p:nvSpPr>
            <p:spPr bwMode="auto">
              <a:xfrm>
                <a:off x="1296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3" name="Line 115"/>
              <p:cNvSpPr>
                <a:spLocks noChangeShapeType="1"/>
              </p:cNvSpPr>
              <p:nvPr/>
            </p:nvSpPr>
            <p:spPr bwMode="auto">
              <a:xfrm>
                <a:off x="1296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4" name="Line 116"/>
              <p:cNvSpPr>
                <a:spLocks noChangeShapeType="1"/>
              </p:cNvSpPr>
              <p:nvPr/>
            </p:nvSpPr>
            <p:spPr bwMode="auto">
              <a:xfrm>
                <a:off x="1296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5" name="Line 117"/>
              <p:cNvSpPr>
                <a:spLocks noChangeShapeType="1"/>
              </p:cNvSpPr>
              <p:nvPr/>
            </p:nvSpPr>
            <p:spPr bwMode="auto">
              <a:xfrm>
                <a:off x="1296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6" name="Line 118"/>
              <p:cNvSpPr>
                <a:spLocks noChangeShapeType="1"/>
              </p:cNvSpPr>
              <p:nvPr/>
            </p:nvSpPr>
            <p:spPr bwMode="auto">
              <a:xfrm>
                <a:off x="1296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7" name="Line 119"/>
              <p:cNvSpPr>
                <a:spLocks noChangeShapeType="1"/>
              </p:cNvSpPr>
              <p:nvPr/>
            </p:nvSpPr>
            <p:spPr bwMode="auto">
              <a:xfrm flipV="1">
                <a:off x="2657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8" name="Line 120"/>
              <p:cNvSpPr>
                <a:spLocks noChangeShapeType="1"/>
              </p:cNvSpPr>
              <p:nvPr/>
            </p:nvSpPr>
            <p:spPr bwMode="auto">
              <a:xfrm flipV="1">
                <a:off x="2657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9" name="Line 121"/>
              <p:cNvSpPr>
                <a:spLocks noChangeShapeType="1"/>
              </p:cNvSpPr>
              <p:nvPr/>
            </p:nvSpPr>
            <p:spPr bwMode="auto">
              <a:xfrm flipV="1">
                <a:off x="2657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0" name="Line 122"/>
              <p:cNvSpPr>
                <a:spLocks noChangeShapeType="1"/>
              </p:cNvSpPr>
              <p:nvPr/>
            </p:nvSpPr>
            <p:spPr bwMode="auto">
              <a:xfrm flipV="1">
                <a:off x="2657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1" name="Line 123"/>
              <p:cNvSpPr>
                <a:spLocks noChangeShapeType="1"/>
              </p:cNvSpPr>
              <p:nvPr/>
            </p:nvSpPr>
            <p:spPr bwMode="auto">
              <a:xfrm flipV="1">
                <a:off x="2657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2" name="Line 124"/>
              <p:cNvSpPr>
                <a:spLocks noChangeShapeType="1"/>
              </p:cNvSpPr>
              <p:nvPr/>
            </p:nvSpPr>
            <p:spPr bwMode="auto">
              <a:xfrm flipV="1">
                <a:off x="2657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3" name="Line 125"/>
              <p:cNvSpPr>
                <a:spLocks noChangeShapeType="1"/>
              </p:cNvSpPr>
              <p:nvPr/>
            </p:nvSpPr>
            <p:spPr bwMode="auto">
              <a:xfrm flipV="1">
                <a:off x="2657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4" name="Line 126"/>
              <p:cNvSpPr>
                <a:spLocks noChangeShapeType="1"/>
              </p:cNvSpPr>
              <p:nvPr/>
            </p:nvSpPr>
            <p:spPr bwMode="auto">
              <a:xfrm flipV="1">
                <a:off x="2657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5" name="Line 127"/>
              <p:cNvSpPr>
                <a:spLocks noChangeShapeType="1"/>
              </p:cNvSpPr>
              <p:nvPr/>
            </p:nvSpPr>
            <p:spPr bwMode="auto">
              <a:xfrm flipV="1">
                <a:off x="2657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6" name="Freeform 128"/>
              <p:cNvSpPr>
                <a:spLocks/>
              </p:cNvSpPr>
              <p:nvPr/>
            </p:nvSpPr>
            <p:spPr bwMode="auto">
              <a:xfrm>
                <a:off x="2644" y="1125"/>
                <a:ext cx="13" cy="48"/>
              </a:xfrm>
              <a:custGeom>
                <a:avLst/>
                <a:gdLst>
                  <a:gd name="T0" fmla="*/ 13 w 13"/>
                  <a:gd name="T1" fmla="*/ 48 h 48"/>
                  <a:gd name="T2" fmla="*/ 13 w 13"/>
                  <a:gd name="T3" fmla="*/ 34 h 48"/>
                  <a:gd name="T4" fmla="*/ 0 w 13"/>
                  <a:gd name="T5" fmla="*/ 0 h 48"/>
                  <a:gd name="T6" fmla="*/ 0 w 1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48"/>
                  <a:gd name="T14" fmla="*/ 13 w 1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48">
                    <a:moveTo>
                      <a:pt x="13" y="48"/>
                    </a:moveTo>
                    <a:lnTo>
                      <a:pt x="13" y="3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7" name="Line 129"/>
              <p:cNvSpPr>
                <a:spLocks noChangeShapeType="1"/>
              </p:cNvSpPr>
              <p:nvPr/>
            </p:nvSpPr>
            <p:spPr bwMode="auto">
              <a:xfrm>
                <a:off x="2864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8" name="Line 130"/>
              <p:cNvSpPr>
                <a:spLocks noChangeShapeType="1"/>
              </p:cNvSpPr>
              <p:nvPr/>
            </p:nvSpPr>
            <p:spPr bwMode="auto">
              <a:xfrm>
                <a:off x="2864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9" name="Line 131"/>
              <p:cNvSpPr>
                <a:spLocks noChangeShapeType="1"/>
              </p:cNvSpPr>
              <p:nvPr/>
            </p:nvSpPr>
            <p:spPr bwMode="auto">
              <a:xfrm>
                <a:off x="2864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0" name="Line 132"/>
              <p:cNvSpPr>
                <a:spLocks noChangeShapeType="1"/>
              </p:cNvSpPr>
              <p:nvPr/>
            </p:nvSpPr>
            <p:spPr bwMode="auto">
              <a:xfrm>
                <a:off x="2864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1" name="Line 133"/>
              <p:cNvSpPr>
                <a:spLocks noChangeShapeType="1"/>
              </p:cNvSpPr>
              <p:nvPr/>
            </p:nvSpPr>
            <p:spPr bwMode="auto">
              <a:xfrm>
                <a:off x="2864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2" name="Line 134"/>
              <p:cNvSpPr>
                <a:spLocks noChangeShapeType="1"/>
              </p:cNvSpPr>
              <p:nvPr/>
            </p:nvSpPr>
            <p:spPr bwMode="auto">
              <a:xfrm>
                <a:off x="2864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3" name="Line 135"/>
              <p:cNvSpPr>
                <a:spLocks noChangeShapeType="1"/>
              </p:cNvSpPr>
              <p:nvPr/>
            </p:nvSpPr>
            <p:spPr bwMode="auto">
              <a:xfrm>
                <a:off x="2864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4" name="Line 136"/>
              <p:cNvSpPr>
                <a:spLocks noChangeShapeType="1"/>
              </p:cNvSpPr>
              <p:nvPr/>
            </p:nvSpPr>
            <p:spPr bwMode="auto">
              <a:xfrm>
                <a:off x="2864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5" name="Line 137"/>
              <p:cNvSpPr>
                <a:spLocks noChangeShapeType="1"/>
              </p:cNvSpPr>
              <p:nvPr/>
            </p:nvSpPr>
            <p:spPr bwMode="auto">
              <a:xfrm>
                <a:off x="2864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6" name="Line 138"/>
              <p:cNvSpPr>
                <a:spLocks noChangeShapeType="1"/>
              </p:cNvSpPr>
              <p:nvPr/>
            </p:nvSpPr>
            <p:spPr bwMode="auto">
              <a:xfrm flipV="1">
                <a:off x="4225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7" name="Line 139"/>
              <p:cNvSpPr>
                <a:spLocks noChangeShapeType="1"/>
              </p:cNvSpPr>
              <p:nvPr/>
            </p:nvSpPr>
            <p:spPr bwMode="auto">
              <a:xfrm flipV="1">
                <a:off x="4225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8" name="Line 140"/>
              <p:cNvSpPr>
                <a:spLocks noChangeShapeType="1"/>
              </p:cNvSpPr>
              <p:nvPr/>
            </p:nvSpPr>
            <p:spPr bwMode="auto">
              <a:xfrm flipV="1">
                <a:off x="4225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9" name="Line 141"/>
              <p:cNvSpPr>
                <a:spLocks noChangeShapeType="1"/>
              </p:cNvSpPr>
              <p:nvPr/>
            </p:nvSpPr>
            <p:spPr bwMode="auto">
              <a:xfrm flipV="1">
                <a:off x="4225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0" name="Line 142"/>
              <p:cNvSpPr>
                <a:spLocks noChangeShapeType="1"/>
              </p:cNvSpPr>
              <p:nvPr/>
            </p:nvSpPr>
            <p:spPr bwMode="auto">
              <a:xfrm flipV="1">
                <a:off x="4225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1" name="Line 143"/>
              <p:cNvSpPr>
                <a:spLocks noChangeShapeType="1"/>
              </p:cNvSpPr>
              <p:nvPr/>
            </p:nvSpPr>
            <p:spPr bwMode="auto">
              <a:xfrm flipV="1">
                <a:off x="4225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2" name="Line 144"/>
              <p:cNvSpPr>
                <a:spLocks noChangeShapeType="1"/>
              </p:cNvSpPr>
              <p:nvPr/>
            </p:nvSpPr>
            <p:spPr bwMode="auto">
              <a:xfrm flipV="1">
                <a:off x="4225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3" name="Line 145"/>
              <p:cNvSpPr>
                <a:spLocks noChangeShapeType="1"/>
              </p:cNvSpPr>
              <p:nvPr/>
            </p:nvSpPr>
            <p:spPr bwMode="auto">
              <a:xfrm flipV="1">
                <a:off x="4225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4" name="Line 146"/>
              <p:cNvSpPr>
                <a:spLocks noChangeShapeType="1"/>
              </p:cNvSpPr>
              <p:nvPr/>
            </p:nvSpPr>
            <p:spPr bwMode="auto">
              <a:xfrm flipV="1">
                <a:off x="4225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5" name="Freeform 147"/>
              <p:cNvSpPr>
                <a:spLocks/>
              </p:cNvSpPr>
              <p:nvPr/>
            </p:nvSpPr>
            <p:spPr bwMode="auto">
              <a:xfrm>
                <a:off x="4204" y="1125"/>
                <a:ext cx="21" cy="48"/>
              </a:xfrm>
              <a:custGeom>
                <a:avLst/>
                <a:gdLst>
                  <a:gd name="T0" fmla="*/ 21 w 21"/>
                  <a:gd name="T1" fmla="*/ 48 h 48"/>
                  <a:gd name="T2" fmla="*/ 21 w 21"/>
                  <a:gd name="T3" fmla="*/ 34 h 48"/>
                  <a:gd name="T4" fmla="*/ 0 w 21"/>
                  <a:gd name="T5" fmla="*/ 0 h 48"/>
                  <a:gd name="T6" fmla="*/ 0 w 21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48"/>
                  <a:gd name="T14" fmla="*/ 21 w 21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48">
                    <a:moveTo>
                      <a:pt x="21" y="48"/>
                    </a:moveTo>
                    <a:lnTo>
                      <a:pt x="21" y="3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43" name="Line 148"/>
            <p:cNvSpPr>
              <a:spLocks noChangeShapeType="1"/>
            </p:cNvSpPr>
            <p:nvPr/>
          </p:nvSpPr>
          <p:spPr bwMode="auto">
            <a:xfrm flipH="1">
              <a:off x="410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4" name="Line 149"/>
            <p:cNvSpPr>
              <a:spLocks noChangeShapeType="1"/>
            </p:cNvSpPr>
            <p:nvPr/>
          </p:nvSpPr>
          <p:spPr bwMode="auto">
            <a:xfrm flipH="1">
              <a:off x="401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5" name="Line 150"/>
            <p:cNvSpPr>
              <a:spLocks noChangeShapeType="1"/>
            </p:cNvSpPr>
            <p:nvPr/>
          </p:nvSpPr>
          <p:spPr bwMode="auto">
            <a:xfrm flipH="1">
              <a:off x="391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6" name="Line 151"/>
            <p:cNvSpPr>
              <a:spLocks noChangeShapeType="1"/>
            </p:cNvSpPr>
            <p:nvPr/>
          </p:nvSpPr>
          <p:spPr bwMode="auto">
            <a:xfrm flipH="1">
              <a:off x="381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7" name="Line 152"/>
            <p:cNvSpPr>
              <a:spLocks noChangeShapeType="1"/>
            </p:cNvSpPr>
            <p:nvPr/>
          </p:nvSpPr>
          <p:spPr bwMode="auto">
            <a:xfrm flipH="1">
              <a:off x="372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8" name="Line 153"/>
            <p:cNvSpPr>
              <a:spLocks noChangeShapeType="1"/>
            </p:cNvSpPr>
            <p:nvPr/>
          </p:nvSpPr>
          <p:spPr bwMode="auto">
            <a:xfrm flipH="1">
              <a:off x="362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9" name="Freeform 154"/>
            <p:cNvSpPr>
              <a:spLocks/>
            </p:cNvSpPr>
            <p:nvPr/>
          </p:nvSpPr>
          <p:spPr bwMode="auto">
            <a:xfrm>
              <a:off x="3531" y="1111"/>
              <a:ext cx="55" cy="1"/>
            </a:xfrm>
            <a:custGeom>
              <a:avLst/>
              <a:gdLst>
                <a:gd name="T0" fmla="*/ 55 w 55"/>
                <a:gd name="T1" fmla="*/ 0 h 1"/>
                <a:gd name="T2" fmla="*/ 13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55" y="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50" name="Line 155"/>
            <p:cNvSpPr>
              <a:spLocks noChangeShapeType="1"/>
            </p:cNvSpPr>
            <p:nvPr/>
          </p:nvSpPr>
          <p:spPr bwMode="auto">
            <a:xfrm flipH="1">
              <a:off x="343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51" name="Line 156"/>
            <p:cNvSpPr>
              <a:spLocks noChangeShapeType="1"/>
            </p:cNvSpPr>
            <p:nvPr/>
          </p:nvSpPr>
          <p:spPr bwMode="auto">
            <a:xfrm flipH="1">
              <a:off x="333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52" name="Line 157"/>
            <p:cNvSpPr>
              <a:spLocks noChangeShapeType="1"/>
            </p:cNvSpPr>
            <p:nvPr/>
          </p:nvSpPr>
          <p:spPr bwMode="auto">
            <a:xfrm flipH="1">
              <a:off x="324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53" name="Line 158"/>
            <p:cNvSpPr>
              <a:spLocks noChangeShapeType="1"/>
            </p:cNvSpPr>
            <p:nvPr/>
          </p:nvSpPr>
          <p:spPr bwMode="auto">
            <a:xfrm flipH="1">
              <a:off x="314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54" name="Line 159"/>
            <p:cNvSpPr>
              <a:spLocks noChangeShapeType="1"/>
            </p:cNvSpPr>
            <p:nvPr/>
          </p:nvSpPr>
          <p:spPr bwMode="auto">
            <a:xfrm flipH="1">
              <a:off x="304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55" name="Line 160"/>
            <p:cNvSpPr>
              <a:spLocks noChangeShapeType="1"/>
            </p:cNvSpPr>
            <p:nvPr/>
          </p:nvSpPr>
          <p:spPr bwMode="auto">
            <a:xfrm flipH="1">
              <a:off x="295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4" name="Rectangle 309"/>
          <p:cNvSpPr>
            <a:spLocks noChangeArrowheads="1"/>
          </p:cNvSpPr>
          <p:nvPr/>
        </p:nvSpPr>
        <p:spPr bwMode="auto">
          <a:xfrm>
            <a:off x="381000" y="1524000"/>
            <a:ext cx="8763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FA2C25"/>
                </a:solidFill>
                <a:latin typeface="Times" charset="0"/>
              </a:rPr>
              <a:t>connected graph</a:t>
            </a:r>
            <a:r>
              <a:rPr lang="en-US" altLang="en-US">
                <a:latin typeface="Times" charset="0"/>
              </a:rPr>
              <a:t>: any two vertices are connected by some path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>
              <a:latin typeface="Times" charset="0"/>
            </a:endParaRPr>
          </a:p>
        </p:txBody>
      </p:sp>
      <p:sp>
        <p:nvSpPr>
          <p:cNvPr id="31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cs typeface="Times New Roman" pitchFamily="18" charset="0"/>
              </a:rPr>
              <a:t>Graph terminology (cont.)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0800" y="1524000"/>
            <a:ext cx="6286500" cy="1981200"/>
            <a:chOff x="828" y="564"/>
            <a:chExt cx="3960" cy="1248"/>
          </a:xfrm>
        </p:grpSpPr>
        <p:sp>
          <p:nvSpPr>
            <p:cNvPr id="35882" name="Oval 3"/>
            <p:cNvSpPr>
              <a:spLocks noChangeArrowheads="1"/>
            </p:cNvSpPr>
            <p:nvPr/>
          </p:nvSpPr>
          <p:spPr bwMode="auto">
            <a:xfrm>
              <a:off x="828" y="564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PMingLiU" pitchFamily="18" charset="-120"/>
                </a:rPr>
                <a:t>0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22" y="564"/>
              <a:ext cx="941" cy="816"/>
              <a:chOff x="1008" y="720"/>
              <a:chExt cx="912" cy="816"/>
            </a:xfrm>
          </p:grpSpPr>
          <p:sp>
            <p:nvSpPr>
              <p:cNvPr id="35896" name="Oval 5"/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0</a:t>
                </a:r>
              </a:p>
            </p:txBody>
          </p:sp>
          <p:sp>
            <p:nvSpPr>
              <p:cNvPr id="35897" name="Oval 6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1</a:t>
                </a:r>
              </a:p>
            </p:txBody>
          </p:sp>
          <p:sp>
            <p:nvSpPr>
              <p:cNvPr id="35898" name="Oval 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2</a:t>
                </a:r>
              </a:p>
            </p:txBody>
          </p:sp>
          <p:sp>
            <p:nvSpPr>
              <p:cNvPr id="35899" name="Line 8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0" name="Line 9"/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84" name="Oval 10"/>
            <p:cNvSpPr>
              <a:spLocks noChangeArrowheads="1"/>
            </p:cNvSpPr>
            <p:nvPr/>
          </p:nvSpPr>
          <p:spPr bwMode="auto">
            <a:xfrm>
              <a:off x="285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PMingLiU" pitchFamily="18" charset="-120"/>
                </a:rPr>
                <a:t>3</a:t>
              </a:r>
            </a:p>
          </p:txBody>
        </p:sp>
        <p:sp>
          <p:nvSpPr>
            <p:cNvPr id="35885" name="Oval 11"/>
            <p:cNvSpPr>
              <a:spLocks noChangeArrowheads="1"/>
            </p:cNvSpPr>
            <p:nvPr/>
          </p:nvSpPr>
          <p:spPr bwMode="auto">
            <a:xfrm>
              <a:off x="2561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PMingLiU" pitchFamily="18" charset="-120"/>
                </a:rPr>
                <a:t>1</a:t>
              </a:r>
            </a:p>
          </p:txBody>
        </p:sp>
        <p:sp>
          <p:nvSpPr>
            <p:cNvPr id="35886" name="Oval 12"/>
            <p:cNvSpPr>
              <a:spLocks noChangeArrowheads="1"/>
            </p:cNvSpPr>
            <p:nvPr/>
          </p:nvSpPr>
          <p:spPr bwMode="auto">
            <a:xfrm>
              <a:off x="315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PMingLiU" pitchFamily="18" charset="-120"/>
                </a:rPr>
                <a:t>2</a:t>
              </a:r>
            </a:p>
          </p:txBody>
        </p:sp>
        <p:sp>
          <p:nvSpPr>
            <p:cNvPr id="35887" name="Line 13"/>
            <p:cNvSpPr>
              <a:spLocks noChangeShapeType="1"/>
            </p:cNvSpPr>
            <p:nvPr/>
          </p:nvSpPr>
          <p:spPr bwMode="auto">
            <a:xfrm flipH="1" flipV="1">
              <a:off x="2759" y="900"/>
              <a:ext cx="1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8" name="Line 14"/>
            <p:cNvSpPr>
              <a:spLocks noChangeShapeType="1"/>
            </p:cNvSpPr>
            <p:nvPr/>
          </p:nvSpPr>
          <p:spPr bwMode="auto">
            <a:xfrm flipV="1">
              <a:off x="3155" y="900"/>
              <a:ext cx="9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Oval 15"/>
            <p:cNvSpPr>
              <a:spLocks noChangeArrowheads="1"/>
            </p:cNvSpPr>
            <p:nvPr/>
          </p:nvSpPr>
          <p:spPr bwMode="auto">
            <a:xfrm>
              <a:off x="414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PMingLiU" pitchFamily="18" charset="-120"/>
                </a:rPr>
                <a:t>0</a:t>
              </a:r>
            </a:p>
          </p:txBody>
        </p:sp>
        <p:sp>
          <p:nvSpPr>
            <p:cNvPr id="35890" name="Oval 16"/>
            <p:cNvSpPr>
              <a:spLocks noChangeArrowheads="1"/>
            </p:cNvSpPr>
            <p:nvPr/>
          </p:nvSpPr>
          <p:spPr bwMode="auto">
            <a:xfrm>
              <a:off x="384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PMingLiU" pitchFamily="18" charset="-120"/>
                </a:rPr>
                <a:t>1</a:t>
              </a:r>
            </a:p>
          </p:txBody>
        </p:sp>
        <p:sp>
          <p:nvSpPr>
            <p:cNvPr id="35891" name="Oval 17"/>
            <p:cNvSpPr>
              <a:spLocks noChangeArrowheads="1"/>
            </p:cNvSpPr>
            <p:nvPr/>
          </p:nvSpPr>
          <p:spPr bwMode="auto">
            <a:xfrm>
              <a:off x="4442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PMingLiU" pitchFamily="18" charset="-120"/>
                </a:rPr>
                <a:t>2</a:t>
              </a:r>
            </a:p>
          </p:txBody>
        </p:sp>
        <p:sp>
          <p:nvSpPr>
            <p:cNvPr id="35892" name="Oval 18"/>
            <p:cNvSpPr>
              <a:spLocks noChangeArrowheads="1"/>
            </p:cNvSpPr>
            <p:nvPr/>
          </p:nvSpPr>
          <p:spPr bwMode="auto">
            <a:xfrm>
              <a:off x="4145" y="1476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PMingLiU" pitchFamily="18" charset="-120"/>
                </a:rPr>
                <a:t>3</a:t>
              </a:r>
            </a:p>
          </p:txBody>
        </p:sp>
        <p:sp>
          <p:nvSpPr>
            <p:cNvPr id="35893" name="Line 19"/>
            <p:cNvSpPr>
              <a:spLocks noChangeShapeType="1"/>
            </p:cNvSpPr>
            <p:nvPr/>
          </p:nvSpPr>
          <p:spPr bwMode="auto">
            <a:xfrm>
              <a:off x="4194" y="118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4" name="Line 20"/>
            <p:cNvSpPr>
              <a:spLocks noChangeShapeType="1"/>
            </p:cNvSpPr>
            <p:nvPr/>
          </p:nvSpPr>
          <p:spPr bwMode="auto">
            <a:xfrm>
              <a:off x="4305" y="9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5" name="Line 21"/>
            <p:cNvSpPr>
              <a:spLocks noChangeShapeType="1"/>
            </p:cNvSpPr>
            <p:nvPr/>
          </p:nvSpPr>
          <p:spPr bwMode="auto">
            <a:xfrm flipH="1">
              <a:off x="4454" y="1368"/>
              <a:ext cx="99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3" name="Text Box 22"/>
          <p:cNvSpPr txBox="1">
            <a:spLocks noChangeArrowheads="1"/>
          </p:cNvSpPr>
          <p:nvPr/>
        </p:nvSpPr>
        <p:spPr bwMode="auto">
          <a:xfrm>
            <a:off x="2590800" y="2971800"/>
            <a:ext cx="599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 </a:t>
            </a:r>
            <a:r>
              <a:rPr kumimoji="1" lang="en-US" altLang="zh-TW" sz="2000">
                <a:ea typeface="PMingLiU" pitchFamily="18" charset="-120"/>
              </a:rPr>
              <a:t>(i)                    (ii)                       (iii)                           (iv)</a:t>
            </a:r>
          </a:p>
          <a:p>
            <a:r>
              <a:rPr kumimoji="1" lang="en-US" altLang="zh-TW" sz="2000">
                <a:ea typeface="PMingLiU" pitchFamily="18" charset="-120"/>
              </a:rPr>
              <a:t>                       (a) Some of the subgraph of G</a:t>
            </a:r>
            <a:r>
              <a:rPr kumimoji="1" lang="en-US" altLang="zh-TW" sz="2000" baseline="-25000">
                <a:ea typeface="PMingLiU" pitchFamily="18" charset="-120"/>
              </a:rPr>
              <a:t>1</a:t>
            </a:r>
            <a:r>
              <a:rPr kumimoji="1" lang="en-US" altLang="zh-TW" sz="2000">
                <a:ea typeface="PMingLiU" pitchFamily="18" charset="-120"/>
              </a:rPr>
              <a:t>   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819400" y="3810000"/>
            <a:ext cx="5981700" cy="2247900"/>
            <a:chOff x="924" y="2400"/>
            <a:chExt cx="3768" cy="1416"/>
          </a:xfrm>
        </p:grpSpPr>
        <p:sp>
          <p:nvSpPr>
            <p:cNvPr id="35865" name="Oval 24"/>
            <p:cNvSpPr>
              <a:spLocks noChangeArrowheads="1"/>
            </p:cNvSpPr>
            <p:nvPr/>
          </p:nvSpPr>
          <p:spPr bwMode="auto">
            <a:xfrm>
              <a:off x="924" y="2448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PMingLiU" pitchFamily="18" charset="-120"/>
                </a:rPr>
                <a:t>0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848" y="2436"/>
              <a:ext cx="347" cy="864"/>
              <a:chOff x="1692" y="2568"/>
              <a:chExt cx="347" cy="864"/>
            </a:xfrm>
          </p:grpSpPr>
          <p:sp>
            <p:nvSpPr>
              <p:cNvPr id="35880" name="Oval 26"/>
              <p:cNvSpPr>
                <a:spLocks noChangeArrowheads="1"/>
              </p:cNvSpPr>
              <p:nvPr/>
            </p:nvSpPr>
            <p:spPr bwMode="auto">
              <a:xfrm>
                <a:off x="1692" y="2568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0</a:t>
                </a:r>
              </a:p>
            </p:txBody>
          </p:sp>
          <p:sp>
            <p:nvSpPr>
              <p:cNvPr id="35881" name="Oval 27"/>
              <p:cNvSpPr>
                <a:spLocks noChangeArrowheads="1"/>
              </p:cNvSpPr>
              <p:nvPr/>
            </p:nvSpPr>
            <p:spPr bwMode="auto">
              <a:xfrm>
                <a:off x="1692" y="3096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1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952" y="2400"/>
              <a:ext cx="347" cy="1416"/>
              <a:chOff x="2940" y="2544"/>
              <a:chExt cx="347" cy="1416"/>
            </a:xfrm>
          </p:grpSpPr>
          <p:sp>
            <p:nvSpPr>
              <p:cNvPr id="35877" name="Oval 29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0</a:t>
                </a:r>
              </a:p>
            </p:txBody>
          </p:sp>
          <p:sp>
            <p:nvSpPr>
              <p:cNvPr id="35878" name="Oval 30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1</a:t>
                </a:r>
              </a:p>
            </p:txBody>
          </p:sp>
          <p:sp>
            <p:nvSpPr>
              <p:cNvPr id="35879" name="Oval 31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2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176" y="2400"/>
              <a:ext cx="347" cy="1416"/>
              <a:chOff x="2940" y="2544"/>
              <a:chExt cx="347" cy="1416"/>
            </a:xfrm>
          </p:grpSpPr>
          <p:sp>
            <p:nvSpPr>
              <p:cNvPr id="35874" name="Oval 33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0</a:t>
                </a:r>
              </a:p>
            </p:txBody>
          </p:sp>
          <p:sp>
            <p:nvSpPr>
              <p:cNvPr id="35875" name="Oval 34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1</a:t>
                </a:r>
              </a:p>
            </p:txBody>
          </p:sp>
          <p:sp>
            <p:nvSpPr>
              <p:cNvPr id="35876" name="Oval 35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PMingLiU" pitchFamily="18" charset="-120"/>
                  </a:rPr>
                  <a:t>2</a:t>
                </a:r>
              </a:p>
            </p:txBody>
          </p:sp>
        </p:grpSp>
        <p:sp>
          <p:nvSpPr>
            <p:cNvPr id="35869" name="Line 36"/>
            <p:cNvSpPr>
              <a:spLocks noChangeShapeType="1"/>
            </p:cNvSpPr>
            <p:nvPr/>
          </p:nvSpPr>
          <p:spPr bwMode="auto">
            <a:xfrm>
              <a:off x="2016" y="27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Line 37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Line 38"/>
            <p:cNvSpPr>
              <a:spLocks noChangeShapeType="1"/>
            </p:cNvSpPr>
            <p:nvPr/>
          </p:nvSpPr>
          <p:spPr bwMode="auto">
            <a:xfrm>
              <a:off x="3132" y="32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Freeform 39"/>
            <p:cNvSpPr>
              <a:spLocks/>
            </p:cNvSpPr>
            <p:nvPr/>
          </p:nvSpPr>
          <p:spPr bwMode="auto">
            <a:xfrm>
              <a:off x="4016" y="2664"/>
              <a:ext cx="184" cy="360"/>
            </a:xfrm>
            <a:custGeom>
              <a:avLst/>
              <a:gdLst>
                <a:gd name="T0" fmla="*/ 124 w 124"/>
                <a:gd name="T1" fmla="*/ 0 h 432"/>
                <a:gd name="T2" fmla="*/ 28 w 124"/>
                <a:gd name="T3" fmla="*/ 120 h 432"/>
                <a:gd name="T4" fmla="*/ 16 w 124"/>
                <a:gd name="T5" fmla="*/ 288 h 432"/>
                <a:gd name="T6" fmla="*/ 124 w 124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432"/>
                <a:gd name="T14" fmla="*/ 124 w 12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Freeform 40"/>
            <p:cNvSpPr>
              <a:spLocks/>
            </p:cNvSpPr>
            <p:nvPr/>
          </p:nvSpPr>
          <p:spPr bwMode="auto">
            <a:xfrm flipH="1">
              <a:off x="4508" y="2664"/>
              <a:ext cx="184" cy="360"/>
            </a:xfrm>
            <a:custGeom>
              <a:avLst/>
              <a:gdLst>
                <a:gd name="T0" fmla="*/ 124 w 124"/>
                <a:gd name="T1" fmla="*/ 0 h 432"/>
                <a:gd name="T2" fmla="*/ 28 w 124"/>
                <a:gd name="T3" fmla="*/ 120 h 432"/>
                <a:gd name="T4" fmla="*/ 16 w 124"/>
                <a:gd name="T5" fmla="*/ 288 h 432"/>
                <a:gd name="T6" fmla="*/ 124 w 124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432"/>
                <a:gd name="T14" fmla="*/ 124 w 12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5" name="Rectangle 41"/>
          <p:cNvSpPr>
            <a:spLocks noChangeArrowheads="1"/>
          </p:cNvSpPr>
          <p:nvPr/>
        </p:nvSpPr>
        <p:spPr bwMode="auto">
          <a:xfrm>
            <a:off x="2819400" y="6019800"/>
            <a:ext cx="591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000">
                <a:ea typeface="PMingLiU" pitchFamily="18" charset="-120"/>
              </a:rPr>
              <a:t>(i)                    (ii)                       (iii)                           (iv)</a:t>
            </a:r>
          </a:p>
          <a:p>
            <a:pPr algn="ctr"/>
            <a:r>
              <a:rPr kumimoji="1" lang="en-US" altLang="zh-TW" sz="2000">
                <a:ea typeface="PMingLiU" pitchFamily="18" charset="-120"/>
              </a:rPr>
              <a:t>                       (b) Some of the subgraph of G</a:t>
            </a:r>
            <a:r>
              <a:rPr kumimoji="1" lang="en-US" altLang="zh-TW" sz="2000" baseline="-25000">
                <a:ea typeface="PMingLiU" pitchFamily="18" charset="-120"/>
              </a:rPr>
              <a:t>3</a:t>
            </a:r>
            <a:r>
              <a:rPr kumimoji="1" lang="en-US" altLang="zh-TW" sz="2000">
                <a:ea typeface="PMingLiU" pitchFamily="18" charset="-120"/>
              </a:rPr>
              <a:t>   </a:t>
            </a:r>
          </a:p>
        </p:txBody>
      </p:sp>
      <p:sp>
        <p:nvSpPr>
          <p:cNvPr id="35846" name="Oval 44"/>
          <p:cNvSpPr>
            <a:spLocks noChangeArrowheads="1"/>
          </p:cNvSpPr>
          <p:nvPr/>
        </p:nvSpPr>
        <p:spPr bwMode="auto">
          <a:xfrm>
            <a:off x="1371600" y="1295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PMingLiU" pitchFamily="18" charset="-120"/>
              </a:rPr>
              <a:t>0</a:t>
            </a:r>
          </a:p>
        </p:txBody>
      </p:sp>
      <p:sp>
        <p:nvSpPr>
          <p:cNvPr id="35847" name="Oval 45"/>
          <p:cNvSpPr>
            <a:spLocks noChangeArrowheads="1"/>
          </p:cNvSpPr>
          <p:nvPr/>
        </p:nvSpPr>
        <p:spPr bwMode="auto">
          <a:xfrm>
            <a:off x="685800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PMingLiU" pitchFamily="18" charset="-120"/>
              </a:rPr>
              <a:t>1</a:t>
            </a:r>
          </a:p>
        </p:txBody>
      </p:sp>
      <p:sp>
        <p:nvSpPr>
          <p:cNvPr id="35848" name="Oval 46"/>
          <p:cNvSpPr>
            <a:spLocks noChangeArrowheads="1"/>
          </p:cNvSpPr>
          <p:nvPr/>
        </p:nvSpPr>
        <p:spPr bwMode="auto">
          <a:xfrm>
            <a:off x="2057400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PMingLiU" pitchFamily="18" charset="-120"/>
              </a:rPr>
              <a:t>2</a:t>
            </a:r>
          </a:p>
        </p:txBody>
      </p:sp>
      <p:sp>
        <p:nvSpPr>
          <p:cNvPr id="35849" name="Oval 47"/>
          <p:cNvSpPr>
            <a:spLocks noChangeArrowheads="1"/>
          </p:cNvSpPr>
          <p:nvPr/>
        </p:nvSpPr>
        <p:spPr bwMode="auto">
          <a:xfrm>
            <a:off x="1371600" y="2667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PMingLiU" pitchFamily="18" charset="-120"/>
              </a:rPr>
              <a:t>3</a:t>
            </a:r>
          </a:p>
        </p:txBody>
      </p:sp>
      <p:sp>
        <p:nvSpPr>
          <p:cNvPr id="35850" name="Line 48"/>
          <p:cNvSpPr>
            <a:spLocks noChangeShapeType="1"/>
          </p:cNvSpPr>
          <p:nvPr/>
        </p:nvSpPr>
        <p:spPr bwMode="auto">
          <a:xfrm>
            <a:off x="1593850" y="1746250"/>
            <a:ext cx="1588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49"/>
          <p:cNvSpPr>
            <a:spLocks noChangeShapeType="1"/>
          </p:cNvSpPr>
          <p:nvPr/>
        </p:nvSpPr>
        <p:spPr bwMode="auto">
          <a:xfrm>
            <a:off x="1136650" y="2279650"/>
            <a:ext cx="914400" cy="15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50"/>
          <p:cNvSpPr>
            <a:spLocks noChangeShapeType="1"/>
          </p:cNvSpPr>
          <p:nvPr/>
        </p:nvSpPr>
        <p:spPr bwMode="auto">
          <a:xfrm flipH="1">
            <a:off x="1025525" y="1670050"/>
            <a:ext cx="407988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51"/>
          <p:cNvSpPr>
            <a:spLocks noChangeShapeType="1"/>
          </p:cNvSpPr>
          <p:nvPr/>
        </p:nvSpPr>
        <p:spPr bwMode="auto">
          <a:xfrm>
            <a:off x="1746250" y="16700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52"/>
          <p:cNvSpPr>
            <a:spLocks noChangeShapeType="1"/>
          </p:cNvSpPr>
          <p:nvPr/>
        </p:nvSpPr>
        <p:spPr bwMode="auto">
          <a:xfrm>
            <a:off x="1011238" y="2486025"/>
            <a:ext cx="354012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53"/>
          <p:cNvSpPr>
            <a:spLocks noChangeShapeType="1"/>
          </p:cNvSpPr>
          <p:nvPr/>
        </p:nvSpPr>
        <p:spPr bwMode="auto">
          <a:xfrm flipH="1">
            <a:off x="1800225" y="24590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54"/>
          <p:cNvSpPr>
            <a:spLocks noChangeArrowheads="1"/>
          </p:cNvSpPr>
          <p:nvPr/>
        </p:nvSpPr>
        <p:spPr bwMode="auto">
          <a:xfrm>
            <a:off x="1371600" y="297180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solidFill>
                  <a:schemeClr val="tx2"/>
                </a:solidFill>
                <a:ea typeface="PMingLiU" pitchFamily="18" charset="-120"/>
              </a:rPr>
              <a:t>G</a:t>
            </a:r>
            <a:r>
              <a:rPr kumimoji="1" lang="en-US" altLang="zh-TW" sz="1800">
                <a:solidFill>
                  <a:schemeClr val="tx2"/>
                </a:solidFill>
                <a:ea typeface="PMingLiU" pitchFamily="18" charset="-120"/>
              </a:rPr>
              <a:t>1</a:t>
            </a:r>
          </a:p>
        </p:txBody>
      </p:sp>
      <p:sp>
        <p:nvSpPr>
          <p:cNvPr id="35857" name="Oval 55"/>
          <p:cNvSpPr>
            <a:spLocks noChangeArrowheads="1"/>
          </p:cNvSpPr>
          <p:nvPr/>
        </p:nvSpPr>
        <p:spPr bwMode="auto">
          <a:xfrm>
            <a:off x="1419225" y="34877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PMingLiU" pitchFamily="18" charset="-120"/>
              </a:rPr>
              <a:t>0</a:t>
            </a:r>
          </a:p>
        </p:txBody>
      </p:sp>
      <p:sp>
        <p:nvSpPr>
          <p:cNvPr id="35858" name="Oval 56"/>
          <p:cNvSpPr>
            <a:spLocks noChangeArrowheads="1"/>
          </p:cNvSpPr>
          <p:nvPr/>
        </p:nvSpPr>
        <p:spPr bwMode="auto">
          <a:xfrm>
            <a:off x="1417638" y="4591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PMingLiU" pitchFamily="18" charset="-120"/>
              </a:rPr>
              <a:t>1</a:t>
            </a:r>
          </a:p>
        </p:txBody>
      </p:sp>
      <p:sp>
        <p:nvSpPr>
          <p:cNvPr id="35859" name="Oval 57"/>
          <p:cNvSpPr>
            <a:spLocks noChangeArrowheads="1"/>
          </p:cNvSpPr>
          <p:nvPr/>
        </p:nvSpPr>
        <p:spPr bwMode="auto">
          <a:xfrm>
            <a:off x="1433513" y="5610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PMingLiU" pitchFamily="18" charset="-120"/>
              </a:rPr>
              <a:t>2</a:t>
            </a:r>
          </a:p>
        </p:txBody>
      </p:sp>
      <p:sp>
        <p:nvSpPr>
          <p:cNvPr id="35860" name="Line 58"/>
          <p:cNvSpPr>
            <a:spLocks noChangeShapeType="1"/>
          </p:cNvSpPr>
          <p:nvPr/>
        </p:nvSpPr>
        <p:spPr bwMode="auto">
          <a:xfrm>
            <a:off x="1655763" y="5046663"/>
            <a:ext cx="1587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59"/>
          <p:cNvSpPr>
            <a:spLocks noChangeShapeType="1"/>
          </p:cNvSpPr>
          <p:nvPr/>
        </p:nvSpPr>
        <p:spPr bwMode="auto">
          <a:xfrm flipV="1">
            <a:off x="1833563" y="3876675"/>
            <a:ext cx="1587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60"/>
          <p:cNvSpPr>
            <a:spLocks noChangeShapeType="1"/>
          </p:cNvSpPr>
          <p:nvPr/>
        </p:nvSpPr>
        <p:spPr bwMode="auto">
          <a:xfrm>
            <a:off x="1465263" y="3903663"/>
            <a:ext cx="1587" cy="735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61"/>
          <p:cNvSpPr>
            <a:spLocks noChangeArrowheads="1"/>
          </p:cNvSpPr>
          <p:nvPr/>
        </p:nvSpPr>
        <p:spPr bwMode="auto">
          <a:xfrm>
            <a:off x="1330325" y="632936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solidFill>
                  <a:schemeClr val="tx2"/>
                </a:solidFill>
                <a:ea typeface="PMingLiU" pitchFamily="18" charset="-120"/>
              </a:rPr>
              <a:t>G</a:t>
            </a:r>
            <a:r>
              <a:rPr kumimoji="1" lang="en-US" altLang="zh-TW" sz="1800">
                <a:solidFill>
                  <a:schemeClr val="tx2"/>
                </a:solidFill>
                <a:ea typeface="PMingLiU" pitchFamily="18" charset="-120"/>
              </a:rPr>
              <a:t>3</a:t>
            </a:r>
          </a:p>
        </p:txBody>
      </p:sp>
      <p:sp>
        <p:nvSpPr>
          <p:cNvPr id="35864" name="Rectangle 63"/>
          <p:cNvSpPr>
            <a:spLocks noChangeArrowheads="1"/>
          </p:cNvSpPr>
          <p:nvPr/>
        </p:nvSpPr>
        <p:spPr bwMode="auto">
          <a:xfrm>
            <a:off x="13716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3200" i="1" dirty="0" err="1">
                <a:solidFill>
                  <a:schemeClr val="hlink"/>
                </a:solidFill>
                <a:latin typeface="Georgia" pitchFamily="18" charset="0"/>
              </a:rPr>
              <a:t>Subgraphs</a:t>
            </a:r>
            <a:r>
              <a:rPr lang="en-US" altLang="en-US" sz="3200" i="1" dirty="0">
                <a:solidFill>
                  <a:schemeClr val="hlink"/>
                </a:solidFill>
                <a:latin typeface="Georgia" pitchFamily="18" charset="0"/>
              </a:rPr>
              <a:t> Examples</a:t>
            </a:r>
          </a:p>
        </p:txBody>
      </p:sp>
      <p:sp>
        <p:nvSpPr>
          <p:cNvPr id="61" name="Rectangle 4"/>
          <p:cNvSpPr txBox="1">
            <a:spLocks noChangeArrowheads="1"/>
          </p:cNvSpPr>
          <p:nvPr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</p:spPr>
        <p:txBody>
          <a:bodyPr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Graph terminology (cont.)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534400" cy="3733800"/>
          </a:xfrm>
        </p:spPr>
        <p:txBody>
          <a:bodyPr/>
          <a:lstStyle/>
          <a:p>
            <a:r>
              <a:rPr lang="en-US" altLang="en-US" sz="2400" smtClean="0">
                <a:solidFill>
                  <a:srgbClr val="008000"/>
                </a:solidFill>
              </a:rPr>
              <a:t>tree</a:t>
            </a:r>
            <a:r>
              <a:rPr lang="en-US" altLang="en-US" sz="2400" smtClean="0"/>
              <a:t> - connected graph without cycles</a:t>
            </a:r>
          </a:p>
          <a:p>
            <a:r>
              <a:rPr lang="en-US" altLang="en-US" sz="2400" smtClean="0">
                <a:solidFill>
                  <a:srgbClr val="FA2C25"/>
                </a:solidFill>
              </a:rPr>
              <a:t>forest</a:t>
            </a:r>
            <a:r>
              <a:rPr lang="en-US" altLang="en-US" sz="2400" smtClean="0"/>
              <a:t> - collection of trees</a:t>
            </a:r>
          </a:p>
        </p:txBody>
      </p:sp>
      <p:pic>
        <p:nvPicPr>
          <p:cNvPr id="368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362200" y="2743200"/>
            <a:ext cx="4953000" cy="3989388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304800"/>
            <a:ext cx="7772400" cy="533400"/>
          </a:xfrm>
          <a:prstGeom prst="rect">
            <a:avLst/>
          </a:prstGeom>
          <a:noFill/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Graph terminology (cont.)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781800" cy="1676400"/>
          </a:xfrm>
        </p:spPr>
        <p:txBody>
          <a:bodyPr/>
          <a:lstStyle/>
          <a:p>
            <a:pPr eaLnBrk="1" hangingPunct="1"/>
            <a:r>
              <a:rPr lang="en-US" sz="2800" smtClean="0">
                <a:cs typeface="Times New Roman" pitchFamily="18" charset="0"/>
              </a:rPr>
              <a:t>What is the number of edges in a complete directed graph with N vertices? </a:t>
            </a: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cs typeface="Times New Roman" pitchFamily="18" charset="0"/>
              </a:rPr>
              <a:t>		</a:t>
            </a:r>
            <a:r>
              <a:rPr lang="en-US" sz="2400" i="1" smtClean="0">
                <a:cs typeface="Times New Roman" pitchFamily="18" charset="0"/>
              </a:rPr>
              <a:t>N * (N-1)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cs typeface="Times New Roman" pitchFamily="18" charset="0"/>
              </a:rPr>
              <a:t>Graph terminology (cont.)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20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2"/>
          <a:srcRect t="19006" r="60785"/>
          <a:stretch>
            <a:fillRect/>
          </a:stretch>
        </p:blipFill>
        <p:spPr bwMode="auto">
          <a:xfrm>
            <a:off x="3962400" y="2514600"/>
            <a:ext cx="4038600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524000"/>
          </a:xfrm>
        </p:spPr>
        <p:txBody>
          <a:bodyPr/>
          <a:lstStyle/>
          <a:p>
            <a:pPr eaLnBrk="1" hangingPunct="1"/>
            <a:r>
              <a:rPr lang="en-US" sz="2800" smtClean="0">
                <a:cs typeface="Times New Roman" pitchFamily="18" charset="0"/>
              </a:rPr>
              <a:t>What is the number of edges in a complete undirected graph with N vertices? </a:t>
            </a: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ea typeface="MS Mincho" charset="-128"/>
              </a:rPr>
              <a:t>		</a:t>
            </a:r>
            <a:r>
              <a:rPr lang="en-US" sz="2400" i="1" smtClean="0">
                <a:ea typeface="MS Mincho" charset="-128"/>
              </a:rPr>
              <a:t>N * (N-1) / 2</a:t>
            </a:r>
            <a:endParaRPr lang="en-US" sz="2800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cs typeface="Times New Roman" pitchFamily="18" charset="0"/>
              </a:rPr>
              <a:t>Graph terminology (cont.)</a:t>
            </a:r>
            <a:endParaRPr lang="en-US" sz="400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4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2"/>
          <a:srcRect l="54903"/>
          <a:stretch>
            <a:fillRect/>
          </a:stretch>
        </p:blipFill>
        <p:spPr bwMode="auto">
          <a:xfrm>
            <a:off x="4038600" y="2514600"/>
            <a:ext cx="37750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066800"/>
          </a:xfrm>
        </p:spPr>
        <p:txBody>
          <a:bodyPr/>
          <a:lstStyle/>
          <a:p>
            <a:pPr eaLnBrk="1" hangingPunct="1"/>
            <a:r>
              <a:rPr lang="en-US" sz="2800" u="sng" smtClean="0">
                <a:ea typeface="MS Mincho" charset="-128"/>
              </a:rPr>
              <a:t>Weighted graph</a:t>
            </a:r>
            <a:r>
              <a:rPr lang="en-US" sz="2800" smtClean="0">
                <a:ea typeface="MS Mincho" charset="-128"/>
              </a:rPr>
              <a:t>: a graph in which each edge carries a value</a:t>
            </a:r>
            <a:r>
              <a:rPr lang="en-US" sz="2800" smtClean="0"/>
              <a:t> 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cs typeface="Times New Roman" pitchFamily="18" charset="0"/>
              </a:rPr>
              <a:t>Graph terminology (cont.)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292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1371600" y="2667000"/>
            <a:ext cx="6400800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8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 Properties</a:t>
            </a:r>
            <a:r>
              <a:rPr lang="en-US" sz="36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1" i="0" u="none" strike="noStrike" cap="none" baseline="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800" b="0" i="0" u="none" strike="noStrike" cap="none" baseline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Number of Edges – Undirected Graph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no. of possible pairs in an n vertex graph is </a:t>
            </a:r>
            <a:r>
              <a:rPr lang="en-US" sz="2800" b="0" i="0" u="none" strike="noStrike" cap="none" baseline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n*(n-1)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Since edge </a:t>
            </a:r>
            <a:r>
              <a:rPr lang="en-US" sz="2800" b="0" i="1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(u,v)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rPr lang="en-US" sz="2800" b="1" i="0" u="sng" strike="noStrike" cap="none" baseline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the same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as edge </a:t>
            </a:r>
            <a:r>
              <a:rPr lang="en-US" sz="2800" b="0" i="1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(v,u)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the number of edges in an undirected graph is </a:t>
            </a:r>
            <a:r>
              <a:rPr lang="en-US" sz="2800" b="0" i="0" u="none" strike="noStrike" cap="none" baseline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n*(n-1)/2.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endParaRPr sz="2800" b="0" i="0" u="none" strike="noStrike" cap="none" baseline="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endParaRPr sz="2800" b="0" i="0" u="none" strike="noStrike" cap="none" baseline="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endParaRPr sz="2800" b="0" i="0" u="none" strike="noStrike" cap="none" baseline="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endParaRPr sz="2800" b="0" i="0" u="none" strike="noStrike" cap="none" baseline="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Graph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27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4114800"/>
            <a:ext cx="6324600" cy="24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1313689"/>
            <a:ext cx="8229600" cy="51511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of Edges - Directed Graph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no. of possible pairs in an n vertex graph is </a:t>
            </a:r>
            <a:r>
              <a:rPr lang="en-US" sz="2800" b="0" i="0" u="none" strike="noStrike" cap="none" baseline="0" dirty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n*(n-1)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Since edge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u,v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rPr lang="en-US" sz="2800" b="1" i="0" u="sng" strike="noStrike" cap="none" baseline="0" dirty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not the same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as edge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v,u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the number of edges in a directed graph is </a:t>
            </a:r>
            <a:r>
              <a:rPr lang="en-US" sz="2800" b="0" i="0" u="none" strike="noStrike" cap="none" baseline="0" dirty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n*(n-1)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Thus, the number of edges in a directed graph is </a:t>
            </a:r>
            <a:r>
              <a:rPr lang="en-US" sz="2800" b="1" i="0" u="none" strike="noStrike" cap="none" baseline="0" dirty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≤ n*(n-1)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endParaRPr sz="2800" b="1" i="0" u="none" strike="noStrike" cap="none" baseline="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28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4191001"/>
            <a:ext cx="5375063" cy="26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49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Graph Properties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85850" y="1457325"/>
            <a:ext cx="8058150" cy="496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zh-TW" sz="3200" dirty="0">
                <a:solidFill>
                  <a:srgbClr val="CC3300"/>
                </a:solidFill>
                <a:ea typeface="PMingLiU" pitchFamily="18" charset="-120"/>
              </a:rPr>
              <a:t>degree of a vertex</a:t>
            </a:r>
            <a:r>
              <a:rPr kumimoji="1" lang="en-US" altLang="zh-TW" sz="3200" dirty="0">
                <a:ea typeface="PMingLiU" pitchFamily="18" charset="-120"/>
              </a:rPr>
              <a:t> in an undirected graph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kumimoji="1" lang="en-US" altLang="zh-TW" sz="2800" dirty="0">
                <a:ea typeface="PMingLiU" pitchFamily="18" charset="-120"/>
              </a:rPr>
              <a:t># of nodes in adjacency list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kumimoji="1" lang="en-US" altLang="zh-TW" sz="3200" dirty="0" smtClean="0">
              <a:solidFill>
                <a:srgbClr val="CC3300"/>
              </a:solidFill>
              <a:ea typeface="PMingLiU" pitchFamily="18" charset="-12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zh-TW" sz="3200" dirty="0" smtClean="0">
                <a:solidFill>
                  <a:srgbClr val="CC3300"/>
                </a:solidFill>
                <a:ea typeface="PMingLiU" pitchFamily="18" charset="-120"/>
              </a:rPr>
              <a:t>out-degree</a:t>
            </a:r>
            <a:r>
              <a:rPr kumimoji="1" lang="en-US" altLang="zh-TW" sz="3200" dirty="0" smtClean="0">
                <a:ea typeface="PMingLiU" pitchFamily="18" charset="-120"/>
              </a:rPr>
              <a:t> </a:t>
            </a:r>
            <a:r>
              <a:rPr kumimoji="1" lang="en-US" altLang="zh-TW" sz="3200" dirty="0">
                <a:ea typeface="PMingLiU" pitchFamily="18" charset="-120"/>
              </a:rPr>
              <a:t>of a vertex in a directed graph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kumimoji="1" lang="en-US" altLang="zh-TW" sz="2800" dirty="0">
                <a:ea typeface="PMingLiU" pitchFamily="18" charset="-120"/>
              </a:rPr>
              <a:t># of nodes in its adjacency list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kumimoji="1" lang="en-US" altLang="zh-TW" sz="3200" dirty="0" smtClean="0">
              <a:solidFill>
                <a:srgbClr val="CC3300"/>
              </a:solidFill>
              <a:ea typeface="PMingLiU" pitchFamily="18" charset="-12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zh-TW" sz="3200" dirty="0" smtClean="0">
                <a:solidFill>
                  <a:srgbClr val="CC3300"/>
                </a:solidFill>
                <a:ea typeface="PMingLiU" pitchFamily="18" charset="-120"/>
              </a:rPr>
              <a:t>in-degree</a:t>
            </a:r>
            <a:r>
              <a:rPr kumimoji="1" lang="en-US" altLang="zh-TW" sz="3200" dirty="0" smtClean="0">
                <a:ea typeface="PMingLiU" pitchFamily="18" charset="-120"/>
              </a:rPr>
              <a:t> </a:t>
            </a:r>
            <a:r>
              <a:rPr kumimoji="1" lang="en-US" altLang="zh-TW" sz="3200" dirty="0">
                <a:ea typeface="PMingLiU" pitchFamily="18" charset="-120"/>
              </a:rPr>
              <a:t>of a vertex in a directed graph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kumimoji="1" lang="en-US" altLang="zh-TW" sz="2800" dirty="0">
                <a:ea typeface="PMingLiU" pitchFamily="18" charset="-120"/>
              </a:rPr>
              <a:t>traverse the whole data structure</a:t>
            </a:r>
          </a:p>
          <a:p>
            <a:pPr algn="just">
              <a:spcBef>
                <a:spcPct val="50000"/>
              </a:spcBef>
            </a:pPr>
            <a:endParaRPr kumimoji="1" lang="en-US" altLang="zh-TW" sz="2000" dirty="0">
              <a:solidFill>
                <a:srgbClr val="CC3300"/>
              </a:solidFill>
              <a:ea typeface="DFKai-SB" pitchFamily="65" charset="-120"/>
            </a:endParaRPr>
          </a:p>
        </p:txBody>
      </p:sp>
      <p:sp>
        <p:nvSpPr>
          <p:cNvPr id="6" name="Shape 249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Graph Properties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Formal definition of graphs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A graph </a:t>
            </a:r>
            <a:r>
              <a:rPr lang="en-US" i="1" smtClean="0">
                <a:cs typeface="Times New Roman" pitchFamily="18" charset="0"/>
              </a:rPr>
              <a:t>G</a:t>
            </a:r>
            <a:r>
              <a:rPr lang="en-US" smtClean="0">
                <a:cs typeface="Times New Roman" pitchFamily="18" charset="0"/>
              </a:rPr>
              <a:t> is defined as follows: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s-ES_tradnl" smtClean="0">
                <a:cs typeface="Times New Roman" pitchFamily="18" charset="0"/>
              </a:rPr>
              <a:t>				</a:t>
            </a:r>
            <a:r>
              <a:rPr lang="es-ES_tradnl" i="1" smtClean="0">
                <a:cs typeface="Times New Roman" pitchFamily="18" charset="0"/>
              </a:rPr>
              <a:t>G=(V,E)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	</a:t>
            </a:r>
            <a:r>
              <a:rPr lang="en-US" i="1" smtClean="0">
                <a:cs typeface="Times New Roman" pitchFamily="18" charset="0"/>
              </a:rPr>
              <a:t>V(G):</a:t>
            </a:r>
            <a:r>
              <a:rPr lang="en-US" smtClean="0">
                <a:cs typeface="Times New Roman" pitchFamily="18" charset="0"/>
              </a:rPr>
              <a:t> a finite, nonempty set of vertices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	</a:t>
            </a:r>
            <a:r>
              <a:rPr lang="en-US" i="1" smtClean="0">
                <a:cs typeface="Times New Roman" pitchFamily="18" charset="0"/>
              </a:rPr>
              <a:t>E(G):</a:t>
            </a:r>
            <a:r>
              <a:rPr lang="en-US" smtClean="0">
                <a:cs typeface="Times New Roman" pitchFamily="18" charset="0"/>
              </a:rPr>
              <a:t> a set of edges (pairs of vertices)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30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129238" algn="l" rtl="0">
              <a:spcBef>
                <a:spcPts val="0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29238" algn="l" rtl="0"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29238" algn="l" rtl="0"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29238" algn="l" rtl="0"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95000"/>
              <a:buFont typeface="Noto Symbol"/>
              <a:buChar char="•"/>
            </a:pPr>
            <a:r>
              <a:rPr lang="en-US" sz="2400" b="0" i="0" u="none" strike="noStrike" cap="none" baseline="0" dirty="0" smtClean="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In-degree example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e.g., </a:t>
            </a: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indegree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= 1, </a:t>
            </a: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indegree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 = 0</a:t>
            </a: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>
              <a:spcBef>
                <a:spcPts val="480"/>
              </a:spcBef>
              <a:buClr>
                <a:schemeClr val="accent3"/>
              </a:buClr>
              <a:buSzPct val="95000"/>
              <a:buFont typeface="Noto Symbol"/>
              <a:buChar char="•"/>
            </a:pPr>
            <a:r>
              <a:rPr lang="en-US" sz="2400" dirty="0" smtClean="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Out-degree example 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e.g.,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outdegree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= 1,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outdegree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 = 2</a:t>
            </a:r>
          </a:p>
          <a:p>
            <a:pPr marL="274320" marR="0" lvl="0" indent="-274320" algn="l" rtl="0"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129238" algn="l" rtl="0"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1066801"/>
            <a:ext cx="6300787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49"/>
          <p:cNvSpPr txBox="1">
            <a:spLocks/>
          </p:cNvSpPr>
          <p:nvPr/>
        </p:nvSpPr>
        <p:spPr>
          <a:xfrm>
            <a:off x="457200" y="685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Graph Properties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 Representation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graphs to be computationally useful, they have to be conveniently represented in programs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There are two computer representations of graphs: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Adjacency matrix representation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Adjacency lists representation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31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1" u="none" strike="noStrike" cap="none" baseline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Adjacency Matrix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square grid of boolean values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the graph contains N vertices, then the grid contains N rows and N columns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two vertices numbered I and J, the element at row I and column J is true if there is an edge from I to J, otherwise false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32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" name="Shape 2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 Representation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Adjacency Matrix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33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2" name="Shape 293"/>
          <p:cNvGrpSpPr/>
          <p:nvPr/>
        </p:nvGrpSpPr>
        <p:grpSpPr>
          <a:xfrm>
            <a:off x="381000" y="3657601"/>
            <a:ext cx="2438400" cy="2133599"/>
            <a:chOff x="240" y="1631"/>
            <a:chExt cx="1536" cy="1343"/>
          </a:xfrm>
        </p:grpSpPr>
        <p:sp>
          <p:nvSpPr>
            <p:cNvPr id="294" name="Shape 294"/>
            <p:cNvSpPr/>
            <p:nvPr/>
          </p:nvSpPr>
          <p:spPr>
            <a:xfrm>
              <a:off x="240" y="206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76" y="2687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719" y="1631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439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488" y="176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299" name="Shape 299"/>
            <p:cNvCxnSpPr>
              <a:stCxn id="296" idx="6"/>
              <a:endCxn id="298" idx="2"/>
            </p:cNvCxnSpPr>
            <p:nvPr/>
          </p:nvCxnSpPr>
          <p:spPr>
            <a:xfrm>
              <a:off x="1008" y="1776"/>
              <a:ext cx="5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0" name="Shape 300"/>
            <p:cNvCxnSpPr>
              <a:stCxn id="294" idx="6"/>
              <a:endCxn id="297" idx="2"/>
            </p:cNvCxnSpPr>
            <p:nvPr/>
          </p:nvCxnSpPr>
          <p:spPr>
            <a:xfrm>
              <a:off x="528" y="2208"/>
              <a:ext cx="900" cy="6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" name="Shape 301"/>
            <p:cNvCxnSpPr>
              <a:stCxn id="294" idx="7"/>
              <a:endCxn id="296" idx="3"/>
            </p:cNvCxnSpPr>
            <p:nvPr/>
          </p:nvCxnSpPr>
          <p:spPr>
            <a:xfrm rot="10800000" flipH="1">
              <a:off x="485" y="1806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2" name="Shape 302"/>
            <p:cNvCxnSpPr>
              <a:stCxn id="295" idx="1"/>
              <a:endCxn id="294" idx="4"/>
            </p:cNvCxnSpPr>
            <p:nvPr/>
          </p:nvCxnSpPr>
          <p:spPr>
            <a:xfrm rot="10800000">
              <a:off x="318" y="243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3" name="Shape 303"/>
            <p:cNvCxnSpPr>
              <a:stCxn id="297" idx="0"/>
              <a:endCxn id="298" idx="4"/>
            </p:cNvCxnSpPr>
            <p:nvPr/>
          </p:nvCxnSpPr>
          <p:spPr>
            <a:xfrm rot="10800000">
              <a:off x="1584" y="1992"/>
              <a:ext cx="0" cy="6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4" name="Shape 304"/>
            <p:cNvSpPr txBox="1"/>
            <p:nvPr/>
          </p:nvSpPr>
          <p:spPr>
            <a:xfrm>
              <a:off x="767" y="1679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</a:t>
              </a: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288" y="2112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1535" y="1823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</a:t>
              </a: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623" y="2736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0</a:t>
              </a: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1488" y="2639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</a:t>
              </a:r>
            </a:p>
          </p:txBody>
        </p:sp>
      </p:grpSp>
      <p:sp>
        <p:nvSpPr>
          <p:cNvPr id="309" name="Shape 309"/>
          <p:cNvSpPr txBox="1"/>
          <p:nvPr/>
        </p:nvSpPr>
        <p:spPr>
          <a:xfrm>
            <a:off x="2971800" y="4243387"/>
            <a:ext cx="6172199" cy="284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0	1	2	3	4</a:t>
            </a: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	false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true	false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	false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true	false</a:t>
            </a: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	false	true	false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true</a:t>
            </a: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	false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	false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true	false</a:t>
            </a:r>
          </a:p>
          <a:p>
            <a:pPr marL="0" marR="0" lvl="0" indent="0" algn="ctr" rtl="0">
              <a:spcBef>
                <a:spcPts val="90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267200" y="4572001"/>
            <a:ext cx="4495800" cy="2133599"/>
          </a:xfrm>
          <a:prstGeom prst="bracketPair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Shape 275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Graph Representation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Shape 315"/>
          <p:cNvCxnSpPr/>
          <p:nvPr/>
        </p:nvCxnSpPr>
        <p:spPr>
          <a:xfrm>
            <a:off x="1143000" y="2819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>
            <a:off x="1143000" y="2819400"/>
            <a:ext cx="144780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828800" y="4114799"/>
            <a:ext cx="76200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>
            <a:off x="1143000" y="4114800"/>
            <a:ext cx="685799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 rot="10800000">
            <a:off x="1143000" y="2819399"/>
            <a:ext cx="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2590800" y="2819400"/>
            <a:ext cx="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1143000" y="41148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</a:t>
            </a:r>
          </a:p>
        </p:txBody>
      </p:sp>
      <p:sp>
        <p:nvSpPr>
          <p:cNvPr id="323" name="Shape 323"/>
          <p:cNvSpPr/>
          <p:nvPr/>
        </p:nvSpPr>
        <p:spPr>
          <a:xfrm>
            <a:off x="838200" y="25146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524000" y="51054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838200" y="38100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286000" y="38100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2286000" y="25146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914400" y="2543175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362200" y="3838575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90600" y="3810000"/>
            <a:ext cx="45720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600200" y="5133975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362200" y="2543175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2514600"/>
            <a:ext cx="3667125" cy="2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34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Shape 275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Graph Representation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35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991600" cy="89611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Adjacency </a:t>
            </a: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Matrix: -</a:t>
            </a:r>
            <a:r>
              <a:rPr lang="en-US" sz="40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Directed </a:t>
            </a:r>
            <a:r>
              <a:rPr lang="en-US" sz="4000" b="0" i="0" u="none" strike="noStrike" cap="none" baseline="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Multigraphs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A:</a:t>
            </a:r>
          </a:p>
        </p:txBody>
      </p:sp>
      <p:sp>
        <p:nvSpPr>
          <p:cNvPr id="345" name="Shape 345"/>
          <p:cNvSpPr/>
          <p:nvPr/>
        </p:nvSpPr>
        <p:spPr>
          <a:xfrm>
            <a:off x="29718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</a:p>
        </p:txBody>
      </p:sp>
      <p:sp>
        <p:nvSpPr>
          <p:cNvPr id="346" name="Shape 346"/>
          <p:cNvSpPr/>
          <p:nvPr/>
        </p:nvSpPr>
        <p:spPr>
          <a:xfrm>
            <a:off x="41910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</a:p>
        </p:txBody>
      </p:sp>
      <p:sp>
        <p:nvSpPr>
          <p:cNvPr id="347" name="Shape 347"/>
          <p:cNvSpPr/>
          <p:nvPr/>
        </p:nvSpPr>
        <p:spPr>
          <a:xfrm>
            <a:off x="53340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</a:p>
        </p:txBody>
      </p:sp>
      <p:cxnSp>
        <p:nvCxnSpPr>
          <p:cNvPr id="348" name="Shape 348"/>
          <p:cNvCxnSpPr>
            <a:stCxn id="345" idx="7"/>
            <a:endCxn id="346" idx="3"/>
          </p:cNvCxnSpPr>
          <p:nvPr/>
        </p:nvCxnSpPr>
        <p:spPr>
          <a:xfrm rot="10800000" flipH="1">
            <a:off x="3297003" y="2230196"/>
            <a:ext cx="949800" cy="645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9" name="Shape 349"/>
          <p:cNvCxnSpPr>
            <a:stCxn id="346" idx="5"/>
            <a:endCxn id="347" idx="1"/>
          </p:cNvCxnSpPr>
          <p:nvPr/>
        </p:nvCxnSpPr>
        <p:spPr>
          <a:xfrm>
            <a:off x="4516203" y="2230203"/>
            <a:ext cx="873600" cy="645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0" name="Shape 350"/>
          <p:cNvCxnSpPr>
            <a:stCxn id="347" idx="2"/>
            <a:endCxn id="347" idx="4"/>
          </p:cNvCxnSpPr>
          <p:nvPr/>
        </p:nvCxnSpPr>
        <p:spPr>
          <a:xfrm>
            <a:off x="5334000" y="30099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1" name="Shape 351"/>
          <p:cNvCxnSpPr>
            <a:stCxn id="346" idx="6"/>
            <a:endCxn id="346" idx="1"/>
          </p:cNvCxnSpPr>
          <p:nvPr/>
        </p:nvCxnSpPr>
        <p:spPr>
          <a:xfrm rot="10800000">
            <a:off x="4246800" y="1960800"/>
            <a:ext cx="325200" cy="134700"/>
          </a:xfrm>
          <a:prstGeom prst="curvedConnector4">
            <a:avLst>
              <a:gd name="adj1" fmla="val -35637"/>
              <a:gd name="adj2" fmla="val 426629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2" name="Shape 352"/>
          <p:cNvCxnSpPr>
            <a:stCxn id="347" idx="6"/>
            <a:endCxn id="347" idx="7"/>
          </p:cNvCxnSpPr>
          <p:nvPr/>
        </p:nvCxnSpPr>
        <p:spPr>
          <a:xfrm rot="10800000">
            <a:off x="5659200" y="2875200"/>
            <a:ext cx="55800" cy="134700"/>
          </a:xfrm>
          <a:prstGeom prst="curvedConnector4">
            <a:avLst>
              <a:gd name="adj1" fmla="val -671411"/>
              <a:gd name="adj2" fmla="val 311134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3" name="Shape 353"/>
          <p:cNvCxnSpPr>
            <a:stCxn id="346" idx="6"/>
            <a:endCxn id="347" idx="0"/>
          </p:cNvCxnSpPr>
          <p:nvPr/>
        </p:nvCxnSpPr>
        <p:spPr>
          <a:xfrm>
            <a:off x="4572000" y="2095500"/>
            <a:ext cx="952500" cy="72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4" name="Shape 354"/>
          <p:cNvCxnSpPr>
            <a:stCxn id="345" idx="0"/>
            <a:endCxn id="346" idx="2"/>
          </p:cNvCxnSpPr>
          <p:nvPr/>
        </p:nvCxnSpPr>
        <p:spPr>
          <a:xfrm rot="10800000" flipH="1">
            <a:off x="3162300" y="2095500"/>
            <a:ext cx="1028700" cy="72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5" name="Shape 355"/>
          <p:cNvCxnSpPr>
            <a:stCxn id="345" idx="6"/>
            <a:endCxn id="346" idx="4"/>
          </p:cNvCxnSpPr>
          <p:nvPr/>
        </p:nvCxnSpPr>
        <p:spPr>
          <a:xfrm rot="10800000" flipH="1">
            <a:off x="3352800" y="2286000"/>
            <a:ext cx="1028700" cy="72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6" name="Shape 356"/>
          <p:cNvCxnSpPr>
            <a:stCxn id="347" idx="2"/>
            <a:endCxn id="346" idx="4"/>
          </p:cNvCxnSpPr>
          <p:nvPr/>
        </p:nvCxnSpPr>
        <p:spPr>
          <a:xfrm rot="10800000">
            <a:off x="4381500" y="2286000"/>
            <a:ext cx="952500" cy="72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113" y="3810000"/>
            <a:ext cx="28670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41910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</a:p>
        </p:txBody>
      </p:sp>
      <p:cxnSp>
        <p:nvCxnSpPr>
          <p:cNvPr id="359" name="Shape 359"/>
          <p:cNvCxnSpPr>
            <a:stCxn id="345" idx="6"/>
            <a:endCxn id="358" idx="2"/>
          </p:cNvCxnSpPr>
          <p:nvPr/>
        </p:nvCxnSpPr>
        <p:spPr>
          <a:xfrm>
            <a:off x="3352800" y="3009900"/>
            <a:ext cx="838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" name="Shape 275"/>
          <p:cNvSpPr txBox="1">
            <a:spLocks/>
          </p:cNvSpPr>
          <p:nvPr/>
        </p:nvSpPr>
        <p:spPr>
          <a:xfrm>
            <a:off x="6096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Graph Representation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Adjacency Lists Representation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2240280"/>
            <a:ext cx="8229600" cy="3246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graph of n nodes is represented by a one-dimensional array L of linked lists, where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L[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] is the linked list containing all the nodes adjacent from node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nodes in the list L[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] are in no particular order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36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" name="Shape 275"/>
          <p:cNvSpPr txBox="1">
            <a:spLocks/>
          </p:cNvSpPr>
          <p:nvPr/>
        </p:nvSpPr>
        <p:spPr>
          <a:xfrm>
            <a:off x="6096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Graph Representation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Graph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Graphs: Adjacency List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Adjacency list: for each vertex </a:t>
            </a:r>
            <a:r>
              <a:rPr lang="en-US" sz="2600" b="0" i="1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 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∈ V, store a list of vertices adjacent to </a:t>
            </a:r>
            <a:r>
              <a:rPr lang="en-US" sz="2600" b="0" i="1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Example: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Adj[1] = {2,3}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Adj[2] = {3}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Adj[3] = {}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Adj[4] = {3}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Variation: can also keep </a:t>
            </a:r>
            <a:b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list of edges coming </a:t>
            </a:r>
            <a:r>
              <a:rPr lang="en-US" sz="2600" b="0" i="1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into 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vertex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553200" y="2819400"/>
            <a:ext cx="609599" cy="6095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6" name="Shape 376"/>
          <p:cNvSpPr/>
          <p:nvPr/>
        </p:nvSpPr>
        <p:spPr>
          <a:xfrm>
            <a:off x="5410200" y="3886200"/>
            <a:ext cx="609599" cy="6095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7" name="Shape 377"/>
          <p:cNvSpPr/>
          <p:nvPr/>
        </p:nvSpPr>
        <p:spPr>
          <a:xfrm>
            <a:off x="7696200" y="3886200"/>
            <a:ext cx="609599" cy="6095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78" name="Shape 378"/>
          <p:cNvSpPr/>
          <p:nvPr/>
        </p:nvSpPr>
        <p:spPr>
          <a:xfrm>
            <a:off x="6553200" y="4953000"/>
            <a:ext cx="609599" cy="6095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cxnSp>
        <p:nvCxnSpPr>
          <p:cNvPr id="379" name="Shape 379"/>
          <p:cNvCxnSpPr>
            <a:stCxn id="375" idx="3"/>
            <a:endCxn id="376" idx="7"/>
          </p:cNvCxnSpPr>
          <p:nvPr/>
        </p:nvCxnSpPr>
        <p:spPr>
          <a:xfrm flipH="1">
            <a:off x="5930573" y="3339726"/>
            <a:ext cx="71190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0" name="Shape 380"/>
          <p:cNvCxnSpPr>
            <a:stCxn id="376" idx="5"/>
            <a:endCxn id="378" idx="1"/>
          </p:cNvCxnSpPr>
          <p:nvPr/>
        </p:nvCxnSpPr>
        <p:spPr>
          <a:xfrm>
            <a:off x="5930526" y="4406526"/>
            <a:ext cx="71190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1" name="Shape 381"/>
          <p:cNvCxnSpPr>
            <a:stCxn id="377" idx="3"/>
            <a:endCxn id="378" idx="7"/>
          </p:cNvCxnSpPr>
          <p:nvPr/>
        </p:nvCxnSpPr>
        <p:spPr>
          <a:xfrm flipH="1">
            <a:off x="7073573" y="4406526"/>
            <a:ext cx="71190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2" name="Shape 382"/>
          <p:cNvCxnSpPr>
            <a:stCxn id="375" idx="4"/>
            <a:endCxn id="378" idx="0"/>
          </p:cNvCxnSpPr>
          <p:nvPr/>
        </p:nvCxnSpPr>
        <p:spPr>
          <a:xfrm>
            <a:off x="6857999" y="3428999"/>
            <a:ext cx="0" cy="152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37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" name="Shape 275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Graph Representation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Graphs: Adjacency List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 much storage is required?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2400" b="0" i="1" u="none" strike="noStrike" cap="none" baseline="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degree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of a vertex </a:t>
            </a:r>
            <a:r>
              <a:rPr lang="en-US" sz="2400" b="0" i="1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= # incident edges</a:t>
            </a:r>
          </a:p>
          <a:p>
            <a:pPr marL="914400" marR="0" lvl="2" indent="-254000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Directed graphs have in-degree, out-degree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directed graphs, # of items in adjacency lists is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		Σ out-degree(</a:t>
            </a:r>
            <a:r>
              <a:rPr lang="en-US" sz="2400" b="0" i="1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= |E|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undirected graphs, # items in adjacency lists is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 Σ degree(v) = 2 |E|    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So: Adjacency lists take O(V+E) storage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38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Graph</a:t>
            </a:r>
          </a:p>
        </p:txBody>
      </p:sp>
      <p:sp>
        <p:nvSpPr>
          <p:cNvPr id="6" name="Shape 275"/>
          <p:cNvSpPr txBox="1">
            <a:spLocks/>
          </p:cNvSpPr>
          <p:nvPr/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Graph Representation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59131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5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Implementing Graphs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493" y="1414462"/>
            <a:ext cx="7322705" cy="437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66" y="172873"/>
            <a:ext cx="7598569" cy="1456267"/>
          </a:xfrm>
        </p:spPr>
        <p:txBody>
          <a:bodyPr/>
          <a:lstStyle/>
          <a:p>
            <a:r>
              <a:rPr lang="en-US" dirty="0" smtClean="0"/>
              <a:t>So What is graph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150" y="1422851"/>
            <a:ext cx="8553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Node: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element of a graph is called node of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Edge 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joining two nodes is called an edge</a:t>
            </a: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altLang="en-US" sz="4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53" y="3982275"/>
            <a:ext cx="4709835" cy="335768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081088" y="5089618"/>
            <a:ext cx="409575" cy="5715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8151" y="5119810"/>
            <a:ext cx="3676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= </a:t>
            </a:r>
            <a:r>
              <a:rPr lang="en-US" sz="2800" dirty="0" smtClean="0">
                <a:cs typeface="Arial" panose="020B0604020202020204" pitchFamily="34" charset="0"/>
              </a:rPr>
              <a:t>V</a:t>
            </a:r>
            <a:r>
              <a:rPr lang="en-US" altLang="en-US" sz="2800" dirty="0" smtClean="0">
                <a:cs typeface="Arial" panose="020B0604020202020204" pitchFamily="34" charset="0"/>
              </a:rPr>
              <a:t>ertices</a:t>
            </a:r>
          </a:p>
          <a:p>
            <a:endParaRPr lang="en-US" sz="2800" dirty="0" smtClean="0">
              <a:cs typeface="Arial" panose="020B0604020202020204" pitchFamily="34" charset="0"/>
            </a:endParaRPr>
          </a:p>
          <a:p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smtClean="0">
                <a:cs typeface="Arial" panose="020B0604020202020204" pitchFamily="34" charset="0"/>
              </a:rPr>
              <a:t>                       = </a:t>
            </a:r>
            <a:r>
              <a:rPr lang="en-US" sz="2800" dirty="0" err="1">
                <a:cs typeface="Arial" panose="020B0604020202020204" pitchFamily="34" charset="0"/>
              </a:rPr>
              <a:t>E</a:t>
            </a:r>
            <a:r>
              <a:rPr lang="en-US" sz="2800" dirty="0" err="1" smtClean="0">
                <a:cs typeface="Arial" panose="020B0604020202020204" pitchFamily="34" charset="0"/>
              </a:rPr>
              <a:t>deges</a:t>
            </a:r>
            <a:endParaRPr lang="en-US" sz="2800" dirty="0"/>
          </a:p>
        </p:txBody>
      </p:sp>
      <p:sp>
        <p:nvSpPr>
          <p:cNvPr id="15" name="Flowchart: Process 14"/>
          <p:cNvSpPr/>
          <p:nvPr/>
        </p:nvSpPr>
        <p:spPr>
          <a:xfrm>
            <a:off x="876301" y="6193615"/>
            <a:ext cx="924461" cy="1397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Implementing Graphs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850900" y="5715000"/>
            <a:ext cx="7848599" cy="62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(a) A weighted undirected graph and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(b) its adjacency list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862" y="2093913"/>
            <a:ext cx="7107237" cy="254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Graph Implementation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cs typeface="Times New Roman" panose="02020603050405020304" pitchFamily="18" charset="0"/>
              </a:rPr>
              <a:t>Array-based implementation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cs typeface="Times New Roman" panose="02020603050405020304" pitchFamily="18" charset="0"/>
              </a:rPr>
              <a:t>A 1D array is used to represent the vertices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ea typeface="MS Mincho" panose="02020609040205080304" pitchFamily="49" charset="-128"/>
              </a:rPr>
              <a:t>A 2D array (adjacency matrix) is used to represent the edges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429-C6BE-4E62-A02B-2A31FE2FA41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1268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09" y="3810000"/>
            <a:ext cx="48768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Array-based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8C0-5971-4E02-AD18-7E8CD5519D72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9168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429499" cy="813407"/>
          </a:xfrm>
        </p:spPr>
        <p:txBody>
          <a:bodyPr/>
          <a:lstStyle/>
          <a:p>
            <a:r>
              <a:rPr lang="en-US" b="1" dirty="0" smtClean="0">
                <a:ea typeface="MS Mincho" panose="02020609040205080304" pitchFamily="49" charset="-128"/>
              </a:rPr>
              <a:t>Graph Implementation</a:t>
            </a:r>
            <a:r>
              <a:rPr lang="en-US" b="1" dirty="0" smtClean="0"/>
              <a:t> (Cont.)</a:t>
            </a:r>
            <a:endParaRPr lang="en-US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600200"/>
            <a:ext cx="7429499" cy="3541714"/>
          </a:xfrm>
        </p:spPr>
        <p:txBody>
          <a:bodyPr/>
          <a:lstStyle/>
          <a:p>
            <a:r>
              <a:rPr lang="en-US" u="sng" dirty="0">
                <a:cs typeface="Times New Roman" panose="02020603050405020304" pitchFamily="18" charset="0"/>
              </a:rPr>
              <a:t>Linked-list implementation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>
                <a:cs typeface="Times New Roman" panose="02020603050405020304" pitchFamily="18" charset="0"/>
              </a:rPr>
              <a:t>A 1D array is used to represent the vertices </a:t>
            </a:r>
          </a:p>
          <a:p>
            <a:pPr lvl="1"/>
            <a:r>
              <a:rPr lang="en-US" sz="2600" dirty="0">
                <a:cs typeface="Times New Roman" panose="02020603050405020304" pitchFamily="18" charset="0"/>
              </a:rPr>
              <a:t>A list is used for each vertex </a:t>
            </a:r>
            <a:r>
              <a:rPr lang="en-US" sz="2600" i="1" dirty="0">
                <a:ea typeface="MS Mincho" panose="02020609040205080304" pitchFamily="49" charset="-128"/>
              </a:rPr>
              <a:t>v</a:t>
            </a:r>
            <a:r>
              <a:rPr lang="en-US" sz="2600" dirty="0">
                <a:ea typeface="MS Mincho" panose="02020609040205080304" pitchFamily="49" charset="-128"/>
              </a:rPr>
              <a:t> which contains the vertices which are adjacent from </a:t>
            </a:r>
            <a:r>
              <a:rPr lang="en-US" sz="2600" i="1" dirty="0">
                <a:ea typeface="MS Mincho" panose="02020609040205080304" pitchFamily="49" charset="-128"/>
              </a:rPr>
              <a:t>v </a:t>
            </a:r>
            <a:r>
              <a:rPr lang="en-US" sz="2600" dirty="0">
                <a:ea typeface="MS Mincho" panose="02020609040205080304" pitchFamily="49" charset="-128"/>
              </a:rPr>
              <a:t>(adjacency list)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1429-C6BE-4E62-A02B-2A31FE2FA41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3316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82" y="4030662"/>
            <a:ext cx="4953000" cy="28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MS Mincho" panose="02020609040205080304" pitchFamily="49" charset="-128"/>
              </a:rPr>
              <a:t>Linked-list implementation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8C0-5971-4E02-AD18-7E8CD5519D7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4339" name="Picture 3" descr="C:\My Documents\308 PowerPoint\Figures\MACJOBS\JPEGS\CHAP09\P5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92" y="1219200"/>
            <a:ext cx="6324600" cy="52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Minimum spanning trees (MST) </a:t>
            </a:r>
            <a:endParaRPr lang="zh-TW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It may be defined on </a:t>
            </a:r>
            <a:r>
              <a:rPr lang="en-US" altLang="zh-TW" u="sng" dirty="0" smtClean="0">
                <a:solidFill>
                  <a:srgbClr val="FF0000"/>
                </a:solidFill>
              </a:rPr>
              <a:t>Euclidean space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points or on a graph.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G = (V, E): weighted connected undirected graph </a:t>
            </a:r>
            <a:endParaRPr lang="en-US" altLang="zh-TW" u="sng" dirty="0" smtClean="0">
              <a:solidFill>
                <a:schemeClr val="hlink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TW" u="sng" dirty="0" smtClean="0">
                <a:solidFill>
                  <a:srgbClr val="FF0000"/>
                </a:solidFill>
              </a:rPr>
              <a:t>Spanning tree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: S = (V, T), T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TW" dirty="0" smtClean="0"/>
              <a:t> E, undirected tree</a:t>
            </a:r>
            <a:endParaRPr lang="en-US" altLang="zh-TW" u="sng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u="sng" dirty="0" smtClean="0">
                <a:solidFill>
                  <a:srgbClr val="FF0000"/>
                </a:solidFill>
              </a:rPr>
              <a:t>Minimum spanning tree(MST)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: a spanning tree with the smallest total weight. </a:t>
            </a:r>
            <a:endParaRPr lang="zh-TW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example of MST</a:t>
            </a:r>
            <a:endParaRPr lang="zh-TW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graph and one of its minimum costs spanning tree</a:t>
            </a:r>
            <a:endParaRPr lang="zh-TW" altLang="en-US" smtClean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938338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971800"/>
            <a:ext cx="3733800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 descr="未命名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429000"/>
            <a:ext cx="3200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391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err="1" smtClean="0"/>
              <a:t>Kruskal</a:t>
            </a:r>
            <a:r>
              <a:rPr lang="en-US" altLang="zh-TW" dirty="0" err="1" smtClean="0">
                <a:latin typeface="Times New Roman" pitchFamily="18" charset="0"/>
              </a:rPr>
              <a:t>’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 algorithm for finding MST</a:t>
            </a:r>
            <a:endParaRPr lang="zh-TW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Step 1</a:t>
            </a:r>
            <a:r>
              <a:rPr lang="en-US" altLang="zh-TW" sz="2800" dirty="0" smtClean="0"/>
              <a:t>: Sort all edges into </a:t>
            </a:r>
            <a:r>
              <a:rPr lang="en-US" altLang="zh-TW" sz="2800" dirty="0" err="1" smtClean="0"/>
              <a:t>nondecreasing</a:t>
            </a:r>
            <a:r>
              <a:rPr lang="en-US" altLang="zh-TW" sz="2800" dirty="0" smtClean="0"/>
              <a:t> order. </a:t>
            </a:r>
            <a:endParaRPr lang="en-US" altLang="zh-TW" sz="2800" u="sng" dirty="0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800" u="sng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Step 2</a:t>
            </a:r>
            <a:r>
              <a:rPr lang="en-US" altLang="zh-TW" sz="2800" dirty="0" smtClean="0"/>
              <a:t>: Add the next smallest weight edge to the forest if it will not cause a cycle.</a:t>
            </a:r>
            <a:endParaRPr lang="en-US" altLang="zh-TW" sz="2800" u="sng" dirty="0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800" u="sng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Step 3</a:t>
            </a:r>
            <a:r>
              <a:rPr lang="en-US" altLang="zh-TW" sz="2800" dirty="0" smtClean="0"/>
              <a:t>: Stop if n-1 edges. Otherwise, go to Step2.</a:t>
            </a:r>
            <a:endParaRPr lang="zh-TW" alt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Kruskal</a:t>
            </a:r>
            <a:r>
              <a:rPr lang="en-US" altLang="zh-TW" dirty="0" err="1" smtClean="0">
                <a:latin typeface="Times New Roman" pitchFamily="18" charset="0"/>
              </a:rPr>
              <a:t>’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In this algorithms we order the weights in </a:t>
            </a:r>
            <a:r>
              <a:rPr lang="en-US" sz="2800" dirty="0" smtClean="0">
                <a:solidFill>
                  <a:srgbClr val="FF0000"/>
                </a:solidFill>
              </a:rPr>
              <a:t>ascending order</a:t>
            </a:r>
            <a:r>
              <a:rPr lang="en-US" sz="2800" dirty="0" smtClean="0"/>
              <a:t> and select those routes only that may </a:t>
            </a:r>
            <a:r>
              <a:rPr lang="en-US" sz="2800" dirty="0" smtClean="0">
                <a:solidFill>
                  <a:srgbClr val="FF0000"/>
                </a:solidFill>
              </a:rPr>
              <a:t>not cause any cycle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914400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An example of </a:t>
            </a:r>
            <a:r>
              <a:rPr lang="en-US" altLang="zh-TW" sz="4000" dirty="0" err="1" smtClean="0"/>
              <a:t>Kruskal</a:t>
            </a:r>
            <a:r>
              <a:rPr lang="en-US" altLang="zh-TW" sz="4000" dirty="0" err="1" smtClean="0">
                <a:latin typeface="Times New Roman" pitchFamily="18" charset="0"/>
              </a:rPr>
              <a:t>’</a:t>
            </a:r>
            <a:r>
              <a:rPr lang="en-US" altLang="zh-TW" sz="4000" dirty="0" err="1" smtClean="0"/>
              <a:t>s</a:t>
            </a:r>
            <a:r>
              <a:rPr lang="en-US" altLang="zh-TW" sz="4000" dirty="0" smtClean="0"/>
              <a:t> algorithm</a:t>
            </a:r>
            <a:endParaRPr lang="zh-TW" altLang="en-US" sz="4000" dirty="0" smtClean="0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3028950" y="2224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3581400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305050" y="976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447800"/>
            <a:ext cx="548640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99" y="568658"/>
            <a:ext cx="7598569" cy="1456267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  <a:cs typeface="Times New Roman" pitchFamily="18" charset="0"/>
              </a:rPr>
              <a:t>Types</a:t>
            </a:r>
            <a:r>
              <a:rPr lang="en-US" b="1" dirty="0" smtClean="0">
                <a:latin typeface="Constantia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7598569" cy="38100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/>
              <a:t>There </a:t>
            </a:r>
            <a:r>
              <a:rPr lang="en-US" sz="3200" dirty="0"/>
              <a:t>are two types of </a:t>
            </a:r>
            <a:r>
              <a:rPr lang="en-US" sz="3200" dirty="0" smtClean="0"/>
              <a:t>graphs</a:t>
            </a:r>
          </a:p>
          <a:p>
            <a:pPr marL="285750" lvl="1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Directed graph</a:t>
            </a:r>
          </a:p>
          <a:p>
            <a:pPr marL="285750" lvl="1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Undirected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 marL="285750"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9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93038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mtClean="0"/>
              <a:t>Prim</a:t>
            </a:r>
            <a:r>
              <a:rPr lang="en-US" altLang="zh-TW" smtClean="0">
                <a:latin typeface="Times New Roman" pitchFamily="18" charset="0"/>
              </a:rPr>
              <a:t>’</a:t>
            </a:r>
            <a:r>
              <a:rPr lang="en-US" altLang="zh-TW" smtClean="0"/>
              <a:t>s algorithm for finding MST</a:t>
            </a:r>
            <a:endParaRPr lang="zh-TW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6934200" cy="4572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Step 1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r>
              <a:rPr lang="en-US" altLang="zh-TW" sz="2800" dirty="0" smtClean="0"/>
              <a:t> x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 smtClean="0"/>
              <a:t> V, Let A = {x},   B = V - {x}.</a:t>
            </a:r>
            <a:endParaRPr lang="en-US" altLang="zh-TW" sz="2800" u="sng" dirty="0" smtClean="0">
              <a:solidFill>
                <a:schemeClr val="hlink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Step 2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r>
              <a:rPr lang="en-US" altLang="zh-TW" sz="2800" dirty="0" smtClean="0"/>
              <a:t> Select (u, v)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 smtClean="0"/>
              <a:t> E, u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 smtClean="0"/>
              <a:t> A, v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 smtClean="0"/>
              <a:t> B such that (u, v) has the smallest weight between A and B.</a:t>
            </a:r>
            <a:endParaRPr lang="en-US" altLang="zh-TW" sz="2800" u="sng" dirty="0" smtClean="0">
              <a:solidFill>
                <a:schemeClr val="hlink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Step 3</a:t>
            </a:r>
            <a:r>
              <a:rPr lang="en-US" altLang="zh-TW" sz="2800" dirty="0" smtClean="0"/>
              <a:t>: Put (u, v) in the tree. A = A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TW" sz="2800" dirty="0" smtClean="0"/>
              <a:t> {v}, B = B - {v}</a:t>
            </a:r>
            <a:endParaRPr lang="en-US" altLang="zh-TW" sz="2800" u="sng" dirty="0" smtClean="0">
              <a:solidFill>
                <a:schemeClr val="hlink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Step 4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r>
              <a:rPr lang="en-US" altLang="zh-TW" sz="2800" dirty="0" smtClean="0"/>
              <a:t> If B =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TW" sz="2800" dirty="0" smtClean="0"/>
              <a:t>, stop; otherwise, go to Step 2. 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 smtClean="0"/>
              <a:t>Time complexity : O(n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), n = |V|.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600" dirty="0" smtClean="0"/>
              <a:t>              </a:t>
            </a:r>
            <a:r>
              <a:rPr lang="zh-TW" altLang="en-US" sz="2000" dirty="0" smtClean="0">
                <a:solidFill>
                  <a:srgbClr val="20C428"/>
                </a:solidFill>
              </a:rPr>
              <a:t>(</a:t>
            </a:r>
            <a:r>
              <a:rPr lang="en-US" altLang="zh-TW" sz="2000" dirty="0" smtClean="0">
                <a:solidFill>
                  <a:srgbClr val="20C428"/>
                </a:solidFill>
              </a:rPr>
              <a:t>see the example on the next page)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An example for Prim</a:t>
            </a:r>
            <a:r>
              <a:rPr lang="en-US" altLang="zh-TW" sz="4000" smtClean="0">
                <a:latin typeface="Times New Roman" pitchFamily="18" charset="0"/>
              </a:rPr>
              <a:t>’</a:t>
            </a:r>
            <a:r>
              <a:rPr lang="en-US" altLang="zh-TW" sz="4000" smtClean="0"/>
              <a:t>s algorithm</a:t>
            </a:r>
            <a:endParaRPr lang="zh-TW" altLang="en-US" sz="4000" smtClean="0"/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629400" cy="517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 Example for MST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A={ }</a:t>
            </a:r>
          </a:p>
          <a:p>
            <a:r>
              <a:rPr lang="en-US" dirty="0" smtClean="0"/>
              <a:t>B={1,2,3,4,5,6}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At First Step:</a:t>
            </a:r>
          </a:p>
          <a:p>
            <a:pPr>
              <a:buNone/>
            </a:pPr>
            <a:r>
              <a:rPr lang="en-US" dirty="0" smtClean="0"/>
              <a:t>A={1}</a:t>
            </a:r>
          </a:p>
          <a:p>
            <a:pPr>
              <a:buNone/>
            </a:pPr>
            <a:r>
              <a:rPr lang="en-US" dirty="0" smtClean="0"/>
              <a:t>B={2,3,4,5,6}	  1-2= 10, 1-3= Nil,1-4=30,1-5=45,1-6=Nil</a:t>
            </a:r>
          </a:p>
          <a:p>
            <a:pPr>
              <a:buNone/>
            </a:pPr>
            <a:r>
              <a:rPr lang="en-US" dirty="0" smtClean="0"/>
              <a:t>					smallest=10 that is from 1 to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0" y="5334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76600" y="5334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6"/>
            <a:endCxn id="6" idx="2"/>
          </p:cNvCxnSpPr>
          <p:nvPr/>
        </p:nvCxnSpPr>
        <p:spPr>
          <a:xfrm>
            <a:off x="2895600" y="563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43200" y="3276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 Example for MST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At Second Step:</a:t>
            </a:r>
          </a:p>
          <a:p>
            <a:pPr>
              <a:buNone/>
            </a:pPr>
            <a:r>
              <a:rPr lang="en-US" dirty="0" smtClean="0"/>
              <a:t>A={1,2}</a:t>
            </a:r>
          </a:p>
          <a:p>
            <a:pPr>
              <a:buNone/>
            </a:pPr>
            <a:r>
              <a:rPr lang="en-US" dirty="0" smtClean="0"/>
              <a:t>B={3,4,5,6}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1-3= Nil, 1-4= 30,1-5=45,1-6=Nil</a:t>
            </a:r>
          </a:p>
          <a:p>
            <a:r>
              <a:rPr lang="en-US" dirty="0" smtClean="0"/>
              <a:t> 2-3= 50, 2-4= Nil,2-5=40,2-6=25</a:t>
            </a:r>
          </a:p>
          <a:p>
            <a:pPr>
              <a:buNone/>
            </a:pPr>
            <a:r>
              <a:rPr lang="en-US" dirty="0" smtClean="0"/>
              <a:t>		smallest = 25 	that is from 2 to 6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81400" y="3124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0" y="3124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6"/>
            <a:endCxn id="6" idx="2"/>
          </p:cNvCxnSpPr>
          <p:nvPr/>
        </p:nvCxnSpPr>
        <p:spPr>
          <a:xfrm>
            <a:off x="4191000" y="3429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05200" y="6096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5800" y="6096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6"/>
            <a:endCxn id="15" idx="2"/>
          </p:cNvCxnSpPr>
          <p:nvPr/>
        </p:nvCxnSpPr>
        <p:spPr>
          <a:xfrm>
            <a:off x="4114800" y="6400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86400" y="6096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>
          <a:xfrm>
            <a:off x="5105400" y="6400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 Example for MST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At third Step:</a:t>
            </a:r>
          </a:p>
          <a:p>
            <a:pPr>
              <a:buNone/>
            </a:pPr>
            <a:r>
              <a:rPr lang="en-US" dirty="0" smtClean="0"/>
              <a:t>A={1,2,6}</a:t>
            </a:r>
          </a:p>
          <a:p>
            <a:pPr>
              <a:buNone/>
            </a:pPr>
            <a:r>
              <a:rPr lang="en-US" dirty="0" smtClean="0"/>
              <a:t>B={3,4,5}</a:t>
            </a:r>
          </a:p>
          <a:p>
            <a:endParaRPr lang="en-US" dirty="0" smtClean="0"/>
          </a:p>
          <a:p>
            <a:r>
              <a:rPr lang="en-US" dirty="0" smtClean="0"/>
              <a:t> 1-3= Nil, 1-4= 30,1-5=45</a:t>
            </a:r>
          </a:p>
          <a:p>
            <a:r>
              <a:rPr lang="en-US" dirty="0" smtClean="0"/>
              <a:t> 2-3= 50, 2-4= Nil,2-5=40</a:t>
            </a:r>
          </a:p>
          <a:p>
            <a:r>
              <a:rPr lang="en-US" dirty="0" smtClean="0"/>
              <a:t> 6-3= 15, 6-4= 20,6-5=55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smallest = 15 	that is from 6 to 3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95600" y="175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86200" y="175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6"/>
            <a:endCxn id="15" idx="2"/>
          </p:cNvCxnSpPr>
          <p:nvPr/>
        </p:nvCxnSpPr>
        <p:spPr>
          <a:xfrm>
            <a:off x="3505200" y="205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76800" y="175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>
          <a:xfrm>
            <a:off x="4495800" y="205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48000" y="5867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38600" y="5867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20" name="Straight Connector 19"/>
          <p:cNvCxnSpPr>
            <a:stCxn id="13" idx="6"/>
            <a:endCxn id="19" idx="2"/>
          </p:cNvCxnSpPr>
          <p:nvPr/>
        </p:nvCxnSpPr>
        <p:spPr>
          <a:xfrm>
            <a:off x="3657600" y="6172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29200" y="5867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cxnSp>
        <p:nvCxnSpPr>
          <p:cNvPr id="22" name="Straight Connector 21"/>
          <p:cNvCxnSpPr>
            <a:endCxn id="21" idx="2"/>
          </p:cNvCxnSpPr>
          <p:nvPr/>
        </p:nvCxnSpPr>
        <p:spPr>
          <a:xfrm>
            <a:off x="4648200" y="6172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19800" y="5867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>
            <a:off x="5638800" y="6172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 Example for MST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At fourth Step:</a:t>
            </a:r>
          </a:p>
          <a:p>
            <a:pPr>
              <a:buNone/>
            </a:pPr>
            <a:r>
              <a:rPr lang="en-US" dirty="0" smtClean="0"/>
              <a:t>A={1,2,6,3}</a:t>
            </a:r>
          </a:p>
          <a:p>
            <a:pPr>
              <a:buNone/>
            </a:pPr>
            <a:r>
              <a:rPr lang="en-US" dirty="0" smtClean="0"/>
              <a:t>B={4,5}</a:t>
            </a:r>
          </a:p>
          <a:p>
            <a:r>
              <a:rPr lang="en-US" dirty="0" smtClean="0"/>
              <a:t>1-4= 30,1-5=45</a:t>
            </a:r>
          </a:p>
          <a:p>
            <a:r>
              <a:rPr lang="en-US" dirty="0" smtClean="0"/>
              <a:t>2-4= Nil,2-5=40</a:t>
            </a:r>
          </a:p>
          <a:p>
            <a:r>
              <a:rPr lang="en-US" dirty="0" smtClean="0"/>
              <a:t>6-4= 20,6-5=55</a:t>
            </a:r>
          </a:p>
          <a:p>
            <a:r>
              <a:rPr lang="en-US" dirty="0" smtClean="0"/>
              <a:t>3-4= Nil,3-5=35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dirty="0" smtClean="0"/>
              <a:t>		smallest = 20 	that is from 6 to 4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48000" y="556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38600" y="556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20" name="Straight Connector 19"/>
          <p:cNvCxnSpPr>
            <a:stCxn id="13" idx="6"/>
            <a:endCxn id="19" idx="2"/>
          </p:cNvCxnSpPr>
          <p:nvPr/>
        </p:nvCxnSpPr>
        <p:spPr>
          <a:xfrm>
            <a:off x="3657600" y="586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29200" y="556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cxnSp>
        <p:nvCxnSpPr>
          <p:cNvPr id="22" name="Straight Connector 21"/>
          <p:cNvCxnSpPr>
            <a:endCxn id="21" idx="2"/>
          </p:cNvCxnSpPr>
          <p:nvPr/>
        </p:nvCxnSpPr>
        <p:spPr>
          <a:xfrm>
            <a:off x="4648200" y="586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19800" y="556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>
            <a:off x="5638800" y="586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00400" y="1600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91000" y="1600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6"/>
            <a:endCxn id="26" idx="2"/>
          </p:cNvCxnSpPr>
          <p:nvPr/>
        </p:nvCxnSpPr>
        <p:spPr>
          <a:xfrm>
            <a:off x="3810000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81600" y="1600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cxnSp>
        <p:nvCxnSpPr>
          <p:cNvPr id="29" name="Straight Connector 28"/>
          <p:cNvCxnSpPr>
            <a:endCxn id="28" idx="2"/>
          </p:cNvCxnSpPr>
          <p:nvPr/>
        </p:nvCxnSpPr>
        <p:spPr>
          <a:xfrm>
            <a:off x="4800600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1600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5791200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5410200" y="6096001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38800" y="6248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 Example for MST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At fifth </a:t>
            </a:r>
            <a:r>
              <a:rPr lang="en-US" dirty="0" smtClean="0"/>
              <a:t>Step:</a:t>
            </a:r>
          </a:p>
          <a:p>
            <a:pPr>
              <a:buNone/>
            </a:pPr>
            <a:r>
              <a:rPr lang="en-US" dirty="0" smtClean="0"/>
              <a:t>A={1,2,6,3,4}</a:t>
            </a:r>
          </a:p>
          <a:p>
            <a:pPr>
              <a:buNone/>
            </a:pPr>
            <a:r>
              <a:rPr lang="en-US" dirty="0" smtClean="0"/>
              <a:t>B={5}</a:t>
            </a:r>
          </a:p>
          <a:p>
            <a:r>
              <a:rPr lang="en-US" sz="2400" dirty="0" smtClean="0"/>
              <a:t>1-5=45</a:t>
            </a:r>
          </a:p>
          <a:p>
            <a:r>
              <a:rPr lang="en-US" sz="2400" dirty="0" smtClean="0"/>
              <a:t>2-5=40</a:t>
            </a:r>
          </a:p>
          <a:p>
            <a:r>
              <a:rPr lang="en-US" sz="2400" dirty="0" smtClean="0"/>
              <a:t>6-5=55</a:t>
            </a:r>
          </a:p>
          <a:p>
            <a:r>
              <a:rPr lang="en-US" sz="2400" dirty="0" smtClean="0"/>
              <a:t>3-5=35</a:t>
            </a:r>
          </a:p>
          <a:p>
            <a:r>
              <a:rPr lang="en-US" sz="2400" dirty="0" smtClean="0"/>
              <a:t>4-5=Nil</a:t>
            </a:r>
          </a:p>
          <a:p>
            <a:pPr>
              <a:buNone/>
            </a:pPr>
            <a:r>
              <a:rPr lang="en-US" dirty="0" smtClean="0"/>
              <a:t>		smallest = 35 	that is from 3 to 5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48000" y="556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38600" y="556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20" name="Straight Connector 19"/>
          <p:cNvCxnSpPr>
            <a:stCxn id="13" idx="6"/>
            <a:endCxn id="19" idx="2"/>
          </p:cNvCxnSpPr>
          <p:nvPr/>
        </p:nvCxnSpPr>
        <p:spPr>
          <a:xfrm>
            <a:off x="3657600" y="586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29200" y="556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cxnSp>
        <p:nvCxnSpPr>
          <p:cNvPr id="22" name="Straight Connector 21"/>
          <p:cNvCxnSpPr>
            <a:endCxn id="21" idx="2"/>
          </p:cNvCxnSpPr>
          <p:nvPr/>
        </p:nvCxnSpPr>
        <p:spPr>
          <a:xfrm>
            <a:off x="4648200" y="586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19800" y="556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>
            <a:off x="5638800" y="586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5410200" y="6096001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38800" y="6248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200400" y="175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91000" y="175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36" name="Straight Connector 35"/>
          <p:cNvCxnSpPr>
            <a:stCxn id="32" idx="6"/>
            <a:endCxn id="34" idx="2"/>
          </p:cNvCxnSpPr>
          <p:nvPr/>
        </p:nvCxnSpPr>
        <p:spPr>
          <a:xfrm>
            <a:off x="3810000" y="205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81600" y="175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cxnSp>
        <p:nvCxnSpPr>
          <p:cNvPr id="38" name="Straight Connector 37"/>
          <p:cNvCxnSpPr>
            <a:endCxn id="37" idx="2"/>
          </p:cNvCxnSpPr>
          <p:nvPr/>
        </p:nvCxnSpPr>
        <p:spPr>
          <a:xfrm>
            <a:off x="4800600" y="205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172200" y="175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40" name="Straight Connector 39"/>
          <p:cNvCxnSpPr>
            <a:endCxn id="39" idx="2"/>
          </p:cNvCxnSpPr>
          <p:nvPr/>
        </p:nvCxnSpPr>
        <p:spPr>
          <a:xfrm>
            <a:off x="5791200" y="205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5638800" y="2286001"/>
            <a:ext cx="22860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791200" y="2438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cxnSp>
        <p:nvCxnSpPr>
          <p:cNvPr id="44" name="Straight Connector 43"/>
          <p:cNvCxnSpPr>
            <a:stCxn id="23" idx="6"/>
            <a:endCxn id="45" idx="2"/>
          </p:cNvCxnSpPr>
          <p:nvPr/>
        </p:nvCxnSpPr>
        <p:spPr>
          <a:xfrm>
            <a:off x="6629400" y="5867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86600" y="5562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An example for Prim</a:t>
            </a:r>
            <a:r>
              <a:rPr lang="en-US" altLang="zh-TW" sz="4000" smtClean="0">
                <a:latin typeface="Times New Roman" pitchFamily="18" charset="0"/>
              </a:rPr>
              <a:t>’</a:t>
            </a:r>
            <a:r>
              <a:rPr lang="en-US" altLang="zh-TW" sz="4000" smtClean="0"/>
              <a:t>s algorithm</a:t>
            </a:r>
            <a:endParaRPr lang="zh-TW" altLang="en-US" sz="400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447800"/>
            <a:ext cx="48736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3581400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a typeface="MS Mincho" panose="02020609040205080304" pitchFamily="49" charset="-128"/>
              </a:rPr>
              <a:t>Graph Traversal/ searching</a:t>
            </a:r>
            <a:endParaRPr lang="en-US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/>
              <a:t>Problem:</a:t>
            </a:r>
            <a:r>
              <a:rPr lang="en-US" smtClean="0"/>
              <a:t> Search for a certain node or traverse all nodes in the graph</a:t>
            </a:r>
          </a:p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Once a possible path is found, continue the search until the end of the path</a:t>
            </a:r>
          </a:p>
          <a:p>
            <a:r>
              <a:rPr lang="en-US" smtClean="0"/>
              <a:t>Breadth First Search</a:t>
            </a:r>
          </a:p>
          <a:p>
            <a:pPr lvl="1"/>
            <a:r>
              <a:rPr lang="en-US" smtClean="0"/>
              <a:t>Start several paths at a time, and advance in each one step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Depth-First-Search (DFS)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What is the idea behind DFS?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dirty="0" smtClean="0">
                <a:cs typeface="Times New Roman" pitchFamily="18" charset="0"/>
              </a:rPr>
              <a:t>Travel as far as you can down a path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dirty="0" smtClean="0">
                <a:cs typeface="Times New Roman" pitchFamily="18" charset="0"/>
              </a:rPr>
              <a:t>Back up </a:t>
            </a:r>
            <a:r>
              <a:rPr lang="en-US" i="1" dirty="0" smtClean="0">
                <a:cs typeface="Times New Roman" pitchFamily="18" charset="0"/>
              </a:rPr>
              <a:t>as little as possible</a:t>
            </a:r>
            <a:r>
              <a:rPr lang="en-US" dirty="0" smtClean="0">
                <a:cs typeface="Times New Roman" pitchFamily="18" charset="0"/>
              </a:rPr>
              <a:t> when you reach a "dead end" (i.e.,  next vertex has been "marked" or there is no next vertex)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ea typeface="MS Mincho" charset="-128"/>
              </a:rPr>
              <a:t>DFS can be implemented efficiently using a 							</a:t>
            </a:r>
            <a:r>
              <a:rPr lang="en-US" i="1" dirty="0" smtClean="0">
                <a:solidFill>
                  <a:srgbClr val="FF0000"/>
                </a:solidFill>
                <a:ea typeface="MS Mincho" charset="-128"/>
              </a:rPr>
              <a:t>stack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42" y="350293"/>
            <a:ext cx="7598569" cy="145626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50" y="1405719"/>
            <a:ext cx="7598569" cy="2474794"/>
          </a:xfrm>
        </p:spPr>
        <p:txBody>
          <a:bodyPr>
            <a:normAutofit/>
          </a:bodyPr>
          <a:lstStyle/>
          <a:p>
            <a:r>
              <a:rPr lang="en-US" sz="2800" kern="0" dirty="0">
                <a:cs typeface="Times New Roman" pitchFamily="18" charset="0"/>
              </a:rPr>
              <a:t>A </a:t>
            </a:r>
            <a:r>
              <a:rPr lang="en-US" sz="2800" kern="0" dirty="0" smtClean="0">
                <a:cs typeface="Times New Roman" pitchFamily="18" charset="0"/>
              </a:rPr>
              <a:t>graphs </a:t>
            </a:r>
            <a:r>
              <a:rPr lang="en-US" sz="2800" kern="0" dirty="0">
                <a:cs typeface="Times New Roman" pitchFamily="18" charset="0"/>
              </a:rPr>
              <a:t>G is called directed graph if each edge has a direction.</a:t>
            </a:r>
            <a:endParaRPr lang="en-US" sz="2800" dirty="0"/>
          </a:p>
        </p:txBody>
      </p:sp>
      <p:pic>
        <p:nvPicPr>
          <p:cNvPr id="6" name="Content Placeholder 5" descr="439px-Simple_directed_graph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3275463"/>
            <a:ext cx="4682035" cy="3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/>
            <a:r>
              <a:rPr lang="en-US" sz="2400" smtClean="0"/>
              <a:t>Algorithm: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Starting Node is A</a:t>
            </a:r>
          </a:p>
          <a:p>
            <a:pPr eaLnBrk="1" hangingPunct="1">
              <a:buFontTx/>
              <a:buNone/>
            </a:pPr>
            <a:r>
              <a:rPr lang="en-US" sz="2400" smtClean="0"/>
              <a:t>1. Initialize all nodes to ready state(Status=1)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2. Push starting nose A onto Stack  and change its status to waiting state (Status=2).</a:t>
            </a:r>
          </a:p>
          <a:p>
            <a:pPr eaLnBrk="1" hangingPunct="1">
              <a:buFontTx/>
              <a:buNone/>
            </a:pPr>
            <a:r>
              <a:rPr lang="en-US" sz="2400" smtClean="0"/>
              <a:t>3.Repeat steps 4 &amp; 5 until STACK is empty.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4. Pop Top node N. Process N and change its Status to the processed state (Status=3).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5.Push onto Stack all the neighbors of N that are still in ready state  and change their state as waiting state(State=2).</a:t>
            </a:r>
          </a:p>
          <a:p>
            <a:pPr eaLnBrk="1" hangingPunct="1">
              <a:buFontTx/>
              <a:buNone/>
            </a:pPr>
            <a:r>
              <a:rPr lang="en-US" sz="2400" smtClean="0"/>
              <a:t>6. Exit.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905248"/>
                </a:solidFill>
              </a:rPr>
              <a:t>Depth-First Search</a:t>
            </a:r>
          </a:p>
        </p:txBody>
      </p:sp>
      <p:pic>
        <p:nvPicPr>
          <p:cNvPr id="4915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667000" y="1535113"/>
            <a:ext cx="4343400" cy="3813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Exploring a twist </a:t>
            </a:r>
            <a:br>
              <a:rPr lang="en-US" altLang="en-US" dirty="0" smtClean="0"/>
            </a:br>
            <a:r>
              <a:rPr lang="en-US" altLang="en-US" dirty="0" smtClean="0"/>
              <a:t>Without Getting Lost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7848600" cy="4114800"/>
          </a:xfrm>
        </p:spPr>
        <p:txBody>
          <a:bodyPr/>
          <a:lstStyle/>
          <a:p>
            <a:r>
              <a:rPr lang="en-US" altLang="en-US" sz="2000" dirty="0" smtClean="0"/>
              <a:t>A </a:t>
            </a:r>
            <a:r>
              <a:rPr lang="en-US" altLang="en-US" sz="2000" b="1" dirty="0" smtClean="0">
                <a:solidFill>
                  <a:srgbClr val="2420EB"/>
                </a:solidFill>
              </a:rPr>
              <a:t>depth-first search (DFS)</a:t>
            </a:r>
            <a:r>
              <a:rPr lang="en-US" altLang="en-US" sz="2000" dirty="0" smtClean="0"/>
              <a:t> in an undirected graph G is like wandering in a labyrinth with a string and a can of red paint without getting lost. </a:t>
            </a:r>
          </a:p>
          <a:p>
            <a:r>
              <a:rPr lang="en-US" altLang="en-US" sz="2000" dirty="0" smtClean="0"/>
              <a:t>We start at vertex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s</a:t>
            </a:r>
            <a:r>
              <a:rPr lang="en-US" altLang="en-US" sz="2000" dirty="0" smtClean="0"/>
              <a:t>, tying the end of our string to the point and painting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s</a:t>
            </a:r>
            <a:r>
              <a:rPr lang="en-US" altLang="en-US" sz="2000" dirty="0" smtClean="0"/>
              <a:t> “visited”. Next we label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s</a:t>
            </a:r>
            <a:r>
              <a:rPr lang="en-US" altLang="en-US" sz="2000" dirty="0" smtClean="0"/>
              <a:t> as our current vertex called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u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/>
              <a:t>Now we travel along an arbitrary edge (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u</a:t>
            </a:r>
            <a:r>
              <a:rPr lang="en-US" altLang="en-US" sz="2000" dirty="0" smtClean="0"/>
              <a:t>,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v</a:t>
            </a:r>
            <a:r>
              <a:rPr lang="en-US" altLang="en-US" sz="2000" dirty="0" smtClean="0"/>
              <a:t>).</a:t>
            </a:r>
          </a:p>
          <a:p>
            <a:r>
              <a:rPr lang="en-US" altLang="en-US" sz="2000" dirty="0" smtClean="0"/>
              <a:t>If edge (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u</a:t>
            </a:r>
            <a:r>
              <a:rPr lang="en-US" altLang="en-US" sz="2000" dirty="0" smtClean="0"/>
              <a:t>,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v</a:t>
            </a:r>
            <a:r>
              <a:rPr lang="en-US" altLang="en-US" sz="2000" dirty="0" smtClean="0"/>
              <a:t>) leads us to an already visited vertex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v</a:t>
            </a:r>
            <a:r>
              <a:rPr lang="en-US" altLang="en-US" sz="2000" dirty="0" smtClean="0"/>
              <a:t> we return to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u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/>
              <a:t>If vertex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v</a:t>
            </a:r>
            <a:r>
              <a:rPr lang="en-US" altLang="en-US" sz="2000" dirty="0" smtClean="0"/>
              <a:t> is unvisited, we unroll our string and move to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v</a:t>
            </a:r>
            <a:r>
              <a:rPr lang="en-US" altLang="en-US" sz="2000" dirty="0" smtClean="0"/>
              <a:t>, paint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v</a:t>
            </a:r>
            <a:r>
              <a:rPr lang="en-US" altLang="en-US" sz="2000" dirty="0" smtClean="0"/>
              <a:t> “visited”, set </a:t>
            </a:r>
            <a:r>
              <a:rPr lang="en-US" altLang="en-US" sz="2000" b="1" i="1" dirty="0" smtClean="0">
                <a:solidFill>
                  <a:srgbClr val="2420EB"/>
                </a:solidFill>
              </a:rPr>
              <a:t>v</a:t>
            </a:r>
            <a:r>
              <a:rPr lang="en-US" altLang="en-US" sz="2000" dirty="0" smtClean="0"/>
              <a:t> as our current vertex, and repeat the previous steps.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Breadth-First-Searching (BFS)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What is the idea behind BFS?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Look at all possible paths at the same depth before you go at a deeper level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Back up </a:t>
            </a:r>
            <a:r>
              <a:rPr lang="en-US" i="1" smtClean="0">
                <a:cs typeface="Times New Roman" pitchFamily="18" charset="0"/>
              </a:rPr>
              <a:t>as far as possible</a:t>
            </a:r>
            <a:r>
              <a:rPr lang="en-US" smtClean="0">
                <a:cs typeface="Times New Roman" pitchFamily="18" charset="0"/>
              </a:rPr>
              <a:t> when you reach a "dead end" (i.e.,  next vertex has been "marked" or there is no next vertex)</a:t>
            </a:r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BFS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Algorithm: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Starting Node is A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1. Initialize all nodes to ready state(Status=1)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2. Push starting nose A onto Queue  and change its status to waiting state (Status=2).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3.Repeat steps 4 &amp; 5 until Queue is empty.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4. Remove the front node N. Process N and change its Status to the processed state (Status=3).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5.Add to the rear of Queue all the neighbors of N that are still in ready state  and change their state to waiting (State=2).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6. Exit.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905248"/>
                </a:solidFill>
              </a:rPr>
              <a:t>Breadth-First Search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Like </a:t>
            </a:r>
            <a:r>
              <a:rPr lang="en-US" altLang="en-US" sz="2000" smtClean="0">
                <a:solidFill>
                  <a:srgbClr val="BD2239"/>
                </a:solidFill>
              </a:rPr>
              <a:t>DFS,</a:t>
            </a:r>
            <a:r>
              <a:rPr lang="en-US" altLang="en-US" sz="2000" smtClean="0"/>
              <a:t> a </a:t>
            </a:r>
            <a:r>
              <a:rPr lang="en-US" altLang="en-US" sz="2000" smtClean="0">
                <a:solidFill>
                  <a:srgbClr val="362DEE"/>
                </a:solidFill>
              </a:rPr>
              <a:t>Breadth-First Search</a:t>
            </a:r>
            <a:r>
              <a:rPr lang="en-US" altLang="en-US" sz="2000" smtClean="0"/>
              <a:t> (</a:t>
            </a:r>
            <a:r>
              <a:rPr lang="en-US" altLang="en-US" sz="2000" smtClean="0">
                <a:solidFill>
                  <a:srgbClr val="BD2239"/>
                </a:solidFill>
              </a:rPr>
              <a:t>BFS)</a:t>
            </a:r>
            <a:r>
              <a:rPr lang="en-US" altLang="en-US" sz="2000" smtClean="0"/>
              <a:t> traverses a connected component of a graph, and in doing so defines a spanning tree with several useful properties.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The starting vertex </a:t>
            </a:r>
            <a:r>
              <a:rPr lang="en-US" altLang="en-US" sz="2000" i="1" smtClean="0">
                <a:solidFill>
                  <a:srgbClr val="362DEE"/>
                </a:solidFill>
              </a:rPr>
              <a:t>s</a:t>
            </a:r>
            <a:r>
              <a:rPr lang="en-US" altLang="en-US" sz="2000" smtClean="0"/>
              <a:t> has level 0, and, as in </a:t>
            </a:r>
            <a:r>
              <a:rPr lang="en-US" altLang="en-US" sz="2000" smtClean="0">
                <a:solidFill>
                  <a:srgbClr val="BD2239"/>
                </a:solidFill>
              </a:rPr>
              <a:t>DFS</a:t>
            </a:r>
            <a:r>
              <a:rPr lang="en-US" altLang="en-US" sz="2000" smtClean="0"/>
              <a:t>, defines that point as an “anchor.”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In the first round, the string is unrolled the length of one edge, and all of the edges that are only one edge away from the anchor are visited.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These edges are placed into level 1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In the second round, all the new edges that can be reached by unrolling the string 2 edges are visited and placed in level 2.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This continues until every vertex has been assigned a level.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The label of any vertex </a:t>
            </a:r>
            <a:r>
              <a:rPr lang="en-US" altLang="en-US" sz="2000" b="1" i="1" smtClean="0">
                <a:solidFill>
                  <a:srgbClr val="362DEE"/>
                </a:solidFill>
              </a:rPr>
              <a:t>v</a:t>
            </a:r>
            <a:r>
              <a:rPr lang="en-US" altLang="en-US" sz="2000" smtClean="0"/>
              <a:t> corresponds to the length of the shortest path from </a:t>
            </a:r>
            <a:r>
              <a:rPr lang="en-US" altLang="en-US" sz="2000" b="1" i="1" smtClean="0">
                <a:solidFill>
                  <a:srgbClr val="362DEE"/>
                </a:solidFill>
              </a:rPr>
              <a:t>s</a:t>
            </a:r>
            <a:r>
              <a:rPr lang="en-US" altLang="en-US" sz="2000" smtClean="0"/>
              <a:t> to </a:t>
            </a:r>
            <a:r>
              <a:rPr lang="en-US" altLang="en-US" sz="2000" b="1" i="1" smtClean="0">
                <a:solidFill>
                  <a:srgbClr val="362DEE"/>
                </a:solidFill>
              </a:rPr>
              <a:t>v</a:t>
            </a:r>
            <a:r>
              <a:rPr lang="en-US" altLang="en-US" sz="2000" smtClean="0"/>
              <a:t>.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B1204-BA05-4EA8-9836-E68B33042E28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143000"/>
          </a:xfrm>
        </p:spPr>
        <p:txBody>
          <a:bodyPr/>
          <a:lstStyle/>
          <a:p>
            <a:r>
              <a:rPr lang="en-US" altLang="en-US" smtClean="0"/>
              <a:t>BFS - A Graphical Representation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81200"/>
            <a:ext cx="7620000" cy="2362200"/>
          </a:xfrm>
          <a:noFill/>
        </p:spPr>
      </p:pic>
      <p:sp>
        <p:nvSpPr>
          <p:cNvPr id="522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D57EAA-EAC6-428C-B357-27EBCDE2D3F1}" type="slidenum">
              <a:rPr lang="en-US" smtClean="0"/>
              <a:pPr/>
              <a:t>66</a:t>
            </a:fld>
            <a:endParaRPr lang="en-US" smtClean="0"/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267200"/>
            <a:ext cx="373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4419600"/>
            <a:ext cx="411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85344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i="1">
                <a:latin typeface="Times" charset="0"/>
              </a:rPr>
              <a:t>d)</a:t>
            </a:r>
            <a:endParaRPr lang="en-US" altLang="en-US">
              <a:latin typeface="Times" charset="0"/>
            </a:endParaRP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304800" y="4724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i="1">
                <a:latin typeface="Times" charset="0"/>
              </a:rPr>
              <a:t>c)</a:t>
            </a:r>
            <a:endParaRPr lang="en-US" altLang="en-US">
              <a:latin typeface="Times" charset="0"/>
            </a:endParaRP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8229600" y="2667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i="1">
                <a:latin typeface="Times" charset="0"/>
              </a:rPr>
              <a:t>b)</a:t>
            </a:r>
            <a:endParaRPr lang="en-US" altLang="en-US">
              <a:latin typeface="Times" charset="0"/>
            </a:endParaRPr>
          </a:p>
        </p:txBody>
      </p:sp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0" y="2667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i="1">
                <a:latin typeface="Times" charset="0"/>
              </a:rPr>
              <a:t>a</a:t>
            </a:r>
            <a:r>
              <a:rPr lang="en-US" altLang="en-US">
                <a:latin typeface="Times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More BFS</a:t>
            </a:r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209800"/>
            <a:ext cx="4114800" cy="3352800"/>
          </a:xfrm>
          <a:noFill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286000"/>
            <a:ext cx="40259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Applications: Finding a Path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01000" cy="4038600"/>
          </a:xfrm>
        </p:spPr>
        <p:txBody>
          <a:bodyPr/>
          <a:lstStyle/>
          <a:p>
            <a:r>
              <a:rPr lang="en-US" smtClean="0"/>
              <a:t>Find path from source vertex s to destination vertex d</a:t>
            </a:r>
          </a:p>
          <a:p>
            <a:r>
              <a:rPr lang="en-US" smtClean="0"/>
              <a:t>Use graph search starting at s and terminating as soon as we reach d</a:t>
            </a:r>
          </a:p>
          <a:p>
            <a:pPr lvl="1"/>
            <a:r>
              <a:rPr lang="en-US" smtClean="0"/>
              <a:t>Need to remember edges traversed</a:t>
            </a:r>
          </a:p>
          <a:p>
            <a:r>
              <a:rPr lang="en-US" smtClean="0"/>
              <a:t>Use depth – first search ?</a:t>
            </a:r>
          </a:p>
          <a:p>
            <a:r>
              <a:rPr lang="en-US" smtClean="0"/>
              <a:t>Use breath – first search?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vs. BFS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2438400" y="2057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E</a:t>
            </a:r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3352800" y="1752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F</a:t>
            </a:r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352800" y="25527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G</a:t>
            </a:r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572000" y="1752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5715000" y="2590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572000" y="25527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V="1">
            <a:off x="2743200" y="1905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667000" y="2362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6576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V="1">
            <a:off x="35052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>
            <a:off x="36576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8768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4876800" y="1981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47244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4800600" y="1981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48768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58674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6096000" y="17526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start</a:t>
            </a:r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2590800" y="28956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destination</a:t>
            </a: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4800" y="3429000"/>
            <a:ext cx="533400" cy="1219200"/>
            <a:chOff x="144" y="1776"/>
            <a:chExt cx="336" cy="1296"/>
          </a:xfrm>
        </p:grpSpPr>
        <p:sp>
          <p:nvSpPr>
            <p:cNvPr id="55358" name="Line 24"/>
            <p:cNvSpPr>
              <a:spLocks noChangeShapeType="1"/>
            </p:cNvSpPr>
            <p:nvPr/>
          </p:nvSpPr>
          <p:spPr bwMode="auto">
            <a:xfrm>
              <a:off x="144" y="17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9" name="Line 25"/>
            <p:cNvSpPr>
              <a:spLocks noChangeShapeType="1"/>
            </p:cNvSpPr>
            <p:nvPr/>
          </p:nvSpPr>
          <p:spPr bwMode="auto">
            <a:xfrm>
              <a:off x="480" y="17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20" name="Line 26"/>
          <p:cNvSpPr>
            <a:spLocks noChangeShapeType="1"/>
          </p:cNvSpPr>
          <p:nvPr/>
        </p:nvSpPr>
        <p:spPr bwMode="auto">
          <a:xfrm>
            <a:off x="304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Text Box 27"/>
          <p:cNvSpPr txBox="1">
            <a:spLocks noChangeArrowheads="1"/>
          </p:cNvSpPr>
          <p:nvPr/>
        </p:nvSpPr>
        <p:spPr bwMode="auto">
          <a:xfrm>
            <a:off x="381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</a:t>
            </a:r>
            <a:endParaRPr lang="en-US"/>
          </a:p>
        </p:txBody>
      </p:sp>
      <p:sp>
        <p:nvSpPr>
          <p:cNvPr id="55322" name="Text Box 28"/>
          <p:cNvSpPr txBox="1">
            <a:spLocks noChangeArrowheads="1"/>
          </p:cNvSpPr>
          <p:nvPr/>
        </p:nvSpPr>
        <p:spPr bwMode="auto">
          <a:xfrm>
            <a:off x="762000" y="42672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DFS on A</a:t>
            </a:r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905000" y="3429000"/>
            <a:ext cx="533400" cy="1219200"/>
            <a:chOff x="1152" y="1776"/>
            <a:chExt cx="336" cy="1296"/>
          </a:xfrm>
        </p:grpSpPr>
        <p:sp>
          <p:nvSpPr>
            <p:cNvPr id="55356" name="Line 30"/>
            <p:cNvSpPr>
              <a:spLocks noChangeShapeType="1"/>
            </p:cNvSpPr>
            <p:nvPr/>
          </p:nvSpPr>
          <p:spPr bwMode="auto">
            <a:xfrm>
              <a:off x="1152" y="17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7" name="Line 31"/>
            <p:cNvSpPr>
              <a:spLocks noChangeShapeType="1"/>
            </p:cNvSpPr>
            <p:nvPr/>
          </p:nvSpPr>
          <p:spPr bwMode="auto">
            <a:xfrm>
              <a:off x="1488" y="17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24" name="Line 32"/>
          <p:cNvSpPr>
            <a:spLocks noChangeShapeType="1"/>
          </p:cNvSpPr>
          <p:nvPr/>
        </p:nvSpPr>
        <p:spPr bwMode="auto">
          <a:xfrm>
            <a:off x="19050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Text Box 33"/>
          <p:cNvSpPr txBox="1">
            <a:spLocks noChangeArrowheads="1"/>
          </p:cNvSpPr>
          <p:nvPr/>
        </p:nvSpPr>
        <p:spPr bwMode="auto">
          <a:xfrm>
            <a:off x="19812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</a:t>
            </a:r>
            <a:endParaRPr lang="en-US"/>
          </a:p>
        </p:txBody>
      </p:sp>
      <p:sp>
        <p:nvSpPr>
          <p:cNvPr id="55326" name="Text Box 34"/>
          <p:cNvSpPr txBox="1">
            <a:spLocks noChangeArrowheads="1"/>
          </p:cNvSpPr>
          <p:nvPr/>
        </p:nvSpPr>
        <p:spPr bwMode="auto">
          <a:xfrm>
            <a:off x="2362200" y="39624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DFS on B</a:t>
            </a:r>
            <a:endParaRPr lang="en-US"/>
          </a:p>
        </p:txBody>
      </p:sp>
      <p:sp>
        <p:nvSpPr>
          <p:cNvPr id="55327" name="Text Box 35"/>
          <p:cNvSpPr txBox="1">
            <a:spLocks noChangeArrowheads="1"/>
          </p:cNvSpPr>
          <p:nvPr/>
        </p:nvSpPr>
        <p:spPr bwMode="auto">
          <a:xfrm>
            <a:off x="1981200" y="3962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B</a:t>
            </a:r>
            <a:endParaRPr 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581400" y="3429000"/>
            <a:ext cx="533400" cy="1219200"/>
            <a:chOff x="2208" y="1776"/>
            <a:chExt cx="336" cy="1296"/>
          </a:xfrm>
        </p:grpSpPr>
        <p:sp>
          <p:nvSpPr>
            <p:cNvPr id="55354" name="Line 37"/>
            <p:cNvSpPr>
              <a:spLocks noChangeShapeType="1"/>
            </p:cNvSpPr>
            <p:nvPr/>
          </p:nvSpPr>
          <p:spPr bwMode="auto">
            <a:xfrm>
              <a:off x="2208" y="17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5" name="Line 38"/>
            <p:cNvSpPr>
              <a:spLocks noChangeShapeType="1"/>
            </p:cNvSpPr>
            <p:nvPr/>
          </p:nvSpPr>
          <p:spPr bwMode="auto">
            <a:xfrm>
              <a:off x="2544" y="17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29" name="Line 39"/>
          <p:cNvSpPr>
            <a:spLocks noChangeShapeType="1"/>
          </p:cNvSpPr>
          <p:nvPr/>
        </p:nvSpPr>
        <p:spPr bwMode="auto">
          <a:xfrm>
            <a:off x="3581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Text Box 40"/>
          <p:cNvSpPr txBox="1">
            <a:spLocks noChangeArrowheads="1"/>
          </p:cNvSpPr>
          <p:nvPr/>
        </p:nvSpPr>
        <p:spPr bwMode="auto">
          <a:xfrm>
            <a:off x="36576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</a:t>
            </a:r>
            <a:endParaRPr lang="en-US"/>
          </a:p>
        </p:txBody>
      </p:sp>
      <p:sp>
        <p:nvSpPr>
          <p:cNvPr id="55331" name="Text Box 41"/>
          <p:cNvSpPr txBox="1">
            <a:spLocks noChangeArrowheads="1"/>
          </p:cNvSpPr>
          <p:nvPr/>
        </p:nvSpPr>
        <p:spPr bwMode="auto">
          <a:xfrm>
            <a:off x="4114800" y="36576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DFS on C</a:t>
            </a:r>
            <a:endParaRPr lang="en-US"/>
          </a:p>
        </p:txBody>
      </p:sp>
      <p:sp>
        <p:nvSpPr>
          <p:cNvPr id="55332" name="Text Box 42"/>
          <p:cNvSpPr txBox="1">
            <a:spLocks noChangeArrowheads="1"/>
          </p:cNvSpPr>
          <p:nvPr/>
        </p:nvSpPr>
        <p:spPr bwMode="auto">
          <a:xfrm>
            <a:off x="3657600" y="3962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B</a:t>
            </a:r>
            <a:endParaRPr lang="en-US"/>
          </a:p>
        </p:txBody>
      </p:sp>
      <p:sp>
        <p:nvSpPr>
          <p:cNvPr id="55333" name="Text Box 43"/>
          <p:cNvSpPr txBox="1">
            <a:spLocks noChangeArrowheads="1"/>
          </p:cNvSpPr>
          <p:nvPr/>
        </p:nvSpPr>
        <p:spPr bwMode="auto">
          <a:xfrm>
            <a:off x="3657600" y="36576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C</a:t>
            </a:r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257800" y="3505200"/>
            <a:ext cx="533400" cy="1143000"/>
            <a:chOff x="3264" y="1776"/>
            <a:chExt cx="336" cy="1296"/>
          </a:xfrm>
        </p:grpSpPr>
        <p:sp>
          <p:nvSpPr>
            <p:cNvPr id="55352" name="Line 45"/>
            <p:cNvSpPr>
              <a:spLocks noChangeShapeType="1"/>
            </p:cNvSpPr>
            <p:nvPr/>
          </p:nvSpPr>
          <p:spPr bwMode="auto">
            <a:xfrm>
              <a:off x="3264" y="17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3" name="Line 46"/>
            <p:cNvSpPr>
              <a:spLocks noChangeShapeType="1"/>
            </p:cNvSpPr>
            <p:nvPr/>
          </p:nvSpPr>
          <p:spPr bwMode="auto">
            <a:xfrm>
              <a:off x="3600" y="17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35" name="Line 47"/>
          <p:cNvSpPr>
            <a:spLocks noChangeShapeType="1"/>
          </p:cNvSpPr>
          <p:nvPr/>
        </p:nvSpPr>
        <p:spPr bwMode="auto">
          <a:xfrm>
            <a:off x="5257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6" name="Text Box 48"/>
          <p:cNvSpPr txBox="1">
            <a:spLocks noChangeArrowheads="1"/>
          </p:cNvSpPr>
          <p:nvPr/>
        </p:nvSpPr>
        <p:spPr bwMode="auto">
          <a:xfrm>
            <a:off x="5334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</a:t>
            </a:r>
            <a:endParaRPr lang="en-US"/>
          </a:p>
        </p:txBody>
      </p:sp>
      <p:sp>
        <p:nvSpPr>
          <p:cNvPr id="55337" name="Text Box 49"/>
          <p:cNvSpPr txBox="1">
            <a:spLocks noChangeArrowheads="1"/>
          </p:cNvSpPr>
          <p:nvPr/>
        </p:nvSpPr>
        <p:spPr bwMode="auto">
          <a:xfrm>
            <a:off x="5334000" y="3962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B</a:t>
            </a:r>
            <a:endParaRPr lang="en-US"/>
          </a:p>
        </p:txBody>
      </p:sp>
      <p:sp>
        <p:nvSpPr>
          <p:cNvPr id="55338" name="Text Box 50"/>
          <p:cNvSpPr txBox="1">
            <a:spLocks noChangeArrowheads="1"/>
          </p:cNvSpPr>
          <p:nvPr/>
        </p:nvSpPr>
        <p:spPr bwMode="auto">
          <a:xfrm>
            <a:off x="5867400" y="3962400"/>
            <a:ext cx="192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Return to call on B</a:t>
            </a:r>
            <a:endParaRPr lang="en-US"/>
          </a:p>
        </p:txBody>
      </p:sp>
      <p:sp>
        <p:nvSpPr>
          <p:cNvPr id="55339" name="Text Box 51"/>
          <p:cNvSpPr txBox="1">
            <a:spLocks noChangeArrowheads="1"/>
          </p:cNvSpPr>
          <p:nvPr/>
        </p:nvSpPr>
        <p:spPr bwMode="auto">
          <a:xfrm>
            <a:off x="5334000" y="3581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D</a:t>
            </a:r>
            <a:endParaRPr lang="en-US"/>
          </a:p>
        </p:txBody>
      </p:sp>
      <p:sp>
        <p:nvSpPr>
          <p:cNvPr id="55340" name="Text Box 52"/>
          <p:cNvSpPr txBox="1">
            <a:spLocks noChangeArrowheads="1"/>
          </p:cNvSpPr>
          <p:nvPr/>
        </p:nvSpPr>
        <p:spPr bwMode="auto">
          <a:xfrm>
            <a:off x="5867400" y="3581400"/>
            <a:ext cx="154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Call DFS on D</a:t>
            </a:r>
            <a:endParaRPr lang="en-US"/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28600" y="4953000"/>
            <a:ext cx="533400" cy="1524000"/>
            <a:chOff x="144" y="2784"/>
            <a:chExt cx="336" cy="1296"/>
          </a:xfrm>
        </p:grpSpPr>
        <p:sp>
          <p:nvSpPr>
            <p:cNvPr id="55350" name="Line 54"/>
            <p:cNvSpPr>
              <a:spLocks noChangeShapeType="1"/>
            </p:cNvSpPr>
            <p:nvPr/>
          </p:nvSpPr>
          <p:spPr bwMode="auto">
            <a:xfrm>
              <a:off x="144" y="278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1" name="Line 55"/>
            <p:cNvSpPr>
              <a:spLocks noChangeShapeType="1"/>
            </p:cNvSpPr>
            <p:nvPr/>
          </p:nvSpPr>
          <p:spPr bwMode="auto">
            <a:xfrm>
              <a:off x="480" y="278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42" name="Line 56"/>
          <p:cNvSpPr>
            <a:spLocks noChangeShapeType="1"/>
          </p:cNvSpPr>
          <p:nvPr/>
        </p:nvSpPr>
        <p:spPr bwMode="auto">
          <a:xfrm>
            <a:off x="228600" y="647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3" name="Text Box 57"/>
          <p:cNvSpPr txBox="1">
            <a:spLocks noChangeArrowheads="1"/>
          </p:cNvSpPr>
          <p:nvPr/>
        </p:nvSpPr>
        <p:spPr bwMode="auto">
          <a:xfrm>
            <a:off x="304800" y="60960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</a:t>
            </a:r>
            <a:endParaRPr lang="en-US"/>
          </a:p>
        </p:txBody>
      </p:sp>
      <p:sp>
        <p:nvSpPr>
          <p:cNvPr id="55344" name="Text Box 58"/>
          <p:cNvSpPr txBox="1">
            <a:spLocks noChangeArrowheads="1"/>
          </p:cNvSpPr>
          <p:nvPr/>
        </p:nvSpPr>
        <p:spPr bwMode="auto">
          <a:xfrm>
            <a:off x="304800" y="57912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B</a:t>
            </a:r>
            <a:endParaRPr lang="en-US"/>
          </a:p>
        </p:txBody>
      </p:sp>
      <p:sp>
        <p:nvSpPr>
          <p:cNvPr id="55345" name="Text Box 59"/>
          <p:cNvSpPr txBox="1">
            <a:spLocks noChangeArrowheads="1"/>
          </p:cNvSpPr>
          <p:nvPr/>
        </p:nvSpPr>
        <p:spPr bwMode="auto">
          <a:xfrm>
            <a:off x="304800" y="5410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D</a:t>
            </a:r>
            <a:endParaRPr lang="en-US"/>
          </a:p>
        </p:txBody>
      </p:sp>
      <p:sp>
        <p:nvSpPr>
          <p:cNvPr id="55346" name="Text Box 60"/>
          <p:cNvSpPr txBox="1">
            <a:spLocks noChangeArrowheads="1"/>
          </p:cNvSpPr>
          <p:nvPr/>
        </p:nvSpPr>
        <p:spPr bwMode="auto">
          <a:xfrm>
            <a:off x="838200" y="5029200"/>
            <a:ext cx="154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Call DFS on G</a:t>
            </a:r>
            <a:endParaRPr lang="en-US"/>
          </a:p>
        </p:txBody>
      </p:sp>
      <p:sp>
        <p:nvSpPr>
          <p:cNvPr id="55347" name="Text Box 61"/>
          <p:cNvSpPr txBox="1">
            <a:spLocks noChangeArrowheads="1"/>
          </p:cNvSpPr>
          <p:nvPr/>
        </p:nvSpPr>
        <p:spPr bwMode="auto">
          <a:xfrm>
            <a:off x="304800" y="5029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G</a:t>
            </a:r>
            <a:endParaRPr lang="en-US"/>
          </a:p>
        </p:txBody>
      </p:sp>
      <p:sp>
        <p:nvSpPr>
          <p:cNvPr id="55348" name="Text Box 62"/>
          <p:cNvSpPr txBox="1">
            <a:spLocks noChangeArrowheads="1"/>
          </p:cNvSpPr>
          <p:nvPr/>
        </p:nvSpPr>
        <p:spPr bwMode="auto">
          <a:xfrm>
            <a:off x="2514600" y="4953000"/>
            <a:ext cx="5241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found destination - done!</a:t>
            </a:r>
          </a:p>
          <a:p>
            <a:pPr eaLnBrk="0" hangingPunct="0"/>
            <a:r>
              <a:rPr lang="en-US"/>
              <a:t>Path is implicitly stored in DFS recursion</a:t>
            </a:r>
          </a:p>
          <a:p>
            <a:pPr eaLnBrk="0" hangingPunct="0"/>
            <a:r>
              <a:rPr lang="en-US"/>
              <a:t>Path is: A, B, D, G</a:t>
            </a:r>
          </a:p>
        </p:txBody>
      </p:sp>
      <p:sp>
        <p:nvSpPr>
          <p:cNvPr id="55349" name="Text Box 63"/>
          <p:cNvSpPr txBox="1">
            <a:spLocks noChangeArrowheads="1"/>
          </p:cNvSpPr>
          <p:nvPr/>
        </p:nvSpPr>
        <p:spPr bwMode="auto">
          <a:xfrm>
            <a:off x="381000" y="1828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DFS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3" y="623248"/>
            <a:ext cx="7598569" cy="1456267"/>
          </a:xfrm>
        </p:spPr>
        <p:txBody>
          <a:bodyPr/>
          <a:lstStyle/>
          <a:p>
            <a:r>
              <a:rPr lang="en-US" b="1" kern="0" dirty="0">
                <a:cs typeface="Times New Roman" pitchFamily="18" charset="0"/>
              </a:rPr>
              <a:t>Un Directed graph</a:t>
            </a:r>
            <a:br>
              <a:rPr lang="en-US" b="1" kern="0" dirty="0"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24" y="1532467"/>
            <a:ext cx="8772098" cy="3649133"/>
          </a:xfrm>
        </p:spPr>
        <p:txBody>
          <a:bodyPr>
            <a:normAutofit/>
          </a:bodyPr>
          <a:lstStyle/>
          <a:p>
            <a:r>
              <a:rPr lang="en-US" sz="3200" kern="0" dirty="0">
                <a:cs typeface="Times New Roman" pitchFamily="18" charset="0"/>
              </a:rPr>
              <a:t>A graphs G is </a:t>
            </a:r>
            <a:r>
              <a:rPr lang="en-US" sz="3200" kern="0">
                <a:cs typeface="Times New Roman" pitchFamily="18" charset="0"/>
              </a:rPr>
              <a:t>called </a:t>
            </a:r>
            <a:r>
              <a:rPr lang="en-US" sz="3200" kern="0" smtClean="0">
                <a:cs typeface="Times New Roman" pitchFamily="18" charset="0"/>
              </a:rPr>
              <a:t>undirected </a:t>
            </a:r>
            <a:r>
              <a:rPr lang="en-US" sz="3200" kern="0" dirty="0">
                <a:cs typeface="Times New Roman" pitchFamily="18" charset="0"/>
              </a:rPr>
              <a:t>graph if each edge has no direction.</a:t>
            </a:r>
            <a:endParaRPr lang="en-US" sz="3200" dirty="0"/>
          </a:p>
        </p:txBody>
      </p:sp>
      <p:pic>
        <p:nvPicPr>
          <p:cNvPr id="4" name="Picture 4" descr="445px-Labeled_undirected_graph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86" y="3228833"/>
            <a:ext cx="376118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vs. BFS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2514600" y="1981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E</a:t>
            </a:r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3429000" y="1676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F</a:t>
            </a:r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3429000" y="24765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G</a:t>
            </a:r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4648200" y="1676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5791200" y="2514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648200" y="24765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791200" y="16764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 flipV="1">
            <a:off x="2819400" y="1828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2743200" y="228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7338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 flipV="1">
            <a:off x="35814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37338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953000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4953000" y="1905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48006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4876800" y="1905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4953000" y="182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V="1">
            <a:off x="59436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6172200" y="17526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start</a:t>
            </a:r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2514600" y="26670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destination</a:t>
            </a:r>
            <a:endParaRPr lang="en-US"/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04800" y="2209800"/>
            <a:ext cx="173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BFS Process</a:t>
            </a:r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3810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381000" y="3962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1473200" y="35893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</a:t>
            </a:r>
            <a:endParaRPr lang="en-US"/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381000" y="4038600"/>
            <a:ext cx="2324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Initial call to BFS on A</a:t>
            </a:r>
          </a:p>
          <a:p>
            <a:pPr eaLnBrk="0" hangingPunct="0"/>
            <a:r>
              <a:rPr lang="en-US" sz="1800"/>
              <a:t>Add A to queue</a:t>
            </a:r>
            <a:endParaRPr 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27432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>
            <a:off x="2743200" y="3962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3810000" y="3581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B</a:t>
            </a:r>
            <a:endParaRPr lang="en-US"/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2895600" y="40386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Dequeue A</a:t>
            </a:r>
          </a:p>
          <a:p>
            <a:pPr algn="r" eaLnBrk="0" hangingPunct="0"/>
            <a:r>
              <a:rPr lang="en-US" sz="1800"/>
              <a:t>Add B</a:t>
            </a:r>
            <a:endParaRPr lang="en-US"/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1447800" y="32766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front</a:t>
            </a:r>
            <a:endParaRPr lang="en-US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304800" y="32766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rear</a:t>
            </a:r>
            <a:endParaRPr lang="en-US"/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3810000" y="32766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front</a:t>
            </a:r>
            <a:endParaRPr lang="en-US"/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2667000" y="32766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rear</a:t>
            </a:r>
            <a:endParaRPr 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47244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>
            <a:off x="4724400" y="3962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5791200" y="3581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C</a:t>
            </a:r>
            <a:endParaRPr lang="en-US"/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4889500" y="4038600"/>
            <a:ext cx="120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Dequeue B</a:t>
            </a:r>
          </a:p>
          <a:p>
            <a:pPr algn="r" eaLnBrk="0" hangingPunct="0"/>
            <a:r>
              <a:rPr lang="en-US" sz="1800"/>
              <a:t>Add C, D</a:t>
            </a:r>
            <a:endParaRPr lang="en-US"/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5791200" y="32766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front</a:t>
            </a:r>
            <a:endParaRPr lang="en-US"/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4648200" y="32766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rear</a:t>
            </a:r>
            <a:endParaRPr lang="en-US"/>
          </a:p>
        </p:txBody>
      </p:sp>
      <p:sp>
        <p:nvSpPr>
          <p:cNvPr id="56362" name="Text Box 42"/>
          <p:cNvSpPr txBox="1">
            <a:spLocks noChangeArrowheads="1"/>
          </p:cNvSpPr>
          <p:nvPr/>
        </p:nvSpPr>
        <p:spPr bwMode="auto">
          <a:xfrm>
            <a:off x="5486400" y="3581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D</a:t>
            </a:r>
            <a:endParaRPr 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69977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6997700" y="3962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8077200" y="3581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D</a:t>
            </a:r>
            <a:endParaRPr lang="en-US"/>
          </a:p>
        </p:txBody>
      </p:sp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6813550" y="4038600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Dequeue C</a:t>
            </a:r>
          </a:p>
          <a:p>
            <a:pPr algn="r" eaLnBrk="0" hangingPunct="0"/>
            <a:r>
              <a:rPr lang="en-US" sz="1800"/>
              <a:t>Nothing to add</a:t>
            </a:r>
            <a:endParaRPr lang="en-US"/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8064500" y="32766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front</a:t>
            </a:r>
            <a:endParaRPr lang="en-US"/>
          </a:p>
        </p:txBody>
      </p:sp>
      <p:sp>
        <p:nvSpPr>
          <p:cNvPr id="56368" name="Text Box 48"/>
          <p:cNvSpPr txBox="1">
            <a:spLocks noChangeArrowheads="1"/>
          </p:cNvSpPr>
          <p:nvPr/>
        </p:nvSpPr>
        <p:spPr bwMode="auto">
          <a:xfrm>
            <a:off x="6921500" y="32766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rear</a:t>
            </a:r>
            <a:endParaRPr lang="en-US"/>
          </a:p>
        </p:txBody>
      </p:sp>
      <p:sp>
        <p:nvSpPr>
          <p:cNvPr id="56369" name="Line 49"/>
          <p:cNvSpPr>
            <a:spLocks noChangeShapeType="1"/>
          </p:cNvSpPr>
          <p:nvPr/>
        </p:nvSpPr>
        <p:spPr bwMode="auto">
          <a:xfrm>
            <a:off x="533400" y="4953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70" name="Line 50"/>
          <p:cNvSpPr>
            <a:spLocks noChangeShapeType="1"/>
          </p:cNvSpPr>
          <p:nvPr/>
        </p:nvSpPr>
        <p:spPr bwMode="auto">
          <a:xfrm>
            <a:off x="488950" y="5410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71" name="Text Box 51"/>
          <p:cNvSpPr txBox="1">
            <a:spLocks noChangeArrowheads="1"/>
          </p:cNvSpPr>
          <p:nvPr/>
        </p:nvSpPr>
        <p:spPr bwMode="auto">
          <a:xfrm>
            <a:off x="1568450" y="5029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G</a:t>
            </a:r>
            <a:endParaRPr lang="en-US"/>
          </a:p>
        </p:txBody>
      </p: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641350" y="54864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Dequeue D</a:t>
            </a:r>
          </a:p>
          <a:p>
            <a:pPr algn="r" eaLnBrk="0" hangingPunct="0"/>
            <a:r>
              <a:rPr lang="en-US" sz="1800"/>
              <a:t>Add G</a:t>
            </a:r>
            <a:endParaRPr lang="en-US"/>
          </a:p>
        </p:txBody>
      </p:sp>
      <p:sp>
        <p:nvSpPr>
          <p:cNvPr id="56373" name="Text Box 53"/>
          <p:cNvSpPr txBox="1">
            <a:spLocks noChangeArrowheads="1"/>
          </p:cNvSpPr>
          <p:nvPr/>
        </p:nvSpPr>
        <p:spPr bwMode="auto">
          <a:xfrm>
            <a:off x="1587500" y="45720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front</a:t>
            </a:r>
            <a:endParaRPr lang="en-US"/>
          </a:p>
        </p:txBody>
      </p:sp>
      <p:sp>
        <p:nvSpPr>
          <p:cNvPr id="56374" name="Text Box 54"/>
          <p:cNvSpPr txBox="1">
            <a:spLocks noChangeArrowheads="1"/>
          </p:cNvSpPr>
          <p:nvPr/>
        </p:nvSpPr>
        <p:spPr bwMode="auto">
          <a:xfrm>
            <a:off x="444500" y="45720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rear</a:t>
            </a:r>
            <a:endParaRPr lang="en-US"/>
          </a:p>
        </p:txBody>
      </p:sp>
      <p:sp>
        <p:nvSpPr>
          <p:cNvPr id="56375" name="Text Box 55"/>
          <p:cNvSpPr txBox="1">
            <a:spLocks noChangeArrowheads="1"/>
          </p:cNvSpPr>
          <p:nvPr/>
        </p:nvSpPr>
        <p:spPr bwMode="auto">
          <a:xfrm>
            <a:off x="2819400" y="5029200"/>
            <a:ext cx="3887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found destination - done!</a:t>
            </a:r>
          </a:p>
          <a:p>
            <a:pPr eaLnBrk="0" hangingPunct="0"/>
            <a:r>
              <a:rPr lang="en-US"/>
              <a:t>Path must be stored separately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different types of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175" y="1689101"/>
            <a:ext cx="76771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Sub graph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Complete graph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78" y="4353932"/>
            <a:ext cx="1607344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36" y="2266723"/>
            <a:ext cx="4843771" cy="15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850" y="1168401"/>
            <a:ext cx="763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Weighted graph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67" y="2112666"/>
            <a:ext cx="2792016" cy="34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2475</Words>
  <Application>Microsoft Office PowerPoint</Application>
  <PresentationFormat>On-screen Show (4:3)</PresentationFormat>
  <Paragraphs>541</Paragraphs>
  <Slides>70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8" baseType="lpstr">
      <vt:lpstr>Arial Unicode MS</vt:lpstr>
      <vt:lpstr>Arial</vt:lpstr>
      <vt:lpstr>Calibri</vt:lpstr>
      <vt:lpstr>Constantia</vt:lpstr>
      <vt:lpstr>Courier New</vt:lpstr>
      <vt:lpstr>DFKai-SB</vt:lpstr>
      <vt:lpstr>Georgia</vt:lpstr>
      <vt:lpstr>Monotype Sorts</vt:lpstr>
      <vt:lpstr>MS Mincho</vt:lpstr>
      <vt:lpstr>Noto Symbol</vt:lpstr>
      <vt:lpstr>新細明體</vt:lpstr>
      <vt:lpstr>新細明體</vt:lpstr>
      <vt:lpstr>Symbol</vt:lpstr>
      <vt:lpstr>Times</vt:lpstr>
      <vt:lpstr>Times New Roman</vt:lpstr>
      <vt:lpstr>Verdana</vt:lpstr>
      <vt:lpstr>Wingdings</vt:lpstr>
      <vt:lpstr>Office Theme</vt:lpstr>
      <vt:lpstr>Lecture # 27-28 Graphs</vt:lpstr>
      <vt:lpstr>What is a graph?</vt:lpstr>
      <vt:lpstr>Formal definition of graphs</vt:lpstr>
      <vt:lpstr>So What is graph ?</vt:lpstr>
      <vt:lpstr>Types of graphs</vt:lpstr>
      <vt:lpstr>Directed graph</vt:lpstr>
      <vt:lpstr>Un Directed graph </vt:lpstr>
      <vt:lpstr>Some different types of graph</vt:lpstr>
      <vt:lpstr>PowerPoint Presentation</vt:lpstr>
      <vt:lpstr>Representation of graphs</vt:lpstr>
      <vt:lpstr>PowerPoint Presentation</vt:lpstr>
      <vt:lpstr>Graph Applications</vt:lpstr>
      <vt:lpstr>Graph Applications</vt:lpstr>
      <vt:lpstr>Graph Applications</vt:lpstr>
      <vt:lpstr>Graph Applications</vt:lpstr>
      <vt:lpstr>Graph Applications</vt:lpstr>
      <vt:lpstr>Graph terminology</vt:lpstr>
      <vt:lpstr>Graph terminology (cont.)</vt:lpstr>
      <vt:lpstr>Graph terminology (cont.)</vt:lpstr>
      <vt:lpstr>Graph terminology (cont.)</vt:lpstr>
      <vt:lpstr>Graph terminology (cont.)</vt:lpstr>
      <vt:lpstr>PowerPoint Presentation</vt:lpstr>
      <vt:lpstr>PowerPoint Presentation</vt:lpstr>
      <vt:lpstr>Graph terminology (cont.)</vt:lpstr>
      <vt:lpstr>Graph terminology (cont.)</vt:lpstr>
      <vt:lpstr>Graph terminology (cont.)</vt:lpstr>
      <vt:lpstr>Graph Properties </vt:lpstr>
      <vt:lpstr>Number of Edges - Directed Graph</vt:lpstr>
      <vt:lpstr>PowerPoint Presentation</vt:lpstr>
      <vt:lpstr>PowerPoint Presentation</vt:lpstr>
      <vt:lpstr>Graph Representation</vt:lpstr>
      <vt:lpstr>Graph Representation</vt:lpstr>
      <vt:lpstr>Adjacency Matrix</vt:lpstr>
      <vt:lpstr>Adjacency Matrix</vt:lpstr>
      <vt:lpstr>Adjacency Matrix: -Directed Multigraphs</vt:lpstr>
      <vt:lpstr>Adjacency Lists Representation</vt:lpstr>
      <vt:lpstr>Graphs: Adjacency List</vt:lpstr>
      <vt:lpstr>Graphs: Adjacency List</vt:lpstr>
      <vt:lpstr>Implementing Graphs</vt:lpstr>
      <vt:lpstr>Implementing Graphs</vt:lpstr>
      <vt:lpstr>Graph Implementation</vt:lpstr>
      <vt:lpstr>Array-based implementation</vt:lpstr>
      <vt:lpstr>Graph Implementation (Cont.)</vt:lpstr>
      <vt:lpstr>Linked-list implementation </vt:lpstr>
      <vt:lpstr>Minimum spanning trees (MST) </vt:lpstr>
      <vt:lpstr>An example of MST</vt:lpstr>
      <vt:lpstr>Kruskal’s algorithm for finding MST</vt:lpstr>
      <vt:lpstr>Kruskal’s algorithm</vt:lpstr>
      <vt:lpstr>An example of Kruskal’s algorithm</vt:lpstr>
      <vt:lpstr>Prim’s algorithm for finding MST</vt:lpstr>
      <vt:lpstr>An example for Prim’s algorithm</vt:lpstr>
      <vt:lpstr>Prim’s Algorithm Example for MST</vt:lpstr>
      <vt:lpstr>Prim’s Algorithm Example for MST</vt:lpstr>
      <vt:lpstr>Prim’s Algorithm Example for MST</vt:lpstr>
      <vt:lpstr>Prim’s Algorithm Example for MST</vt:lpstr>
      <vt:lpstr>Prim’s Algorithm Example for MST</vt:lpstr>
      <vt:lpstr>An example for Prim’s algorithm</vt:lpstr>
      <vt:lpstr>Graph Traversal/ searching</vt:lpstr>
      <vt:lpstr>Depth-First-Search (DFS)</vt:lpstr>
      <vt:lpstr>DFS</vt:lpstr>
      <vt:lpstr>Depth-First Search</vt:lpstr>
      <vt:lpstr>Exploring a twist  Without Getting Lost</vt:lpstr>
      <vt:lpstr>Breadth-First-Searching (BFS)</vt:lpstr>
      <vt:lpstr>BFS</vt:lpstr>
      <vt:lpstr>Breadth-First Search</vt:lpstr>
      <vt:lpstr>BFS - A Graphical Representation</vt:lpstr>
      <vt:lpstr>More BFS</vt:lpstr>
      <vt:lpstr>Applications: Finding a Path</vt:lpstr>
      <vt:lpstr>DFS vs. BFS</vt:lpstr>
      <vt:lpstr>DFS vs. BFS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user</cp:lastModifiedBy>
  <cp:revision>35</cp:revision>
  <dcterms:created xsi:type="dcterms:W3CDTF">2006-08-16T00:00:00Z</dcterms:created>
  <dcterms:modified xsi:type="dcterms:W3CDTF">2021-05-06T05:09:33Z</dcterms:modified>
</cp:coreProperties>
</file>