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98" r:id="rId4"/>
    <p:sldId id="299" r:id="rId5"/>
    <p:sldId id="302" r:id="rId6"/>
    <p:sldId id="304" r:id="rId7"/>
    <p:sldId id="306" r:id="rId8"/>
    <p:sldId id="308" r:id="rId9"/>
    <p:sldId id="309" r:id="rId10"/>
    <p:sldId id="315" r:id="rId11"/>
    <p:sldId id="316" r:id="rId12"/>
    <p:sldId id="317" r:id="rId13"/>
    <p:sldId id="318" r:id="rId14"/>
    <p:sldId id="321" r:id="rId15"/>
    <p:sldId id="342" r:id="rId16"/>
    <p:sldId id="322" r:id="rId17"/>
    <p:sldId id="356" r:id="rId18"/>
    <p:sldId id="380" r:id="rId19"/>
    <p:sldId id="357" r:id="rId20"/>
    <p:sldId id="381" r:id="rId21"/>
    <p:sldId id="386" r:id="rId22"/>
    <p:sldId id="387" r:id="rId23"/>
    <p:sldId id="389" r:id="rId24"/>
    <p:sldId id="359" r:id="rId25"/>
    <p:sldId id="361" r:id="rId26"/>
    <p:sldId id="362" r:id="rId27"/>
    <p:sldId id="363" r:id="rId28"/>
    <p:sldId id="364" r:id="rId29"/>
    <p:sldId id="366" r:id="rId30"/>
    <p:sldId id="367" r:id="rId31"/>
    <p:sldId id="368" r:id="rId32"/>
    <p:sldId id="371" r:id="rId33"/>
    <p:sldId id="37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FB53D-71D0-46E2-BBF4-BD96B78457B8}" type="datetimeFigureOut">
              <a:rPr lang="en-US" smtClean="0"/>
              <a:pPr/>
              <a:t>02/17/2021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59158-D415-4BB2-A2C0-DBD9D34EB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02/17/2021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1.doc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</a:t>
            </a:r>
            <a:r>
              <a:rPr lang="en-US" smtClean="0"/>
              <a:t># 3-4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Dr. M. Nadeem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Rules for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sz="3200" dirty="0" smtClean="0"/>
              <a:t>1.  Write only one statement per line</a:t>
            </a:r>
          </a:p>
          <a:p>
            <a:pPr algn="just"/>
            <a:endParaRPr lang="en-US" sz="16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/>
              <a:t>Each statement in your pseudocode should express just one action for the computer. </a:t>
            </a:r>
          </a:p>
          <a:p>
            <a:pPr lvl="1" algn="just">
              <a:buFont typeface="Constantia" pitchFamily="18" charset="0"/>
              <a:buChar char="√"/>
            </a:pPr>
            <a:endParaRPr lang="en-US" sz="28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/>
              <a:t>If the task list is properly drawn, then in most cases each task will correspond to one line of pseudocode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Rules for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sz="3200" dirty="0" smtClean="0"/>
              <a:t>2.	Capitalized initial keyword</a:t>
            </a:r>
            <a:endParaRPr lang="en-US" sz="16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/>
              <a:t>In the example above, </a:t>
            </a:r>
            <a:r>
              <a:rPr lang="en-US" sz="2800" b="1" dirty="0" smtClean="0"/>
              <a:t>READ and WRITE </a:t>
            </a:r>
            <a:r>
              <a:rPr lang="en-US" sz="2800" dirty="0" smtClean="0"/>
              <a:t>are in caps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sz="3200" dirty="0" smtClean="0"/>
              <a:t>There are just a few keywords we will use</a:t>
            </a:r>
          </a:p>
          <a:p>
            <a:pPr lvl="2" algn="just">
              <a:buFont typeface="Constantia" pitchFamily="18" charset="0"/>
              <a:buChar char="√"/>
            </a:pPr>
            <a:r>
              <a:rPr lang="en-US" sz="2000" b="1" dirty="0" smtClean="0"/>
              <a:t>READ</a:t>
            </a:r>
          </a:p>
          <a:p>
            <a:pPr lvl="2" algn="just">
              <a:buFont typeface="Constantia" pitchFamily="18" charset="0"/>
              <a:buChar char="√"/>
            </a:pPr>
            <a:r>
              <a:rPr lang="en-US" sz="2000" b="1" dirty="0" smtClean="0"/>
              <a:t>WRITE</a:t>
            </a:r>
          </a:p>
          <a:p>
            <a:pPr lvl="2" algn="just">
              <a:buFont typeface="Constantia" pitchFamily="18" charset="0"/>
              <a:buChar char="√"/>
            </a:pPr>
            <a:r>
              <a:rPr lang="en-US" sz="2000" b="1" dirty="0" smtClean="0"/>
              <a:t>IF, ELSE, ENDIF</a:t>
            </a:r>
          </a:p>
          <a:p>
            <a:pPr lvl="2" algn="just">
              <a:buFont typeface="Constantia" pitchFamily="18" charset="0"/>
              <a:buChar char="√"/>
            </a:pPr>
            <a:r>
              <a:rPr lang="en-US" sz="2000" b="1" dirty="0" smtClean="0"/>
              <a:t>WHILE, DO WHILE</a:t>
            </a:r>
          </a:p>
          <a:p>
            <a:pPr lvl="2" algn="just">
              <a:buFont typeface="Constantia" pitchFamily="18" charset="0"/>
              <a:buChar char="√"/>
            </a:pPr>
            <a:r>
              <a:rPr lang="en-US" sz="2000" b="1" dirty="0" smtClean="0"/>
              <a:t>ENDWHILE</a:t>
            </a:r>
          </a:p>
          <a:p>
            <a:pPr lvl="2" algn="just">
              <a:buFont typeface="Constantia" pitchFamily="18" charset="0"/>
              <a:buChar char="√"/>
            </a:pPr>
            <a:r>
              <a:rPr lang="en-US" sz="2000" b="1" dirty="0" smtClean="0"/>
              <a:t>FOR, END FOR</a:t>
            </a:r>
          </a:p>
          <a:p>
            <a:pPr lvl="2" algn="just">
              <a:buFont typeface="Constantia" pitchFamily="18" charset="0"/>
              <a:buChar char="√"/>
            </a:pPr>
            <a:r>
              <a:rPr lang="en-US" sz="2000" b="1" dirty="0" smtClean="0"/>
              <a:t>etc</a:t>
            </a:r>
            <a:endParaRPr lang="en-US" sz="2500" dirty="0" smtClean="0"/>
          </a:p>
          <a:p>
            <a:pPr lvl="1" algn="just">
              <a:buFont typeface="Constantia" pitchFamily="18" charset="0"/>
              <a:buChar char="√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Rules for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sz="3200" dirty="0" smtClean="0"/>
              <a:t>3.	 Indent to show hierarchy</a:t>
            </a:r>
            <a:endParaRPr lang="en-US" sz="16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We will use a particular indentation pattern in each of the design structures: </a:t>
            </a:r>
          </a:p>
          <a:p>
            <a:pPr algn="just">
              <a:buFont typeface="Wingdings" pitchFamily="2" charset="2"/>
              <a:buChar char="§"/>
            </a:pPr>
            <a:endParaRPr lang="en-US" sz="12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b="1" dirty="0" smtClean="0"/>
              <a:t>SEQUENCE</a:t>
            </a:r>
            <a:r>
              <a:rPr lang="en-US" dirty="0" smtClean="0"/>
              <a:t>: keep statements that are “stacked” in sequence all starting in the same column. </a:t>
            </a:r>
          </a:p>
          <a:p>
            <a:pPr lvl="1" algn="just">
              <a:buFont typeface="Constantia" pitchFamily="18" charset="0"/>
              <a:buChar char="√"/>
            </a:pPr>
            <a:endParaRPr lang="en-US" sz="11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b="1" dirty="0" smtClean="0"/>
              <a:t>SELECTION</a:t>
            </a:r>
            <a:r>
              <a:rPr lang="en-US" dirty="0" smtClean="0"/>
              <a:t>: indent the statements that fall inside the selection structure, but not the keywords that form the selection </a:t>
            </a:r>
          </a:p>
          <a:p>
            <a:pPr lvl="1" algn="just">
              <a:buFont typeface="Constantia" pitchFamily="18" charset="0"/>
              <a:buChar char="√"/>
            </a:pPr>
            <a:endParaRPr lang="en-US" sz="105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b="1" dirty="0" smtClean="0"/>
              <a:t>LOOPING</a:t>
            </a:r>
            <a:r>
              <a:rPr lang="en-US" dirty="0" smtClean="0"/>
              <a:t>: indent the statements that fall inside the loop, but not the keywords that form the loop ..</a:t>
            </a:r>
          </a:p>
          <a:p>
            <a:pPr lvl="1" algn="just">
              <a:buFont typeface="Constantia" pitchFamily="18" charset="0"/>
              <a:buChar char="√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Rules for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sz="3200" dirty="0" smtClean="0"/>
              <a:t>4.	 End multi-line structures</a:t>
            </a:r>
            <a:endParaRPr lang="en-US" sz="12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All the initial keyword must always in line with the last or end of the structure </a:t>
            </a:r>
          </a:p>
          <a:p>
            <a:pPr algn="just">
              <a:buNone/>
            </a:pPr>
            <a:r>
              <a:rPr lang="en-US" sz="3200" dirty="0" smtClean="0"/>
              <a:t>5.  Keep statement language independent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Resist the urge to write in whatever language you are most comfortable with. 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There may be special features available in the language you plan to eventually write the program in; if you are SURE it will be written in that language, then you can use the features. If not, then avoid using the special features.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Standard for good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Autofit/>
          </a:bodyPr>
          <a:lstStyle/>
          <a:p>
            <a:pPr marL="514350" indent="-514350" algn="just">
              <a:buFont typeface="Wingdings" pitchFamily="2" charset="2"/>
              <a:buChar char="§"/>
            </a:pPr>
            <a:r>
              <a:rPr lang="en-US" sz="3200" dirty="0" smtClean="0"/>
              <a:t>Number each instruction</a:t>
            </a:r>
            <a:endParaRPr lang="en-US" sz="12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This is to enforce the notion, “well-ordered collection of operations.”</a:t>
            </a:r>
          </a:p>
          <a:p>
            <a:pPr algn="just"/>
            <a:r>
              <a:rPr lang="en-US" sz="3200" dirty="0" smtClean="0"/>
              <a:t>  Each instruction should be unambiguous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It means the computing agent, in this case the reader, should be capable of carrying out the instructions. And also, each instruction should be effectively computable (do-able)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000" dirty="0" smtClean="0"/>
              <a:t> </a:t>
            </a:r>
            <a:r>
              <a:rPr lang="en-US" sz="3200" dirty="0" smtClean="0"/>
              <a:t>Completeness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sz="3200" dirty="0" smtClean="0"/>
              <a:t> </a:t>
            </a:r>
            <a:r>
              <a:rPr lang="en-US" dirty="0" smtClean="0"/>
              <a:t>Nothing should be left out</a:t>
            </a:r>
            <a:endParaRPr lang="en-US" sz="3200" dirty="0" smtClean="0"/>
          </a:p>
          <a:p>
            <a:pPr lvl="1" algn="just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Selecting a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Autofit/>
          </a:bodyPr>
          <a:lstStyle/>
          <a:p>
            <a:pPr marL="514350" indent="-514350" algn="just">
              <a:buFont typeface="Wingdings" pitchFamily="2" charset="2"/>
              <a:buChar char="§"/>
            </a:pPr>
            <a:r>
              <a:rPr lang="en-US" sz="3200" dirty="0" smtClean="0">
                <a:latin typeface="Helvetica" charset="0"/>
              </a:rPr>
              <a:t>Select a data structure as follows:</a:t>
            </a:r>
          </a:p>
          <a:p>
            <a:pPr marL="514350" indent="-514350" algn="just">
              <a:buFont typeface="Wingdings" pitchFamily="2" charset="2"/>
              <a:buChar char="§"/>
            </a:pPr>
            <a:endParaRPr lang="en-US" sz="10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rgbClr val="FF0000"/>
                </a:solidFill>
              </a:rPr>
              <a:t>Analyze the problem</a:t>
            </a:r>
            <a:r>
              <a:rPr lang="en-US" sz="2800" dirty="0" smtClean="0"/>
              <a:t> to determine the resource constraints a </a:t>
            </a: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/>
              <a:t> must meet.</a:t>
            </a:r>
          </a:p>
          <a:p>
            <a:pPr lvl="1" algn="just">
              <a:buFont typeface="Constantia" pitchFamily="18" charset="0"/>
              <a:buChar char="√"/>
            </a:pPr>
            <a:endParaRPr lang="en-US" sz="18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rgbClr val="FF0000"/>
                </a:solidFill>
              </a:rPr>
              <a:t>Determine the basic operations</a:t>
            </a:r>
            <a:r>
              <a:rPr lang="en-US" sz="2800" dirty="0" smtClean="0"/>
              <a:t> that must be supported.  Quantify the resource </a:t>
            </a:r>
            <a:r>
              <a:rPr lang="en-US" sz="2800" dirty="0" smtClean="0">
                <a:solidFill>
                  <a:srgbClr val="FF0000"/>
                </a:solidFill>
              </a:rPr>
              <a:t>constraints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rgbClr val="FF0000"/>
                </a:solidFill>
              </a:rPr>
              <a:t>each operation</a:t>
            </a:r>
            <a:r>
              <a:rPr lang="en-US" sz="2800" dirty="0" smtClean="0"/>
              <a:t>.</a:t>
            </a:r>
          </a:p>
          <a:p>
            <a:pPr lvl="1" algn="just">
              <a:buFont typeface="Constantia" pitchFamily="18" charset="0"/>
              <a:buChar char="√"/>
            </a:pPr>
            <a:endParaRPr lang="en-US" sz="20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rgbClr val="FF0000"/>
                </a:solidFill>
              </a:rPr>
              <a:t>Select the data structure</a:t>
            </a:r>
            <a:r>
              <a:rPr lang="en-US" sz="2800" dirty="0" smtClean="0"/>
              <a:t> that best meets these </a:t>
            </a:r>
            <a:r>
              <a:rPr lang="en-US" sz="2800" dirty="0" smtClean="0">
                <a:solidFill>
                  <a:srgbClr val="FF0000"/>
                </a:solidFill>
              </a:rPr>
              <a:t>requirements</a:t>
            </a:r>
            <a:r>
              <a:rPr lang="en-US" sz="2800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Array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ordered set (sequence)</a:t>
            </a:r>
            <a:r>
              <a:rPr lang="en-US" dirty="0" smtClean="0"/>
              <a:t> with a fixed number of elements, all of the same type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Array is a collection of variables of same data type that </a:t>
            </a:r>
            <a:r>
              <a:rPr lang="en-US" dirty="0" smtClean="0">
                <a:solidFill>
                  <a:srgbClr val="FF0000"/>
                </a:solidFill>
              </a:rPr>
              <a:t>share common name</a:t>
            </a:r>
            <a:r>
              <a:rPr lang="en-US" dirty="0" smtClean="0"/>
              <a:t>. 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Array is an ordered set which consist of </a:t>
            </a:r>
            <a:r>
              <a:rPr lang="en-US" dirty="0" smtClean="0">
                <a:solidFill>
                  <a:srgbClr val="FF0000"/>
                </a:solidFill>
              </a:rPr>
              <a:t>fixed number of elements</a:t>
            </a:r>
            <a:r>
              <a:rPr lang="en-US" dirty="0" smtClean="0"/>
              <a:t>. 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In array </a:t>
            </a:r>
            <a:r>
              <a:rPr lang="en-US" dirty="0" smtClean="0">
                <a:solidFill>
                  <a:srgbClr val="FF0000"/>
                </a:solidFill>
              </a:rPr>
              <a:t>memory is allocated sequentially</a:t>
            </a:r>
            <a:r>
              <a:rPr lang="en-US" dirty="0" smtClean="0"/>
              <a:t> to each element. It is also known as sequential list.</a:t>
            </a:r>
          </a:p>
          <a:p>
            <a:pPr lvl="1" algn="just">
              <a:buFont typeface="Constantia" pitchFamily="18" charset="0"/>
              <a:buChar char="√"/>
            </a:pPr>
            <a:r>
              <a:rPr kumimoji="1" lang="en-US" altLang="zh-TW" dirty="0" smtClean="0">
                <a:ea typeface="新細明體" pitchFamily="18" charset="-120"/>
              </a:rPr>
              <a:t>Array: a set of pairs (</a:t>
            </a:r>
            <a:r>
              <a:rPr kumimoji="1" lang="en-US" altLang="zh-TW" dirty="0" smtClean="0">
                <a:solidFill>
                  <a:srgbClr val="009900"/>
                </a:solidFill>
              </a:rPr>
              <a:t>index</a:t>
            </a:r>
            <a:r>
              <a:rPr kumimoji="1"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 </a:t>
            </a:r>
            <a:r>
              <a:rPr kumimoji="1" lang="en-US" altLang="zh-TW" dirty="0" smtClean="0">
                <a:ea typeface="新細明體" pitchFamily="18" charset="-120"/>
              </a:rPr>
              <a:t>and </a:t>
            </a:r>
            <a:r>
              <a:rPr kumimoji="1"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value</a:t>
            </a:r>
            <a:r>
              <a:rPr kumimoji="1" lang="en-US" altLang="zh-TW" dirty="0" smtClean="0">
                <a:ea typeface="新細明體" pitchFamily="18" charset="-120"/>
              </a:rPr>
              <a:t>) </a:t>
            </a:r>
            <a:endParaRPr lang="en-US" dirty="0" smtClean="0"/>
          </a:p>
          <a:p>
            <a:pPr lvl="1"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" name="Rectangle 6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/>
          <a:lstStyle/>
          <a:p>
            <a:r>
              <a:rPr lang="en-US" b="1" dirty="0" smtClean="0"/>
              <a:t>Basics of Array</a:t>
            </a:r>
            <a:endParaRPr lang="en-US" b="1" dirty="0"/>
          </a:p>
        </p:txBody>
      </p:sp>
      <p:sp>
        <p:nvSpPr>
          <p:cNvPr id="6206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87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Group of consecutive memory locations </a:t>
            </a:r>
          </a:p>
          <a:p>
            <a:pPr lvl="1"/>
            <a:r>
              <a:rPr lang="en-US" dirty="0"/>
              <a:t>Same name and type</a:t>
            </a:r>
          </a:p>
          <a:p>
            <a:r>
              <a:rPr lang="en-US" dirty="0"/>
              <a:t>To refer to an element, specify</a:t>
            </a:r>
          </a:p>
          <a:p>
            <a:pPr lvl="1"/>
            <a:r>
              <a:rPr lang="en-US" dirty="0"/>
              <a:t>Array name</a:t>
            </a:r>
          </a:p>
          <a:p>
            <a:pPr lvl="1"/>
            <a:r>
              <a:rPr lang="en-US" dirty="0"/>
              <a:t>Position number</a:t>
            </a:r>
          </a:p>
          <a:p>
            <a:r>
              <a:rPr lang="en-US" dirty="0"/>
              <a:t>Format:</a:t>
            </a:r>
          </a:p>
          <a:p>
            <a:pPr lvl="2">
              <a:buFontTx/>
              <a:buNone/>
            </a:pPr>
            <a:r>
              <a:rPr lang="en-US" i="1" dirty="0" err="1"/>
              <a:t>arrayname</a:t>
            </a:r>
            <a:r>
              <a:rPr lang="en-US" b="1" dirty="0">
                <a:latin typeface="Courier New" pitchFamily="49" charset="0"/>
              </a:rPr>
              <a:t>[</a:t>
            </a:r>
            <a:r>
              <a:rPr lang="en-US" dirty="0"/>
              <a:t> </a:t>
            </a:r>
            <a:r>
              <a:rPr lang="en-US" i="1" dirty="0"/>
              <a:t>position number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]</a:t>
            </a:r>
          </a:p>
          <a:p>
            <a:pPr lvl="1"/>
            <a:r>
              <a:rPr lang="en-US" dirty="0"/>
              <a:t>First element at position </a:t>
            </a:r>
            <a:r>
              <a:rPr lang="en-US" b="1" dirty="0">
                <a:latin typeface="Courier New" pitchFamily="49" charset="0"/>
              </a:rPr>
              <a:t>0</a:t>
            </a:r>
          </a:p>
          <a:p>
            <a:pPr lvl="1"/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element array named </a:t>
            </a:r>
            <a:r>
              <a:rPr lang="en-US" b="1" dirty="0">
                <a:latin typeface="Courier New" pitchFamily="49" charset="0"/>
              </a:rPr>
              <a:t>c</a:t>
            </a:r>
            <a:r>
              <a:rPr lang="en-US" dirty="0"/>
              <a:t>:</a:t>
            </a:r>
          </a:p>
          <a:p>
            <a:pPr lvl="2"/>
            <a:r>
              <a:rPr lang="en-US" b="1" dirty="0">
                <a:latin typeface="Courier New" pitchFamily="49" charset="0"/>
              </a:rPr>
              <a:t>c[ 0 ]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c[ 1 </a:t>
            </a:r>
            <a:r>
              <a:rPr lang="en-US" b="1" dirty="0" smtClean="0">
                <a:latin typeface="Courier New" pitchFamily="49" charset="0"/>
              </a:rPr>
              <a:t>], c[2] </a:t>
            </a:r>
            <a:r>
              <a:rPr lang="en-US" dirty="0" smtClean="0"/>
              <a:t>.................... </a:t>
            </a:r>
            <a:r>
              <a:rPr lang="en-US" b="1" dirty="0" smtClean="0">
                <a:latin typeface="Courier New" pitchFamily="49" charset="0"/>
              </a:rPr>
              <a:t>c</a:t>
            </a:r>
            <a:r>
              <a:rPr lang="en-US" b="1" dirty="0">
                <a:latin typeface="Courier New" pitchFamily="49" charset="0"/>
              </a:rPr>
              <a:t>[ n – 1 ]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953000" y="349250"/>
            <a:ext cx="4038600" cy="5813425"/>
            <a:chOff x="3936" y="220"/>
            <a:chExt cx="1728" cy="3662"/>
          </a:xfrm>
        </p:grpSpPr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4055" y="220"/>
              <a:ext cx="1609" cy="30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latin typeface="Courier New" pitchFamily="49" charset="0"/>
                </a:rPr>
                <a:t>Name of array (Note that all elements of this array have the same name, </a:t>
              </a:r>
              <a:r>
                <a:rPr lang="en-US" sz="1800" b="1" dirty="0">
                  <a:latin typeface="Courier New" pitchFamily="49" charset="0"/>
                </a:rPr>
                <a:t>c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189" name="Rectangle 45"/>
            <p:cNvSpPr>
              <a:spLocks noChangeArrowheads="1"/>
            </p:cNvSpPr>
            <p:nvPr/>
          </p:nvSpPr>
          <p:spPr bwMode="auto">
            <a:xfrm>
              <a:off x="3936" y="3675"/>
              <a:ext cx="1513" cy="2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latin typeface="Courier New" pitchFamily="49" charset="0"/>
                </a:rPr>
                <a:t>Position number of the element within array </a:t>
              </a:r>
              <a:r>
                <a:rPr lang="en-US" sz="1800" b="1" dirty="0">
                  <a:latin typeface="Courier New" pitchFamily="49" charset="0"/>
                </a:rPr>
                <a:t>c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190" name="Freeform 46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50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52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3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4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5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6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7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8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9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0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1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2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c[6]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-45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6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0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4868" y="2059"/>
                <a:ext cx="157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72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68" name="Rectangle 24"/>
              <p:cNvSpPr>
                <a:spLocks noChangeArrowheads="1"/>
              </p:cNvSpPr>
              <p:nvPr/>
            </p:nvSpPr>
            <p:spPr bwMode="auto">
              <a:xfrm>
                <a:off x="4732" y="223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1543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4800" y="2406"/>
                <a:ext cx="225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-89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0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71" name="Rectangle 27"/>
              <p:cNvSpPr>
                <a:spLocks noChangeArrowheads="1"/>
              </p:cNvSpPr>
              <p:nvPr/>
            </p:nvSpPr>
            <p:spPr bwMode="auto">
              <a:xfrm>
                <a:off x="4868" y="2752"/>
                <a:ext cx="157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62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4868" y="2926"/>
                <a:ext cx="157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-3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4935" y="309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1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4732" y="327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6453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4868" y="3446"/>
                <a:ext cx="157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78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>
                <a:off x="4173" y="1304"/>
                <a:ext cx="0" cy="231"/>
              </a:xfrm>
              <a:custGeom>
                <a:avLst/>
                <a:gdLst/>
                <a:ahLst/>
                <a:cxnLst>
                  <a:cxn ang="0">
                    <a:pos x="0" y="1995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c[0]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79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412" cy="10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>
                    <a:latin typeface="Courier New" pitchFamily="49" charset="0"/>
                  </a:rPr>
                  <a:t>c[1]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c[2]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>
                    <a:latin typeface="Courier New" pitchFamily="49" charset="0"/>
                  </a:rPr>
                  <a:t>c[3]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c[11]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>
                    <a:latin typeface="Courier New" pitchFamily="49" charset="0"/>
                  </a:rPr>
                  <a:t>c[10]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c[9]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c[8]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>
                    <a:latin typeface="Courier New" pitchFamily="49" charset="0"/>
                  </a:rPr>
                  <a:t>c[7]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c[5]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>
                    <a:latin typeface="Courier New" pitchFamily="49" charset="0"/>
                  </a:rPr>
                  <a:t>c[4]</a:t>
                </a:r>
                <a:endParaRPr lang="en-US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92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94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5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6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7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8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9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0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Array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Array properties are as given follows:</a:t>
            </a:r>
          </a:p>
          <a:p>
            <a:pPr lvl="1">
              <a:defRPr/>
            </a:pPr>
            <a:r>
              <a:rPr lang="en-US" b="1" u="sng" dirty="0" smtClean="0"/>
              <a:t>Ordered</a:t>
            </a:r>
            <a:r>
              <a:rPr lang="en-US" dirty="0" smtClean="0"/>
              <a:t> so there is a first element, a second one, etc.</a:t>
            </a:r>
            <a:endParaRPr lang="en-US" u="sng" dirty="0" smtClean="0"/>
          </a:p>
          <a:p>
            <a:pPr lvl="1">
              <a:defRPr/>
            </a:pPr>
            <a:r>
              <a:rPr lang="en-US" b="1" u="sng" dirty="0" smtClean="0"/>
              <a:t>Fixed number of elements </a:t>
            </a:r>
            <a:r>
              <a:rPr lang="en-US" u="sng" dirty="0" smtClean="0"/>
              <a:t>—</a:t>
            </a:r>
            <a:r>
              <a:rPr lang="en-US" u="sng" dirty="0" smtClean="0">
                <a:solidFill>
                  <a:srgbClr val="CC0000"/>
                </a:solidFill>
              </a:rPr>
              <a:t> </a:t>
            </a:r>
            <a:r>
              <a:rPr lang="en-US" b="1" u="sng" dirty="0" smtClean="0"/>
              <a:t>fixed capacity</a:t>
            </a:r>
            <a:endParaRPr lang="en-US" u="sng" dirty="0" smtClean="0"/>
          </a:p>
          <a:p>
            <a:pPr lvl="1">
              <a:defRPr/>
            </a:pPr>
            <a:r>
              <a:rPr lang="en-US" u="sng" dirty="0" smtClean="0"/>
              <a:t>Elements must be the same type </a:t>
            </a:r>
            <a:r>
              <a:rPr lang="en-US" dirty="0" smtClean="0"/>
              <a:t>(and size); </a:t>
            </a:r>
          </a:p>
          <a:p>
            <a:pPr lvl="1">
              <a:defRPr/>
            </a:pPr>
            <a:r>
              <a:rPr lang="en-US" u="sng" dirty="0" smtClean="0"/>
              <a:t>Direct access</a:t>
            </a:r>
            <a:r>
              <a:rPr lang="en-US" dirty="0" smtClean="0"/>
              <a:t>:  Access an element  by giving its location </a:t>
            </a:r>
          </a:p>
          <a:p>
            <a:pPr lvl="1">
              <a:defRPr/>
            </a:pPr>
            <a:r>
              <a:rPr lang="en-US" sz="2500" dirty="0" smtClean="0"/>
              <a:t>The time to access each element is the same for all elements, regardless of position.</a:t>
            </a:r>
          </a:p>
          <a:p>
            <a:pPr>
              <a:defRPr/>
            </a:pPr>
            <a:r>
              <a:rPr lang="en-US" dirty="0" smtClean="0"/>
              <a:t>One Dimensional Array</a:t>
            </a:r>
          </a:p>
          <a:p>
            <a:pPr>
              <a:defRPr/>
            </a:pPr>
            <a:r>
              <a:rPr lang="en-US" dirty="0" smtClean="0"/>
              <a:t>Two Dimensional Array</a:t>
            </a:r>
          </a:p>
          <a:p>
            <a:pPr algn="just">
              <a:buNone/>
            </a:pPr>
            <a:endParaRPr lang="en-US" dirty="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90600" y="6096000"/>
            <a:ext cx="6969125" cy="609600"/>
            <a:chOff x="1228314" y="2103437"/>
            <a:chExt cx="6969237" cy="609264"/>
          </a:xfrm>
        </p:grpSpPr>
        <p:sp>
          <p:nvSpPr>
            <p:cNvPr id="5" name="Text Box 45"/>
            <p:cNvSpPr txBox="1">
              <a:spLocks noChangeArrowheads="1"/>
            </p:cNvSpPr>
            <p:nvPr/>
          </p:nvSpPr>
          <p:spPr bwMode="auto">
            <a:xfrm>
              <a:off x="7452725" y="2150582"/>
              <a:ext cx="744826" cy="522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imes New Roman" pitchFamily="18" charset="0"/>
                  <a:ea typeface="新細明體" charset="-120"/>
                </a:rPr>
                <a:t>array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28314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89125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349935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910745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71556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032366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593176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153987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14797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275607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836418" y="2103437"/>
              <a:ext cx="560810" cy="609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An algorithm is a finite set of steps defining the solution of a particular problem.</a:t>
            </a:r>
          </a:p>
          <a:p>
            <a:pPr algn="just"/>
            <a:r>
              <a:rPr lang="en-US" sz="2800" dirty="0" smtClean="0"/>
              <a:t>Need not to belong one particular language</a:t>
            </a:r>
          </a:p>
          <a:p>
            <a:pPr algn="just"/>
            <a:r>
              <a:rPr lang="en-US" sz="2800" dirty="0" smtClean="0"/>
              <a:t>Sequence of English statements can also be algorithm</a:t>
            </a:r>
          </a:p>
          <a:p>
            <a:pPr algn="just"/>
            <a:r>
              <a:rPr lang="en-US" sz="2800" dirty="0" smtClean="0"/>
              <a:t>It is not a computer program</a:t>
            </a:r>
          </a:p>
          <a:p>
            <a:pPr algn="just"/>
            <a:r>
              <a:rPr lang="en-US" sz="2800" dirty="0" smtClean="0"/>
              <a:t>An algorithm can be expressed in English like language called pseudo code, in a programming language or in the form of flowchart. </a:t>
            </a:r>
          </a:p>
          <a:p>
            <a:pPr algn="just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EE612-9285-4367-93AC-31CAEAED2710}" type="slidenum">
              <a:rPr lang="en-US"/>
              <a:pPr/>
              <a:t>20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Array Elements</a:t>
            </a:r>
            <a:endParaRPr lang="en-US" b="1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elements are like normal variables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	c[ 0 ] =  </a:t>
            </a:r>
            <a:r>
              <a:rPr lang="en-US" b="1" dirty="0" smtClean="0">
                <a:latin typeface="Courier New" pitchFamily="49" charset="0"/>
              </a:rPr>
              <a:t>5;</a:t>
            </a:r>
            <a:endParaRPr lang="en-US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</a:rPr>
              <a:t>&lt;&lt; </a:t>
            </a:r>
            <a:r>
              <a:rPr lang="en-US" b="1" dirty="0">
                <a:latin typeface="Courier New" pitchFamily="49" charset="0"/>
              </a:rPr>
              <a:t>c[ 0 ] 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2"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Perform operations in subscript.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dirty="0"/>
              <a:t> equals </a:t>
            </a:r>
            <a:r>
              <a:rPr lang="en-US" b="1" dirty="0" smtClean="0">
                <a:latin typeface="Courier New" pitchFamily="49" charset="0"/>
              </a:rPr>
              <a:t>5</a:t>
            </a:r>
            <a:endParaRPr lang="en-US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c[ </a:t>
            </a:r>
            <a:r>
              <a:rPr lang="en-US" b="1" dirty="0" smtClean="0">
                <a:latin typeface="Courier New" pitchFamily="49" charset="0"/>
              </a:rPr>
              <a:t>7 </a:t>
            </a:r>
            <a:r>
              <a:rPr lang="en-US" b="1" dirty="0">
                <a:latin typeface="Courier New" pitchFamily="49" charset="0"/>
              </a:rPr>
              <a:t>- 2 ] == c[ </a:t>
            </a:r>
            <a:r>
              <a:rPr lang="en-US" b="1" dirty="0" smtClean="0">
                <a:latin typeface="Courier New" pitchFamily="49" charset="0"/>
              </a:rPr>
              <a:t>5 </a:t>
            </a:r>
            <a:r>
              <a:rPr lang="en-US" b="1" dirty="0">
                <a:latin typeface="Courier New" pitchFamily="49" charset="0"/>
              </a:rPr>
              <a:t>] == c[ x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 pitchFamily="2" charset="2"/>
              </a:rPr>
              <a:t>Declaring Arrays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When declaring arrays, specify</a:t>
            </a:r>
            <a:endParaRPr lang="en-US" sz="14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Name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Type of array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Number of elements</a:t>
            </a:r>
          </a:p>
          <a:p>
            <a:pPr lvl="1" algn="just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arrayType</a:t>
            </a:r>
            <a:r>
              <a:rPr lang="en-US" i="1" dirty="0" smtClean="0"/>
              <a:t> </a:t>
            </a:r>
            <a:r>
              <a:rPr lang="en-US" i="1" dirty="0" err="1" smtClean="0"/>
              <a:t>arrayName</a:t>
            </a:r>
            <a:r>
              <a:rPr lang="en-US" i="1" dirty="0" smtClean="0"/>
              <a:t>[ </a:t>
            </a:r>
            <a:r>
              <a:rPr lang="en-US" i="1" dirty="0" err="1" smtClean="0"/>
              <a:t>numberOfElements</a:t>
            </a:r>
            <a:r>
              <a:rPr lang="en-US" i="1" dirty="0" smtClean="0"/>
              <a:t> ];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Examples:	</a:t>
            </a:r>
          </a:p>
          <a:p>
            <a:pPr lvl="1" algn="just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c[ 10 ];  </a:t>
            </a:r>
          </a:p>
          <a:p>
            <a:pPr lvl="1" algn="just">
              <a:buNone/>
            </a:pPr>
            <a:r>
              <a:rPr lang="en-US" i="1" dirty="0" smtClean="0"/>
              <a:t>	float </a:t>
            </a:r>
            <a:r>
              <a:rPr lang="en-US" i="1" dirty="0" err="1" smtClean="0"/>
              <a:t>myArray</a:t>
            </a:r>
            <a:r>
              <a:rPr lang="en-US" i="1" dirty="0" smtClean="0"/>
              <a:t>[ 3284 ];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Declaring multiple arrays of same type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Format similar to regular variables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Example:</a:t>
            </a:r>
          </a:p>
          <a:p>
            <a:pPr lvl="2">
              <a:buFontTx/>
              <a:buNone/>
            </a:pPr>
            <a:r>
              <a:rPr lang="en-US" b="1" i="1" dirty="0" err="1" smtClean="0">
                <a:latin typeface="Courier New" pitchFamily="49" charset="0"/>
              </a:rPr>
              <a:t>int</a:t>
            </a:r>
            <a:r>
              <a:rPr lang="en-US" b="1" i="1" dirty="0" smtClean="0">
                <a:latin typeface="Courier New" pitchFamily="49" charset="0"/>
              </a:rPr>
              <a:t> b[ 100 ], x[ 27 ];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 pitchFamily="2" charset="2"/>
              </a:rPr>
              <a:t>Declaring Arrays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Initialization</a:t>
            </a:r>
          </a:p>
          <a:p>
            <a:pPr lvl="2" algn="just"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n[ 5 ] = { 1, 2, 3, 4, 5 }; 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If not enough </a:t>
            </a:r>
            <a:r>
              <a:rPr lang="en-US" dirty="0" err="1" smtClean="0"/>
              <a:t>initializers</a:t>
            </a:r>
            <a:r>
              <a:rPr lang="en-US" dirty="0" smtClean="0"/>
              <a:t>, rightmost elements become </a:t>
            </a:r>
            <a:r>
              <a:rPr lang="en-US" b="1" dirty="0" smtClean="0">
                <a:latin typeface="Courier New" pitchFamily="49" charset="0"/>
              </a:rPr>
              <a:t>0</a:t>
            </a:r>
          </a:p>
          <a:p>
            <a:pPr lvl="3" algn="just"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n[ 5 ] = { 0 }</a:t>
            </a:r>
            <a:r>
              <a:rPr lang="en-US" dirty="0" smtClean="0"/>
              <a:t>   </a:t>
            </a:r>
          </a:p>
          <a:p>
            <a:pPr lvl="3" algn="just"/>
            <a:r>
              <a:rPr lang="en-US" dirty="0" smtClean="0"/>
              <a:t>All elements 0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If too many a syntax error is produced syntax error</a:t>
            </a:r>
          </a:p>
          <a:p>
            <a:pPr lvl="1" algn="just">
              <a:buFont typeface="Constantia" pitchFamily="18" charset="0"/>
              <a:buChar char="√"/>
            </a:pPr>
            <a:endParaRPr lang="en-US" dirty="0" smtClean="0"/>
          </a:p>
          <a:p>
            <a:pPr algn="just"/>
            <a:r>
              <a:rPr lang="en-US" dirty="0" smtClean="0"/>
              <a:t>If size omitted, </a:t>
            </a:r>
            <a:r>
              <a:rPr lang="en-US" dirty="0" err="1" smtClean="0"/>
              <a:t>initializers</a:t>
            </a:r>
            <a:r>
              <a:rPr lang="en-US" dirty="0" smtClean="0"/>
              <a:t> determine it</a:t>
            </a:r>
          </a:p>
          <a:p>
            <a:pPr lvl="2" algn="just"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n[ ] = { 1, 2, 3, 4, 5 }; 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 5 </a:t>
            </a:r>
            <a:r>
              <a:rPr lang="en-US" dirty="0" err="1" smtClean="0"/>
              <a:t>initializers</a:t>
            </a:r>
            <a:r>
              <a:rPr lang="en-US" dirty="0" smtClean="0"/>
              <a:t>, therefore 5 element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 pitchFamily="2" charset="2"/>
              </a:rPr>
              <a:t>Array Implementations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In an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  <a:r>
              <a:rPr lang="en-US" dirty="0" smtClean="0"/>
              <a:t>, the </a:t>
            </a:r>
            <a:r>
              <a:rPr lang="en-US" dirty="0" err="1" smtClean="0"/>
              <a:t>sequentiality</a:t>
            </a:r>
            <a:r>
              <a:rPr lang="en-US" dirty="0" smtClean="0"/>
              <a:t> of a list is maintained by the order structure of elements in the array (indexes).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Although searching an array for an individual element can be very efficient, insertion and deletion of elements are complex and inefficient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 pitchFamily="2" charset="2"/>
              </a:rPr>
              <a:t>More about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pPr marL="533400" indent="-53340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Helvetica" charset="0"/>
              </a:rPr>
              <a:t>Elementary data structure that exists as built-in in most programming languages.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Char char="§"/>
            </a:pPr>
            <a:endParaRPr lang="en-US" sz="2800" dirty="0" smtClean="0">
              <a:latin typeface="Helvetica" charset="0"/>
            </a:endParaRP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dirty="0" smtClean="0">
                <a:latin typeface="Helvetica" charset="0"/>
              </a:rPr>
              <a:t>main()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dirty="0" smtClean="0">
                <a:latin typeface="Helvetica" charset="0"/>
              </a:rPr>
              <a:t>{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dirty="0" smtClean="0">
                <a:latin typeface="Helvetica" charset="0"/>
              </a:rPr>
              <a:t>	</a:t>
            </a:r>
            <a:r>
              <a:rPr lang="en-US" dirty="0" err="1" smtClean="0">
                <a:latin typeface="Helvetica" charset="0"/>
              </a:rPr>
              <a:t>int</a:t>
            </a:r>
            <a:r>
              <a:rPr lang="en-US" dirty="0" smtClean="0">
                <a:latin typeface="Helvetica" charset="0"/>
              </a:rPr>
              <a:t> x[6];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dirty="0" smtClean="0">
                <a:latin typeface="Helvetica" charset="0"/>
              </a:rPr>
              <a:t>	</a:t>
            </a:r>
            <a:r>
              <a:rPr lang="en-US" dirty="0" err="1" smtClean="0">
                <a:latin typeface="Helvetica" charset="0"/>
              </a:rPr>
              <a:t>int</a:t>
            </a:r>
            <a:r>
              <a:rPr lang="en-US" dirty="0" smtClean="0">
                <a:latin typeface="Helvetica" charset="0"/>
              </a:rPr>
              <a:t> j;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dirty="0" smtClean="0">
                <a:latin typeface="Helvetica" charset="0"/>
              </a:rPr>
              <a:t>	for(j=0; j &lt; 6; j++)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dirty="0" smtClean="0">
                <a:latin typeface="Helvetica" charset="0"/>
              </a:rPr>
              <a:t>		x[j] = 2*j;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dirty="0" smtClean="0">
                <a:latin typeface="Helvetica" charset="0"/>
              </a:rPr>
              <a:t> }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2000" dirty="0" smtClean="0">
                <a:latin typeface="Helvetica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 pitchFamily="2" charset="2"/>
              </a:rPr>
              <a:t>More about Array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Array declaration:  </a:t>
            </a:r>
            <a:r>
              <a:rPr lang="en-US" sz="2800" dirty="0" err="1" smtClean="0"/>
              <a:t>int</a:t>
            </a:r>
            <a:r>
              <a:rPr lang="en-US" sz="2800" dirty="0" smtClean="0"/>
              <a:t> x[6];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800" dirty="0" smtClean="0"/>
              <a:t>An array is collection of cells of the same type.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2800" dirty="0" smtClean="0"/>
              <a:t>The collection has the name ‘x’.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The cells are numbered with consecutive integers.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2800" dirty="0" smtClean="0"/>
              <a:t>To access a cell, use the array name and an index:</a:t>
            </a:r>
            <a:br>
              <a:rPr lang="en-US" sz="2800" dirty="0" smtClean="0"/>
            </a:br>
            <a:r>
              <a:rPr lang="en-US" sz="2800" dirty="0" smtClean="0"/>
              <a:t>           x[0], x[1], x[2], x[3], x[4], x[5]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 pitchFamily="2" charset="2"/>
              </a:rPr>
              <a:t>Array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Helvetica" charset="0"/>
              </a:rPr>
              <a:t>Array cells are contiguous in computer memory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Helvetica" charset="0"/>
              </a:rPr>
              <a:t>The memory can be thought of as an array</a:t>
            </a:r>
            <a:r>
              <a:rPr lang="en-US" sz="2800" dirty="0" smtClean="0"/>
              <a:t> </a:t>
            </a:r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05400" y="3124200"/>
            <a:ext cx="1981200" cy="3733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7239000" y="38100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x[1]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239000" y="44196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x[2]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239000" y="51054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x[3]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239000" y="57150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x[4]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7239000" y="64008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x[5]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239000" y="32004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x[0]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5105400" y="49530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105400" y="37338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5105400" y="43434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105400" y="62484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105400" y="56388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 pitchFamily="2" charset="2"/>
              </a:rPr>
              <a:t>What is Array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pPr marL="533400" indent="-533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Helvetica" charset="0"/>
              </a:rPr>
              <a:t>‘x’ is an array name but there is no variable x. </a:t>
            </a:r>
          </a:p>
          <a:p>
            <a:pPr marL="533400" indent="-533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Helvetica" charset="0"/>
              </a:rPr>
              <a:t>‘x’ is not an </a:t>
            </a:r>
            <a:r>
              <a:rPr lang="en-US" sz="2800" i="1" dirty="0" err="1" smtClean="0">
                <a:latin typeface="Helvetica" charset="0"/>
              </a:rPr>
              <a:t>lvalue</a:t>
            </a:r>
            <a:r>
              <a:rPr lang="en-US" sz="2800" dirty="0" smtClean="0">
                <a:latin typeface="Helvetica" charset="0"/>
              </a:rPr>
              <a:t>.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800" dirty="0" err="1" smtClean="0">
                <a:latin typeface="Helvetica" charset="0"/>
              </a:rPr>
              <a:t>e.g</a:t>
            </a:r>
            <a:r>
              <a:rPr lang="en-US" sz="2800" dirty="0" smtClean="0">
                <a:latin typeface="Helvetica" charset="0"/>
              </a:rPr>
              <a:t/>
            </a:r>
            <a:br>
              <a:rPr lang="en-US" sz="2800" dirty="0" smtClean="0">
                <a:latin typeface="Helvetica" charset="0"/>
              </a:rPr>
            </a:br>
            <a:r>
              <a:rPr lang="en-US" sz="2800" dirty="0" smtClean="0">
                <a:latin typeface="Helvetica" charset="0"/>
              </a:rPr>
              <a:t>	</a:t>
            </a:r>
            <a:r>
              <a:rPr lang="en-US" sz="2800" dirty="0" err="1" smtClean="0">
                <a:latin typeface="Helvetica" charset="0"/>
              </a:rPr>
              <a:t>int</a:t>
            </a:r>
            <a:r>
              <a:rPr lang="en-US" sz="2800" dirty="0" smtClean="0">
                <a:latin typeface="Helvetica" charset="0"/>
              </a:rPr>
              <a:t> x[6];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800" dirty="0" smtClean="0">
                <a:latin typeface="Helvetica" charset="0"/>
              </a:rPr>
              <a:t>		</a:t>
            </a:r>
            <a:r>
              <a:rPr lang="en-US" sz="2800" dirty="0" err="1" smtClean="0">
                <a:latin typeface="Helvetica" charset="0"/>
              </a:rPr>
              <a:t>int</a:t>
            </a:r>
            <a:r>
              <a:rPr lang="en-US" sz="2800" smtClean="0">
                <a:latin typeface="Helvetica" charset="0"/>
              </a:rPr>
              <a:t> n=5</a:t>
            </a:r>
            <a:r>
              <a:rPr lang="en-US" sz="2800" dirty="0" smtClean="0">
                <a:latin typeface="Helvetica" charset="0"/>
              </a:rPr>
              <a:t>;</a:t>
            </a:r>
            <a:br>
              <a:rPr lang="en-US" sz="2800" dirty="0" smtClean="0">
                <a:latin typeface="Helvetica" charset="0"/>
              </a:rPr>
            </a:br>
            <a:r>
              <a:rPr lang="en-US" sz="2800" dirty="0" smtClean="0">
                <a:latin typeface="Helvetica" charset="0"/>
              </a:rPr>
              <a:t/>
            </a:r>
            <a:br>
              <a:rPr lang="en-US" sz="2800" dirty="0" smtClean="0">
                <a:latin typeface="Helvetica" charset="0"/>
              </a:rPr>
            </a:br>
            <a:r>
              <a:rPr lang="en-US" sz="2800" dirty="0" smtClean="0">
                <a:latin typeface="Helvetica" charset="0"/>
              </a:rPr>
              <a:t>	x[0] = 5;		// allowed </a:t>
            </a:r>
            <a:br>
              <a:rPr lang="en-US" sz="2800" dirty="0" smtClean="0">
                <a:latin typeface="Helvetica" charset="0"/>
              </a:rPr>
            </a:br>
            <a:r>
              <a:rPr lang="en-US" sz="2800" dirty="0" smtClean="0">
                <a:latin typeface="Helvetica" charset="0"/>
              </a:rPr>
              <a:t>	x[1] = 2;		// allowed </a:t>
            </a:r>
            <a:br>
              <a:rPr lang="en-US" sz="2800" dirty="0" smtClean="0">
                <a:latin typeface="Helvetica" charset="0"/>
              </a:rPr>
            </a:br>
            <a:r>
              <a:rPr lang="en-US" sz="2800" dirty="0" smtClean="0">
                <a:latin typeface="Helvetica" charset="0"/>
              </a:rPr>
              <a:t/>
            </a:r>
            <a:br>
              <a:rPr lang="en-US" sz="2800" dirty="0" smtClean="0">
                <a:latin typeface="Helvetica" charset="0"/>
              </a:rPr>
            </a:br>
            <a:r>
              <a:rPr lang="en-US" sz="2800" dirty="0" smtClean="0">
                <a:solidFill>
                  <a:srgbClr val="969696"/>
                </a:solidFill>
                <a:latin typeface="Helvetica" charset="0"/>
              </a:rPr>
              <a:t>	</a:t>
            </a:r>
            <a:r>
              <a:rPr lang="en-US" sz="2800" dirty="0" smtClean="0">
                <a:latin typeface="Helvetica" charset="0"/>
              </a:rPr>
              <a:t>x = 3;			// not allowed</a:t>
            </a:r>
            <a:br>
              <a:rPr lang="en-US" sz="2800" dirty="0" smtClean="0">
                <a:latin typeface="Helvetica" charset="0"/>
              </a:rPr>
            </a:br>
            <a:r>
              <a:rPr lang="en-US" sz="2800" dirty="0" smtClean="0">
                <a:latin typeface="Helvetica" charset="0"/>
              </a:rPr>
              <a:t>	x = a + b;		// not allowed</a:t>
            </a:r>
            <a:br>
              <a:rPr lang="en-US" sz="2800" dirty="0" smtClean="0">
                <a:latin typeface="Helvetica" charset="0"/>
              </a:rPr>
            </a:br>
            <a:r>
              <a:rPr lang="en-US" sz="2800" dirty="0" smtClean="0">
                <a:latin typeface="Helvetica" charset="0"/>
              </a:rPr>
              <a:t>	x = &amp;n;		//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 pitchFamily="2" charset="2"/>
              </a:rPr>
              <a:t>What is Array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dirty="0" smtClean="0"/>
              <a:t> The capacity of Array can NOT change during program execution.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Memory wastage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Out of range errors</a:t>
            </a:r>
          </a:p>
          <a:p>
            <a:pPr lvl="1">
              <a:spcBef>
                <a:spcPct val="50000"/>
              </a:spcBef>
            </a:pPr>
            <a:endParaRPr lang="en-US" dirty="0" smtClean="0"/>
          </a:p>
          <a:p>
            <a:pPr marL="533400" indent="-533400">
              <a:lnSpc>
                <a:spcPct val="110000"/>
              </a:lnSpc>
              <a:buFont typeface="Wingdings" pitchFamily="2" charset="2"/>
              <a:buChar char="§"/>
            </a:pPr>
            <a:endParaRPr lang="en-US" sz="2800" dirty="0" smtClean="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ym typeface="Wingdings" pitchFamily="2" charset="2"/>
              </a:rPr>
              <a:t>Multidimensional Arrays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/>
              <a:t>Most high level languages support arrays with more than one dimension.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/>
              <a:t>2D arrays are useful when data has to be arranged in tabular form.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/>
              <a:t>Higher dimensional arrays appropriate when several characteristics associated with data.</a:t>
            </a:r>
            <a:endParaRPr lang="en-US" sz="2800" dirty="0" smtClean="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 </a:t>
            </a:r>
            <a:r>
              <a:rPr lang="en-US" altLang="zh-TW" b="1" smtClean="0">
                <a:sym typeface="Wingdings" pitchFamily="2" charset="2"/>
              </a:rPr>
              <a:t>Vs </a:t>
            </a:r>
            <a:r>
              <a:rPr lang="en-US" sz="5400" b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Difference?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A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program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is an </a:t>
            </a:r>
            <a:r>
              <a:rPr lang="en-US" sz="2800" i="1" dirty="0" smtClean="0">
                <a:solidFill>
                  <a:srgbClr val="FF0000"/>
                </a:solidFill>
                <a:sym typeface="Wingdings" pitchFamily="2" charset="2"/>
              </a:rPr>
              <a:t>implementation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of an algorithm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to be run on a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specific computer and operating system</a:t>
            </a:r>
          </a:p>
          <a:p>
            <a:pPr lvl="1" algn="just">
              <a:buFont typeface="Constantia" pitchFamily="18" charset="0"/>
              <a:buChar char="√"/>
            </a:pPr>
            <a:endParaRPr lang="en-US" sz="28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rgbClr val="00B0F0"/>
                </a:solidFill>
                <a:sym typeface="Wingdings" pitchFamily="2" charset="2"/>
              </a:rPr>
              <a:t>An </a:t>
            </a:r>
            <a:r>
              <a:rPr lang="en-US" sz="2800" b="1" dirty="0" smtClean="0">
                <a:solidFill>
                  <a:srgbClr val="00B0F0"/>
                </a:solidFill>
                <a:sym typeface="Wingdings" pitchFamily="2" charset="2"/>
              </a:rPr>
              <a:t>algorithm</a:t>
            </a:r>
            <a:r>
              <a:rPr lang="en-US" sz="2800" dirty="0" smtClean="0">
                <a:solidFill>
                  <a:srgbClr val="00B0F0"/>
                </a:solidFill>
                <a:sym typeface="Wingdings" pitchFamily="2" charset="2"/>
              </a:rPr>
              <a:t> is more abstract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– it </a:t>
            </a:r>
            <a:r>
              <a:rPr lang="en-US" sz="2800" dirty="0" smtClean="0">
                <a:solidFill>
                  <a:srgbClr val="00B0F0"/>
                </a:solidFill>
                <a:sym typeface="Wingdings" pitchFamily="2" charset="2"/>
              </a:rPr>
              <a:t>does not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deal with machine specific details – think of it as a </a:t>
            </a:r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method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to solve a problem.</a:t>
            </a:r>
            <a:endParaRPr lang="en-US" sz="28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ym typeface="Wingdings" pitchFamily="2" charset="2"/>
              </a:rPr>
              <a:t>Multidimensional Arrays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 smtClean="0"/>
              <a:t>Example:</a:t>
            </a:r>
            <a:r>
              <a:rPr lang="en-US" sz="2800" dirty="0" smtClean="0"/>
              <a:t>  A table of test scores for several different students on several different tests</a:t>
            </a:r>
          </a:p>
          <a:p>
            <a:pPr algn="just">
              <a:spcBef>
                <a:spcPct val="50000"/>
              </a:spcBef>
            </a:pPr>
            <a:endParaRPr lang="en-US" sz="2800" dirty="0" smtClean="0">
              <a:latin typeface="Helvetica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latin typeface="Helvetica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latin typeface="Helvetica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latin typeface="Helvetica" charset="0"/>
            </a:endParaRPr>
          </a:p>
          <a:p>
            <a:pPr algn="just">
              <a:spcBef>
                <a:spcPct val="50000"/>
              </a:spcBef>
            </a:pPr>
            <a:r>
              <a:rPr lang="en-US" sz="2800" dirty="0" smtClean="0"/>
              <a:t>For storage and processing, use a </a:t>
            </a:r>
            <a:r>
              <a:rPr lang="en-US" sz="2800" b="1" dirty="0" smtClean="0">
                <a:solidFill>
                  <a:srgbClr val="CC0000"/>
                </a:solidFill>
              </a:rPr>
              <a:t>two-dimensional array</a:t>
            </a:r>
            <a:r>
              <a:rPr lang="en-US" sz="2800" b="1" dirty="0" smtClean="0"/>
              <a:t>.</a:t>
            </a:r>
            <a:endParaRPr lang="en-US" sz="2800" dirty="0" smtClean="0">
              <a:latin typeface="Helvetica" charset="0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447800" y="2852738"/>
            <a:ext cx="5715000" cy="2405062"/>
            <a:chOff x="912" y="1536"/>
            <a:chExt cx="3600" cy="151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912" y="1726"/>
            <a:ext cx="3457" cy="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Document" r:id="rId4" imgW="5486400" imgH="2103120" progId="Word.Document.8">
                    <p:embed/>
                  </p:oleObj>
                </mc:Choice>
                <mc:Fallback>
                  <p:oleObj name="Document" r:id="rId4" imgW="5486400" imgH="210312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726"/>
                          <a:ext cx="3457" cy="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112" y="15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40" y="1680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ym typeface="Wingdings" pitchFamily="2" charset="2"/>
              </a:rPr>
              <a:t>Multidimensional Arrays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800600"/>
          </a:xfrm>
        </p:spPr>
        <p:txBody>
          <a:bodyPr>
            <a:noAutofit/>
          </a:bodyPr>
          <a:lstStyle/>
          <a:p>
            <a:pPr>
              <a:tabLst>
                <a:tab pos="400050" algn="l"/>
              </a:tabLst>
            </a:pPr>
            <a:r>
              <a:rPr lang="en-US" sz="2800" dirty="0" smtClean="0">
                <a:latin typeface="Times New Roman MT Extra Bold"/>
              </a:rPr>
              <a:t>Standard form of declaration: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400050" algn="l"/>
              </a:tabLst>
            </a:pPr>
            <a:r>
              <a:rPr lang="en-US" sz="2800" b="1" i="1" dirty="0" err="1" smtClean="0">
                <a:solidFill>
                  <a:schemeClr val="accent2"/>
                </a:solidFill>
                <a:latin typeface="Courier New" pitchFamily="49" charset="0"/>
              </a:rPr>
              <a:t>element_type</a:t>
            </a:r>
            <a:r>
              <a:rPr lang="en-US" sz="2800" b="1" i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urier New" pitchFamily="49" charset="0"/>
              </a:rPr>
              <a:t>array_name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US" sz="2000" b="1" i="1" dirty="0" smtClean="0">
                <a:solidFill>
                  <a:schemeClr val="accent2"/>
                </a:solidFill>
                <a:latin typeface="Courier New" pitchFamily="49" charset="0"/>
              </a:rPr>
              <a:t>NUM_ROWS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][</a:t>
            </a:r>
            <a:r>
              <a:rPr lang="en-US" sz="2000" b="1" i="1" dirty="0" smtClean="0">
                <a:solidFill>
                  <a:schemeClr val="accent2"/>
                </a:solidFill>
                <a:latin typeface="Courier New" pitchFamily="49" charset="0"/>
              </a:rPr>
              <a:t>NUM_COLUMNS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]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  <a:tabLst>
                <a:tab pos="400050" algn="l"/>
              </a:tabLst>
            </a:pPr>
            <a:endParaRPr lang="en-US" sz="2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457200" algn="l"/>
              </a:tabLst>
            </a:pPr>
            <a:r>
              <a:rPr lang="en-US" sz="2800" dirty="0" smtClean="0">
                <a:latin typeface="Times New Roman MT Extra Bold"/>
              </a:rPr>
              <a:t>Example:</a:t>
            </a:r>
          </a:p>
          <a:p>
            <a:pPr>
              <a:buNone/>
              <a:tabLst>
                <a:tab pos="457200" algn="l"/>
              </a:tabLst>
            </a:pPr>
            <a:r>
              <a:rPr lang="en-US" sz="1800" b="1" dirty="0" smtClean="0">
                <a:latin typeface="Courier New" pitchFamily="49" charset="0"/>
              </a:rPr>
              <a:t>const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NUM_ROWS = 30, NUM_COLUMNS = 4;  </a:t>
            </a:r>
            <a:endParaRPr lang="en-US" sz="1800" dirty="0" smtClean="0">
              <a:latin typeface="Courier New" pitchFamily="49" charset="0"/>
            </a:endParaRPr>
          </a:p>
          <a:p>
            <a:pPr>
              <a:buNone/>
              <a:tabLst>
                <a:tab pos="457200" algn="l"/>
              </a:tabLst>
            </a:pPr>
            <a:endParaRPr lang="en-US" sz="2000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buNone/>
              <a:tabLst>
                <a:tab pos="457200" algn="l"/>
              </a:tabLst>
            </a:pP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</a:rPr>
              <a:t>double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</a:rPr>
              <a:t>scoresTable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</a:rPr>
              <a:t>[NUM_ROWS][NUM_COLUMNS];</a:t>
            </a:r>
            <a:endParaRPr lang="en-US" sz="2000" dirty="0" smtClean="0">
              <a:latin typeface="Helvetica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857499"/>
            <a:ext cx="1600200" cy="19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ym typeface="Wingdings" pitchFamily="2" charset="2"/>
              </a:rPr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438912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Initialization</a:t>
            </a:r>
          </a:p>
          <a:p>
            <a:pPr lvl="1" algn="just">
              <a:buFont typeface="Constantia" pitchFamily="18" charset="0"/>
              <a:buChar char="√"/>
            </a:pPr>
            <a:endParaRPr lang="en-US" sz="12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List the initial values in braces, row by row; </a:t>
            </a:r>
          </a:p>
          <a:p>
            <a:pPr lvl="1" algn="just">
              <a:buFont typeface="Constantia" pitchFamily="18" charset="0"/>
              <a:buChar char="√"/>
            </a:pPr>
            <a:endParaRPr lang="en-US" sz="12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May use internal braces for each row to improve readability.</a:t>
            </a:r>
          </a:p>
          <a:p>
            <a:pPr lvl="1" algn="just">
              <a:buFont typeface="Constantia" pitchFamily="18" charset="0"/>
              <a:buChar char="√"/>
            </a:pPr>
            <a:endParaRPr lang="en-US" dirty="0" smtClean="0"/>
          </a:p>
          <a:p>
            <a:pPr>
              <a:defRPr/>
            </a:pPr>
            <a:r>
              <a:rPr lang="en-US" sz="2800" dirty="0" smtClean="0">
                <a:latin typeface="Times New Roman MT Extra Bold"/>
              </a:rPr>
              <a:t>Example:</a:t>
            </a:r>
            <a:br>
              <a:rPr lang="en-US" sz="2800" dirty="0" smtClean="0">
                <a:latin typeface="Times New Roman MT Extra Bold"/>
              </a:rPr>
            </a:br>
            <a:r>
              <a:rPr lang="en-US" sz="2000" b="1" dirty="0" smtClean="0">
                <a:latin typeface="Courier New" pitchFamily="49" charset="0"/>
              </a:rPr>
              <a:t>double rates[2][3] =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{{0.50,0.55, 0.53}, // first row</a:t>
            </a:r>
            <a:b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                    {0.63, 0.58, 0.55}};// second row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ym typeface="Wingdings" pitchFamily="2" charset="2"/>
              </a:rPr>
              <a:t>Multidimensional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438912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Processing Two-Dimensional Arrays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Use doubly-indexed variables</a:t>
            </a:r>
          </a:p>
          <a:p>
            <a:pPr algn="just"/>
            <a:endParaRPr lang="en-US" sz="2000" dirty="0" smtClean="0"/>
          </a:p>
          <a:p>
            <a:pPr>
              <a:buNone/>
            </a:pPr>
            <a:r>
              <a:rPr lang="en-US" sz="2000" b="1" i="1" dirty="0" smtClean="0">
                <a:latin typeface="Times New Roman MT Extra Bold"/>
              </a:rPr>
              <a:t>		</a:t>
            </a:r>
            <a:r>
              <a:rPr lang="en-US" sz="2000" b="1" dirty="0" err="1" smtClean="0">
                <a:latin typeface="Courier New" pitchFamily="49" charset="0"/>
              </a:rPr>
              <a:t>scoresTable</a:t>
            </a:r>
            <a:r>
              <a:rPr lang="en-US" sz="2000" b="1" dirty="0" smtClean="0">
                <a:latin typeface="Courier New" pitchFamily="49" charset="0"/>
              </a:rPr>
              <a:t>[2][3]</a:t>
            </a:r>
            <a:r>
              <a:rPr lang="en-US" sz="2000" dirty="0" smtClean="0">
                <a:latin typeface="Times New Roman MT Extra Bold"/>
              </a:rPr>
              <a:t> is the entry in row 3 and column 4</a:t>
            </a:r>
            <a:br>
              <a:rPr lang="en-US" sz="2000" dirty="0" smtClean="0">
                <a:latin typeface="Times New Roman MT Extra Bold"/>
              </a:rPr>
            </a:br>
            <a:r>
              <a:rPr lang="en-US" sz="2000" dirty="0" smtClean="0">
                <a:latin typeface="Times New Roman MT Extra Bold"/>
              </a:rPr>
              <a:t>		             </a:t>
            </a:r>
            <a:r>
              <a:rPr lang="en-US" sz="2000" dirty="0" smtClean="0">
                <a:latin typeface="Symbol" pitchFamily="18" charset="2"/>
              </a:rPr>
              <a:t>­      ­</a:t>
            </a:r>
            <a:br>
              <a:rPr lang="en-US" sz="2000" dirty="0" smtClean="0">
                <a:latin typeface="Symbol" pitchFamily="18" charset="2"/>
              </a:rPr>
            </a:br>
            <a:r>
              <a:rPr lang="en-US" sz="2000" dirty="0" smtClean="0">
                <a:latin typeface="Symbol" pitchFamily="18" charset="2"/>
              </a:rPr>
              <a:t>	                </a:t>
            </a:r>
            <a:r>
              <a:rPr lang="en-US" sz="2000" dirty="0" smtClean="0">
                <a:latin typeface="Times New Roman MT Extra Bold"/>
              </a:rPr>
              <a:t>row index   column index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400" dirty="0" smtClean="0"/>
              <a:t>Use nested loops to vary the two indices, most often in a </a:t>
            </a:r>
            <a:r>
              <a:rPr lang="en-US" sz="2400" dirty="0" err="1" smtClean="0"/>
              <a:t>rowwise</a:t>
            </a:r>
            <a:r>
              <a:rPr lang="en-US" sz="2400" dirty="0" smtClean="0"/>
              <a:t>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What is good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Efficient algorithms are good, we generally measure efficiency of an algorithm on the basis of</a:t>
            </a:r>
          </a:p>
          <a:p>
            <a:pPr algn="just"/>
            <a:endParaRPr lang="en-US" sz="1100" b="1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Time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: algorithm should take minimum time to execute</a:t>
            </a:r>
          </a:p>
          <a:p>
            <a:pPr lvl="1" algn="just">
              <a:buFont typeface="Constantia" pitchFamily="18" charset="0"/>
              <a:buChar char="√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Space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: algorithm should use less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Properties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There are three properties of algorithm that must have to consider in solving a certain problem in programming</a:t>
            </a:r>
            <a:endParaRPr lang="en-US" sz="1100" b="1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en-US" sz="2800" dirty="0" smtClean="0"/>
              <a:t>Finiteness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/>
              <a:t>Absence of Ambiguity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/>
              <a:t>Sequence Definition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/>
              <a:t>Input and Output Definition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/>
              <a:t>Effectiveness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/>
              <a:t>Scope of Definition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How to express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Algorithms can be expressed in many kinds of notation, including</a:t>
            </a:r>
          </a:p>
          <a:p>
            <a:pPr algn="just"/>
            <a:endParaRPr lang="en-US" sz="1100" b="1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Natural language</a:t>
            </a:r>
          </a:p>
          <a:p>
            <a:pPr lvl="1" algn="just">
              <a:buFont typeface="Constantia" pitchFamily="18" charset="0"/>
              <a:buChar char="√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Pseudo Code</a:t>
            </a:r>
          </a:p>
          <a:p>
            <a:pPr lvl="1" algn="just">
              <a:buFont typeface="Constantia" pitchFamily="18" charset="0"/>
              <a:buChar char="√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Flowcharts</a:t>
            </a:r>
          </a:p>
          <a:p>
            <a:pPr lvl="1" algn="just">
              <a:buFont typeface="Constantia" pitchFamily="18" charset="0"/>
              <a:buChar char="√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lvl="1" algn="just">
              <a:buFont typeface="Constantia" pitchFamily="18" charset="0"/>
              <a:buChar char="√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ym typeface="Wingdings" pitchFamily="2" charset="2"/>
              </a:rPr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FF0000"/>
                </a:solidFill>
              </a:rPr>
              <a:t>Pseudo</a:t>
            </a:r>
            <a:r>
              <a:rPr lang="en-US" sz="2800" dirty="0" smtClean="0"/>
              <a:t>” means artificial and “</a:t>
            </a:r>
            <a:r>
              <a:rPr lang="en-US" sz="2800" dirty="0" smtClean="0">
                <a:solidFill>
                  <a:srgbClr val="FF0000"/>
                </a:solidFill>
              </a:rPr>
              <a:t>code</a:t>
            </a:r>
            <a:r>
              <a:rPr lang="en-US" sz="2800" dirty="0" smtClean="0"/>
              <a:t>” refers to the instructions written in a programming language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Pseudocode</a:t>
            </a:r>
            <a:r>
              <a:rPr lang="en-US" sz="2800" dirty="0" smtClean="0"/>
              <a:t> is also called Program Design Language (PDL)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ym typeface="Wingdings" pitchFamily="2" charset="2"/>
              </a:rPr>
              <a:t>Using Pseudocode Statements and Flowchart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Flowchart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>
                <a:solidFill>
                  <a:srgbClr val="FF0000"/>
                </a:solidFill>
              </a:rPr>
              <a:t>Pictorial representation</a:t>
            </a:r>
            <a:r>
              <a:rPr lang="en-US" dirty="0" smtClean="0"/>
              <a:t> of the logical steps it takes to solve a problem</a:t>
            </a:r>
          </a:p>
          <a:p>
            <a:pPr lvl="1" algn="just">
              <a:buFont typeface="Constantia" pitchFamily="18" charset="0"/>
              <a:buChar char="√"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algn="just"/>
            <a:r>
              <a:rPr lang="en-US" sz="2800" b="1" dirty="0" smtClean="0"/>
              <a:t>Pseudocode</a:t>
            </a:r>
            <a:endParaRPr lang="en-US" sz="2800" b="1" dirty="0" smtClean="0">
              <a:sym typeface="Wingdings" pitchFamily="2" charset="2"/>
            </a:endParaRP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>
                <a:solidFill>
                  <a:srgbClr val="FF0000"/>
                </a:solidFill>
              </a:rPr>
              <a:t>Language-like representation</a:t>
            </a:r>
            <a:r>
              <a:rPr lang="en-US" dirty="0" smtClean="0"/>
              <a:t> of the logical steps it takes to solve a problem. </a:t>
            </a:r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Statements in pseudocode look </a:t>
            </a:r>
            <a:r>
              <a:rPr lang="en-US" dirty="0" smtClean="0">
                <a:solidFill>
                  <a:srgbClr val="FF0000"/>
                </a:solidFill>
              </a:rPr>
              <a:t>similar</a:t>
            </a:r>
            <a:r>
              <a:rPr lang="en-US" dirty="0" smtClean="0"/>
              <a:t> to statements in a </a:t>
            </a:r>
            <a:r>
              <a:rPr lang="en-US" dirty="0" smtClean="0">
                <a:solidFill>
                  <a:srgbClr val="FF0000"/>
                </a:solidFill>
              </a:rPr>
              <a:t>high-level language</a:t>
            </a:r>
            <a:endParaRPr lang="en-US" sz="16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ym typeface="Wingdings" pitchFamily="2" charset="2"/>
              </a:rPr>
              <a:t>Logical Structures of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Pseudocode is made up of the following logic structures that have been proved to be sufficient for writing any computer program:</a:t>
            </a:r>
          </a:p>
          <a:p>
            <a:pPr algn="just"/>
            <a:endParaRPr lang="en-US" sz="14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Sequence Logic</a:t>
            </a:r>
          </a:p>
          <a:p>
            <a:pPr lvl="1" algn="just">
              <a:buFont typeface="Constantia" pitchFamily="18" charset="0"/>
              <a:buChar char="√"/>
            </a:pPr>
            <a:endParaRPr lang="en-US" sz="14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Selection Logic</a:t>
            </a:r>
          </a:p>
          <a:p>
            <a:pPr lvl="1" algn="just">
              <a:buFont typeface="Constantia" pitchFamily="18" charset="0"/>
              <a:buChar char="√"/>
            </a:pPr>
            <a:endParaRPr lang="en-US" sz="1400" dirty="0" smtClean="0"/>
          </a:p>
          <a:p>
            <a:pPr lvl="1" algn="just">
              <a:buFont typeface="Constantia" pitchFamily="18" charset="0"/>
              <a:buChar char="√"/>
            </a:pPr>
            <a:r>
              <a:rPr lang="en-US" dirty="0" smtClean="0"/>
              <a:t>Iteration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3974</TotalTime>
  <Words>1210</Words>
  <Application>Microsoft Office PowerPoint</Application>
  <PresentationFormat>On-screen Show (4:3)</PresentationFormat>
  <Paragraphs>273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微軟正黑體</vt:lpstr>
      <vt:lpstr>Calibri</vt:lpstr>
      <vt:lpstr>Constantia</vt:lpstr>
      <vt:lpstr>Courier New</vt:lpstr>
      <vt:lpstr>Helvetica</vt:lpstr>
      <vt:lpstr>新細明體</vt:lpstr>
      <vt:lpstr>Symbol</vt:lpstr>
      <vt:lpstr>Times New Roman</vt:lpstr>
      <vt:lpstr>Times New Roman MT Extra Bold</vt:lpstr>
      <vt:lpstr>Wingdings</vt:lpstr>
      <vt:lpstr>Wingdings 2</vt:lpstr>
      <vt:lpstr>Flow</vt:lpstr>
      <vt:lpstr>Document</vt:lpstr>
      <vt:lpstr>Lecture # 3-4</vt:lpstr>
      <vt:lpstr>Algorithm</vt:lpstr>
      <vt:lpstr>Algorithm Vs Program</vt:lpstr>
      <vt:lpstr>What is good algorithm</vt:lpstr>
      <vt:lpstr>Properties of algorithm</vt:lpstr>
      <vt:lpstr>How to express an Algorithm</vt:lpstr>
      <vt:lpstr>Pseudocode</vt:lpstr>
      <vt:lpstr>Using Pseudocode Statements and Flowchart Symbols</vt:lpstr>
      <vt:lpstr>Logical Structures of Pseudocode</vt:lpstr>
      <vt:lpstr>Rules for Pseudocode</vt:lpstr>
      <vt:lpstr>Rules for Pseudocode</vt:lpstr>
      <vt:lpstr>Rules for Pseudocode</vt:lpstr>
      <vt:lpstr>Rules for Pseudocode</vt:lpstr>
      <vt:lpstr>Standard for good pseudocode</vt:lpstr>
      <vt:lpstr>Selecting a Data Structure</vt:lpstr>
      <vt:lpstr>ARRAY</vt:lpstr>
      <vt:lpstr>Basics of Array</vt:lpstr>
      <vt:lpstr>Basics of Array</vt:lpstr>
      <vt:lpstr>Array properties</vt:lpstr>
      <vt:lpstr>Array Elements</vt:lpstr>
      <vt:lpstr>Declaring Arrays</vt:lpstr>
      <vt:lpstr>Declaring Arrays</vt:lpstr>
      <vt:lpstr>Array Implementations</vt:lpstr>
      <vt:lpstr>More about Array Operations</vt:lpstr>
      <vt:lpstr>More about Array Operations </vt:lpstr>
      <vt:lpstr>Array Layout</vt:lpstr>
      <vt:lpstr>What is Array Name</vt:lpstr>
      <vt:lpstr>What is Array Name</vt:lpstr>
      <vt:lpstr>Multidimensional Arrays</vt:lpstr>
      <vt:lpstr>Multidimensional Arrays</vt:lpstr>
      <vt:lpstr>Multidimensional Arrays</vt:lpstr>
      <vt:lpstr>Multidimensional Arrays</vt:lpstr>
      <vt:lpstr>Multidimensional Arrays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user</cp:lastModifiedBy>
  <cp:revision>173</cp:revision>
  <dcterms:created xsi:type="dcterms:W3CDTF">2006-08-16T00:00:00Z</dcterms:created>
  <dcterms:modified xsi:type="dcterms:W3CDTF">2021-02-18T06:23:17Z</dcterms:modified>
</cp:coreProperties>
</file>