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90" r:id="rId3"/>
    <p:sldId id="391" r:id="rId4"/>
    <p:sldId id="330" r:id="rId5"/>
    <p:sldId id="402" r:id="rId6"/>
    <p:sldId id="403" r:id="rId7"/>
    <p:sldId id="405" r:id="rId8"/>
    <p:sldId id="406" r:id="rId9"/>
    <p:sldId id="418" r:id="rId10"/>
    <p:sldId id="407" r:id="rId11"/>
    <p:sldId id="410" r:id="rId12"/>
    <p:sldId id="409" r:id="rId13"/>
    <p:sldId id="413" r:id="rId14"/>
    <p:sldId id="414" r:id="rId15"/>
    <p:sldId id="332" r:id="rId16"/>
    <p:sldId id="334" r:id="rId17"/>
    <p:sldId id="333" r:id="rId18"/>
    <p:sldId id="336" r:id="rId19"/>
    <p:sldId id="338" r:id="rId20"/>
    <p:sldId id="340" r:id="rId21"/>
    <p:sldId id="378" r:id="rId22"/>
    <p:sldId id="379" r:id="rId23"/>
    <p:sldId id="281" r:id="rId24"/>
    <p:sldId id="282" r:id="rId25"/>
    <p:sldId id="259" r:id="rId26"/>
    <p:sldId id="260" r:id="rId27"/>
    <p:sldId id="283" r:id="rId28"/>
    <p:sldId id="284" r:id="rId29"/>
    <p:sldId id="285" r:id="rId30"/>
    <p:sldId id="286" r:id="rId31"/>
    <p:sldId id="287" r:id="rId32"/>
    <p:sldId id="288" r:id="rId33"/>
    <p:sldId id="289" r:id="rId34"/>
    <p:sldId id="290" r:id="rId35"/>
    <p:sldId id="416" r:id="rId36"/>
    <p:sldId id="41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02/18/2021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80689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 is linear array</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15</a:t>
            </a:fld>
            <a:endParaRPr lang="en-US"/>
          </a:p>
        </p:txBody>
      </p:sp>
    </p:spTree>
    <p:extLst>
      <p:ext uri="{BB962C8B-B14F-4D97-AF65-F5344CB8AC3E}">
        <p14:creationId xmlns:p14="http://schemas.microsoft.com/office/powerpoint/2010/main" val="394559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02/18/2021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 5-6</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Insertion at a Specific Location</a:t>
            </a:r>
          </a:p>
        </p:txBody>
      </p:sp>
      <p:sp>
        <p:nvSpPr>
          <p:cNvPr id="3" name="Content Placeholder 2"/>
          <p:cNvSpPr>
            <a:spLocks noGrp="1"/>
          </p:cNvSpPr>
          <p:nvPr>
            <p:ph idx="1"/>
          </p:nvPr>
        </p:nvSpPr>
        <p:spPr>
          <a:xfrm>
            <a:off x="457200" y="1676400"/>
            <a:ext cx="8229600" cy="4953000"/>
          </a:xfrm>
        </p:spPr>
        <p:txBody>
          <a:bodyPr>
            <a:noAutofit/>
          </a:bodyPr>
          <a:lstStyle/>
          <a:p>
            <a:pPr algn="just"/>
            <a:r>
              <a:rPr lang="en-US" sz="3000" dirty="0" smtClean="0"/>
              <a:t>A new value can be inserted at a specified location in an array. </a:t>
            </a:r>
          </a:p>
          <a:p>
            <a:pPr algn="just"/>
            <a:endParaRPr lang="en-US" sz="3000" dirty="0" smtClean="0"/>
          </a:p>
          <a:p>
            <a:pPr algn="just"/>
            <a:r>
              <a:rPr lang="en-US" sz="3000" dirty="0" smtClean="0"/>
              <a:t>To insert a new value, the values of all the existing elements are removed one step forward or backward to make space for the new value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ym typeface="Wingdings" pitchFamily="2" charset="2"/>
              </a:rPr>
              <a:t>Deletion</a:t>
            </a:r>
          </a:p>
        </p:txBody>
      </p:sp>
      <p:sp>
        <p:nvSpPr>
          <p:cNvPr id="3" name="Content Placeholder 2"/>
          <p:cNvSpPr>
            <a:spLocks noGrp="1"/>
          </p:cNvSpPr>
          <p:nvPr>
            <p:ph idx="1"/>
          </p:nvPr>
        </p:nvSpPr>
        <p:spPr/>
        <p:txBody>
          <a:bodyPr/>
          <a:lstStyle/>
          <a:p>
            <a:r>
              <a:rPr lang="en-US" dirty="0" smtClean="0"/>
              <a:t>In deletion operation,  the elements are removed from the array.</a:t>
            </a:r>
          </a:p>
          <a:p>
            <a:pPr>
              <a:buNone/>
            </a:pPr>
            <a:endParaRPr lang="en-US" dirty="0" smtClean="0"/>
          </a:p>
          <a:p>
            <a:r>
              <a:rPr lang="en-US" dirty="0" smtClean="0"/>
              <a:t>Like Insertion, deletion can be performed </a:t>
            </a:r>
          </a:p>
          <a:p>
            <a:pPr>
              <a:buNone/>
            </a:pPr>
            <a:r>
              <a:rPr lang="en-US" dirty="0" smtClean="0"/>
              <a:t>	1. At end</a:t>
            </a:r>
          </a:p>
          <a:p>
            <a:pPr>
              <a:buNone/>
            </a:pPr>
            <a:r>
              <a:rPr lang="en-US" dirty="0" smtClean="0"/>
              <a:t>	2. At specific location</a:t>
            </a:r>
          </a:p>
          <a:p>
            <a:pPr>
              <a:buNone/>
            </a:pPr>
            <a:r>
              <a:rPr lang="en-US" dirty="0" smtClean="0"/>
              <a:t>	3. At start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ym typeface="Wingdings" pitchFamily="2" charset="2"/>
              </a:rPr>
              <a:t>Deletion At End</a:t>
            </a:r>
          </a:p>
        </p:txBody>
      </p:sp>
      <p:sp>
        <p:nvSpPr>
          <p:cNvPr id="3" name="Content Placeholder 2"/>
          <p:cNvSpPr>
            <a:spLocks noGrp="1"/>
          </p:cNvSpPr>
          <p:nvPr>
            <p:ph idx="1"/>
          </p:nvPr>
        </p:nvSpPr>
        <p:spPr/>
        <p:txBody>
          <a:bodyPr/>
          <a:lstStyle/>
          <a:p>
            <a:r>
              <a:rPr lang="en-US" dirty="0" smtClean="0"/>
              <a:t>Deleting or removing a data item at the end of array is simple and easy.</a:t>
            </a:r>
          </a:p>
          <a:p>
            <a:endParaRPr lang="en-US" dirty="0" smtClean="0"/>
          </a:p>
          <a:p>
            <a:r>
              <a:rPr lang="en-US" dirty="0" smtClean="0"/>
              <a:t>To remove the last element from array, the last element is accessed and deleted by placing a null value or by decreasing the size of array by one element of it is the last element of array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fontScale="90000"/>
          </a:bodyPr>
          <a:lstStyle/>
          <a:p>
            <a:r>
              <a:rPr lang="en-US" b="1" dirty="0" smtClean="0">
                <a:sym typeface="Wingdings" pitchFamily="2" charset="2"/>
              </a:rPr>
              <a:t>Deletion at Some Specific Location</a:t>
            </a:r>
          </a:p>
        </p:txBody>
      </p:sp>
      <p:sp>
        <p:nvSpPr>
          <p:cNvPr id="3" name="Content Placeholder 2"/>
          <p:cNvSpPr>
            <a:spLocks noGrp="1"/>
          </p:cNvSpPr>
          <p:nvPr>
            <p:ph idx="1"/>
          </p:nvPr>
        </p:nvSpPr>
        <p:spPr/>
        <p:txBody>
          <a:bodyPr>
            <a:normAutofit/>
          </a:bodyPr>
          <a:lstStyle/>
          <a:p>
            <a:pPr algn="just"/>
            <a:r>
              <a:rPr lang="en-US" sz="2800" dirty="0" smtClean="0"/>
              <a:t>When  an item is removed from a specified location within array, the items from the location up to the end of array are moved one location towards the beginning of the array.</a:t>
            </a:r>
          </a:p>
          <a:p>
            <a:pPr algn="just"/>
            <a:endParaRPr lang="en-US" sz="2800" dirty="0" smtClean="0"/>
          </a:p>
          <a:p>
            <a:pPr algn="just"/>
            <a:r>
              <a:rPr lang="en-US" sz="2800" dirty="0" smtClean="0"/>
              <a:t> The size of array also decreases...</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fontScale="90000"/>
          </a:bodyPr>
          <a:lstStyle/>
          <a:p>
            <a:r>
              <a:rPr lang="en-US" b="1" dirty="0" smtClean="0">
                <a:sym typeface="Wingdings" pitchFamily="2" charset="2"/>
              </a:rPr>
              <a:t>Deletion at Some Specific Location</a:t>
            </a:r>
          </a:p>
        </p:txBody>
      </p:sp>
      <p:sp>
        <p:nvSpPr>
          <p:cNvPr id="3" name="Content Placeholder 2"/>
          <p:cNvSpPr>
            <a:spLocks noGrp="1"/>
          </p:cNvSpPr>
          <p:nvPr>
            <p:ph idx="1"/>
          </p:nvPr>
        </p:nvSpPr>
        <p:spPr/>
        <p:txBody>
          <a:bodyPr>
            <a:normAutofit fontScale="77500" lnSpcReduction="20000"/>
          </a:bodyPr>
          <a:lstStyle/>
          <a:p>
            <a:r>
              <a:rPr lang="en-US" b="1" dirty="0" smtClean="0"/>
              <a:t>Write an algorithm to delete the value at location K of an array </a:t>
            </a:r>
            <a:r>
              <a:rPr lang="en-US" b="1" dirty="0" err="1" smtClean="0"/>
              <a:t>arr</a:t>
            </a:r>
            <a:r>
              <a:rPr lang="en-US" b="1" dirty="0" smtClean="0"/>
              <a:t> having N elements</a:t>
            </a:r>
          </a:p>
          <a:p>
            <a:endParaRPr lang="en-US" dirty="0" smtClean="0"/>
          </a:p>
          <a:p>
            <a:pPr>
              <a:buNone/>
            </a:pPr>
            <a:r>
              <a:rPr lang="en-US" dirty="0" smtClean="0"/>
              <a:t>1. START</a:t>
            </a:r>
          </a:p>
          <a:p>
            <a:pPr>
              <a:buNone/>
            </a:pPr>
            <a:r>
              <a:rPr lang="en-US" dirty="0" smtClean="0"/>
              <a:t>2. Input the values in Array </a:t>
            </a:r>
          </a:p>
          <a:p>
            <a:pPr>
              <a:buNone/>
            </a:pPr>
            <a:r>
              <a:rPr lang="en-US" dirty="0" smtClean="0"/>
              <a:t>3. Input Location K</a:t>
            </a:r>
          </a:p>
          <a:p>
            <a:pPr>
              <a:buNone/>
            </a:pPr>
            <a:r>
              <a:rPr lang="en-US" dirty="0" smtClean="0"/>
              <a:t>4.  If K&gt;n then </a:t>
            </a:r>
          </a:p>
          <a:p>
            <a:pPr>
              <a:buNone/>
            </a:pPr>
            <a:r>
              <a:rPr lang="en-US" dirty="0" smtClean="0"/>
              <a:t>		Print “ Invalid Location”</a:t>
            </a:r>
          </a:p>
          <a:p>
            <a:pPr>
              <a:buNone/>
            </a:pPr>
            <a:r>
              <a:rPr lang="en-US" dirty="0" smtClean="0"/>
              <a:t>              Return</a:t>
            </a:r>
          </a:p>
          <a:p>
            <a:pPr>
              <a:buNone/>
            </a:pPr>
            <a:r>
              <a:rPr lang="en-US" dirty="0" smtClean="0"/>
              <a:t>     End If</a:t>
            </a:r>
          </a:p>
          <a:p>
            <a:pPr>
              <a:buNone/>
            </a:pPr>
            <a:r>
              <a:rPr lang="en-US" dirty="0" smtClean="0"/>
              <a:t>5.  Repeat for </a:t>
            </a:r>
            <a:r>
              <a:rPr lang="en-US" dirty="0" err="1" smtClean="0"/>
              <a:t>i</a:t>
            </a:r>
            <a:r>
              <a:rPr lang="en-US" dirty="0" smtClean="0"/>
              <a:t>= k to n-1</a:t>
            </a:r>
          </a:p>
          <a:p>
            <a:pPr>
              <a:buNone/>
            </a:pPr>
            <a:r>
              <a:rPr lang="en-US" dirty="0" smtClean="0"/>
              <a:t>		</a:t>
            </a:r>
            <a:r>
              <a:rPr lang="en-US" dirty="0" err="1" smtClean="0"/>
              <a:t>arr</a:t>
            </a:r>
            <a:r>
              <a:rPr lang="en-US" dirty="0" smtClean="0"/>
              <a:t>[</a:t>
            </a:r>
            <a:r>
              <a:rPr lang="en-US" dirty="0" err="1" smtClean="0"/>
              <a:t>i</a:t>
            </a:r>
            <a:r>
              <a:rPr lang="en-US" dirty="0" smtClean="0"/>
              <a:t>]=</a:t>
            </a:r>
            <a:r>
              <a:rPr lang="en-US" dirty="0" err="1" smtClean="0"/>
              <a:t>arr</a:t>
            </a:r>
            <a:r>
              <a:rPr lang="en-US" dirty="0" smtClean="0"/>
              <a:t>[i+1]</a:t>
            </a:r>
          </a:p>
          <a:p>
            <a:pPr>
              <a:buNone/>
            </a:pPr>
            <a:r>
              <a:rPr lang="en-US" dirty="0" smtClean="0"/>
              <a:t>	 ENDLOOP</a:t>
            </a:r>
          </a:p>
          <a:p>
            <a:pPr>
              <a:buNone/>
            </a:pPr>
            <a:r>
              <a:rPr lang="en-US" dirty="0" smtClean="0"/>
              <a:t>6.  END</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685800"/>
            <a:ext cx="8229600" cy="932688"/>
          </a:xfrm>
        </p:spPr>
        <p:txBody>
          <a:bodyPr>
            <a:normAutofit/>
          </a:bodyPr>
          <a:lstStyle/>
          <a:p>
            <a:pPr>
              <a:defRPr/>
            </a:pPr>
            <a:r>
              <a:rPr lang="en-US" b="1" dirty="0" smtClean="0">
                <a:sym typeface="Wingdings" pitchFamily="2" charset="2"/>
              </a:rPr>
              <a:t>Deletion in array</a:t>
            </a:r>
          </a:p>
        </p:txBody>
      </p:sp>
      <p:sp>
        <p:nvSpPr>
          <p:cNvPr id="12291" name="Rectangle 3"/>
          <p:cNvSpPr>
            <a:spLocks noGrp="1" noChangeArrowheads="1"/>
          </p:cNvSpPr>
          <p:nvPr>
            <p:ph type="body" idx="1"/>
          </p:nvPr>
        </p:nvSpPr>
        <p:spPr>
          <a:xfrm>
            <a:off x="228600" y="1524000"/>
            <a:ext cx="8382000" cy="5181600"/>
          </a:xfrm>
        </p:spPr>
        <p:txBody>
          <a:bodyPr>
            <a:normAutofit lnSpcReduction="10000"/>
          </a:bodyPr>
          <a:lstStyle/>
          <a:p>
            <a:pPr marL="609600" indent="-609600" eaLnBrk="1" hangingPunct="1">
              <a:lnSpc>
                <a:spcPct val="90000"/>
              </a:lnSpc>
              <a:buFont typeface="Wingdings" pitchFamily="2" charset="2"/>
              <a:buNone/>
              <a:defRPr/>
            </a:pPr>
            <a:r>
              <a:rPr lang="en-US" sz="2800" b="1" dirty="0" smtClean="0"/>
              <a:t>Algorithm ( Deletion)  </a:t>
            </a:r>
            <a:r>
              <a:rPr lang="en-US" sz="2800" dirty="0" smtClean="0"/>
              <a:t>//delete from any location</a:t>
            </a:r>
          </a:p>
          <a:p>
            <a:pPr marL="609600" indent="-609600" eaLnBrk="1" hangingPunct="1">
              <a:lnSpc>
                <a:spcPct val="90000"/>
              </a:lnSpc>
              <a:buFont typeface="Wingdings" pitchFamily="2" charset="2"/>
              <a:buNone/>
              <a:defRPr/>
            </a:pPr>
            <a:r>
              <a:rPr lang="en-US" sz="2800" b="1" dirty="0" smtClean="0"/>
              <a:t>Delete ( A, N, k, item)  </a:t>
            </a:r>
          </a:p>
          <a:p>
            <a:pPr marL="609600" indent="-609600">
              <a:lnSpc>
                <a:spcPct val="90000"/>
              </a:lnSpc>
              <a:buFont typeface="Wingdings" pitchFamily="2" charset="2"/>
              <a:buAutoNum type="arabicPeriod"/>
              <a:defRPr/>
            </a:pPr>
            <a:r>
              <a:rPr lang="en-US" sz="2800" dirty="0" smtClean="0"/>
              <a:t>START</a:t>
            </a:r>
          </a:p>
          <a:p>
            <a:pPr marL="609600" indent="-609600" eaLnBrk="1" hangingPunct="1">
              <a:lnSpc>
                <a:spcPct val="90000"/>
              </a:lnSpc>
              <a:buFont typeface="Wingdings" pitchFamily="2" charset="2"/>
              <a:buAutoNum type="arabicPeriod"/>
              <a:defRPr/>
            </a:pPr>
            <a:r>
              <a:rPr lang="en-US" sz="2800" dirty="0" smtClean="0"/>
              <a:t>Set j := k</a:t>
            </a:r>
          </a:p>
          <a:p>
            <a:pPr marL="609600" indent="-609600" eaLnBrk="1" hangingPunct="1">
              <a:lnSpc>
                <a:spcPct val="90000"/>
              </a:lnSpc>
              <a:buFont typeface="Wingdings" pitchFamily="2" charset="2"/>
              <a:buAutoNum type="arabicPeriod"/>
              <a:defRPr/>
            </a:pPr>
            <a:r>
              <a:rPr lang="en-US" sz="2800" dirty="0" smtClean="0"/>
              <a:t>Set ITEM = A [ k ]</a:t>
            </a:r>
          </a:p>
          <a:p>
            <a:pPr marL="609600" indent="-609600" eaLnBrk="1" hangingPunct="1">
              <a:lnSpc>
                <a:spcPct val="90000"/>
              </a:lnSpc>
              <a:buFont typeface="Wingdings" pitchFamily="2" charset="2"/>
              <a:buAutoNum type="arabicPeriod"/>
              <a:defRPr/>
            </a:pPr>
            <a:r>
              <a:rPr lang="en-US" sz="2800" dirty="0" smtClean="0">
                <a:solidFill>
                  <a:srgbClr val="FF0000"/>
                </a:solidFill>
              </a:rPr>
              <a:t>WHILE j &lt;= N - 1</a:t>
            </a:r>
          </a:p>
          <a:p>
            <a:pPr marL="990600" lvl="1" indent="-533400" eaLnBrk="1" hangingPunct="1">
              <a:lnSpc>
                <a:spcPct val="90000"/>
              </a:lnSpc>
              <a:buFont typeface="Wingdings" pitchFamily="2" charset="2"/>
              <a:buNone/>
              <a:defRPr/>
            </a:pPr>
            <a:r>
              <a:rPr lang="en-US" sz="2400" dirty="0" smtClean="0">
                <a:solidFill>
                  <a:srgbClr val="FF0000"/>
                </a:solidFill>
              </a:rPr>
              <a:t>	A[ j ] = A [ j + 1]</a:t>
            </a:r>
          </a:p>
          <a:p>
            <a:pPr marL="609600" indent="-609600" eaLnBrk="1" hangingPunct="1">
              <a:lnSpc>
                <a:spcPct val="90000"/>
              </a:lnSpc>
              <a:buFont typeface="Wingdings" pitchFamily="2" charset="2"/>
              <a:buNone/>
              <a:defRPr/>
            </a:pPr>
            <a:r>
              <a:rPr lang="en-US" sz="2800" dirty="0" smtClean="0">
                <a:solidFill>
                  <a:srgbClr val="FF0000"/>
                </a:solidFill>
              </a:rPr>
              <a:t>		j = j +1</a:t>
            </a:r>
          </a:p>
          <a:p>
            <a:pPr marL="609600" indent="-609600" eaLnBrk="1" hangingPunct="1">
              <a:lnSpc>
                <a:spcPct val="90000"/>
              </a:lnSpc>
              <a:buFont typeface="Wingdings" pitchFamily="2" charset="2"/>
              <a:buNone/>
              <a:defRPr/>
            </a:pPr>
            <a:r>
              <a:rPr lang="en-US" sz="2800" dirty="0" smtClean="0">
                <a:solidFill>
                  <a:srgbClr val="FF0000"/>
                </a:solidFill>
              </a:rPr>
              <a:t>	ENDWHILE</a:t>
            </a:r>
          </a:p>
          <a:p>
            <a:pPr marL="609600" indent="-609600">
              <a:lnSpc>
                <a:spcPct val="90000"/>
              </a:lnSpc>
              <a:buFont typeface="Wingdings" pitchFamily="2" charset="2"/>
              <a:buAutoNum type="arabicPeriod" startAt="4"/>
              <a:defRPr/>
            </a:pPr>
            <a:r>
              <a:rPr lang="en-US" sz="2800" dirty="0" smtClean="0"/>
              <a:t>Set N := N – 1 		     </a:t>
            </a:r>
            <a:r>
              <a:rPr lang="en-US" sz="1800" dirty="0" smtClean="0"/>
              <a:t>[Reset the number N of elements in LA]</a:t>
            </a:r>
            <a:r>
              <a:rPr lang="en-US" sz="2800" dirty="0" smtClean="0"/>
              <a:t> </a:t>
            </a:r>
          </a:p>
          <a:p>
            <a:pPr marL="609600" indent="-609600" eaLnBrk="1" hangingPunct="1">
              <a:lnSpc>
                <a:spcPct val="90000"/>
              </a:lnSpc>
              <a:buFont typeface="Wingdings" pitchFamily="2" charset="2"/>
              <a:buAutoNum type="arabicPeriod" startAt="4"/>
              <a:defRPr/>
            </a:pPr>
            <a:r>
              <a:rPr lang="en-US" sz="2800" dirty="0" smtClean="0"/>
              <a:t>WRITE: item</a:t>
            </a:r>
          </a:p>
          <a:p>
            <a:pPr marL="609600" indent="-609600" eaLnBrk="1" hangingPunct="1">
              <a:lnSpc>
                <a:spcPct val="90000"/>
              </a:lnSpc>
              <a:buFont typeface="Wingdings" pitchFamily="2" charset="2"/>
              <a:buAutoNum type="arabicPeriod" startAt="4"/>
              <a:defRPr/>
            </a:pPr>
            <a:r>
              <a:rPr lang="en-US" sz="2800" dirty="0" smtClean="0"/>
              <a:t>END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search algorithm</a:t>
            </a:r>
            <a:endParaRPr lang="en-US" dirty="0"/>
          </a:p>
        </p:txBody>
      </p:sp>
      <p:sp>
        <p:nvSpPr>
          <p:cNvPr id="3" name="Content Placeholder 2"/>
          <p:cNvSpPr>
            <a:spLocks noGrp="1"/>
          </p:cNvSpPr>
          <p:nvPr>
            <p:ph idx="1"/>
          </p:nvPr>
        </p:nvSpPr>
        <p:spPr/>
        <p:txBody>
          <a:bodyPr>
            <a:normAutofit/>
          </a:bodyPr>
          <a:lstStyle/>
          <a:p>
            <a:pPr algn="just"/>
            <a:r>
              <a:rPr lang="en-US" dirty="0" smtClean="0"/>
              <a:t>(</a:t>
            </a:r>
            <a:r>
              <a:rPr lang="en-US" b="1" i="1" dirty="0" smtClean="0"/>
              <a:t>Linear Search Algorithm</a:t>
            </a:r>
            <a:r>
              <a:rPr lang="en-US" dirty="0" smtClean="0"/>
              <a:t>) A linear array A with N elements and a specific ITEM of information are given. </a:t>
            </a:r>
          </a:p>
          <a:p>
            <a:pPr algn="just"/>
            <a:r>
              <a:rPr lang="en-US" dirty="0" smtClean="0"/>
              <a:t>This algorithm finds the ITEM and its location LOC in the array A. </a:t>
            </a:r>
          </a:p>
          <a:p>
            <a:pPr algn="just"/>
            <a:r>
              <a:rPr lang="en-US" dirty="0" smtClean="0"/>
              <a:t>A Linear search algorithm solves the problem by comparing ITEM with each elements of Array one by one. </a:t>
            </a:r>
          </a:p>
          <a:p>
            <a:pPr algn="just"/>
            <a:r>
              <a:rPr lang="en-US" dirty="0" smtClean="0"/>
              <a:t>If ITEM is found then its location will be printed otherwise a message “</a:t>
            </a:r>
            <a:r>
              <a:rPr lang="en-US" b="1" i="1" dirty="0" smtClean="0"/>
              <a:t>ITEM is not fount</a:t>
            </a:r>
            <a:r>
              <a:rPr lang="en-US" dirty="0" smtClean="0"/>
              <a:t>” will be printed.</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457200" y="427038"/>
            <a:ext cx="8229600" cy="868362"/>
          </a:xfrm>
        </p:spPr>
        <p:txBody>
          <a:bodyPr>
            <a:normAutofit/>
          </a:bodyPr>
          <a:lstStyle/>
          <a:p>
            <a:pPr>
              <a:defRPr/>
            </a:pPr>
            <a:r>
              <a:rPr lang="en-US" b="1" dirty="0" smtClean="0">
                <a:sym typeface="Wingdings" pitchFamily="2" charset="2"/>
              </a:rPr>
              <a:t>Searching from an Array</a:t>
            </a:r>
          </a:p>
        </p:txBody>
      </p:sp>
      <p:sp>
        <p:nvSpPr>
          <p:cNvPr id="13315" name="Rectangle 3"/>
          <p:cNvSpPr>
            <a:spLocks noGrp="1" noChangeArrowheads="1"/>
          </p:cNvSpPr>
          <p:nvPr>
            <p:ph type="body" idx="1"/>
          </p:nvPr>
        </p:nvSpPr>
        <p:spPr>
          <a:xfrm>
            <a:off x="228600" y="1447800"/>
            <a:ext cx="7924800" cy="5410200"/>
          </a:xfrm>
        </p:spPr>
        <p:txBody>
          <a:bodyPr>
            <a:normAutofit/>
          </a:bodyPr>
          <a:lstStyle/>
          <a:p>
            <a:pPr marL="609600" indent="-609600" eaLnBrk="1" hangingPunct="1">
              <a:lnSpc>
                <a:spcPct val="80000"/>
              </a:lnSpc>
              <a:buFont typeface="Wingdings" pitchFamily="2" charset="2"/>
              <a:buNone/>
              <a:defRPr/>
            </a:pPr>
            <a:r>
              <a:rPr lang="en-US" sz="2400" b="1" dirty="0" smtClean="0"/>
              <a:t>Algorithm (Linear Search )</a:t>
            </a:r>
          </a:p>
          <a:p>
            <a:pPr marL="609600" indent="-609600" eaLnBrk="1" hangingPunct="1">
              <a:lnSpc>
                <a:spcPct val="80000"/>
              </a:lnSpc>
              <a:buFont typeface="Wingdings" pitchFamily="2" charset="2"/>
              <a:buNone/>
              <a:defRPr/>
            </a:pPr>
            <a:r>
              <a:rPr lang="en-US" sz="2400" b="1" dirty="0" smtClean="0"/>
              <a:t>Search ( A, loc, item, N)</a:t>
            </a:r>
          </a:p>
          <a:p>
            <a:pPr marL="609600" indent="-609600">
              <a:lnSpc>
                <a:spcPct val="80000"/>
              </a:lnSpc>
              <a:buFont typeface="Wingdings" pitchFamily="2" charset="2"/>
              <a:buAutoNum type="arabicPeriod"/>
              <a:defRPr/>
            </a:pPr>
            <a:r>
              <a:rPr lang="en-US" sz="2400" dirty="0" smtClean="0"/>
              <a:t>START</a:t>
            </a:r>
          </a:p>
          <a:p>
            <a:pPr marL="609600" indent="-609600" eaLnBrk="1" hangingPunct="1">
              <a:lnSpc>
                <a:spcPct val="80000"/>
              </a:lnSpc>
              <a:buFont typeface="Wingdings" pitchFamily="2" charset="2"/>
              <a:buAutoNum type="arabicPeriod"/>
              <a:defRPr/>
            </a:pPr>
            <a:r>
              <a:rPr lang="en-US" sz="2400" dirty="0" smtClean="0"/>
              <a:t>Set k := 1 and loc := 0</a:t>
            </a:r>
          </a:p>
          <a:p>
            <a:pPr marL="609600" indent="-609600" eaLnBrk="1" hangingPunct="1">
              <a:lnSpc>
                <a:spcPct val="80000"/>
              </a:lnSpc>
              <a:buFont typeface="Wingdings" pitchFamily="2" charset="2"/>
              <a:buAutoNum type="arabicPeriod"/>
              <a:defRPr/>
            </a:pPr>
            <a:r>
              <a:rPr lang="en-US" sz="2400" dirty="0" smtClean="0"/>
              <a:t>WHILE loc = 0 &amp; k &lt;= N</a:t>
            </a:r>
          </a:p>
          <a:p>
            <a:pPr marL="609600" indent="-609600" eaLnBrk="1" hangingPunct="1">
              <a:lnSpc>
                <a:spcPct val="80000"/>
              </a:lnSpc>
              <a:buFont typeface="Wingdings" pitchFamily="2" charset="2"/>
              <a:buNone/>
              <a:defRPr/>
            </a:pPr>
            <a:r>
              <a:rPr lang="en-US" sz="2400" dirty="0" smtClean="0"/>
              <a:t>		IF item = A [k] then</a:t>
            </a:r>
          </a:p>
          <a:p>
            <a:pPr marL="609600" indent="-609600" eaLnBrk="1" hangingPunct="1">
              <a:lnSpc>
                <a:spcPct val="80000"/>
              </a:lnSpc>
              <a:buFont typeface="Wingdings" pitchFamily="2" charset="2"/>
              <a:buNone/>
              <a:defRPr/>
            </a:pPr>
            <a:r>
              <a:rPr lang="en-US" sz="2400" dirty="0" smtClean="0"/>
              <a:t>			set loc := k</a:t>
            </a:r>
          </a:p>
          <a:p>
            <a:pPr marL="609600" indent="-609600" eaLnBrk="1" hangingPunct="1">
              <a:lnSpc>
                <a:spcPct val="80000"/>
              </a:lnSpc>
              <a:buFont typeface="Wingdings" pitchFamily="2" charset="2"/>
              <a:buNone/>
              <a:defRPr/>
            </a:pPr>
            <a:r>
              <a:rPr lang="en-US" sz="2400" dirty="0" smtClean="0"/>
              <a:t>		ENDIF</a:t>
            </a:r>
          </a:p>
          <a:p>
            <a:pPr marL="609600" indent="-609600" eaLnBrk="1" hangingPunct="1">
              <a:lnSpc>
                <a:spcPct val="80000"/>
              </a:lnSpc>
              <a:buFont typeface="Wingdings" pitchFamily="2" charset="2"/>
              <a:buNone/>
              <a:defRPr/>
            </a:pPr>
            <a:r>
              <a:rPr lang="en-US" sz="2400" dirty="0" smtClean="0"/>
              <a:t>		set k = k + 1</a:t>
            </a:r>
          </a:p>
          <a:p>
            <a:pPr marL="609600" indent="-609600" eaLnBrk="1" hangingPunct="1">
              <a:lnSpc>
                <a:spcPct val="80000"/>
              </a:lnSpc>
              <a:buFont typeface="Wingdings" pitchFamily="2" charset="2"/>
              <a:buNone/>
              <a:defRPr/>
            </a:pPr>
            <a:r>
              <a:rPr lang="en-US" sz="2400" dirty="0" smtClean="0"/>
              <a:t>	ENDWHILE</a:t>
            </a:r>
          </a:p>
          <a:p>
            <a:pPr marL="609600" indent="-609600" eaLnBrk="1" hangingPunct="1">
              <a:lnSpc>
                <a:spcPct val="80000"/>
              </a:lnSpc>
              <a:buNone/>
              <a:defRPr/>
            </a:pPr>
            <a:r>
              <a:rPr lang="en-US" sz="2400" dirty="0" smtClean="0"/>
              <a:t>4.	IF loc = 0 then</a:t>
            </a:r>
          </a:p>
          <a:p>
            <a:pPr marL="990600" lvl="1" indent="-533400" eaLnBrk="1" hangingPunct="1">
              <a:lnSpc>
                <a:spcPct val="80000"/>
              </a:lnSpc>
              <a:buFont typeface="Wingdings" pitchFamily="2" charset="2"/>
              <a:buNone/>
              <a:defRPr/>
            </a:pPr>
            <a:r>
              <a:rPr lang="en-US" sz="2000" dirty="0" smtClean="0"/>
              <a:t>	Print: search unsuccessful or item not found</a:t>
            </a:r>
          </a:p>
          <a:p>
            <a:pPr marL="990600" lvl="1" indent="-533400" eaLnBrk="1" hangingPunct="1">
              <a:lnSpc>
                <a:spcPct val="80000"/>
              </a:lnSpc>
              <a:buFont typeface="Wingdings" pitchFamily="2" charset="2"/>
              <a:buNone/>
              <a:defRPr/>
            </a:pPr>
            <a:r>
              <a:rPr lang="en-US" sz="2000" dirty="0" smtClean="0"/>
              <a:t> ELSE</a:t>
            </a:r>
          </a:p>
          <a:p>
            <a:pPr marL="990600" lvl="1" indent="-533400" eaLnBrk="1" hangingPunct="1">
              <a:lnSpc>
                <a:spcPct val="80000"/>
              </a:lnSpc>
              <a:buFont typeface="Wingdings" pitchFamily="2" charset="2"/>
              <a:buNone/>
              <a:defRPr/>
            </a:pPr>
            <a:r>
              <a:rPr lang="en-US" sz="2000" dirty="0" smtClean="0"/>
              <a:t>	 Print: search successful or item found at loc</a:t>
            </a:r>
          </a:p>
          <a:p>
            <a:pPr marL="609600" indent="-609600" eaLnBrk="1" hangingPunct="1">
              <a:lnSpc>
                <a:spcPct val="80000"/>
              </a:lnSpc>
              <a:buNone/>
              <a:defRPr/>
            </a:pPr>
            <a:r>
              <a:rPr lang="en-US" sz="2800" dirty="0" smtClean="0"/>
              <a:t>5.	END.</a:t>
            </a:r>
          </a:p>
          <a:p>
            <a:pPr marL="609600" indent="-609600" eaLnBrk="1" hangingPunct="1">
              <a:lnSpc>
                <a:spcPct val="80000"/>
              </a:lnSpc>
              <a:buFont typeface="Wingdings" pitchFamily="2" charset="2"/>
              <a:buNone/>
              <a:defRPr/>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Examples (Pseudocode) </a:t>
            </a:r>
            <a:endParaRPr lang="en-US" dirty="0"/>
          </a:p>
        </p:txBody>
      </p:sp>
      <p:sp>
        <p:nvSpPr>
          <p:cNvPr id="3" name="Content Placeholder 2"/>
          <p:cNvSpPr>
            <a:spLocks noGrp="1"/>
          </p:cNvSpPr>
          <p:nvPr>
            <p:ph idx="1"/>
          </p:nvPr>
        </p:nvSpPr>
        <p:spPr>
          <a:xfrm>
            <a:off x="457200" y="1935480"/>
            <a:ext cx="8229600" cy="4922520"/>
          </a:xfrm>
        </p:spPr>
        <p:txBody>
          <a:bodyPr>
            <a:normAutofit fontScale="92500" lnSpcReduction="10000"/>
          </a:bodyPr>
          <a:lstStyle/>
          <a:p>
            <a:pPr>
              <a:buNone/>
            </a:pPr>
            <a:r>
              <a:rPr lang="en-US" dirty="0" smtClean="0"/>
              <a:t>Searching Maximum from an Array</a:t>
            </a:r>
          </a:p>
          <a:p>
            <a:pPr>
              <a:buNone/>
            </a:pPr>
            <a:endParaRPr lang="en-US" dirty="0" smtClean="0"/>
          </a:p>
          <a:p>
            <a:pPr>
              <a:buNone/>
            </a:pPr>
            <a:r>
              <a:rPr lang="en-US" dirty="0" smtClean="0"/>
              <a:t>Step 1: Start.</a:t>
            </a:r>
          </a:p>
          <a:p>
            <a:pPr>
              <a:buNone/>
            </a:pPr>
            <a:r>
              <a:rPr lang="en-US" dirty="0" smtClean="0"/>
              <a:t>Step 2: Read: N inputs for DATA Array</a:t>
            </a:r>
          </a:p>
          <a:p>
            <a:pPr>
              <a:buNone/>
            </a:pPr>
            <a:r>
              <a:rPr lang="en-US" dirty="0" smtClean="0"/>
              <a:t>Step 3: Set LOC := 1 and MAX := DATA[1]</a:t>
            </a:r>
          </a:p>
          <a:p>
            <a:pPr>
              <a:buNone/>
            </a:pPr>
            <a:r>
              <a:rPr lang="en-US" dirty="0" smtClean="0"/>
              <a:t>Step 4: FOR k = 2 to N step 1</a:t>
            </a:r>
          </a:p>
          <a:p>
            <a:pPr>
              <a:buNone/>
            </a:pPr>
            <a:r>
              <a:rPr lang="en-US" dirty="0" smtClean="0">
                <a:solidFill>
                  <a:srgbClr val="FF0000"/>
                </a:solidFill>
              </a:rPr>
              <a:t>                      If MAX &lt; DATA[k], then</a:t>
            </a:r>
          </a:p>
          <a:p>
            <a:pPr>
              <a:buNone/>
            </a:pPr>
            <a:r>
              <a:rPr lang="en-US" dirty="0" smtClean="0">
                <a:solidFill>
                  <a:srgbClr val="FF0000"/>
                </a:solidFill>
              </a:rPr>
              <a:t>			     LOC := k and MAX := DATA[k].</a:t>
            </a:r>
          </a:p>
          <a:p>
            <a:pPr>
              <a:buNone/>
            </a:pPr>
            <a:r>
              <a:rPr lang="en-US" dirty="0" smtClean="0">
                <a:solidFill>
                  <a:srgbClr val="FF0000"/>
                </a:solidFill>
              </a:rPr>
              <a:t>		          </a:t>
            </a:r>
            <a:r>
              <a:rPr lang="en-US" dirty="0" err="1" smtClean="0">
                <a:solidFill>
                  <a:srgbClr val="FF0000"/>
                </a:solidFill>
              </a:rPr>
              <a:t>EndIf</a:t>
            </a:r>
            <a:endParaRPr lang="en-US" dirty="0" smtClean="0">
              <a:solidFill>
                <a:srgbClr val="FF0000"/>
              </a:solidFill>
            </a:endParaRPr>
          </a:p>
          <a:p>
            <a:pPr>
              <a:buNone/>
            </a:pPr>
            <a:r>
              <a:rPr lang="en-US" dirty="0" smtClean="0"/>
              <a:t>             ENDFOR</a:t>
            </a:r>
          </a:p>
          <a:p>
            <a:pPr>
              <a:buNone/>
            </a:pPr>
            <a:r>
              <a:rPr lang="en-US" dirty="0" smtClean="0"/>
              <a:t>Step 5: Print: LOC and MAX</a:t>
            </a:r>
          </a:p>
          <a:p>
            <a:pPr>
              <a:buNone/>
            </a:pPr>
            <a:r>
              <a:rPr lang="en-US" dirty="0" smtClean="0"/>
              <a:t>Step 6: Exit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08888"/>
          </a:xfrm>
        </p:spPr>
        <p:txBody>
          <a:bodyPr>
            <a:normAutofit/>
          </a:bodyPr>
          <a:lstStyle/>
          <a:p>
            <a:r>
              <a:rPr lang="en-US" dirty="0" smtClean="0"/>
              <a:t>Array Examples (Pseudocode) </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None/>
            </a:pPr>
            <a:r>
              <a:rPr lang="en-US" dirty="0" smtClean="0"/>
              <a:t>Searching Minimum from an Array</a:t>
            </a:r>
          </a:p>
          <a:p>
            <a:pPr>
              <a:buNone/>
            </a:pPr>
            <a:endParaRPr lang="en-US" dirty="0" smtClean="0"/>
          </a:p>
          <a:p>
            <a:pPr>
              <a:buNone/>
            </a:pPr>
            <a:r>
              <a:rPr lang="en-US" dirty="0" smtClean="0"/>
              <a:t>Step 1: Start.</a:t>
            </a:r>
          </a:p>
          <a:p>
            <a:pPr>
              <a:buNone/>
            </a:pPr>
            <a:r>
              <a:rPr lang="en-US" dirty="0" smtClean="0"/>
              <a:t>Step 2: Read: N inputs for DATA Array</a:t>
            </a:r>
          </a:p>
          <a:p>
            <a:pPr>
              <a:buNone/>
            </a:pPr>
            <a:r>
              <a:rPr lang="en-US" dirty="0" smtClean="0"/>
              <a:t>Step 3: Set LOC := 1 and Min := DATA[1]</a:t>
            </a:r>
          </a:p>
          <a:p>
            <a:pPr>
              <a:buNone/>
            </a:pPr>
            <a:r>
              <a:rPr lang="en-US" dirty="0" smtClean="0"/>
              <a:t>Step 4: FOR k = 2 to N step 1</a:t>
            </a:r>
          </a:p>
          <a:p>
            <a:pPr>
              <a:buNone/>
            </a:pPr>
            <a:r>
              <a:rPr lang="en-US" dirty="0" smtClean="0">
                <a:solidFill>
                  <a:srgbClr val="FF0000"/>
                </a:solidFill>
              </a:rPr>
              <a:t>                      If Min&gt; DATA[k], then</a:t>
            </a:r>
          </a:p>
          <a:p>
            <a:pPr>
              <a:buNone/>
            </a:pPr>
            <a:r>
              <a:rPr lang="en-US" dirty="0" smtClean="0">
                <a:solidFill>
                  <a:srgbClr val="FF0000"/>
                </a:solidFill>
              </a:rPr>
              <a:t>			     LOC := k and Min := DATA[k].</a:t>
            </a:r>
          </a:p>
          <a:p>
            <a:pPr>
              <a:buNone/>
            </a:pPr>
            <a:r>
              <a:rPr lang="en-US" dirty="0" smtClean="0">
                <a:solidFill>
                  <a:srgbClr val="FF0000"/>
                </a:solidFill>
              </a:rPr>
              <a:t>		          </a:t>
            </a:r>
            <a:r>
              <a:rPr lang="en-US" dirty="0" err="1" smtClean="0">
                <a:solidFill>
                  <a:srgbClr val="FF0000"/>
                </a:solidFill>
              </a:rPr>
              <a:t>EndIf</a:t>
            </a:r>
            <a:endParaRPr lang="en-US" dirty="0" smtClean="0">
              <a:solidFill>
                <a:srgbClr val="FF0000"/>
              </a:solidFill>
            </a:endParaRPr>
          </a:p>
          <a:p>
            <a:pPr>
              <a:buNone/>
            </a:pPr>
            <a:r>
              <a:rPr lang="en-US" dirty="0" smtClean="0"/>
              <a:t>             ENDFOR</a:t>
            </a:r>
          </a:p>
          <a:p>
            <a:pPr>
              <a:buNone/>
            </a:pPr>
            <a:r>
              <a:rPr lang="en-US" dirty="0" smtClean="0"/>
              <a:t>Step 5: Print: LOC and Min</a:t>
            </a:r>
          </a:p>
          <a:p>
            <a:pPr>
              <a:buNone/>
            </a:pPr>
            <a:r>
              <a:rPr lang="en-US" dirty="0" smtClean="0"/>
              <a:t>Step 6: Exit</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Array Operations</a:t>
            </a:r>
            <a:endParaRPr lang="en-US" dirty="0"/>
          </a:p>
        </p:txBody>
      </p:sp>
      <p:sp>
        <p:nvSpPr>
          <p:cNvPr id="3" name="Content Placeholder 2"/>
          <p:cNvSpPr>
            <a:spLocks noGrp="1"/>
          </p:cNvSpPr>
          <p:nvPr>
            <p:ph idx="1"/>
          </p:nvPr>
        </p:nvSpPr>
        <p:spPr>
          <a:xfrm>
            <a:off x="457200" y="1676400"/>
            <a:ext cx="8229600" cy="4389120"/>
          </a:xfrm>
        </p:spPr>
        <p:txBody>
          <a:bodyPr>
            <a:noAutofit/>
          </a:bodyPr>
          <a:lstStyle/>
          <a:p>
            <a:pPr algn="just"/>
            <a:r>
              <a:rPr lang="en-US" sz="2800" dirty="0" smtClean="0">
                <a:latin typeface="Times New Roman" pitchFamily="18" charset="0"/>
              </a:rPr>
              <a:t>Although we can apply conventional operations defined for each element of an array , there are some operations that we can define on an array as a data structure. The common operations on arrays as structures are </a:t>
            </a:r>
            <a:r>
              <a:rPr lang="en-US" sz="2800" dirty="0" smtClean="0">
                <a:solidFill>
                  <a:schemeClr val="folHlink"/>
                </a:solidFill>
                <a:latin typeface="Times New Roman" pitchFamily="18" charset="0"/>
              </a:rPr>
              <a:t>searching</a:t>
            </a:r>
            <a:r>
              <a:rPr lang="en-US" sz="2800" dirty="0" smtClean="0">
                <a:latin typeface="Times New Roman" pitchFamily="18" charset="0"/>
              </a:rPr>
              <a:t>, </a:t>
            </a:r>
            <a:r>
              <a:rPr lang="en-US" sz="2800" dirty="0" smtClean="0">
                <a:solidFill>
                  <a:schemeClr val="folHlink"/>
                </a:solidFill>
                <a:latin typeface="Times New Roman" pitchFamily="18" charset="0"/>
              </a:rPr>
              <a:t>insertion</a:t>
            </a:r>
            <a:r>
              <a:rPr lang="en-US" sz="2800" dirty="0" smtClean="0">
                <a:latin typeface="Times New Roman" pitchFamily="18" charset="0"/>
              </a:rPr>
              <a:t>, </a:t>
            </a:r>
            <a:r>
              <a:rPr lang="en-US" sz="2800" dirty="0" smtClean="0">
                <a:solidFill>
                  <a:schemeClr val="folHlink"/>
                </a:solidFill>
                <a:latin typeface="Times New Roman" pitchFamily="18" charset="0"/>
              </a:rPr>
              <a:t>deletion</a:t>
            </a:r>
            <a:r>
              <a:rPr lang="en-US" sz="2800" dirty="0" smtClean="0">
                <a:latin typeface="Times New Roman" pitchFamily="18" charset="0"/>
              </a:rPr>
              <a:t>, </a:t>
            </a:r>
            <a:r>
              <a:rPr lang="en-US" sz="2800" dirty="0" smtClean="0">
                <a:solidFill>
                  <a:schemeClr val="folHlink"/>
                </a:solidFill>
                <a:latin typeface="Times New Roman" pitchFamily="18" charset="0"/>
              </a:rPr>
              <a:t>retrieval</a:t>
            </a:r>
            <a:r>
              <a:rPr lang="en-US" sz="2800" dirty="0" smtClean="0">
                <a:latin typeface="Times New Roman" pitchFamily="18" charset="0"/>
              </a:rPr>
              <a:t> and </a:t>
            </a:r>
            <a:r>
              <a:rPr lang="en-US" sz="2800" dirty="0" smtClean="0">
                <a:solidFill>
                  <a:schemeClr val="folHlink"/>
                </a:solidFill>
                <a:latin typeface="Times New Roman" pitchFamily="18" charset="0"/>
              </a:rPr>
              <a:t>traversal.</a:t>
            </a:r>
          </a:p>
          <a:p>
            <a:pPr algn="just">
              <a:buNone/>
            </a:pPr>
            <a:endParaRPr lang="en-US" sz="2800" dirty="0" smtClean="0">
              <a:solidFill>
                <a:schemeClr val="folHlink"/>
              </a:solidFill>
              <a:latin typeface="Times New Roman" pitchFamily="18" charset="0"/>
            </a:endParaRPr>
          </a:p>
          <a:p>
            <a:pPr algn="just"/>
            <a:r>
              <a:rPr lang="en-US" sz="2800" dirty="0" smtClean="0">
                <a:latin typeface="Times New Roman" pitchFamily="18" charset="0"/>
              </a:rPr>
              <a:t>Although searching, retrieval and traversal of an array is an easy job, insertion and deletion is time consuming. The elements need to be shifted down before insertion and shifted up after deletion.</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Examples (Pseudocode)</a:t>
            </a:r>
            <a:endParaRPr lang="en-US" dirty="0"/>
          </a:p>
        </p:txBody>
      </p:sp>
      <p:sp>
        <p:nvSpPr>
          <p:cNvPr id="3" name="Content Placeholder 2"/>
          <p:cNvSpPr>
            <a:spLocks noGrp="1"/>
          </p:cNvSpPr>
          <p:nvPr>
            <p:ph idx="1"/>
          </p:nvPr>
        </p:nvSpPr>
        <p:spPr>
          <a:xfrm>
            <a:off x="457200" y="1752600"/>
            <a:ext cx="8229600" cy="5105400"/>
          </a:xfrm>
        </p:spPr>
        <p:txBody>
          <a:bodyPr>
            <a:normAutofit/>
          </a:bodyPr>
          <a:lstStyle/>
          <a:p>
            <a:pPr>
              <a:buNone/>
            </a:pPr>
            <a:r>
              <a:rPr lang="en-US" dirty="0" smtClean="0"/>
              <a:t>Average of Array elements</a:t>
            </a:r>
          </a:p>
          <a:p>
            <a:pPr>
              <a:buNone/>
            </a:pPr>
            <a:r>
              <a:rPr lang="en-US" dirty="0" smtClean="0"/>
              <a:t>Step 1: Start.</a:t>
            </a:r>
          </a:p>
          <a:p>
            <a:pPr>
              <a:buNone/>
            </a:pPr>
            <a:r>
              <a:rPr lang="en-US" dirty="0" smtClean="0"/>
              <a:t>Step 2: Read: N inputs for DATA Array</a:t>
            </a:r>
          </a:p>
          <a:p>
            <a:pPr>
              <a:buNone/>
            </a:pPr>
            <a:r>
              <a:rPr lang="en-US" dirty="0" smtClean="0"/>
              <a:t>Step 3: Set Sum = 0</a:t>
            </a:r>
          </a:p>
          <a:p>
            <a:pPr>
              <a:buNone/>
            </a:pPr>
            <a:r>
              <a:rPr lang="en-US" dirty="0" smtClean="0"/>
              <a:t>Step 4: FOR k = 1 to N step 1</a:t>
            </a:r>
          </a:p>
          <a:p>
            <a:pPr>
              <a:buNone/>
            </a:pPr>
            <a:r>
              <a:rPr lang="en-US" dirty="0" smtClean="0">
                <a:solidFill>
                  <a:srgbClr val="FF0000"/>
                </a:solidFill>
              </a:rPr>
              <a:t>			     Sum := Sum+ DATA[k]</a:t>
            </a:r>
          </a:p>
          <a:p>
            <a:pPr>
              <a:buNone/>
            </a:pPr>
            <a:r>
              <a:rPr lang="en-US" dirty="0" smtClean="0"/>
              <a:t>		  ENDFOR</a:t>
            </a:r>
          </a:p>
          <a:p>
            <a:pPr>
              <a:buNone/>
            </a:pPr>
            <a:r>
              <a:rPr lang="en-US" dirty="0" smtClean="0"/>
              <a:t>Step 5: Average=Sum/N</a:t>
            </a:r>
          </a:p>
          <a:p>
            <a:pPr>
              <a:buNone/>
            </a:pPr>
            <a:r>
              <a:rPr lang="en-US" dirty="0" smtClean="0"/>
              <a:t>Step 6: Print Average</a:t>
            </a:r>
          </a:p>
          <a:p>
            <a:pPr>
              <a:buNone/>
            </a:pPr>
            <a:r>
              <a:rPr lang="en-US" dirty="0" smtClean="0"/>
              <a:t>Step 7: Exit</a:t>
            </a:r>
          </a:p>
          <a:p>
            <a:pPr algn="just">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r>
              <a:rPr lang="en-US" b="1" dirty="0" smtClean="0">
                <a:sym typeface="Wingdings" pitchFamily="2" charset="2"/>
              </a:rPr>
              <a:t>Array Representation in Memory</a:t>
            </a:r>
            <a:endParaRPr lang="en-US" b="1" dirty="0">
              <a:sym typeface="Wingdings" pitchFamily="2" charset="2"/>
            </a:endParaRPr>
          </a:p>
        </p:txBody>
      </p:sp>
      <p:sp>
        <p:nvSpPr>
          <p:cNvPr id="3" name="Content Placeholder 2"/>
          <p:cNvSpPr>
            <a:spLocks noGrp="1"/>
          </p:cNvSpPr>
          <p:nvPr>
            <p:ph idx="1"/>
          </p:nvPr>
        </p:nvSpPr>
        <p:spPr>
          <a:xfrm>
            <a:off x="457200" y="1676400"/>
            <a:ext cx="8229600" cy="4389120"/>
          </a:xfrm>
        </p:spPr>
        <p:txBody>
          <a:bodyPr>
            <a:noAutofit/>
          </a:bodyPr>
          <a:lstStyle/>
          <a:p>
            <a:pPr>
              <a:defRPr/>
            </a:pPr>
            <a:r>
              <a:rPr lang="en-US" sz="2800" dirty="0" smtClean="0"/>
              <a:t>One Dimension Array representation</a:t>
            </a:r>
          </a:p>
          <a:p>
            <a:pPr>
              <a:defRPr/>
            </a:pPr>
            <a:r>
              <a:rPr lang="en-US" sz="2800" dirty="0" smtClean="0"/>
              <a:t>Two Dimension Array representation</a:t>
            </a:r>
          </a:p>
          <a:p>
            <a:pPr lvl="1" algn="just">
              <a:buFont typeface="Constantia" pitchFamily="18" charset="0"/>
              <a:buChar char="√"/>
            </a:pPr>
            <a:r>
              <a:rPr lang="en-US" dirty="0" smtClean="0"/>
              <a:t>Column major</a:t>
            </a:r>
          </a:p>
          <a:p>
            <a:pPr lvl="1" algn="just">
              <a:buFont typeface="Constantia" pitchFamily="18" charset="0"/>
              <a:buChar char="√"/>
            </a:pPr>
            <a:r>
              <a:rPr lang="en-US" dirty="0" smtClean="0"/>
              <a:t>Row major </a:t>
            </a:r>
          </a:p>
          <a:p>
            <a:pPr lvl="1" algn="just">
              <a:buFont typeface="Constantia" pitchFamily="18" charset="0"/>
              <a:buChar char="√"/>
            </a:pPr>
            <a:endParaRPr lang="en-US" dirty="0" smtClean="0"/>
          </a:p>
          <a:p>
            <a:pPr algn="just"/>
            <a:r>
              <a:rPr lang="en-US" dirty="0" smtClean="0"/>
              <a:t>Multi Dimension Array</a:t>
            </a:r>
          </a:p>
          <a:p>
            <a:pPr lvl="1" algn="just">
              <a:buFont typeface="Constantia" pitchFamily="18" charset="0"/>
              <a:buChar char="√"/>
            </a:pPr>
            <a:r>
              <a:rPr lang="en-US" dirty="0" smtClean="0"/>
              <a:t>Column major</a:t>
            </a:r>
          </a:p>
          <a:p>
            <a:pPr lvl="1" algn="just">
              <a:buFont typeface="Constantia" pitchFamily="18" charset="0"/>
              <a:buChar char="√"/>
            </a:pPr>
            <a:r>
              <a:rPr lang="en-US" dirty="0" smtClean="0"/>
              <a:t>Row major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Matrix</a:t>
            </a:r>
            <a:endParaRPr lang="en-US" b="1" dirty="0">
              <a:sym typeface="Wingdings" pitchFamily="2" charset="2"/>
            </a:endParaRPr>
          </a:p>
        </p:txBody>
      </p:sp>
      <p:sp>
        <p:nvSpPr>
          <p:cNvPr id="3" name="Content Placeholder 2"/>
          <p:cNvSpPr>
            <a:spLocks noGrp="1"/>
          </p:cNvSpPr>
          <p:nvPr>
            <p:ph idx="1"/>
          </p:nvPr>
        </p:nvSpPr>
        <p:spPr>
          <a:xfrm>
            <a:off x="457200" y="1676400"/>
            <a:ext cx="8229600" cy="4800600"/>
          </a:xfrm>
        </p:spPr>
        <p:txBody>
          <a:bodyPr>
            <a:noAutofit/>
          </a:bodyPr>
          <a:lstStyle/>
          <a:p>
            <a:pPr algn="just">
              <a:defRPr/>
            </a:pPr>
            <a:r>
              <a:rPr lang="en-US" sz="2800" smtClean="0"/>
              <a:t>Matric</a:t>
            </a:r>
            <a:r>
              <a:rPr lang="en-US" sz="2800" dirty="0" smtClean="0"/>
              <a:t> are mathematical terms which refers to collection of numbers which are analogous (linear and 2D arrays)</a:t>
            </a:r>
          </a:p>
          <a:p>
            <a:pPr lvl="1" algn="just">
              <a:buFont typeface="Constantia" pitchFamily="18" charset="0"/>
              <a:buChar char="√"/>
            </a:pPr>
            <a:r>
              <a:rPr lang="en-US" dirty="0" smtClean="0"/>
              <a:t>An m x n matrix A is an array of m – n as numbers arranged in m rows and n columns</a:t>
            </a:r>
          </a:p>
          <a:p>
            <a:pPr algn="just"/>
            <a:r>
              <a:rPr lang="en-US" sz="2400" dirty="0" smtClean="0"/>
              <a:t>Sparse Matrices</a:t>
            </a:r>
          </a:p>
          <a:p>
            <a:pPr lvl="1" algn="just">
              <a:buFont typeface="Constantia" pitchFamily="18" charset="0"/>
              <a:buChar char="√"/>
            </a:pPr>
            <a:r>
              <a:rPr lang="en-US" dirty="0" smtClean="0"/>
              <a:t>Matrices with a relatively high proportion of zero entries are called sparse matrices</a:t>
            </a:r>
          </a:p>
          <a:p>
            <a:pPr lvl="2" algn="just">
              <a:buFont typeface="Constantia" pitchFamily="18" charset="0"/>
              <a:buChar char="√"/>
            </a:pPr>
            <a:r>
              <a:rPr lang="en-US" sz="1700" b="1" dirty="0" smtClean="0"/>
              <a:t>Triangular Matrices</a:t>
            </a:r>
          </a:p>
          <a:p>
            <a:pPr lvl="3">
              <a:defRPr/>
            </a:pPr>
            <a:r>
              <a:rPr lang="en-US" sz="1800" dirty="0" smtClean="0"/>
              <a:t>All the degree above the diagonals are zero</a:t>
            </a:r>
          </a:p>
          <a:p>
            <a:pPr lvl="2" algn="just">
              <a:buFont typeface="Constantia" pitchFamily="18" charset="0"/>
              <a:buChar char="√"/>
              <a:defRPr/>
            </a:pPr>
            <a:r>
              <a:rPr lang="en-US" sz="1700" b="1" dirty="0" smtClean="0"/>
              <a:t>Tri-diagonal Matrices</a:t>
            </a:r>
          </a:p>
          <a:p>
            <a:pPr lvl="3">
              <a:defRPr/>
            </a:pPr>
            <a:r>
              <a:rPr lang="en-US" sz="1800" dirty="0" smtClean="0"/>
              <a:t> one degree above and below the diagonal is non-zero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Array</a:t>
            </a:r>
            <a:endParaRPr lang="en-US" dirty="0"/>
          </a:p>
        </p:txBody>
      </p:sp>
      <p:sp>
        <p:nvSpPr>
          <p:cNvPr id="3" name="Content Placeholder 2"/>
          <p:cNvSpPr>
            <a:spLocks noGrp="1"/>
          </p:cNvSpPr>
          <p:nvPr>
            <p:ph idx="1"/>
          </p:nvPr>
        </p:nvSpPr>
        <p:spPr/>
        <p:txBody>
          <a:bodyPr>
            <a:noAutofit/>
          </a:bodyPr>
          <a:lstStyle/>
          <a:p>
            <a:pPr algn="just"/>
            <a:r>
              <a:rPr lang="en-US" sz="2400" dirty="0" smtClean="0"/>
              <a:t>Consider Following Example in which an array of five elements is stored sequentially in memory.</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1828800" y="2790825"/>
            <a:ext cx="4538760" cy="368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6488"/>
          </a:xfrm>
        </p:spPr>
        <p:txBody>
          <a:bodyPr>
            <a:normAutofit/>
          </a:bodyPr>
          <a:lstStyle/>
          <a:p>
            <a:r>
              <a:rPr lang="en-US" b="1" dirty="0" smtClean="0"/>
              <a:t>Finding Location in Array</a:t>
            </a:r>
            <a:endParaRPr lang="en-US" dirty="0"/>
          </a:p>
        </p:txBody>
      </p:sp>
      <p:sp>
        <p:nvSpPr>
          <p:cNvPr id="3" name="Content Placeholder 2"/>
          <p:cNvSpPr>
            <a:spLocks noGrp="1"/>
          </p:cNvSpPr>
          <p:nvPr>
            <p:ph idx="1"/>
          </p:nvPr>
        </p:nvSpPr>
        <p:spPr>
          <a:xfrm>
            <a:off x="457200" y="1219200"/>
            <a:ext cx="8229600" cy="5105400"/>
          </a:xfrm>
        </p:spPr>
        <p:txBody>
          <a:bodyPr>
            <a:noAutofit/>
          </a:bodyPr>
          <a:lstStyle/>
          <a:p>
            <a:pPr algn="just"/>
            <a:r>
              <a:rPr lang="en-US" sz="2400" dirty="0" smtClean="0"/>
              <a:t>In One Dimensional Array location of element A[</a:t>
            </a:r>
            <a:r>
              <a:rPr lang="en-US" sz="2400" dirty="0" err="1" smtClean="0"/>
              <a:t>i</a:t>
            </a:r>
            <a:r>
              <a:rPr lang="en-US" sz="2400" dirty="0" smtClean="0"/>
              <a:t>] can be calculated using following equation: </a:t>
            </a:r>
          </a:p>
          <a:p>
            <a:pPr>
              <a:buNone/>
            </a:pPr>
            <a:r>
              <a:rPr lang="en-US" sz="2400" b="1" dirty="0" smtClean="0"/>
              <a:t>LOC (A[</a:t>
            </a:r>
            <a:r>
              <a:rPr lang="en-US" sz="2400" b="1" dirty="0" err="1" smtClean="0"/>
              <a:t>i</a:t>
            </a:r>
            <a:r>
              <a:rPr lang="en-US" sz="2400" b="1" dirty="0" smtClean="0"/>
              <a:t>]) = </a:t>
            </a:r>
            <a:r>
              <a:rPr lang="en-US" sz="2400" b="1" dirty="0" err="1" smtClean="0"/>
              <a:t>Base_Address</a:t>
            </a:r>
            <a:r>
              <a:rPr lang="en-US" sz="2400" b="1" dirty="0" smtClean="0"/>
              <a:t> + W * (</a:t>
            </a:r>
            <a:r>
              <a:rPr lang="en-US" sz="2400" b="1" dirty="0" err="1" smtClean="0"/>
              <a:t>i</a:t>
            </a:r>
            <a:r>
              <a:rPr lang="en-US" sz="2400" b="1" dirty="0" smtClean="0"/>
              <a:t>) </a:t>
            </a:r>
            <a:br>
              <a:rPr lang="en-US" sz="2400" b="1" dirty="0" smtClean="0"/>
            </a:br>
            <a:r>
              <a:rPr lang="en-US" sz="2400" dirty="0" smtClean="0"/>
              <a:t>Here, </a:t>
            </a:r>
            <a:r>
              <a:rPr lang="en-US" sz="2400" dirty="0" err="1" smtClean="0"/>
              <a:t>Base_Address</a:t>
            </a:r>
            <a:r>
              <a:rPr lang="en-US" sz="2400" dirty="0" smtClean="0"/>
              <a:t> is the address of </a:t>
            </a:r>
            <a:r>
              <a:rPr lang="en-US" sz="2400" dirty="0" smtClean="0">
                <a:solidFill>
                  <a:srgbClr val="FF0000"/>
                </a:solidFill>
              </a:rPr>
              <a:t>first element </a:t>
            </a:r>
            <a:r>
              <a:rPr lang="en-US" sz="2400" dirty="0" smtClean="0"/>
              <a:t>in the array. </a:t>
            </a:r>
            <a:br>
              <a:rPr lang="en-US" sz="2400" dirty="0" smtClean="0"/>
            </a:br>
            <a:r>
              <a:rPr lang="en-US" sz="2400" b="1" dirty="0" smtClean="0">
                <a:solidFill>
                  <a:srgbClr val="FF0000"/>
                </a:solidFill>
              </a:rPr>
              <a:t>W</a:t>
            </a:r>
            <a:r>
              <a:rPr lang="en-US" sz="2400" dirty="0" smtClean="0"/>
              <a:t> is the word size. </a:t>
            </a:r>
            <a:r>
              <a:rPr lang="en-US" sz="2400" b="1" dirty="0" smtClean="0">
                <a:solidFill>
                  <a:srgbClr val="00B0F0"/>
                </a:solidFill>
              </a:rPr>
              <a:t>It means number  of  bytes occupied by each element</a:t>
            </a:r>
            <a:r>
              <a:rPr lang="en-US" sz="2400" dirty="0" smtClean="0"/>
              <a:t>. </a:t>
            </a:r>
            <a:br>
              <a:rPr lang="en-US" sz="2400" dirty="0" smtClean="0"/>
            </a:br>
            <a:r>
              <a:rPr lang="en-US" sz="2400" dirty="0" smtClean="0"/>
              <a:t>Suppose we want to calculate the address of element </a:t>
            </a:r>
            <a:r>
              <a:rPr lang="en-US" sz="2400" b="1" dirty="0" smtClean="0">
                <a:solidFill>
                  <a:srgbClr val="FF0000"/>
                </a:solidFill>
              </a:rPr>
              <a:t>A [2]</a:t>
            </a:r>
            <a:r>
              <a:rPr lang="en-US" sz="2400" dirty="0" smtClean="0"/>
              <a:t>. It can be calculated as follow: </a:t>
            </a:r>
            <a:br>
              <a:rPr lang="en-US" sz="2400" dirty="0" smtClean="0"/>
            </a:br>
            <a:r>
              <a:rPr lang="en-US" sz="2400" dirty="0" err="1" smtClean="0">
                <a:solidFill>
                  <a:srgbClr val="FF0000"/>
                </a:solidFill>
              </a:rPr>
              <a:t>Base_Address</a:t>
            </a:r>
            <a:r>
              <a:rPr lang="en-US" sz="2400" dirty="0" smtClean="0">
                <a:solidFill>
                  <a:srgbClr val="FF0000"/>
                </a:solidFill>
              </a:rPr>
              <a:t> = 2000, W=2, </a:t>
            </a:r>
            <a:r>
              <a:rPr lang="en-US" sz="2400" dirty="0" err="1" smtClean="0">
                <a:solidFill>
                  <a:srgbClr val="FF0000"/>
                </a:solidFill>
              </a:rPr>
              <a:t>i</a:t>
            </a:r>
            <a:r>
              <a:rPr lang="en-US" sz="2400" dirty="0" smtClean="0">
                <a:solidFill>
                  <a:srgbClr val="FF0000"/>
                </a:solidFill>
              </a:rPr>
              <a:t>=2 </a:t>
            </a:r>
            <a:endParaRPr lang="en-US" sz="2400" dirty="0" smtClean="0"/>
          </a:p>
          <a:p>
            <a:pPr>
              <a:buNone/>
            </a:pPr>
            <a:r>
              <a:rPr lang="en-US" sz="2400" b="1" dirty="0" smtClean="0">
                <a:solidFill>
                  <a:srgbClr val="FF0000"/>
                </a:solidFill>
              </a:rPr>
              <a:t>	LOC (A [</a:t>
            </a:r>
            <a:r>
              <a:rPr lang="en-US" sz="2400" b="1" dirty="0" err="1" smtClean="0">
                <a:solidFill>
                  <a:srgbClr val="FF0000"/>
                </a:solidFill>
              </a:rPr>
              <a:t>i</a:t>
            </a:r>
            <a:r>
              <a:rPr lang="en-US" sz="2400" b="1" dirty="0" smtClean="0">
                <a:solidFill>
                  <a:srgbClr val="FF0000"/>
                </a:solidFill>
              </a:rPr>
              <a:t>])=</a:t>
            </a:r>
            <a:r>
              <a:rPr lang="en-US" sz="2400" b="1" dirty="0" err="1" smtClean="0">
                <a:solidFill>
                  <a:srgbClr val="FF0000"/>
                </a:solidFill>
              </a:rPr>
              <a:t>Base_Address</a:t>
            </a:r>
            <a:r>
              <a:rPr lang="en-US" sz="2400" b="1" dirty="0" smtClean="0">
                <a:solidFill>
                  <a:srgbClr val="FF0000"/>
                </a:solidFill>
              </a:rPr>
              <a:t> + W *</a:t>
            </a:r>
            <a:r>
              <a:rPr lang="en-US" sz="2400" b="1" dirty="0" err="1" smtClean="0">
                <a:solidFill>
                  <a:srgbClr val="FF0000"/>
                </a:solidFill>
              </a:rPr>
              <a:t>i</a:t>
            </a:r>
            <a:endParaRPr lang="en-US" sz="2400" b="1" dirty="0" smtClean="0">
              <a:solidFill>
                <a:srgbClr val="FF0000"/>
              </a:solidFill>
            </a:endParaRPr>
          </a:p>
          <a:p>
            <a:pPr>
              <a:buNone/>
            </a:pPr>
            <a:r>
              <a:rPr lang="en-US" sz="2400" b="1" dirty="0" smtClean="0">
                <a:solidFill>
                  <a:srgbClr val="FF0000"/>
                </a:solidFill>
              </a:rPr>
              <a:t>LOC (A [2]) </a:t>
            </a:r>
            <a:r>
              <a:rPr lang="en-US" sz="2400" dirty="0" smtClean="0"/>
              <a:t>=2000 + 2 *2 </a:t>
            </a:r>
          </a:p>
          <a:p>
            <a:pPr>
              <a:buNone/>
            </a:pPr>
            <a:r>
              <a:rPr lang="en-US" sz="2400" dirty="0" smtClean="0"/>
              <a:t>                     =2004</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noAutofit/>
          </a:bodyPr>
          <a:lstStyle/>
          <a:p>
            <a:r>
              <a:rPr lang="en-US" sz="3600" b="1" dirty="0" smtClean="0"/>
              <a:t>Row Major Order Representation of Array</a:t>
            </a:r>
            <a:endParaRPr lang="en-US" sz="3600" dirty="0"/>
          </a:p>
        </p:txBody>
      </p:sp>
      <p:sp>
        <p:nvSpPr>
          <p:cNvPr id="3" name="Content Placeholder 2"/>
          <p:cNvSpPr>
            <a:spLocks noGrp="1"/>
          </p:cNvSpPr>
          <p:nvPr>
            <p:ph idx="1"/>
          </p:nvPr>
        </p:nvSpPr>
        <p:spPr/>
        <p:txBody>
          <a:bodyPr/>
          <a:lstStyle/>
          <a:p>
            <a:pPr algn="just"/>
            <a:r>
              <a:rPr lang="en-US" dirty="0" smtClean="0"/>
              <a:t>Row Major Order is a method of representing multi dimension array in sequential memory. </a:t>
            </a:r>
            <a:br>
              <a:rPr lang="en-US" dirty="0" smtClean="0"/>
            </a:br>
            <a:endParaRPr lang="en-US" dirty="0" smtClean="0"/>
          </a:p>
          <a:p>
            <a:pPr algn="just"/>
            <a:r>
              <a:rPr lang="en-US" dirty="0" smtClean="0"/>
              <a:t>In this method elements of an array are arranged sequentially row by row. </a:t>
            </a:r>
          </a:p>
          <a:p>
            <a:pPr algn="just"/>
            <a:endParaRPr lang="en-US" dirty="0" smtClean="0"/>
          </a:p>
          <a:p>
            <a:pPr algn="just"/>
            <a:r>
              <a:rPr lang="en-US" dirty="0" smtClean="0"/>
              <a:t>Thus elements of first row occupies first set of memory locations reserved for the array, elements of second row occupies the next set of memory and so on.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Row Major Order Representation of Array</a:t>
            </a:r>
            <a:endParaRPr lang="en-US" sz="3200" dirty="0"/>
          </a:p>
        </p:txBody>
      </p:sp>
      <p:sp>
        <p:nvSpPr>
          <p:cNvPr id="3" name="Content Placeholder 2"/>
          <p:cNvSpPr>
            <a:spLocks noGrp="1"/>
          </p:cNvSpPr>
          <p:nvPr>
            <p:ph idx="1"/>
          </p:nvPr>
        </p:nvSpPr>
        <p:spPr/>
        <p:txBody>
          <a:bodyPr/>
          <a:lstStyle/>
          <a:p>
            <a:pPr algn="just"/>
            <a:r>
              <a:rPr lang="en-US" dirty="0" smtClean="0"/>
              <a:t>Consider a Two Dimensional Array consist of N rows and M columns. It can be stored sequentially in memory row by row as shown below:</a:t>
            </a:r>
          </a:p>
          <a:p>
            <a:pPr algn="just"/>
            <a:endParaRPr lang="en-US" dirty="0"/>
          </a:p>
        </p:txBody>
      </p:sp>
      <p:pic>
        <p:nvPicPr>
          <p:cNvPr id="2050" name="Picture 2"/>
          <p:cNvPicPr>
            <a:picLocks noChangeAspect="1" noChangeArrowheads="1"/>
          </p:cNvPicPr>
          <p:nvPr/>
        </p:nvPicPr>
        <p:blipFill>
          <a:blip r:embed="rId2"/>
          <a:srcRect/>
          <a:stretch>
            <a:fillRect/>
          </a:stretch>
        </p:blipFill>
        <p:spPr bwMode="auto">
          <a:xfrm>
            <a:off x="685800" y="3219450"/>
            <a:ext cx="8160342"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Row Major Order Representation of Array</a:t>
            </a:r>
            <a:endParaRPr lang="en-US" sz="3200" dirty="0"/>
          </a:p>
        </p:txBody>
      </p:sp>
      <p:sp>
        <p:nvSpPr>
          <p:cNvPr id="3" name="Content Placeholder 2"/>
          <p:cNvSpPr>
            <a:spLocks noGrp="1"/>
          </p:cNvSpPr>
          <p:nvPr>
            <p:ph idx="1"/>
          </p:nvPr>
        </p:nvSpPr>
        <p:spPr/>
        <p:txBody>
          <a:bodyPr/>
          <a:lstStyle/>
          <a:p>
            <a:pPr algn="just"/>
            <a:r>
              <a:rPr lang="en-US" dirty="0" smtClean="0"/>
              <a:t>Example: Consider following example in which a two dimensional array consist of two rows and four columns is stored sequentially in row major order as:</a:t>
            </a:r>
            <a:endParaRPr lang="en-US" dirty="0"/>
          </a:p>
        </p:txBody>
      </p:sp>
      <p:pic>
        <p:nvPicPr>
          <p:cNvPr id="3074" name="Picture 2"/>
          <p:cNvPicPr>
            <a:picLocks noChangeAspect="1" noChangeArrowheads="1"/>
          </p:cNvPicPr>
          <p:nvPr/>
        </p:nvPicPr>
        <p:blipFill>
          <a:blip r:embed="rId2"/>
          <a:srcRect/>
          <a:stretch>
            <a:fillRect/>
          </a:stretch>
        </p:blipFill>
        <p:spPr bwMode="auto">
          <a:xfrm>
            <a:off x="2362200" y="3171825"/>
            <a:ext cx="4419600" cy="3608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Row Major Order Representation of Array</a:t>
            </a:r>
            <a:endParaRPr lang="en-US" sz="3200" dirty="0"/>
          </a:p>
        </p:txBody>
      </p:sp>
      <p:sp>
        <p:nvSpPr>
          <p:cNvPr id="3" name="Content Placeholder 2"/>
          <p:cNvSpPr>
            <a:spLocks noGrp="1"/>
          </p:cNvSpPr>
          <p:nvPr>
            <p:ph idx="1"/>
          </p:nvPr>
        </p:nvSpPr>
        <p:spPr>
          <a:xfrm>
            <a:off x="457200" y="1935480"/>
            <a:ext cx="8458200" cy="4389120"/>
          </a:xfrm>
        </p:spPr>
        <p:txBody>
          <a:bodyPr>
            <a:normAutofit fontScale="92500"/>
          </a:bodyPr>
          <a:lstStyle/>
          <a:p>
            <a:pPr algn="just"/>
            <a:r>
              <a:rPr lang="en-US" smtClean="0"/>
              <a:t>The </a:t>
            </a:r>
            <a:r>
              <a:rPr lang="en-US" dirty="0" smtClean="0"/>
              <a:t>Location of element A[</a:t>
            </a:r>
            <a:r>
              <a:rPr lang="en-US" dirty="0" err="1" smtClean="0"/>
              <a:t>i</a:t>
            </a:r>
            <a:r>
              <a:rPr lang="en-US" dirty="0" smtClean="0"/>
              <a:t>, j] can be obtained by evaluating expression: </a:t>
            </a:r>
          </a:p>
          <a:p>
            <a:pPr algn="just"/>
            <a:r>
              <a:rPr lang="en-US" b="1" dirty="0" smtClean="0"/>
              <a:t>LOC (A [</a:t>
            </a:r>
            <a:r>
              <a:rPr lang="en-US" b="1" dirty="0" err="1" smtClean="0"/>
              <a:t>i</a:t>
            </a:r>
            <a:r>
              <a:rPr lang="en-US" b="1" dirty="0" smtClean="0"/>
              <a:t>, j]) = </a:t>
            </a:r>
            <a:r>
              <a:rPr lang="en-US" b="1" dirty="0" err="1" smtClean="0"/>
              <a:t>Base_Address</a:t>
            </a:r>
            <a:r>
              <a:rPr lang="en-US" b="1" dirty="0" smtClean="0"/>
              <a:t> + W [M (</a:t>
            </a:r>
            <a:r>
              <a:rPr lang="en-US" b="1" dirty="0" err="1" smtClean="0"/>
              <a:t>i</a:t>
            </a:r>
            <a:r>
              <a:rPr lang="en-US" b="1" dirty="0" smtClean="0"/>
              <a:t>) + (j)]</a:t>
            </a:r>
          </a:p>
          <a:p>
            <a:pPr algn="just"/>
            <a:r>
              <a:rPr lang="en-US" b="1" dirty="0" smtClean="0"/>
              <a:t>Here, </a:t>
            </a:r>
            <a:r>
              <a:rPr lang="en-US" b="1" dirty="0" err="1" smtClean="0"/>
              <a:t>Base_Address</a:t>
            </a:r>
            <a:r>
              <a:rPr lang="en-US" dirty="0" smtClean="0"/>
              <a:t> is the address of first element in the array. </a:t>
            </a:r>
          </a:p>
          <a:p>
            <a:pPr algn="just"/>
            <a:r>
              <a:rPr lang="en-US" b="1" dirty="0" smtClean="0"/>
              <a:t>W</a:t>
            </a:r>
            <a:r>
              <a:rPr lang="en-US" dirty="0" smtClean="0"/>
              <a:t> is the word size. It means number of bytes occupied by each element. </a:t>
            </a:r>
          </a:p>
          <a:p>
            <a:pPr algn="just"/>
            <a:r>
              <a:rPr lang="en-US" b="1" dirty="0" smtClean="0"/>
              <a:t>N</a:t>
            </a:r>
            <a:r>
              <a:rPr lang="en-US" dirty="0" smtClean="0"/>
              <a:t> is number of rows in array. </a:t>
            </a:r>
          </a:p>
          <a:p>
            <a:pPr algn="just"/>
            <a:r>
              <a:rPr lang="en-US" b="1" dirty="0" smtClean="0"/>
              <a:t>M</a:t>
            </a:r>
            <a:r>
              <a:rPr lang="en-US" dirty="0" smtClean="0"/>
              <a:t> is number of columns in array. </a:t>
            </a:r>
          </a:p>
          <a:p>
            <a:pPr algn="just"/>
            <a:r>
              <a:rPr lang="en-US" dirty="0" smtClean="0"/>
              <a:t>Suppose we want to calculate the address of element A [1, 2].</a:t>
            </a: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Row Major Order Representation of Array</a:t>
            </a:r>
            <a:endParaRPr lang="en-US" sz="3200" dirty="0"/>
          </a:p>
        </p:txBody>
      </p:sp>
      <p:sp>
        <p:nvSpPr>
          <p:cNvPr id="3" name="Content Placeholder 2"/>
          <p:cNvSpPr>
            <a:spLocks noGrp="1"/>
          </p:cNvSpPr>
          <p:nvPr>
            <p:ph idx="1"/>
          </p:nvPr>
        </p:nvSpPr>
        <p:spPr>
          <a:xfrm>
            <a:off x="457200" y="1935480"/>
            <a:ext cx="8458200" cy="4389120"/>
          </a:xfrm>
        </p:spPr>
        <p:txBody>
          <a:bodyPr>
            <a:normAutofit fontScale="92500" lnSpcReduction="10000"/>
          </a:bodyPr>
          <a:lstStyle/>
          <a:p>
            <a:r>
              <a:rPr lang="en-US" dirty="0" smtClean="0"/>
              <a:t>It can be calculated as follow: </a:t>
            </a:r>
            <a:br>
              <a:rPr lang="en-US" dirty="0" smtClean="0"/>
            </a:br>
            <a:r>
              <a:rPr lang="en-US" b="1" dirty="0" smtClean="0"/>
              <a:t>Here, </a:t>
            </a:r>
          </a:p>
          <a:p>
            <a:pPr>
              <a:buNone/>
            </a:pPr>
            <a:r>
              <a:rPr lang="en-US" sz="1300" b="1" dirty="0" smtClean="0"/>
              <a:t>	</a:t>
            </a:r>
          </a:p>
          <a:p>
            <a:pPr>
              <a:buNone/>
            </a:pPr>
            <a:r>
              <a:rPr lang="en-US" b="1" dirty="0" err="1" smtClean="0"/>
              <a:t>Base_Address</a:t>
            </a:r>
            <a:r>
              <a:rPr lang="en-US" b="1" dirty="0" smtClean="0"/>
              <a:t> = 2000, W= 2, M=4, N=2, </a:t>
            </a:r>
            <a:r>
              <a:rPr lang="en-US" b="1" dirty="0" err="1" smtClean="0"/>
              <a:t>i</a:t>
            </a:r>
            <a:r>
              <a:rPr lang="en-US" b="1" dirty="0" smtClean="0"/>
              <a:t>=1, j=2</a:t>
            </a:r>
          </a:p>
          <a:p>
            <a:endParaRPr lang="en-US" dirty="0" smtClean="0"/>
          </a:p>
          <a:p>
            <a:r>
              <a:rPr lang="en-US" dirty="0" smtClean="0"/>
              <a:t>LOC (A [</a:t>
            </a:r>
            <a:r>
              <a:rPr lang="en-US" dirty="0" err="1" smtClean="0"/>
              <a:t>i</a:t>
            </a:r>
            <a:r>
              <a:rPr lang="en-US" dirty="0" smtClean="0"/>
              <a:t>, j])=</a:t>
            </a:r>
            <a:r>
              <a:rPr lang="en-US" b="1" dirty="0" err="1" smtClean="0"/>
              <a:t>Base_Address</a:t>
            </a:r>
            <a:r>
              <a:rPr lang="en-US" b="1" dirty="0" smtClean="0"/>
              <a:t> + W [M (</a:t>
            </a:r>
            <a:r>
              <a:rPr lang="en-US" b="1" dirty="0" err="1" smtClean="0"/>
              <a:t>i</a:t>
            </a:r>
            <a:r>
              <a:rPr lang="en-US" b="1" dirty="0" smtClean="0"/>
              <a:t>) + (j)]</a:t>
            </a:r>
          </a:p>
          <a:p>
            <a:r>
              <a:rPr lang="en-US" dirty="0" smtClean="0"/>
              <a:t>LOC (A[1, 2])=2000 + 2 *[4*(1) + 2]</a:t>
            </a:r>
          </a:p>
          <a:p>
            <a:pPr>
              <a:buNone/>
            </a:pPr>
            <a:r>
              <a:rPr lang="en-US" dirty="0" smtClean="0"/>
              <a:t>			    =2000 + 2 * [4 + 2]</a:t>
            </a:r>
          </a:p>
          <a:p>
            <a:pPr>
              <a:buNone/>
            </a:pPr>
            <a:r>
              <a:rPr lang="en-US" dirty="0" smtClean="0"/>
              <a:t> 			    =2000 + 2 * 6</a:t>
            </a:r>
          </a:p>
          <a:p>
            <a:pPr>
              <a:buNone/>
            </a:pPr>
            <a:r>
              <a:rPr lang="en-US" dirty="0" smtClean="0"/>
              <a:t>			    =2000 + 12</a:t>
            </a:r>
          </a:p>
          <a:p>
            <a:pPr>
              <a:buNone/>
            </a:pPr>
            <a:r>
              <a:rPr lang="en-US" dirty="0" smtClean="0"/>
              <a:t>			    =2012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Array Operations</a:t>
            </a:r>
            <a:endParaRPr lang="en-US" dirty="0"/>
          </a:p>
        </p:txBody>
      </p:sp>
      <p:sp>
        <p:nvSpPr>
          <p:cNvPr id="3" name="Content Placeholder 2"/>
          <p:cNvSpPr>
            <a:spLocks noGrp="1"/>
          </p:cNvSpPr>
          <p:nvPr>
            <p:ph idx="1"/>
          </p:nvPr>
        </p:nvSpPr>
        <p:spPr>
          <a:xfrm>
            <a:off x="457200" y="1676400"/>
            <a:ext cx="8229600" cy="4389120"/>
          </a:xfrm>
        </p:spPr>
        <p:txBody>
          <a:bodyPr>
            <a:noAutofit/>
          </a:bodyPr>
          <a:lstStyle/>
          <a:p>
            <a:pPr algn="just"/>
            <a:r>
              <a:rPr lang="en-US" sz="2800" dirty="0" smtClean="0"/>
              <a:t>Operation on array</a:t>
            </a:r>
            <a:endParaRPr lang="en-US" sz="1400" dirty="0" smtClean="0"/>
          </a:p>
          <a:p>
            <a:pPr lvl="1" algn="just">
              <a:buFont typeface="Constantia" pitchFamily="18" charset="0"/>
              <a:buChar char="√"/>
            </a:pPr>
            <a:r>
              <a:rPr lang="en-US" dirty="0" smtClean="0"/>
              <a:t>Traversing </a:t>
            </a:r>
            <a:r>
              <a:rPr lang="en-US" b="1" dirty="0" smtClean="0">
                <a:solidFill>
                  <a:srgbClr val="FF0000"/>
                </a:solidFill>
              </a:rPr>
              <a:t>(accessing each element at least once)</a:t>
            </a:r>
          </a:p>
          <a:p>
            <a:pPr lvl="1" algn="just">
              <a:buFont typeface="Constantia" pitchFamily="18" charset="0"/>
              <a:buChar char="√"/>
            </a:pPr>
            <a:r>
              <a:rPr lang="en-US" dirty="0" smtClean="0"/>
              <a:t>Insertion</a:t>
            </a:r>
          </a:p>
          <a:p>
            <a:pPr lvl="1" algn="just">
              <a:buFont typeface="Constantia" pitchFamily="18" charset="0"/>
              <a:buChar char="√"/>
            </a:pPr>
            <a:r>
              <a:rPr lang="en-US" dirty="0" smtClean="0"/>
              <a:t>Deletion</a:t>
            </a:r>
          </a:p>
          <a:p>
            <a:pPr lvl="1" algn="just">
              <a:buFont typeface="Constantia" pitchFamily="18" charset="0"/>
              <a:buChar char="√"/>
            </a:pPr>
            <a:r>
              <a:rPr lang="en-US" dirty="0" smtClean="0"/>
              <a:t>Searching </a:t>
            </a:r>
          </a:p>
          <a:p>
            <a:pPr lvl="1" algn="just">
              <a:buFont typeface="Constantia" pitchFamily="18" charset="0"/>
              <a:buChar char="√"/>
            </a:pPr>
            <a:r>
              <a:rPr lang="en-US" dirty="0" smtClean="0"/>
              <a:t>Sorting</a:t>
            </a:r>
          </a:p>
          <a:p>
            <a:pPr lvl="1" algn="just">
              <a:buFont typeface="Constantia" pitchFamily="18" charset="0"/>
              <a:buChar char="√"/>
            </a:pPr>
            <a:endParaRPr lang="en-US" dirty="0" smtClean="0"/>
          </a:p>
          <a:p>
            <a:pPr>
              <a:defRPr/>
            </a:pPr>
            <a:r>
              <a:rPr lang="en-US" dirty="0" smtClean="0"/>
              <a:t>Searching and Sorting is fast and efficient in array</a:t>
            </a:r>
          </a:p>
          <a:p>
            <a:pPr>
              <a:defRPr/>
            </a:pPr>
            <a:r>
              <a:rPr lang="en-US" dirty="0" smtClean="0"/>
              <a:t>Insertion and deletion are difficult and in-efficient in arrays.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686800" cy="856488"/>
          </a:xfrm>
        </p:spPr>
        <p:txBody>
          <a:bodyPr>
            <a:noAutofit/>
          </a:bodyPr>
          <a:lstStyle/>
          <a:p>
            <a:r>
              <a:rPr lang="en-US" sz="3600" b="1" dirty="0" smtClean="0"/>
              <a:t>Column Major Order Representation of Array</a:t>
            </a:r>
            <a:endParaRPr lang="en-US" sz="3600" dirty="0"/>
          </a:p>
        </p:txBody>
      </p:sp>
      <p:sp>
        <p:nvSpPr>
          <p:cNvPr id="3" name="Content Placeholder 2"/>
          <p:cNvSpPr>
            <a:spLocks noGrp="1"/>
          </p:cNvSpPr>
          <p:nvPr>
            <p:ph idx="1"/>
          </p:nvPr>
        </p:nvSpPr>
        <p:spPr/>
        <p:txBody>
          <a:bodyPr>
            <a:normAutofit/>
          </a:bodyPr>
          <a:lstStyle/>
          <a:p>
            <a:pPr algn="just"/>
            <a:r>
              <a:rPr lang="en-US" dirty="0" smtClean="0"/>
              <a:t>Column Major Order is a method of representing multi dimension array in sequential memory. </a:t>
            </a:r>
          </a:p>
          <a:p>
            <a:pPr algn="just"/>
            <a:r>
              <a:rPr lang="en-US" dirty="0" smtClean="0"/>
              <a:t>In this method elements of an array are arranged sequentially column by column. </a:t>
            </a:r>
          </a:p>
          <a:p>
            <a:pPr algn="just"/>
            <a:r>
              <a:rPr lang="en-US" dirty="0" smtClean="0"/>
              <a:t>Thus elements of first column occupies first set of memory locations reserved for the array, elements of second column occupies the next set of memory and so on.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610600" cy="1143000"/>
          </a:xfrm>
        </p:spPr>
        <p:txBody>
          <a:bodyPr>
            <a:noAutofit/>
          </a:bodyPr>
          <a:lstStyle/>
          <a:p>
            <a:r>
              <a:rPr lang="en-US" sz="3600" b="1" dirty="0" smtClean="0"/>
              <a:t>Column Major Order Representation of Array</a:t>
            </a:r>
            <a:endParaRPr lang="en-US" sz="3200" dirty="0"/>
          </a:p>
        </p:txBody>
      </p:sp>
      <p:sp>
        <p:nvSpPr>
          <p:cNvPr id="3" name="Content Placeholder 2"/>
          <p:cNvSpPr>
            <a:spLocks noGrp="1"/>
          </p:cNvSpPr>
          <p:nvPr>
            <p:ph idx="1"/>
          </p:nvPr>
        </p:nvSpPr>
        <p:spPr/>
        <p:txBody>
          <a:bodyPr/>
          <a:lstStyle/>
          <a:p>
            <a:pPr algn="just"/>
            <a:r>
              <a:rPr lang="en-US" dirty="0" smtClean="0"/>
              <a:t>Consider a Two Dimensional Array consist of N rows and M columns. It can be stored sequentially in memory column by column as shown below: </a:t>
            </a:r>
          </a:p>
          <a:p>
            <a:pPr algn="just"/>
            <a:endParaRPr lang="en-US" dirty="0"/>
          </a:p>
        </p:txBody>
      </p:sp>
      <p:pic>
        <p:nvPicPr>
          <p:cNvPr id="4098" name="Picture 2"/>
          <p:cNvPicPr>
            <a:picLocks noChangeAspect="1" noChangeArrowheads="1"/>
          </p:cNvPicPr>
          <p:nvPr/>
        </p:nvPicPr>
        <p:blipFill>
          <a:blip r:embed="rId2"/>
          <a:srcRect/>
          <a:stretch>
            <a:fillRect/>
          </a:stretch>
        </p:blipFill>
        <p:spPr bwMode="auto">
          <a:xfrm>
            <a:off x="533400" y="3448050"/>
            <a:ext cx="8160342" cy="15811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686800" cy="1143000"/>
          </a:xfrm>
        </p:spPr>
        <p:txBody>
          <a:bodyPr>
            <a:noAutofit/>
          </a:bodyPr>
          <a:lstStyle/>
          <a:p>
            <a:r>
              <a:rPr lang="en-US" sz="3600" b="1" dirty="0" smtClean="0"/>
              <a:t>Column Major Order Representation of Array</a:t>
            </a:r>
            <a:endParaRPr lang="en-US" sz="3200" dirty="0"/>
          </a:p>
        </p:txBody>
      </p:sp>
      <p:sp>
        <p:nvSpPr>
          <p:cNvPr id="3" name="Content Placeholder 2"/>
          <p:cNvSpPr>
            <a:spLocks noGrp="1"/>
          </p:cNvSpPr>
          <p:nvPr>
            <p:ph idx="1"/>
          </p:nvPr>
        </p:nvSpPr>
        <p:spPr/>
        <p:txBody>
          <a:bodyPr/>
          <a:lstStyle/>
          <a:p>
            <a:pPr algn="just"/>
            <a:r>
              <a:rPr lang="en-US" dirty="0" smtClean="0"/>
              <a:t>Example</a:t>
            </a:r>
            <a:r>
              <a:rPr lang="en-US" smtClean="0"/>
              <a:t>:  Consider </a:t>
            </a:r>
            <a:r>
              <a:rPr lang="en-US" dirty="0" smtClean="0"/>
              <a:t>following example in which a two dimensional array consist of two rows and four columns is stored sequentially in Column Major Order as:</a:t>
            </a:r>
            <a:endParaRPr lang="en-US" dirty="0"/>
          </a:p>
        </p:txBody>
      </p:sp>
      <p:pic>
        <p:nvPicPr>
          <p:cNvPr id="46082" name="Picture 2"/>
          <p:cNvPicPr>
            <a:picLocks noChangeAspect="1" noChangeArrowheads="1"/>
          </p:cNvPicPr>
          <p:nvPr/>
        </p:nvPicPr>
        <p:blipFill>
          <a:blip r:embed="rId2"/>
          <a:srcRect/>
          <a:stretch>
            <a:fillRect/>
          </a:stretch>
        </p:blipFill>
        <p:spPr bwMode="auto">
          <a:xfrm>
            <a:off x="1371600" y="3124200"/>
            <a:ext cx="6553200" cy="367302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Column Major Order Representation of Array</a:t>
            </a:r>
            <a:endParaRPr lang="en-US" sz="3200" dirty="0"/>
          </a:p>
        </p:txBody>
      </p:sp>
      <p:sp>
        <p:nvSpPr>
          <p:cNvPr id="3" name="Content Placeholder 2"/>
          <p:cNvSpPr>
            <a:spLocks noGrp="1"/>
          </p:cNvSpPr>
          <p:nvPr>
            <p:ph idx="1"/>
          </p:nvPr>
        </p:nvSpPr>
        <p:spPr>
          <a:xfrm>
            <a:off x="457200" y="1935480"/>
            <a:ext cx="8458200" cy="4389120"/>
          </a:xfrm>
        </p:spPr>
        <p:txBody>
          <a:bodyPr>
            <a:normAutofit fontScale="92500"/>
          </a:bodyPr>
          <a:lstStyle/>
          <a:p>
            <a:pPr algn="just"/>
            <a:r>
              <a:rPr lang="en-US" dirty="0" smtClean="0"/>
              <a:t>The Location of element A[</a:t>
            </a:r>
            <a:r>
              <a:rPr lang="en-US" dirty="0" err="1" smtClean="0"/>
              <a:t>i</a:t>
            </a:r>
            <a:r>
              <a:rPr lang="en-US" dirty="0" smtClean="0"/>
              <a:t>, j] can be obtained by evaluating expression: </a:t>
            </a:r>
          </a:p>
          <a:p>
            <a:pPr algn="just"/>
            <a:r>
              <a:rPr lang="en-US" b="1" dirty="0" smtClean="0"/>
              <a:t>LOC (A [</a:t>
            </a:r>
            <a:r>
              <a:rPr lang="en-US" b="1" dirty="0" err="1" smtClean="0"/>
              <a:t>i</a:t>
            </a:r>
            <a:r>
              <a:rPr lang="en-US" b="1" dirty="0" smtClean="0"/>
              <a:t>, j]) = </a:t>
            </a:r>
            <a:r>
              <a:rPr lang="en-US" b="1" dirty="0" err="1" smtClean="0"/>
              <a:t>Base_Address</a:t>
            </a:r>
            <a:r>
              <a:rPr lang="en-US" b="1" dirty="0" smtClean="0"/>
              <a:t> + W [N (j) + (</a:t>
            </a:r>
            <a:r>
              <a:rPr lang="en-US" b="1" dirty="0" err="1" smtClean="0"/>
              <a:t>i</a:t>
            </a:r>
            <a:r>
              <a:rPr lang="en-US" b="1" dirty="0" smtClean="0"/>
              <a:t>)]</a:t>
            </a:r>
          </a:p>
          <a:p>
            <a:pPr algn="just"/>
            <a:r>
              <a:rPr lang="en-US" b="1" dirty="0" smtClean="0"/>
              <a:t>Here, </a:t>
            </a:r>
          </a:p>
          <a:p>
            <a:pPr algn="just"/>
            <a:r>
              <a:rPr lang="en-US" b="1" dirty="0" err="1" smtClean="0"/>
              <a:t>Base_Address</a:t>
            </a:r>
            <a:r>
              <a:rPr lang="en-US" dirty="0" smtClean="0"/>
              <a:t> is the address of first element in the array. </a:t>
            </a:r>
          </a:p>
          <a:p>
            <a:pPr algn="just"/>
            <a:r>
              <a:rPr lang="en-US" b="1" dirty="0" smtClean="0"/>
              <a:t>W</a:t>
            </a:r>
            <a:r>
              <a:rPr lang="en-US" dirty="0" smtClean="0"/>
              <a:t> is the word size. It means number of bytes occupied by each element. </a:t>
            </a:r>
          </a:p>
          <a:p>
            <a:pPr algn="just"/>
            <a:r>
              <a:rPr lang="en-US" b="1" dirty="0" smtClean="0"/>
              <a:t>N</a:t>
            </a:r>
            <a:r>
              <a:rPr lang="en-US" dirty="0" smtClean="0"/>
              <a:t> is number of rows in array. </a:t>
            </a:r>
          </a:p>
          <a:p>
            <a:pPr algn="just"/>
            <a:r>
              <a:rPr lang="en-US" b="1" dirty="0" smtClean="0"/>
              <a:t>M</a:t>
            </a:r>
            <a:r>
              <a:rPr lang="en-US" dirty="0" smtClean="0"/>
              <a:t> is number of columns in array. </a:t>
            </a:r>
          </a:p>
          <a:p>
            <a:pPr algn="just"/>
            <a:r>
              <a:rPr lang="en-US" dirty="0" smtClean="0"/>
              <a:t>Suppose we want to calculate the address of element A [1, 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686800" cy="1143000"/>
          </a:xfrm>
        </p:spPr>
        <p:txBody>
          <a:bodyPr>
            <a:noAutofit/>
          </a:bodyPr>
          <a:lstStyle/>
          <a:p>
            <a:r>
              <a:rPr lang="en-US" sz="3600" b="1" dirty="0" smtClean="0"/>
              <a:t>Column Major Order Representation of Array</a:t>
            </a:r>
            <a:endParaRPr lang="en-US" sz="3200" dirty="0"/>
          </a:p>
        </p:txBody>
      </p:sp>
      <p:sp>
        <p:nvSpPr>
          <p:cNvPr id="3" name="Content Placeholder 2"/>
          <p:cNvSpPr>
            <a:spLocks noGrp="1"/>
          </p:cNvSpPr>
          <p:nvPr>
            <p:ph idx="1"/>
          </p:nvPr>
        </p:nvSpPr>
        <p:spPr>
          <a:xfrm>
            <a:off x="457200" y="1935480"/>
            <a:ext cx="8458200" cy="4389120"/>
          </a:xfrm>
        </p:spPr>
        <p:txBody>
          <a:bodyPr>
            <a:normAutofit lnSpcReduction="10000"/>
          </a:bodyPr>
          <a:lstStyle/>
          <a:p>
            <a:r>
              <a:rPr lang="en-US" dirty="0" smtClean="0"/>
              <a:t>It can be calculated as follow: </a:t>
            </a:r>
            <a:r>
              <a:rPr lang="en-US" b="1" dirty="0" smtClean="0"/>
              <a:t>Here, </a:t>
            </a:r>
            <a:endParaRPr lang="en-US" dirty="0" smtClean="0"/>
          </a:p>
          <a:p>
            <a:endParaRPr lang="en-US" b="1" dirty="0" smtClean="0"/>
          </a:p>
          <a:p>
            <a:r>
              <a:rPr lang="en-US" b="1" dirty="0" err="1" smtClean="0"/>
              <a:t>Base_Address</a:t>
            </a:r>
            <a:r>
              <a:rPr lang="en-US" b="1" dirty="0" smtClean="0"/>
              <a:t> = 2000, W= 2, M=4, N=2, </a:t>
            </a:r>
            <a:r>
              <a:rPr lang="en-US" b="1" dirty="0" err="1" smtClean="0"/>
              <a:t>i</a:t>
            </a:r>
            <a:r>
              <a:rPr lang="en-US" b="1" dirty="0" smtClean="0"/>
              <a:t>=1, j=2</a:t>
            </a:r>
          </a:p>
          <a:p>
            <a:endParaRPr lang="en-US" dirty="0" smtClean="0"/>
          </a:p>
          <a:p>
            <a:r>
              <a:rPr lang="en-US" b="1" dirty="0" smtClean="0"/>
              <a:t>LOC (A [</a:t>
            </a:r>
            <a:r>
              <a:rPr lang="en-US" b="1" dirty="0" err="1" smtClean="0"/>
              <a:t>i</a:t>
            </a:r>
            <a:r>
              <a:rPr lang="en-US" b="1" dirty="0" smtClean="0"/>
              <a:t>, j])</a:t>
            </a:r>
            <a:r>
              <a:rPr lang="en-US" dirty="0" smtClean="0"/>
              <a:t>=</a:t>
            </a:r>
            <a:r>
              <a:rPr lang="en-US" b="1" dirty="0" err="1" smtClean="0"/>
              <a:t>Base_Address</a:t>
            </a:r>
            <a:r>
              <a:rPr lang="en-US" b="1" dirty="0" smtClean="0"/>
              <a:t> + W [N (j) + (</a:t>
            </a:r>
            <a:r>
              <a:rPr lang="en-US" b="1" dirty="0" err="1" smtClean="0"/>
              <a:t>i</a:t>
            </a:r>
            <a:r>
              <a:rPr lang="en-US" b="1" dirty="0" smtClean="0"/>
              <a:t>)]</a:t>
            </a:r>
          </a:p>
          <a:p>
            <a:r>
              <a:rPr lang="en-US" dirty="0" smtClean="0"/>
              <a:t>LOC (A[1, 2])=2000 + 2 *[2*(2) + 1] </a:t>
            </a:r>
          </a:p>
          <a:p>
            <a:pPr>
              <a:buNone/>
            </a:pPr>
            <a:r>
              <a:rPr lang="en-US" dirty="0" smtClean="0"/>
              <a:t>			    =2000 + 2 * [4 + 1] </a:t>
            </a:r>
          </a:p>
          <a:p>
            <a:pPr>
              <a:buNone/>
            </a:pPr>
            <a:r>
              <a:rPr lang="en-US" dirty="0" smtClean="0"/>
              <a:t>			    =2000 + 2 * 5 </a:t>
            </a:r>
          </a:p>
          <a:p>
            <a:pPr>
              <a:buNone/>
            </a:pPr>
            <a:r>
              <a:rPr lang="en-US" dirty="0" smtClean="0"/>
              <a:t>			    =2000 + 10 </a:t>
            </a:r>
          </a:p>
          <a:p>
            <a:pPr>
              <a:buNone/>
            </a:pPr>
            <a:r>
              <a:rPr lang="en-US" dirty="0" smtClean="0"/>
              <a:t>			    =2010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D32883C-CE15-41E9-8B5E-8299BFFC7FF7}" type="slidenum">
              <a:rPr lang="en-US"/>
              <a:pPr/>
              <a:t>35</a:t>
            </a:fld>
            <a:endParaRPr lang="en-US"/>
          </a:p>
        </p:txBody>
      </p:sp>
      <p:sp>
        <p:nvSpPr>
          <p:cNvPr id="109570" name="Rectangle 2"/>
          <p:cNvSpPr>
            <a:spLocks noGrp="1" noChangeArrowheads="1"/>
          </p:cNvSpPr>
          <p:nvPr>
            <p:ph type="title"/>
          </p:nvPr>
        </p:nvSpPr>
        <p:spPr/>
        <p:txBody>
          <a:bodyPr/>
          <a:lstStyle/>
          <a:p>
            <a:r>
              <a:rPr lang="en-US" dirty="0"/>
              <a:t>Arrays: </a:t>
            </a:r>
            <a:r>
              <a:rPr lang="en-US" dirty="0" smtClean="0"/>
              <a:t>Pros </a:t>
            </a:r>
            <a:r>
              <a:rPr lang="en-US" dirty="0"/>
              <a:t>and </a:t>
            </a:r>
            <a:r>
              <a:rPr lang="en-US" dirty="0" smtClean="0"/>
              <a:t>Cons</a:t>
            </a:r>
            <a:endParaRPr lang="en-US" dirty="0"/>
          </a:p>
        </p:txBody>
      </p:sp>
      <p:sp>
        <p:nvSpPr>
          <p:cNvPr id="109571" name="Rectangle 3" descr="Rectangle: Click to edit Master text styles&#10;Second level&#10;Third level&#10;Fourth level&#10;Fifth level"/>
          <p:cNvSpPr>
            <a:spLocks noGrp="1" noChangeArrowheads="1"/>
          </p:cNvSpPr>
          <p:nvPr>
            <p:ph type="body" idx="1"/>
          </p:nvPr>
        </p:nvSpPr>
        <p:spPr/>
        <p:txBody>
          <a:bodyPr>
            <a:normAutofit/>
          </a:bodyPr>
          <a:lstStyle/>
          <a:p>
            <a:pPr>
              <a:buFont typeface="Wingdings" pitchFamily="2" charset="2"/>
              <a:buNone/>
            </a:pPr>
            <a:r>
              <a:rPr lang="en-US" dirty="0"/>
              <a:t> </a:t>
            </a:r>
            <a:r>
              <a:rPr lang="en-US" b="1" dirty="0" smtClean="0"/>
              <a:t>Pros:</a:t>
            </a:r>
          </a:p>
          <a:p>
            <a:pPr>
              <a:buFont typeface="Wingdings" pitchFamily="2" charset="2"/>
              <a:buNone/>
            </a:pPr>
            <a:r>
              <a:rPr lang="en-US" dirty="0" smtClean="0"/>
              <a:t>Fast </a:t>
            </a:r>
            <a:r>
              <a:rPr lang="en-US" dirty="0"/>
              <a:t>element access</a:t>
            </a:r>
            <a:r>
              <a:rPr lang="en-US" dirty="0" smtClean="0"/>
              <a:t>.</a:t>
            </a:r>
          </a:p>
          <a:p>
            <a:pPr>
              <a:buFont typeface="Wingdings" pitchFamily="2" charset="2"/>
              <a:buNone/>
            </a:pPr>
            <a:r>
              <a:rPr lang="en-US" b="1" dirty="0" smtClean="0"/>
              <a:t>Cons:</a:t>
            </a:r>
            <a:endParaRPr lang="en-US" b="1" dirty="0"/>
          </a:p>
          <a:p>
            <a:pPr>
              <a:buFont typeface="Wingdings" pitchFamily="2" charset="2"/>
              <a:buNone/>
            </a:pPr>
            <a:r>
              <a:rPr lang="en-US" dirty="0"/>
              <a:t> </a:t>
            </a:r>
            <a:r>
              <a:rPr lang="en-US" dirty="0" smtClean="0"/>
              <a:t>Impossible </a:t>
            </a:r>
            <a:r>
              <a:rPr lang="en-US" dirty="0"/>
              <a:t>to resize.</a:t>
            </a:r>
          </a:p>
          <a:p>
            <a:pPr>
              <a:buFont typeface="Wingdings" pitchFamily="2" charset="2"/>
              <a:buNone/>
            </a:pPr>
            <a:endParaRPr lang="en-US" dirty="0"/>
          </a:p>
          <a:p>
            <a:pPr>
              <a:buFontTx/>
              <a:buChar char="•"/>
            </a:pPr>
            <a:r>
              <a:rPr lang="en-US" dirty="0"/>
              <a:t>Many applications require resizing!</a:t>
            </a:r>
          </a:p>
          <a:p>
            <a:pPr>
              <a:buFontTx/>
              <a:buChar char="•"/>
            </a:pPr>
            <a:r>
              <a:rPr lang="en-US" dirty="0"/>
              <a:t>Required size not always immediately available.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Array</a:t>
            </a:r>
            <a:endParaRPr lang="en-US" dirty="0"/>
          </a:p>
        </p:txBody>
      </p:sp>
      <p:sp>
        <p:nvSpPr>
          <p:cNvPr id="3" name="Content Placeholder 2"/>
          <p:cNvSpPr>
            <a:spLocks noGrp="1"/>
          </p:cNvSpPr>
          <p:nvPr>
            <p:ph idx="1"/>
          </p:nvPr>
        </p:nvSpPr>
        <p:spPr/>
        <p:txBody>
          <a:bodyPr>
            <a:normAutofit/>
          </a:bodyPr>
          <a:lstStyle/>
          <a:p>
            <a:pPr algn="just"/>
            <a:r>
              <a:rPr lang="en-US" dirty="0" smtClean="0"/>
              <a:t>Using an </a:t>
            </a:r>
            <a:r>
              <a:rPr lang="en-US" b="1" dirty="0" smtClean="0">
                <a:latin typeface="Courier New" pitchFamily="49" charset="0"/>
              </a:rPr>
              <a:t>Array</a:t>
            </a:r>
            <a:r>
              <a:rPr lang="en-US" dirty="0" smtClean="0"/>
              <a:t> here has disadvantages.</a:t>
            </a:r>
          </a:p>
          <a:p>
            <a:pPr algn="just">
              <a:buNone/>
            </a:pPr>
            <a:endParaRPr lang="en-US" dirty="0" smtClean="0"/>
          </a:p>
          <a:p>
            <a:pPr algn="just"/>
            <a:r>
              <a:rPr lang="en-US" dirty="0" smtClean="0"/>
              <a:t>Most importantly, when an element is added or removed, the elements to the right have to be moved as well.</a:t>
            </a:r>
          </a:p>
          <a:p>
            <a:pPr algn="just"/>
            <a:r>
              <a:rPr lang="en-US" dirty="0" smtClean="0"/>
              <a:t>Linked list can be easily expanded or reduced; Array needs a contiguous memory space and may not even be possible to resize.</a:t>
            </a:r>
          </a:p>
          <a:p>
            <a:pPr algn="just"/>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457200" y="685800"/>
            <a:ext cx="8229600" cy="838200"/>
          </a:xfrm>
        </p:spPr>
        <p:txBody>
          <a:bodyPr>
            <a:normAutofit/>
          </a:bodyPr>
          <a:lstStyle/>
          <a:p>
            <a:pPr>
              <a:defRPr/>
            </a:pPr>
            <a:r>
              <a:rPr lang="en-US" b="1" dirty="0" smtClean="0">
                <a:sym typeface="Wingdings" pitchFamily="2" charset="2"/>
              </a:rPr>
              <a:t>Traversing an Array</a:t>
            </a:r>
          </a:p>
        </p:txBody>
      </p:sp>
      <p:sp>
        <p:nvSpPr>
          <p:cNvPr id="10243" name="Rectangle 3"/>
          <p:cNvSpPr>
            <a:spLocks noGrp="1" noChangeArrowheads="1"/>
          </p:cNvSpPr>
          <p:nvPr>
            <p:ph type="body" idx="1"/>
          </p:nvPr>
        </p:nvSpPr>
        <p:spPr>
          <a:xfrm>
            <a:off x="304800" y="1524000"/>
            <a:ext cx="8077200" cy="5105400"/>
          </a:xfrm>
        </p:spPr>
        <p:txBody>
          <a:bodyPr>
            <a:normAutofit fontScale="92500"/>
          </a:bodyPr>
          <a:lstStyle/>
          <a:p>
            <a:pPr marL="609600" indent="-609600" eaLnBrk="1" hangingPunct="1">
              <a:lnSpc>
                <a:spcPct val="90000"/>
              </a:lnSpc>
              <a:buFont typeface="Wingdings" pitchFamily="2" charset="2"/>
              <a:buNone/>
              <a:defRPr/>
            </a:pPr>
            <a:r>
              <a:rPr lang="en-US" b="1" dirty="0" smtClean="0"/>
              <a:t>Algorithm ( Traversing) </a:t>
            </a:r>
            <a:r>
              <a:rPr lang="en-US" sz="2200" dirty="0" smtClean="0"/>
              <a:t>(Finding Maximum Num from array)</a:t>
            </a:r>
            <a:endParaRPr lang="en-US" dirty="0" smtClean="0"/>
          </a:p>
          <a:p>
            <a:pPr marL="609600" indent="-609600" eaLnBrk="1" hangingPunct="1">
              <a:lnSpc>
                <a:spcPct val="90000"/>
              </a:lnSpc>
              <a:buFont typeface="Wingdings" pitchFamily="2" charset="2"/>
              <a:buNone/>
              <a:defRPr/>
            </a:pPr>
            <a:r>
              <a:rPr lang="en-US" b="1" dirty="0" smtClean="0"/>
              <a:t>Traverse (A , N, k, max, loc)</a:t>
            </a:r>
          </a:p>
          <a:p>
            <a:pPr marL="609600" indent="-609600" eaLnBrk="1" hangingPunct="1">
              <a:lnSpc>
                <a:spcPct val="90000"/>
              </a:lnSpc>
              <a:buFont typeface="Wingdings" pitchFamily="2" charset="2"/>
              <a:buAutoNum type="arabicPeriod"/>
              <a:defRPr/>
            </a:pPr>
            <a:r>
              <a:rPr lang="en-US" dirty="0" smtClean="0"/>
              <a:t>START</a:t>
            </a:r>
          </a:p>
          <a:p>
            <a:pPr marL="609600" indent="-609600" eaLnBrk="1" hangingPunct="1">
              <a:lnSpc>
                <a:spcPct val="90000"/>
              </a:lnSpc>
              <a:buFont typeface="Wingdings" pitchFamily="2" charset="2"/>
              <a:buAutoNum type="arabicPeriod"/>
              <a:defRPr/>
            </a:pPr>
            <a:r>
              <a:rPr lang="en-US" dirty="0" smtClean="0"/>
              <a:t>Set max := A [1], loc := 1, k := 2</a:t>
            </a:r>
          </a:p>
          <a:p>
            <a:pPr marL="609600" indent="-609600" eaLnBrk="1" hangingPunct="1">
              <a:lnSpc>
                <a:spcPct val="90000"/>
              </a:lnSpc>
              <a:buFont typeface="Wingdings" pitchFamily="2" charset="2"/>
              <a:buAutoNum type="arabicPeriod"/>
              <a:defRPr/>
            </a:pPr>
            <a:r>
              <a:rPr lang="en-US" dirty="0" smtClean="0"/>
              <a:t>WHILE k &lt;= n</a:t>
            </a:r>
          </a:p>
          <a:p>
            <a:pPr marL="990600" lvl="1" indent="-533400" eaLnBrk="1" hangingPunct="1">
              <a:lnSpc>
                <a:spcPct val="90000"/>
              </a:lnSpc>
              <a:buFont typeface="Wingdings" pitchFamily="2" charset="2"/>
              <a:buNone/>
              <a:defRPr/>
            </a:pPr>
            <a:r>
              <a:rPr lang="en-US" dirty="0" smtClean="0">
                <a:solidFill>
                  <a:srgbClr val="FF0000"/>
                </a:solidFill>
              </a:rPr>
              <a:t>	IF (max &lt; A[ k ])</a:t>
            </a:r>
          </a:p>
          <a:p>
            <a:pPr marL="990600" lvl="1" indent="-533400" eaLnBrk="1" hangingPunct="1">
              <a:lnSpc>
                <a:spcPct val="90000"/>
              </a:lnSpc>
              <a:buFont typeface="Wingdings" pitchFamily="2" charset="2"/>
              <a:buNone/>
              <a:defRPr/>
            </a:pPr>
            <a:r>
              <a:rPr lang="en-US" dirty="0" smtClean="0">
                <a:solidFill>
                  <a:srgbClr val="FF0000"/>
                </a:solidFill>
              </a:rPr>
              <a:t>		max = A[ k ]</a:t>
            </a:r>
          </a:p>
          <a:p>
            <a:pPr marL="990600" lvl="1" indent="-533400" eaLnBrk="1" hangingPunct="1">
              <a:lnSpc>
                <a:spcPct val="90000"/>
              </a:lnSpc>
              <a:buFont typeface="Wingdings" pitchFamily="2" charset="2"/>
              <a:buNone/>
              <a:defRPr/>
            </a:pPr>
            <a:r>
              <a:rPr lang="en-US" dirty="0" smtClean="0">
                <a:solidFill>
                  <a:srgbClr val="FF0000"/>
                </a:solidFill>
              </a:rPr>
              <a:t>		loc = k</a:t>
            </a:r>
          </a:p>
          <a:p>
            <a:pPr marL="990600" lvl="1" indent="-533400" eaLnBrk="1" hangingPunct="1">
              <a:lnSpc>
                <a:spcPct val="90000"/>
              </a:lnSpc>
              <a:buFont typeface="Wingdings" pitchFamily="2" charset="2"/>
              <a:buNone/>
              <a:defRPr/>
            </a:pPr>
            <a:r>
              <a:rPr lang="en-US" dirty="0" smtClean="0">
                <a:solidFill>
                  <a:srgbClr val="FF0000"/>
                </a:solidFill>
              </a:rPr>
              <a:t>	ENDIF</a:t>
            </a:r>
          </a:p>
          <a:p>
            <a:pPr marL="990600" lvl="1" indent="-533400" eaLnBrk="1" hangingPunct="1">
              <a:lnSpc>
                <a:spcPct val="90000"/>
              </a:lnSpc>
              <a:buFont typeface="Wingdings" pitchFamily="2" charset="2"/>
              <a:buNone/>
              <a:defRPr/>
            </a:pPr>
            <a:r>
              <a:rPr lang="en-US" dirty="0" smtClean="0"/>
              <a:t>	K = K + 1</a:t>
            </a:r>
          </a:p>
          <a:p>
            <a:pPr marL="990600" lvl="1" indent="-533400" eaLnBrk="1" hangingPunct="1">
              <a:lnSpc>
                <a:spcPct val="90000"/>
              </a:lnSpc>
              <a:buFont typeface="Wingdings" pitchFamily="2" charset="2"/>
              <a:buNone/>
              <a:defRPr/>
            </a:pPr>
            <a:r>
              <a:rPr lang="en-US" dirty="0" smtClean="0"/>
              <a:t>ENDWHILE</a:t>
            </a:r>
          </a:p>
          <a:p>
            <a:pPr marL="609600" indent="-609600" eaLnBrk="1" hangingPunct="1">
              <a:lnSpc>
                <a:spcPct val="90000"/>
              </a:lnSpc>
              <a:buFont typeface="Wingdings" pitchFamily="2" charset="2"/>
              <a:buAutoNum type="arabicPeriod"/>
              <a:defRPr/>
            </a:pPr>
            <a:r>
              <a:rPr lang="en-US" dirty="0" smtClean="0"/>
              <a:t>WRITE: max, loc</a:t>
            </a:r>
          </a:p>
          <a:p>
            <a:pPr marL="609600" indent="-609600" eaLnBrk="1" hangingPunct="1">
              <a:lnSpc>
                <a:spcPct val="90000"/>
              </a:lnSpc>
              <a:buFont typeface="Wingdings" pitchFamily="2" charset="2"/>
              <a:buAutoNum type="arabicPeriod"/>
              <a:defRPr/>
            </a:pPr>
            <a:r>
              <a:rPr lang="en-US" dirty="0" smtClean="0"/>
              <a:t>END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Insertion</a:t>
            </a:r>
            <a:endParaRPr lang="en-US" b="1" dirty="0">
              <a:sym typeface="Wingdings" pitchFamily="2" charset="2"/>
            </a:endParaRPr>
          </a:p>
        </p:txBody>
      </p:sp>
      <p:sp>
        <p:nvSpPr>
          <p:cNvPr id="3" name="Content Placeholder 2"/>
          <p:cNvSpPr>
            <a:spLocks noGrp="1"/>
          </p:cNvSpPr>
          <p:nvPr>
            <p:ph idx="1"/>
          </p:nvPr>
        </p:nvSpPr>
        <p:spPr>
          <a:xfrm>
            <a:off x="457200" y="1676400"/>
            <a:ext cx="8229600" cy="4389120"/>
          </a:xfrm>
        </p:spPr>
        <p:txBody>
          <a:bodyPr>
            <a:noAutofit/>
          </a:bodyPr>
          <a:lstStyle/>
          <a:p>
            <a:pPr algn="just"/>
            <a:r>
              <a:rPr lang="en-US" sz="2800" dirty="0" smtClean="0"/>
              <a:t>In inserting operation, new items are added into an array. A new item can be added</a:t>
            </a:r>
          </a:p>
          <a:p>
            <a:pPr algn="just"/>
            <a:endParaRPr lang="en-US" sz="1200" dirty="0" smtClean="0"/>
          </a:p>
          <a:p>
            <a:pPr marL="907542" lvl="1" indent="-514350" algn="just">
              <a:buAutoNum type="arabicPeriod"/>
            </a:pPr>
            <a:r>
              <a:rPr lang="en-US" sz="2800" dirty="0" smtClean="0"/>
              <a:t>At the end of array</a:t>
            </a:r>
          </a:p>
          <a:p>
            <a:pPr marL="907542" lvl="1" indent="-514350" algn="just">
              <a:buAutoNum type="arabicPeriod"/>
            </a:pPr>
            <a:endParaRPr lang="en-US" sz="1100" dirty="0" smtClean="0"/>
          </a:p>
          <a:p>
            <a:pPr lvl="1" algn="just">
              <a:buNone/>
            </a:pPr>
            <a:r>
              <a:rPr lang="en-US" sz="2800" dirty="0" smtClean="0"/>
              <a:t>2. At some specified location within array</a:t>
            </a:r>
          </a:p>
          <a:p>
            <a:pPr lvl="1" algn="just">
              <a:buNone/>
            </a:pPr>
            <a:endParaRPr lang="en-US" sz="1200" dirty="0" smtClean="0"/>
          </a:p>
          <a:p>
            <a:pPr lvl="1" algn="just">
              <a:buNone/>
            </a:pPr>
            <a:r>
              <a:rPr lang="en-US" sz="2800" dirty="0" smtClean="0"/>
              <a:t>3. At Start of array</a:t>
            </a:r>
          </a:p>
          <a:p>
            <a:pPr lvl="1" algn="just">
              <a:buNone/>
            </a:pP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Insertion at the End of Array</a:t>
            </a:r>
          </a:p>
        </p:txBody>
      </p:sp>
      <p:sp>
        <p:nvSpPr>
          <p:cNvPr id="3" name="Content Placeholder 2"/>
          <p:cNvSpPr>
            <a:spLocks noGrp="1"/>
          </p:cNvSpPr>
          <p:nvPr>
            <p:ph idx="1"/>
          </p:nvPr>
        </p:nvSpPr>
        <p:spPr>
          <a:xfrm>
            <a:off x="457200" y="1676400"/>
            <a:ext cx="8229600" cy="4953000"/>
          </a:xfrm>
        </p:spPr>
        <p:txBody>
          <a:bodyPr>
            <a:noAutofit/>
          </a:bodyPr>
          <a:lstStyle/>
          <a:p>
            <a:pPr algn="just">
              <a:buNone/>
            </a:pPr>
            <a:r>
              <a:rPr lang="en-US" sz="3000" dirty="0" smtClean="0"/>
              <a:t>   Write an algorithm to add five(5) values into elements at end of array that has </a:t>
            </a:r>
            <a:r>
              <a:rPr lang="en-US" sz="3000" smtClean="0"/>
              <a:t>already five </a:t>
            </a:r>
            <a:r>
              <a:rPr lang="en-US" sz="3000" dirty="0" smtClean="0"/>
              <a:t>values stored in first five elements.</a:t>
            </a:r>
          </a:p>
          <a:p>
            <a:pPr lvl="1" algn="just">
              <a:buNone/>
            </a:pPr>
            <a:r>
              <a:rPr lang="en-US" sz="2800" dirty="0" smtClean="0"/>
              <a:t>1. START</a:t>
            </a:r>
          </a:p>
          <a:p>
            <a:pPr lvl="1" algn="just">
              <a:buNone/>
            </a:pPr>
            <a:r>
              <a:rPr lang="en-US" sz="2800" dirty="0" smtClean="0"/>
              <a:t>2.  Input the elements in the array</a:t>
            </a:r>
          </a:p>
          <a:p>
            <a:pPr lvl="1" algn="just">
              <a:buNone/>
            </a:pPr>
            <a:r>
              <a:rPr lang="en-US" sz="2800" dirty="0" smtClean="0"/>
              <a:t>3. Repeat for </a:t>
            </a:r>
            <a:r>
              <a:rPr lang="en-US" sz="2800" dirty="0" err="1" smtClean="0"/>
              <a:t>i</a:t>
            </a:r>
            <a:r>
              <a:rPr lang="en-US" sz="2800" dirty="0" smtClean="0"/>
              <a:t>=6 to 10</a:t>
            </a:r>
          </a:p>
          <a:p>
            <a:pPr lvl="1" algn="just">
              <a:buNone/>
            </a:pPr>
            <a:r>
              <a:rPr lang="en-US" sz="2800" dirty="0" smtClean="0"/>
              <a:t>			Input value n from user</a:t>
            </a:r>
          </a:p>
          <a:p>
            <a:pPr lvl="1" algn="just">
              <a:buNone/>
            </a:pPr>
            <a:r>
              <a:rPr lang="en-US" sz="2800" dirty="0" smtClean="0"/>
              <a:t>			</a:t>
            </a:r>
            <a:r>
              <a:rPr lang="en-US" sz="2800" dirty="0" err="1" smtClean="0"/>
              <a:t>arr</a:t>
            </a:r>
            <a:r>
              <a:rPr lang="en-US" sz="2800" dirty="0" smtClean="0"/>
              <a:t>[</a:t>
            </a:r>
            <a:r>
              <a:rPr lang="en-US" sz="2800" dirty="0" err="1" smtClean="0"/>
              <a:t>i</a:t>
            </a:r>
            <a:r>
              <a:rPr lang="en-US" sz="2800" dirty="0" smtClean="0"/>
              <a:t>]=n</a:t>
            </a:r>
          </a:p>
          <a:p>
            <a:pPr lvl="1" algn="just">
              <a:buNone/>
            </a:pPr>
            <a:r>
              <a:rPr lang="en-US" sz="2800" dirty="0" smtClean="0"/>
              <a:t>	End loop</a:t>
            </a:r>
          </a:p>
          <a:p>
            <a:pPr lvl="1" algn="just">
              <a:buNone/>
            </a:pPr>
            <a:r>
              <a:rPr lang="en-US" sz="2800" dirty="0" smtClean="0"/>
              <a:t>4. END </a:t>
            </a:r>
          </a:p>
          <a:p>
            <a:pPr lvl="1" algn="just">
              <a:buNone/>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r>
              <a:rPr lang="en-US" b="1" dirty="0" smtClean="0">
                <a:sym typeface="Wingdings" pitchFamily="2" charset="2"/>
              </a:rPr>
              <a:t>Insertion at a Specific Location</a:t>
            </a:r>
          </a:p>
        </p:txBody>
      </p:sp>
      <p:sp>
        <p:nvSpPr>
          <p:cNvPr id="3" name="Content Placeholder 2"/>
          <p:cNvSpPr>
            <a:spLocks noGrp="1"/>
          </p:cNvSpPr>
          <p:nvPr>
            <p:ph idx="1"/>
          </p:nvPr>
        </p:nvSpPr>
        <p:spPr>
          <a:xfrm>
            <a:off x="457200" y="1676400"/>
            <a:ext cx="8229600" cy="4953000"/>
          </a:xfrm>
        </p:spPr>
        <p:txBody>
          <a:bodyPr>
            <a:noAutofit/>
          </a:bodyPr>
          <a:lstStyle/>
          <a:p>
            <a:pPr algn="just"/>
            <a:r>
              <a:rPr lang="en-US" sz="3000" dirty="0" smtClean="0"/>
              <a:t>A new value can be inserted </a:t>
            </a:r>
            <a:r>
              <a:rPr lang="en-US" sz="3000" b="1" dirty="0" smtClean="0">
                <a:solidFill>
                  <a:srgbClr val="FF0000"/>
                </a:solidFill>
              </a:rPr>
              <a:t>at a specified location</a:t>
            </a:r>
            <a:r>
              <a:rPr lang="en-US" sz="3000" dirty="0" smtClean="0"/>
              <a:t> in an array. </a:t>
            </a:r>
          </a:p>
          <a:p>
            <a:pPr algn="just"/>
            <a:endParaRPr lang="en-US" sz="3000" dirty="0" smtClean="0"/>
          </a:p>
          <a:p>
            <a:pPr algn="just"/>
            <a:r>
              <a:rPr lang="en-US" sz="3000" dirty="0" smtClean="0"/>
              <a:t>To insert a new value, the values of all the existing elements are removed </a:t>
            </a:r>
            <a:r>
              <a:rPr lang="en-US" sz="3000" b="1" dirty="0" smtClean="0">
                <a:solidFill>
                  <a:srgbClr val="FF0000"/>
                </a:solidFill>
              </a:rPr>
              <a:t>one step forward or backward</a:t>
            </a:r>
            <a:r>
              <a:rPr lang="en-US" sz="3000" dirty="0" smtClean="0"/>
              <a:t> to make space for the new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fontScale="90000"/>
          </a:bodyPr>
          <a:lstStyle/>
          <a:p>
            <a:r>
              <a:rPr lang="en-US" b="1" dirty="0" smtClean="0">
                <a:sym typeface="Wingdings" pitchFamily="2" charset="2"/>
              </a:rPr>
              <a:t>Insertion at a Specific Location</a:t>
            </a:r>
          </a:p>
        </p:txBody>
      </p:sp>
      <p:sp>
        <p:nvSpPr>
          <p:cNvPr id="3" name="Content Placeholder 2"/>
          <p:cNvSpPr>
            <a:spLocks noGrp="1"/>
          </p:cNvSpPr>
          <p:nvPr>
            <p:ph idx="1"/>
          </p:nvPr>
        </p:nvSpPr>
        <p:spPr>
          <a:xfrm>
            <a:off x="457200" y="1371600"/>
            <a:ext cx="8382000" cy="5486400"/>
          </a:xfrm>
        </p:spPr>
        <p:txBody>
          <a:bodyPr>
            <a:noAutofit/>
          </a:bodyPr>
          <a:lstStyle/>
          <a:p>
            <a:pPr>
              <a:buNone/>
            </a:pPr>
            <a:r>
              <a:rPr lang="en-US" sz="2400" dirty="0" smtClean="0"/>
              <a:t>Write an algorithm to insert </a:t>
            </a:r>
            <a:r>
              <a:rPr lang="en-US" sz="2400" b="1" dirty="0" smtClean="0">
                <a:solidFill>
                  <a:srgbClr val="FF0000"/>
                </a:solidFill>
              </a:rPr>
              <a:t>a value M</a:t>
            </a:r>
            <a:r>
              <a:rPr lang="en-US" sz="2400" dirty="0" smtClean="0"/>
              <a:t> at location </a:t>
            </a:r>
            <a:r>
              <a:rPr lang="en-US" sz="2400" b="1" dirty="0" smtClean="0">
                <a:solidFill>
                  <a:srgbClr val="FF0000"/>
                </a:solidFill>
              </a:rPr>
              <a:t>pos</a:t>
            </a:r>
            <a:r>
              <a:rPr lang="en-US" sz="2400" dirty="0" smtClean="0"/>
              <a:t> in an array </a:t>
            </a:r>
            <a:r>
              <a:rPr lang="en-US" sz="2400" b="1" dirty="0" err="1" smtClean="0">
                <a:solidFill>
                  <a:srgbClr val="FF0000"/>
                </a:solidFill>
              </a:rPr>
              <a:t>ar</a:t>
            </a:r>
            <a:r>
              <a:rPr lang="en-US" sz="2400" dirty="0" smtClean="0"/>
              <a:t> having </a:t>
            </a:r>
            <a:r>
              <a:rPr lang="en-US" sz="2400" dirty="0" smtClean="0">
                <a:solidFill>
                  <a:srgbClr val="FF0000"/>
                </a:solidFill>
              </a:rPr>
              <a:t>n</a:t>
            </a:r>
            <a:r>
              <a:rPr lang="en-US" sz="2400" dirty="0" smtClean="0"/>
              <a:t> elements</a:t>
            </a:r>
          </a:p>
          <a:p>
            <a:pPr>
              <a:buNone/>
            </a:pPr>
            <a:endParaRPr lang="en-US" sz="1200" dirty="0" smtClean="0"/>
          </a:p>
          <a:p>
            <a:pPr>
              <a:buNone/>
            </a:pPr>
            <a:r>
              <a:rPr lang="en-US" sz="2400" dirty="0" smtClean="0"/>
              <a:t>1. START</a:t>
            </a:r>
          </a:p>
          <a:p>
            <a:pPr>
              <a:buNone/>
            </a:pPr>
            <a:r>
              <a:rPr lang="en-US" sz="2400" dirty="0" smtClean="0"/>
              <a:t>2. Input value in </a:t>
            </a:r>
            <a:r>
              <a:rPr lang="en-US" sz="2400" dirty="0" smtClean="0">
                <a:solidFill>
                  <a:srgbClr val="FF0000"/>
                </a:solidFill>
              </a:rPr>
              <a:t>M</a:t>
            </a:r>
          </a:p>
          <a:p>
            <a:pPr>
              <a:buNone/>
            </a:pPr>
            <a:r>
              <a:rPr lang="en-US" sz="2400" dirty="0" smtClean="0"/>
              <a:t>3. Input position in </a:t>
            </a:r>
            <a:r>
              <a:rPr lang="en-US" sz="2400" dirty="0" smtClean="0">
                <a:solidFill>
                  <a:srgbClr val="FF0000"/>
                </a:solidFill>
              </a:rPr>
              <a:t>Pos</a:t>
            </a:r>
          </a:p>
          <a:p>
            <a:pPr>
              <a:buNone/>
            </a:pPr>
            <a:r>
              <a:rPr lang="en-US" sz="2400" dirty="0" smtClean="0"/>
              <a:t>4. WHILE n&gt;=pos</a:t>
            </a:r>
          </a:p>
          <a:p>
            <a:pPr>
              <a:buNone/>
            </a:pPr>
            <a:r>
              <a:rPr lang="en-US" sz="2400" dirty="0" smtClean="0"/>
              <a:t>		</a:t>
            </a:r>
            <a:r>
              <a:rPr lang="en-US" sz="2400" dirty="0" err="1" smtClean="0"/>
              <a:t>ar</a:t>
            </a:r>
            <a:r>
              <a:rPr lang="en-US" sz="2400" dirty="0" smtClean="0"/>
              <a:t>[n+1]=</a:t>
            </a:r>
            <a:r>
              <a:rPr lang="en-US" sz="2400" dirty="0" err="1" smtClean="0"/>
              <a:t>ar</a:t>
            </a:r>
            <a:r>
              <a:rPr lang="en-US" sz="2400" dirty="0" smtClean="0"/>
              <a:t>[n]</a:t>
            </a:r>
          </a:p>
          <a:p>
            <a:pPr>
              <a:buNone/>
            </a:pPr>
            <a:r>
              <a:rPr lang="en-US" sz="2400" dirty="0" smtClean="0"/>
              <a:t>		n=n-1</a:t>
            </a:r>
          </a:p>
          <a:p>
            <a:pPr>
              <a:buNone/>
            </a:pPr>
            <a:r>
              <a:rPr lang="en-US" sz="2400" dirty="0" smtClean="0"/>
              <a:t>    ENDWHILE</a:t>
            </a:r>
          </a:p>
          <a:p>
            <a:pPr>
              <a:buNone/>
            </a:pPr>
            <a:r>
              <a:rPr lang="en-US" sz="2400" dirty="0" smtClean="0"/>
              <a:t>5.  [Insert Value  at Position Pos]</a:t>
            </a:r>
          </a:p>
          <a:p>
            <a:pPr>
              <a:buNone/>
            </a:pPr>
            <a:r>
              <a:rPr lang="en-US" sz="2400" dirty="0" smtClean="0"/>
              <a:t>            </a:t>
            </a:r>
            <a:r>
              <a:rPr lang="en-US" sz="2400" dirty="0" err="1" smtClean="0"/>
              <a:t>ar</a:t>
            </a:r>
            <a:r>
              <a:rPr lang="en-US" sz="2400" dirty="0" smtClean="0"/>
              <a:t>[pos]=M</a:t>
            </a:r>
          </a:p>
          <a:p>
            <a:pPr>
              <a:buNone/>
            </a:pPr>
            <a:r>
              <a:rPr lang="en-US" sz="2400" dirty="0" smtClean="0"/>
              <a:t>6. END</a:t>
            </a:r>
          </a:p>
          <a:p>
            <a:pPr algn="just"/>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pPr>
              <a:defRPr/>
            </a:pPr>
            <a:r>
              <a:rPr lang="en-US" b="1" dirty="0" smtClean="0">
                <a:sym typeface="Wingdings" pitchFamily="2" charset="2"/>
              </a:rPr>
              <a:t>Insertion in array</a:t>
            </a:r>
          </a:p>
        </p:txBody>
      </p:sp>
      <p:sp>
        <p:nvSpPr>
          <p:cNvPr id="11267" name="Rectangle 3"/>
          <p:cNvSpPr>
            <a:spLocks noGrp="1" noChangeArrowheads="1"/>
          </p:cNvSpPr>
          <p:nvPr>
            <p:ph type="body" idx="1"/>
          </p:nvPr>
        </p:nvSpPr>
        <p:spPr>
          <a:xfrm>
            <a:off x="381000" y="1905000"/>
            <a:ext cx="7239000" cy="4572000"/>
          </a:xfrm>
        </p:spPr>
        <p:txBody>
          <a:bodyPr>
            <a:normAutofit lnSpcReduction="10000"/>
          </a:bodyPr>
          <a:lstStyle/>
          <a:p>
            <a:pPr marL="609600" indent="-609600">
              <a:lnSpc>
                <a:spcPct val="90000"/>
              </a:lnSpc>
              <a:buNone/>
              <a:defRPr/>
            </a:pPr>
            <a:r>
              <a:rPr lang="en-US" b="1" dirty="0" smtClean="0"/>
              <a:t>Algorithm ( Insertion) </a:t>
            </a:r>
            <a:r>
              <a:rPr lang="en-US" sz="2400" dirty="0" smtClean="0"/>
              <a:t>//insert at any location</a:t>
            </a:r>
            <a:endParaRPr lang="en-US" b="1" dirty="0" smtClean="0"/>
          </a:p>
          <a:p>
            <a:pPr marL="609600" indent="-609600" eaLnBrk="1" hangingPunct="1">
              <a:lnSpc>
                <a:spcPct val="90000"/>
              </a:lnSpc>
              <a:buFont typeface="Wingdings" pitchFamily="2" charset="2"/>
              <a:buNone/>
              <a:defRPr/>
            </a:pPr>
            <a:r>
              <a:rPr lang="en-US" b="1" dirty="0" smtClean="0"/>
              <a:t>Insert ( A, N, k, item)</a:t>
            </a:r>
          </a:p>
          <a:p>
            <a:pPr marL="609600" indent="-609600" eaLnBrk="1" hangingPunct="1">
              <a:lnSpc>
                <a:spcPct val="90000"/>
              </a:lnSpc>
              <a:buFont typeface="Wingdings" pitchFamily="2" charset="2"/>
              <a:buAutoNum type="arabicPeriod"/>
              <a:defRPr/>
            </a:pPr>
            <a:r>
              <a:rPr lang="en-US" dirty="0" smtClean="0"/>
              <a:t>START</a:t>
            </a:r>
          </a:p>
          <a:p>
            <a:pPr marL="609600" indent="-609600" eaLnBrk="1" hangingPunct="1">
              <a:lnSpc>
                <a:spcPct val="90000"/>
              </a:lnSpc>
              <a:buFont typeface="Wingdings" pitchFamily="2" charset="2"/>
              <a:buAutoNum type="arabicPeriod"/>
              <a:defRPr/>
            </a:pPr>
            <a:r>
              <a:rPr lang="en-US" dirty="0" smtClean="0"/>
              <a:t>Set j := N, k := 1</a:t>
            </a:r>
          </a:p>
          <a:p>
            <a:pPr marL="609600" indent="-609600" eaLnBrk="1" hangingPunct="1">
              <a:lnSpc>
                <a:spcPct val="90000"/>
              </a:lnSpc>
              <a:buFont typeface="Wingdings" pitchFamily="2" charset="2"/>
              <a:buAutoNum type="arabicPeriod"/>
              <a:defRPr/>
            </a:pPr>
            <a:r>
              <a:rPr lang="en-US" dirty="0" smtClean="0">
                <a:solidFill>
                  <a:srgbClr val="FF0000"/>
                </a:solidFill>
              </a:rPr>
              <a:t>WHILE j &gt;= k</a:t>
            </a:r>
          </a:p>
          <a:p>
            <a:pPr marL="990600" lvl="1" indent="-533400" eaLnBrk="1" hangingPunct="1">
              <a:lnSpc>
                <a:spcPct val="90000"/>
              </a:lnSpc>
              <a:buFont typeface="Wingdings" pitchFamily="2" charset="2"/>
              <a:buNone/>
              <a:defRPr/>
            </a:pPr>
            <a:r>
              <a:rPr lang="en-US" dirty="0" smtClean="0">
                <a:solidFill>
                  <a:srgbClr val="FF0000"/>
                </a:solidFill>
              </a:rPr>
              <a:t>	A[ j + 1 ] = A [ j ]</a:t>
            </a:r>
          </a:p>
          <a:p>
            <a:pPr marL="609600" indent="-609600" eaLnBrk="1" hangingPunct="1">
              <a:lnSpc>
                <a:spcPct val="90000"/>
              </a:lnSpc>
              <a:buFont typeface="Wingdings" pitchFamily="2" charset="2"/>
              <a:buNone/>
              <a:defRPr/>
            </a:pPr>
            <a:r>
              <a:rPr lang="en-US" dirty="0" smtClean="0">
                <a:solidFill>
                  <a:srgbClr val="FF0000"/>
                </a:solidFill>
              </a:rPr>
              <a:t>		j = j – 1</a:t>
            </a:r>
          </a:p>
          <a:p>
            <a:pPr marL="609600" indent="-609600" eaLnBrk="1" hangingPunct="1">
              <a:lnSpc>
                <a:spcPct val="90000"/>
              </a:lnSpc>
              <a:buFont typeface="Wingdings" pitchFamily="2" charset="2"/>
              <a:buNone/>
              <a:defRPr/>
            </a:pPr>
            <a:r>
              <a:rPr lang="en-US" dirty="0" smtClean="0">
                <a:solidFill>
                  <a:srgbClr val="FF0000"/>
                </a:solidFill>
              </a:rPr>
              <a:t>	ENDWHILE</a:t>
            </a:r>
          </a:p>
          <a:p>
            <a:pPr marL="609600" indent="-609600" eaLnBrk="1" hangingPunct="1">
              <a:lnSpc>
                <a:spcPct val="90000"/>
              </a:lnSpc>
              <a:buNone/>
              <a:defRPr/>
            </a:pPr>
            <a:r>
              <a:rPr lang="en-US" dirty="0" smtClean="0"/>
              <a:t>4.	Set A [ k ]  := item</a:t>
            </a:r>
          </a:p>
          <a:p>
            <a:pPr marL="609600" indent="-609600" eaLnBrk="1" hangingPunct="1">
              <a:lnSpc>
                <a:spcPct val="90000"/>
              </a:lnSpc>
              <a:buNone/>
              <a:defRPr/>
            </a:pPr>
            <a:r>
              <a:rPr lang="en-US" dirty="0" smtClean="0"/>
              <a:t>5.	Set N := N + 1</a:t>
            </a:r>
          </a:p>
          <a:p>
            <a:pPr marL="609600" indent="-609600" eaLnBrk="1" hangingPunct="1">
              <a:lnSpc>
                <a:spcPct val="90000"/>
              </a:lnSpc>
              <a:buNone/>
              <a:defRPr/>
            </a:pPr>
            <a:r>
              <a:rPr lang="en-US" dirty="0" smtClean="0"/>
              <a:t>6.	END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1257</TotalTime>
  <Words>1428</Words>
  <Application>Microsoft Office PowerPoint</Application>
  <PresentationFormat>On-screen Show (4:3)</PresentationFormat>
  <Paragraphs>279</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Constantia</vt:lpstr>
      <vt:lpstr>Courier New</vt:lpstr>
      <vt:lpstr>Times New Roman</vt:lpstr>
      <vt:lpstr>Wingdings</vt:lpstr>
      <vt:lpstr>Wingdings 2</vt:lpstr>
      <vt:lpstr>Flow</vt:lpstr>
      <vt:lpstr>Lecture # 5-6</vt:lpstr>
      <vt:lpstr>Array Operations</vt:lpstr>
      <vt:lpstr>Array Operations</vt:lpstr>
      <vt:lpstr>Traversing an Array</vt:lpstr>
      <vt:lpstr>Insertion</vt:lpstr>
      <vt:lpstr>Insertion at the End of Array</vt:lpstr>
      <vt:lpstr>Insertion at a Specific Location</vt:lpstr>
      <vt:lpstr>Insertion at a Specific Location</vt:lpstr>
      <vt:lpstr>Insertion in array</vt:lpstr>
      <vt:lpstr>Insertion at a Specific Location</vt:lpstr>
      <vt:lpstr>Deletion</vt:lpstr>
      <vt:lpstr>Deletion At End</vt:lpstr>
      <vt:lpstr>Deletion at Some Specific Location</vt:lpstr>
      <vt:lpstr>Deletion at Some Specific Location</vt:lpstr>
      <vt:lpstr>Deletion in array</vt:lpstr>
      <vt:lpstr>Linear search algorithm</vt:lpstr>
      <vt:lpstr>Searching from an Array</vt:lpstr>
      <vt:lpstr>Array Examples (Pseudocode) </vt:lpstr>
      <vt:lpstr>Array Examples (Pseudocode) </vt:lpstr>
      <vt:lpstr>Array Examples (Pseudocode)</vt:lpstr>
      <vt:lpstr>Array Representation in Memory</vt:lpstr>
      <vt:lpstr>Matrix</vt:lpstr>
      <vt:lpstr>Introduction to Array</vt:lpstr>
      <vt:lpstr>Finding Location in Array</vt:lpstr>
      <vt:lpstr>Row Major Order Representation of Array</vt:lpstr>
      <vt:lpstr>Row Major Order Representation of Array</vt:lpstr>
      <vt:lpstr>Row Major Order Representation of Array</vt:lpstr>
      <vt:lpstr>Row Major Order Representation of Array</vt:lpstr>
      <vt:lpstr>Row Major Order Representation of Array</vt:lpstr>
      <vt:lpstr>Column Major Order Representation of Array</vt:lpstr>
      <vt:lpstr>Column Major Order Representation of Array</vt:lpstr>
      <vt:lpstr>Column Major Order Representation of Array</vt:lpstr>
      <vt:lpstr>Column Major Order Representation of Array</vt:lpstr>
      <vt:lpstr>Column Major Order Representation of Array</vt:lpstr>
      <vt:lpstr>Arrays: Pros and Cons</vt:lpstr>
      <vt:lpstr>Disadvantages of Array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174</cp:revision>
  <dcterms:created xsi:type="dcterms:W3CDTF">2006-08-16T00:00:00Z</dcterms:created>
  <dcterms:modified xsi:type="dcterms:W3CDTF">2021-02-18T13:46:13Z</dcterms:modified>
</cp:coreProperties>
</file>