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11" r:id="rId3"/>
    <p:sldId id="312" r:id="rId4"/>
    <p:sldId id="313" r:id="rId5"/>
    <p:sldId id="314" r:id="rId6"/>
    <p:sldId id="321" r:id="rId7"/>
    <p:sldId id="322" r:id="rId8"/>
    <p:sldId id="320" r:id="rId9"/>
    <p:sldId id="291" r:id="rId10"/>
    <p:sldId id="299" r:id="rId11"/>
    <p:sldId id="292" r:id="rId12"/>
    <p:sldId id="293" r:id="rId13"/>
    <p:sldId id="294" r:id="rId14"/>
    <p:sldId id="295" r:id="rId15"/>
    <p:sldId id="296" r:id="rId16"/>
    <p:sldId id="297" r:id="rId17"/>
    <p:sldId id="300" r:id="rId18"/>
    <p:sldId id="301" r:id="rId19"/>
    <p:sldId id="302" r:id="rId20"/>
    <p:sldId id="303" r:id="rId21"/>
    <p:sldId id="304" r:id="rId22"/>
    <p:sldId id="305" r:id="rId23"/>
    <p:sldId id="306" r:id="rId24"/>
    <p:sldId id="307" r:id="rId25"/>
    <p:sldId id="308" r:id="rId26"/>
    <p:sldId id="298" r:id="rId27"/>
    <p:sldId id="309" r:id="rId28"/>
    <p:sldId id="310" r:id="rId29"/>
    <p:sldId id="32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FB53D-71D0-46E2-BBF4-BD96B78457B8}" type="datetimeFigureOut">
              <a:rPr lang="en-US" smtClean="0"/>
              <a:pPr/>
              <a:t>03/03/2021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159158-D415-4BB2-A2C0-DBD9D34EBF20}" type="slidenum">
              <a:rPr lang="en-US" smtClean="0"/>
              <a:pPr/>
              <a:t>‹#›</a:t>
            </a:fld>
            <a:endParaRPr lang="en-US"/>
          </a:p>
        </p:txBody>
      </p:sp>
    </p:spTree>
    <p:extLst>
      <p:ext uri="{BB962C8B-B14F-4D97-AF65-F5344CB8AC3E}">
        <p14:creationId xmlns:p14="http://schemas.microsoft.com/office/powerpoint/2010/main" val="407084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Chk</a:t>
            </a:r>
            <a:r>
              <a:rPr lang="en-US" dirty="0" smtClean="0"/>
              <a:t> It</a:t>
            </a:r>
            <a:endParaRPr lang="en-US" dirty="0"/>
          </a:p>
        </p:txBody>
      </p:sp>
      <p:sp>
        <p:nvSpPr>
          <p:cNvPr id="4" name="Slide Number Placeholder 3"/>
          <p:cNvSpPr>
            <a:spLocks noGrp="1"/>
          </p:cNvSpPr>
          <p:nvPr>
            <p:ph type="sldNum" sz="quarter" idx="10"/>
          </p:nvPr>
        </p:nvSpPr>
        <p:spPr/>
        <p:txBody>
          <a:bodyPr/>
          <a:lstStyle/>
          <a:p>
            <a:fld id="{D3159158-D415-4BB2-A2C0-DBD9D34EBF20}" type="slidenum">
              <a:rPr lang="en-US" smtClean="0"/>
              <a:pPr/>
              <a:t>24</a:t>
            </a:fld>
            <a:endParaRPr lang="en-US"/>
          </a:p>
        </p:txBody>
      </p:sp>
    </p:spTree>
    <p:extLst>
      <p:ext uri="{BB962C8B-B14F-4D97-AF65-F5344CB8AC3E}">
        <p14:creationId xmlns:p14="http://schemas.microsoft.com/office/powerpoint/2010/main" val="3832123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03/03/2021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Lecture # 7-8</a:t>
            </a:r>
            <a:endParaRPr lang="en-US" dirty="0"/>
          </a:p>
        </p:txBody>
      </p:sp>
      <p:sp>
        <p:nvSpPr>
          <p:cNvPr id="3" name="Subtitle 2"/>
          <p:cNvSpPr>
            <a:spLocks noGrp="1"/>
          </p:cNvSpPr>
          <p:nvPr>
            <p:ph type="subTitle" idx="1"/>
          </p:nvPr>
        </p:nvSpPr>
        <p:spPr/>
        <p:txBody>
          <a:bodyPr/>
          <a:lstStyle/>
          <a:p>
            <a:endParaRPr lang="en-US" dirty="0" smtClean="0"/>
          </a:p>
          <a:p>
            <a:pPr algn="ctr"/>
            <a:r>
              <a:rPr lang="en-US" dirty="0" smtClean="0"/>
              <a:t>Dr. M. Nadeem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to Find Length of String</a:t>
            </a:r>
            <a:endParaRPr lang="en-US" dirty="0"/>
          </a:p>
        </p:txBody>
      </p:sp>
      <p:sp>
        <p:nvSpPr>
          <p:cNvPr id="3" name="Content Placeholder 2"/>
          <p:cNvSpPr>
            <a:spLocks noGrp="1"/>
          </p:cNvSpPr>
          <p:nvPr>
            <p:ph idx="1"/>
          </p:nvPr>
        </p:nvSpPr>
        <p:spPr/>
        <p:txBody>
          <a:bodyPr/>
          <a:lstStyle/>
          <a:p>
            <a:pPr algn="just">
              <a:buNone/>
            </a:pPr>
            <a:r>
              <a:rPr lang="en-US" dirty="0" smtClean="0"/>
              <a:t>Step 1:		START</a:t>
            </a:r>
          </a:p>
          <a:p>
            <a:pPr algn="just">
              <a:buNone/>
            </a:pPr>
            <a:r>
              <a:rPr lang="en-US" dirty="0" smtClean="0"/>
              <a:t>Step 2: 	Length = 0</a:t>
            </a:r>
          </a:p>
          <a:p>
            <a:pPr algn="just">
              <a:buNone/>
            </a:pPr>
            <a:r>
              <a:rPr lang="en-US" dirty="0" smtClean="0"/>
              <a:t>Step 3:	WHILE S1 [Length] ≠ NULL</a:t>
            </a:r>
          </a:p>
          <a:p>
            <a:pPr algn="just">
              <a:buNone/>
            </a:pPr>
            <a:r>
              <a:rPr lang="en-US" dirty="0" smtClean="0"/>
              <a:t>				Length = Length + 1</a:t>
            </a:r>
          </a:p>
          <a:p>
            <a:pPr algn="just">
              <a:buNone/>
            </a:pPr>
            <a:r>
              <a:rPr lang="en-US" dirty="0" smtClean="0"/>
              <a:t>			ENDWHILE</a:t>
            </a:r>
          </a:p>
          <a:p>
            <a:pPr algn="just">
              <a:buNone/>
            </a:pPr>
            <a:r>
              <a:rPr lang="en-US" dirty="0" smtClean="0"/>
              <a:t>Step 4:	Return Length</a:t>
            </a:r>
          </a:p>
          <a:p>
            <a:pPr algn="just">
              <a:buNone/>
            </a:pPr>
            <a:r>
              <a:rPr lang="en-US" dirty="0" smtClean="0"/>
              <a:t>Step 5:	END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Copy one String into another String</a:t>
            </a:r>
            <a:endParaRPr lang="en-US" dirty="0"/>
          </a:p>
        </p:txBody>
      </p:sp>
      <p:sp>
        <p:nvSpPr>
          <p:cNvPr id="3" name="Content Placeholder 2"/>
          <p:cNvSpPr>
            <a:spLocks noGrp="1"/>
          </p:cNvSpPr>
          <p:nvPr>
            <p:ph idx="1"/>
          </p:nvPr>
        </p:nvSpPr>
        <p:spPr/>
        <p:txBody>
          <a:bodyPr/>
          <a:lstStyle/>
          <a:p>
            <a:pPr algn="just"/>
            <a:r>
              <a:rPr lang="en-US" dirty="0" smtClean="0"/>
              <a:t>This operation is used to copy all the characters of one string into another string. </a:t>
            </a:r>
          </a:p>
          <a:p>
            <a:pPr algn="just"/>
            <a:endParaRPr lang="en-US" dirty="0" smtClean="0"/>
          </a:p>
          <a:p>
            <a:pPr algn="just"/>
            <a:r>
              <a:rPr lang="en-US" dirty="0" smtClean="0"/>
              <a:t>In order to copy , we have to start from the first character of the given string which is at index 0 in the array and copy that character into another string. </a:t>
            </a:r>
          </a:p>
          <a:p>
            <a:pPr algn="just"/>
            <a:endParaRPr lang="en-US" dirty="0" smtClean="0"/>
          </a:p>
          <a:p>
            <a:pPr algn="just"/>
            <a:r>
              <a:rPr lang="en-US" dirty="0" smtClean="0"/>
              <a:t>After copying first character we have to moves on to the second character and this process is repeated until NULL character is encountered in the given string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a:t>
            </a:r>
            <a:r>
              <a:rPr lang="en-US" dirty="0" smtClean="0"/>
              <a:t> </a:t>
            </a:r>
            <a:r>
              <a:rPr lang="en-US" b="1" dirty="0" smtClean="0"/>
              <a:t>to Copy one String into another String</a:t>
            </a:r>
            <a:endParaRPr lang="en-US" dirty="0"/>
          </a:p>
        </p:txBody>
      </p:sp>
      <p:sp>
        <p:nvSpPr>
          <p:cNvPr id="3" name="Content Placeholder 2"/>
          <p:cNvSpPr>
            <a:spLocks noGrp="1"/>
          </p:cNvSpPr>
          <p:nvPr>
            <p:ph idx="1"/>
          </p:nvPr>
        </p:nvSpPr>
        <p:spPr>
          <a:xfrm>
            <a:off x="457200" y="1935480"/>
            <a:ext cx="8686800" cy="4389120"/>
          </a:xfrm>
        </p:spPr>
        <p:txBody>
          <a:bodyPr/>
          <a:lstStyle/>
          <a:p>
            <a:pPr>
              <a:buNone/>
            </a:pPr>
            <a:r>
              <a:rPr lang="en-US" dirty="0" smtClean="0"/>
              <a:t>Step 1:		START</a:t>
            </a:r>
          </a:p>
          <a:p>
            <a:pPr>
              <a:buNone/>
            </a:pPr>
            <a:r>
              <a:rPr lang="en-US" dirty="0" smtClean="0"/>
              <a:t>Step 2:	Length = 0</a:t>
            </a:r>
          </a:p>
          <a:p>
            <a:pPr>
              <a:buNone/>
            </a:pPr>
            <a:r>
              <a:rPr lang="en-US" dirty="0" smtClean="0"/>
              <a:t>Step 3:	WHILE S1 [Length] ≠ NULL</a:t>
            </a:r>
          </a:p>
          <a:p>
            <a:pPr>
              <a:buNone/>
            </a:pPr>
            <a:r>
              <a:rPr lang="en-US" dirty="0" smtClean="0"/>
              <a:t>				S2 [Length] = S1 [Length]</a:t>
            </a:r>
          </a:p>
          <a:p>
            <a:pPr>
              <a:buNone/>
            </a:pPr>
            <a:r>
              <a:rPr lang="en-US" dirty="0" smtClean="0"/>
              <a:t>				Length = Length + 1</a:t>
            </a:r>
          </a:p>
          <a:p>
            <a:pPr>
              <a:buNone/>
            </a:pPr>
            <a:r>
              <a:rPr lang="en-US" dirty="0" smtClean="0"/>
              <a:t>			ENDWHILE</a:t>
            </a:r>
          </a:p>
          <a:p>
            <a:pPr>
              <a:buNone/>
            </a:pPr>
            <a:r>
              <a:rPr lang="en-US" dirty="0" smtClean="0"/>
              <a:t>Step 4: 	S2[Length]= NULL</a:t>
            </a:r>
          </a:p>
          <a:p>
            <a:pPr>
              <a:buNone/>
            </a:pPr>
            <a:r>
              <a:rPr lang="en-US" smtClean="0"/>
              <a:t>Step 5:</a:t>
            </a:r>
            <a:r>
              <a:rPr lang="en-US" dirty="0" smtClean="0"/>
              <a:t>	END</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Convert String from Lowercase to Uppercase</a:t>
            </a:r>
            <a:endParaRPr lang="en-US" dirty="0"/>
          </a:p>
        </p:txBody>
      </p:sp>
      <p:sp>
        <p:nvSpPr>
          <p:cNvPr id="3" name="Content Placeholder 2"/>
          <p:cNvSpPr>
            <a:spLocks noGrp="1"/>
          </p:cNvSpPr>
          <p:nvPr>
            <p:ph idx="1"/>
          </p:nvPr>
        </p:nvSpPr>
        <p:spPr/>
        <p:txBody>
          <a:bodyPr>
            <a:normAutofit/>
          </a:bodyPr>
          <a:lstStyle/>
          <a:p>
            <a:pPr algn="just"/>
            <a:r>
              <a:rPr lang="en-US" dirty="0" smtClean="0"/>
              <a:t>This operation is used to convert all the characters of a given string into Uppercase from Lowercase. </a:t>
            </a:r>
          </a:p>
          <a:p>
            <a:pPr algn="just"/>
            <a:r>
              <a:rPr lang="en-US" dirty="0" smtClean="0"/>
              <a:t>If any character in the string is already in Uppercase then it remains as it is. </a:t>
            </a:r>
          </a:p>
          <a:p>
            <a:pPr algn="just"/>
            <a:r>
              <a:rPr lang="en-US" dirty="0" smtClean="0"/>
              <a:t>In order to convert characters of given string in to Uppercase, we have to start from the first character in the string which is at index 0 in the array. </a:t>
            </a:r>
          </a:p>
          <a:p>
            <a:pPr algn="just"/>
            <a:r>
              <a:rPr lang="en-US" dirty="0" smtClean="0"/>
              <a:t>The process of converting characters is repeated until NULL character is encountered in the string, because NULL character indicates end of the string.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763000" cy="627888"/>
          </a:xfrm>
        </p:spPr>
        <p:txBody>
          <a:bodyPr>
            <a:normAutofit/>
          </a:bodyPr>
          <a:lstStyle/>
          <a:p>
            <a:r>
              <a:rPr lang="en-US" sz="3600" b="1" dirty="0" smtClean="0"/>
              <a:t>Algorithm</a:t>
            </a:r>
            <a:r>
              <a:rPr lang="en-US" sz="3600" dirty="0" smtClean="0"/>
              <a:t> </a:t>
            </a:r>
            <a:r>
              <a:rPr lang="en-US" sz="3600" b="1" dirty="0" smtClean="0"/>
              <a:t>to Convert string into Uppercase</a:t>
            </a:r>
            <a:endParaRPr lang="en-US" sz="4000" dirty="0"/>
          </a:p>
        </p:txBody>
      </p:sp>
      <p:sp>
        <p:nvSpPr>
          <p:cNvPr id="3" name="Content Placeholder 2"/>
          <p:cNvSpPr>
            <a:spLocks noGrp="1"/>
          </p:cNvSpPr>
          <p:nvPr>
            <p:ph idx="1"/>
          </p:nvPr>
        </p:nvSpPr>
        <p:spPr>
          <a:xfrm>
            <a:off x="304800" y="1935480"/>
            <a:ext cx="8839200" cy="4922520"/>
          </a:xfrm>
        </p:spPr>
        <p:txBody>
          <a:bodyPr>
            <a:normAutofit fontScale="92500" lnSpcReduction="10000"/>
          </a:bodyPr>
          <a:lstStyle/>
          <a:p>
            <a:pPr>
              <a:buNone/>
            </a:pPr>
            <a:r>
              <a:rPr lang="en-US" dirty="0" smtClean="0"/>
              <a:t>Step 1:		START</a:t>
            </a:r>
          </a:p>
          <a:p>
            <a:pPr>
              <a:buNone/>
            </a:pPr>
            <a:r>
              <a:rPr lang="en-US" dirty="0" smtClean="0"/>
              <a:t>Step 2:	Length = 0</a:t>
            </a:r>
          </a:p>
          <a:p>
            <a:pPr>
              <a:buNone/>
            </a:pPr>
            <a:r>
              <a:rPr lang="en-US" dirty="0" smtClean="0"/>
              <a:t>Step 3:	While S1 [Length] ≠ NULL</a:t>
            </a:r>
          </a:p>
          <a:p>
            <a:pPr>
              <a:buNone/>
            </a:pPr>
            <a:r>
              <a:rPr lang="en-US" dirty="0" smtClean="0"/>
              <a:t>				If S1 [Length] &gt;=’a’ and S1 [Length] &lt;=’z’ then</a:t>
            </a:r>
          </a:p>
          <a:p>
            <a:pPr>
              <a:buNone/>
            </a:pPr>
            <a:r>
              <a:rPr lang="en-US" dirty="0" smtClean="0"/>
              <a:t>					S2 [Length] = S1 [Length] - 32</a:t>
            </a:r>
          </a:p>
          <a:p>
            <a:pPr>
              <a:buNone/>
            </a:pPr>
            <a:r>
              <a:rPr lang="en-US" dirty="0" smtClean="0"/>
              <a:t>				Else</a:t>
            </a:r>
          </a:p>
          <a:p>
            <a:pPr>
              <a:buNone/>
            </a:pPr>
            <a:r>
              <a:rPr lang="en-US" dirty="0" smtClean="0"/>
              <a:t>					S2 [Length] = S1 [Length]</a:t>
            </a:r>
          </a:p>
          <a:p>
            <a:pPr>
              <a:buNone/>
            </a:pPr>
            <a:r>
              <a:rPr lang="en-US" dirty="0" smtClean="0"/>
              <a:t>				</a:t>
            </a:r>
            <a:r>
              <a:rPr lang="en-US" dirty="0" err="1" smtClean="0"/>
              <a:t>EndIf</a:t>
            </a:r>
            <a:endParaRPr lang="en-US" dirty="0" smtClean="0"/>
          </a:p>
          <a:p>
            <a:pPr>
              <a:buNone/>
            </a:pPr>
            <a:r>
              <a:rPr lang="en-US" dirty="0" smtClean="0"/>
              <a:t>				Length = Length + 1</a:t>
            </a:r>
          </a:p>
          <a:p>
            <a:pPr>
              <a:buNone/>
            </a:pPr>
            <a:r>
              <a:rPr lang="en-US" dirty="0" smtClean="0"/>
              <a:t>		ENDWHILE</a:t>
            </a:r>
          </a:p>
          <a:p>
            <a:pPr>
              <a:buNone/>
            </a:pPr>
            <a:r>
              <a:rPr lang="en-US" dirty="0" smtClean="0"/>
              <a:t>Step 4:	S2[Length]= NULL</a:t>
            </a:r>
          </a:p>
          <a:p>
            <a:pPr>
              <a:buNone/>
            </a:pPr>
            <a:r>
              <a:rPr lang="en-US" dirty="0" smtClean="0"/>
              <a:t>Step 5:	END</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 String from Uppercase to Lowercase.</a:t>
            </a:r>
            <a:endParaRPr lang="en-US" dirty="0"/>
          </a:p>
        </p:txBody>
      </p:sp>
      <p:sp>
        <p:nvSpPr>
          <p:cNvPr id="3" name="Content Placeholder 2"/>
          <p:cNvSpPr>
            <a:spLocks noGrp="1"/>
          </p:cNvSpPr>
          <p:nvPr>
            <p:ph idx="1"/>
          </p:nvPr>
        </p:nvSpPr>
        <p:spPr/>
        <p:txBody>
          <a:bodyPr>
            <a:normAutofit/>
          </a:bodyPr>
          <a:lstStyle/>
          <a:p>
            <a:pPr algn="just"/>
            <a:r>
              <a:rPr lang="en-US" dirty="0" smtClean="0"/>
              <a:t>This operation is used to convert all the characters of a given string into Lowercase from Uppercase. </a:t>
            </a:r>
          </a:p>
          <a:p>
            <a:pPr algn="just"/>
            <a:r>
              <a:rPr lang="en-US" dirty="0" smtClean="0"/>
              <a:t>If any character in the string is already in Lowercase then it remains as it is. </a:t>
            </a:r>
          </a:p>
          <a:p>
            <a:pPr algn="just"/>
            <a:r>
              <a:rPr lang="en-US" dirty="0" smtClean="0"/>
              <a:t>In order to convert characters of given string in to Lowercase, we have to start converting from the first character in the string which is at index 0 in the array. </a:t>
            </a:r>
          </a:p>
          <a:p>
            <a:pPr algn="just"/>
            <a:r>
              <a:rPr lang="en-US" dirty="0" smtClean="0"/>
              <a:t>The process of converting characters is repeated until NULL character is encountered in the string, because NULL character indicates end of the string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a:t>
            </a:r>
            <a:r>
              <a:rPr lang="en-US" dirty="0" smtClean="0"/>
              <a:t> </a:t>
            </a:r>
            <a:r>
              <a:rPr lang="en-US" b="1" dirty="0" smtClean="0"/>
              <a:t>to Convert string into Lowercase</a:t>
            </a:r>
            <a:endParaRPr lang="en-US" dirty="0"/>
          </a:p>
        </p:txBody>
      </p:sp>
      <p:sp>
        <p:nvSpPr>
          <p:cNvPr id="3" name="Content Placeholder 2"/>
          <p:cNvSpPr>
            <a:spLocks noGrp="1"/>
          </p:cNvSpPr>
          <p:nvPr>
            <p:ph idx="1"/>
          </p:nvPr>
        </p:nvSpPr>
        <p:spPr>
          <a:xfrm>
            <a:off x="228600" y="1935480"/>
            <a:ext cx="8686800" cy="4389120"/>
          </a:xfrm>
        </p:spPr>
        <p:txBody>
          <a:bodyPr>
            <a:normAutofit fontScale="92500" lnSpcReduction="20000"/>
          </a:bodyPr>
          <a:lstStyle/>
          <a:p>
            <a:pPr>
              <a:buNone/>
            </a:pPr>
            <a:r>
              <a:rPr lang="en-US" dirty="0" smtClean="0"/>
              <a:t>Step 1:		START</a:t>
            </a:r>
          </a:p>
          <a:p>
            <a:pPr>
              <a:buNone/>
            </a:pPr>
            <a:r>
              <a:rPr lang="en-US" dirty="0" smtClean="0"/>
              <a:t>Step 2:	Length = 0</a:t>
            </a:r>
          </a:p>
          <a:p>
            <a:pPr>
              <a:buNone/>
            </a:pPr>
            <a:r>
              <a:rPr lang="en-US" dirty="0" smtClean="0"/>
              <a:t>Step 3:	While S1 [Length] ≠ NULL</a:t>
            </a:r>
          </a:p>
          <a:p>
            <a:pPr lvl="1">
              <a:buNone/>
            </a:pPr>
            <a:r>
              <a:rPr lang="en-US" dirty="0" smtClean="0"/>
              <a:t>			If S1 [Length] &gt;=’A’ and S1 [Length] &lt;=’Z’ then</a:t>
            </a:r>
          </a:p>
          <a:p>
            <a:pPr>
              <a:buNone/>
            </a:pPr>
            <a:r>
              <a:rPr lang="en-US" dirty="0" smtClean="0"/>
              <a:t>				S2 [Length] = S1 [Length] + 32</a:t>
            </a:r>
          </a:p>
          <a:p>
            <a:pPr>
              <a:buNone/>
            </a:pPr>
            <a:r>
              <a:rPr lang="en-US" dirty="0" smtClean="0"/>
              <a:t>			Else</a:t>
            </a:r>
          </a:p>
          <a:p>
            <a:pPr>
              <a:buNone/>
            </a:pPr>
            <a:r>
              <a:rPr lang="en-US" dirty="0" smtClean="0"/>
              <a:t>				S2 [Length] = S1 [Length]</a:t>
            </a:r>
          </a:p>
          <a:p>
            <a:pPr>
              <a:buNone/>
            </a:pPr>
            <a:r>
              <a:rPr lang="en-US" dirty="0" smtClean="0"/>
              <a:t>			</a:t>
            </a:r>
            <a:r>
              <a:rPr lang="en-US" dirty="0" err="1" smtClean="0"/>
              <a:t>Endif</a:t>
            </a:r>
            <a:endParaRPr lang="en-US" dirty="0" smtClean="0"/>
          </a:p>
          <a:p>
            <a:pPr>
              <a:buNone/>
            </a:pPr>
            <a:r>
              <a:rPr lang="en-US" dirty="0" smtClean="0"/>
              <a:t>			Length = Length + 1</a:t>
            </a:r>
          </a:p>
          <a:p>
            <a:pPr>
              <a:buNone/>
            </a:pPr>
            <a:r>
              <a:rPr lang="en-US" dirty="0" smtClean="0"/>
              <a:t>		</a:t>
            </a:r>
            <a:r>
              <a:rPr lang="en-US" dirty="0" err="1" smtClean="0"/>
              <a:t>EndWhile</a:t>
            </a:r>
            <a:endParaRPr lang="en-US" dirty="0" smtClean="0"/>
          </a:p>
          <a:p>
            <a:pPr>
              <a:buNone/>
            </a:pPr>
            <a:r>
              <a:rPr lang="en-US" dirty="0" smtClean="0"/>
              <a:t>Step 4:	S2[Length]= NULL</a:t>
            </a:r>
          </a:p>
          <a:p>
            <a:pPr>
              <a:buNone/>
            </a:pPr>
            <a:r>
              <a:rPr lang="en-US" dirty="0" smtClean="0"/>
              <a:t>Step 5:	END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t>Concate</a:t>
            </a:r>
            <a:r>
              <a:rPr lang="en-US" dirty="0" smtClean="0"/>
              <a:t> two Strings to form new String.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This operation is used to </a:t>
            </a:r>
            <a:r>
              <a:rPr lang="en-US" dirty="0" err="1" smtClean="0"/>
              <a:t>concate</a:t>
            </a:r>
            <a:r>
              <a:rPr lang="en-US" dirty="0" smtClean="0"/>
              <a:t> (combine) two string to form a new string. </a:t>
            </a:r>
          </a:p>
          <a:p>
            <a:pPr algn="just"/>
            <a:r>
              <a:rPr lang="en-US" dirty="0" smtClean="0"/>
              <a:t>In order to merge two strings, first we have to copy all the characters of first string into new string until NULL character is encountered in the first string. </a:t>
            </a:r>
          </a:p>
          <a:p>
            <a:pPr algn="just"/>
            <a:r>
              <a:rPr lang="en-US" dirty="0" smtClean="0"/>
              <a:t>After copying all the characters of first string into new string we have to copy all the characters of second string into new string until NULL character is encountered in the second string. </a:t>
            </a:r>
          </a:p>
          <a:p>
            <a:pPr algn="just"/>
            <a:r>
              <a:rPr lang="en-US" dirty="0" smtClean="0"/>
              <a:t>Thus concatenation of two strings is similar to the copying of string.</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to </a:t>
            </a:r>
            <a:r>
              <a:rPr lang="en-US" b="1" dirty="0" err="1" smtClean="0"/>
              <a:t>Concate</a:t>
            </a:r>
            <a:r>
              <a:rPr lang="en-US" b="1" dirty="0" smtClean="0"/>
              <a:t> two Strings</a:t>
            </a:r>
            <a:endParaRPr lang="en-US" dirty="0"/>
          </a:p>
        </p:txBody>
      </p:sp>
      <p:sp>
        <p:nvSpPr>
          <p:cNvPr id="3" name="Content Placeholder 2"/>
          <p:cNvSpPr>
            <a:spLocks noGrp="1"/>
          </p:cNvSpPr>
          <p:nvPr>
            <p:ph idx="1"/>
          </p:nvPr>
        </p:nvSpPr>
        <p:spPr>
          <a:xfrm>
            <a:off x="457200" y="1935480"/>
            <a:ext cx="8229600" cy="4693920"/>
          </a:xfrm>
        </p:spPr>
        <p:txBody>
          <a:bodyPr>
            <a:normAutofit fontScale="85000" lnSpcReduction="20000"/>
          </a:bodyPr>
          <a:lstStyle/>
          <a:p>
            <a:pPr>
              <a:buNone/>
            </a:pPr>
            <a:r>
              <a:rPr lang="en-US" dirty="0" smtClean="0"/>
              <a:t>Step 1:		START</a:t>
            </a:r>
          </a:p>
          <a:p>
            <a:pPr>
              <a:buNone/>
            </a:pPr>
            <a:r>
              <a:rPr lang="en-US" dirty="0" smtClean="0"/>
              <a:t>Step 2:		Length1 = 0, Length2 = 0</a:t>
            </a:r>
          </a:p>
          <a:p>
            <a:pPr>
              <a:buNone/>
            </a:pPr>
            <a:r>
              <a:rPr lang="en-US" dirty="0" smtClean="0"/>
              <a:t>Step 3:		While S1 [Length1] ≠ NULL</a:t>
            </a:r>
          </a:p>
          <a:p>
            <a:pPr>
              <a:buNone/>
            </a:pPr>
            <a:r>
              <a:rPr lang="en-US" dirty="0" smtClean="0"/>
              <a:t>				S3 [Length1] = S1 [Length1]</a:t>
            </a:r>
          </a:p>
          <a:p>
            <a:pPr>
              <a:buNone/>
            </a:pPr>
            <a:r>
              <a:rPr lang="en-US" dirty="0" smtClean="0"/>
              <a:t>				Length1 = Length1+1</a:t>
            </a:r>
          </a:p>
          <a:p>
            <a:pPr>
              <a:buNone/>
            </a:pPr>
            <a:r>
              <a:rPr lang="en-US" dirty="0" smtClean="0"/>
              <a:t>			</a:t>
            </a:r>
            <a:r>
              <a:rPr lang="en-US" dirty="0" err="1" smtClean="0"/>
              <a:t>Endwhile</a:t>
            </a:r>
            <a:endParaRPr lang="en-US" dirty="0" smtClean="0"/>
          </a:p>
          <a:p>
            <a:pPr>
              <a:buNone/>
            </a:pPr>
            <a:r>
              <a:rPr lang="en-US" dirty="0" smtClean="0"/>
              <a:t>Step 4:		While S2 [Length2] ≠ NULL</a:t>
            </a:r>
          </a:p>
          <a:p>
            <a:pPr>
              <a:buNone/>
            </a:pPr>
            <a:r>
              <a:rPr lang="en-US" dirty="0" smtClean="0"/>
              <a:t>				S3 [Length1] = S2[Length2]</a:t>
            </a:r>
          </a:p>
          <a:p>
            <a:pPr>
              <a:buNone/>
            </a:pPr>
            <a:r>
              <a:rPr lang="en-US" dirty="0" smtClean="0"/>
              <a:t>				Length1 = Length1+1 </a:t>
            </a:r>
          </a:p>
          <a:p>
            <a:pPr>
              <a:buNone/>
            </a:pPr>
            <a:r>
              <a:rPr lang="en-US" dirty="0" smtClean="0"/>
              <a:t>				Length2 = Length2+1</a:t>
            </a:r>
          </a:p>
          <a:p>
            <a:pPr>
              <a:buNone/>
            </a:pPr>
            <a:r>
              <a:rPr lang="en-US" dirty="0" smtClean="0"/>
              <a:t>			</a:t>
            </a:r>
            <a:r>
              <a:rPr lang="en-US" dirty="0" err="1" smtClean="0"/>
              <a:t>Endwhile</a:t>
            </a:r>
            <a:endParaRPr lang="en-US" dirty="0" smtClean="0"/>
          </a:p>
          <a:p>
            <a:pPr>
              <a:buNone/>
            </a:pPr>
            <a:r>
              <a:rPr lang="en-US" dirty="0" smtClean="0"/>
              <a:t>Step 5:		S3 [Length1] = NULL</a:t>
            </a:r>
          </a:p>
          <a:p>
            <a:pPr>
              <a:buNone/>
            </a:pPr>
            <a:r>
              <a:rPr lang="en-US" dirty="0" smtClean="0"/>
              <a:t>Step 6:		END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Concate</a:t>
            </a:r>
            <a:r>
              <a:rPr lang="en-US" dirty="0" smtClean="0"/>
              <a:t> two Strings to form new String.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This operation is used to </a:t>
            </a:r>
            <a:r>
              <a:rPr lang="en-US" dirty="0" err="1" smtClean="0"/>
              <a:t>concate</a:t>
            </a:r>
            <a:r>
              <a:rPr lang="en-US" dirty="0" smtClean="0"/>
              <a:t> (combine) two string to form a new string. </a:t>
            </a:r>
          </a:p>
          <a:p>
            <a:pPr algn="just"/>
            <a:r>
              <a:rPr lang="en-US" dirty="0" smtClean="0"/>
              <a:t>In order to merge two strings, first we have to copy all the characters of first string into new string until NULL character is encountered in the first string. </a:t>
            </a:r>
          </a:p>
          <a:p>
            <a:pPr algn="just"/>
            <a:r>
              <a:rPr lang="en-US" dirty="0" smtClean="0"/>
              <a:t>After copying all the characters of first string into new string we have to copy all the characters of second string into new string until NULL character is encountered in the second string. </a:t>
            </a:r>
          </a:p>
          <a:p>
            <a:pPr algn="just"/>
            <a:r>
              <a:rPr lang="en-US" dirty="0" smtClean="0"/>
              <a:t>Thus concatenation of two strings is similar to the copying of string.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b="1" dirty="0" smtClean="0">
                <a:sym typeface="Wingdings" pitchFamily="2" charset="2"/>
              </a:rPr>
              <a:t>Strings</a:t>
            </a:r>
            <a:endParaRPr lang="en-US" dirty="0"/>
          </a:p>
        </p:txBody>
      </p:sp>
      <p:sp>
        <p:nvSpPr>
          <p:cNvPr id="3" name="Content Placeholder 2"/>
          <p:cNvSpPr>
            <a:spLocks noGrp="1"/>
          </p:cNvSpPr>
          <p:nvPr>
            <p:ph idx="1"/>
          </p:nvPr>
        </p:nvSpPr>
        <p:spPr>
          <a:xfrm>
            <a:off x="457200" y="1935480"/>
            <a:ext cx="8229600" cy="4693920"/>
          </a:xfrm>
        </p:spPr>
        <p:txBody>
          <a:bodyPr>
            <a:normAutofit fontScale="92500" lnSpcReduction="10000"/>
          </a:bodyPr>
          <a:lstStyle/>
          <a:p>
            <a:pPr algn="just"/>
            <a:r>
              <a:rPr lang="en-US" sz="2800" b="1" dirty="0" smtClean="0"/>
              <a:t>What is String</a:t>
            </a:r>
            <a:endParaRPr lang="en-US" sz="2800" dirty="0" smtClean="0">
              <a:solidFill>
                <a:schemeClr val="tx1">
                  <a:lumMod val="75000"/>
                  <a:lumOff val="25000"/>
                </a:schemeClr>
              </a:solidFill>
              <a:sym typeface="Wingdings" pitchFamily="2" charset="2"/>
            </a:endParaRPr>
          </a:p>
          <a:p>
            <a:pPr lvl="1" algn="just">
              <a:buFont typeface="Constantia" pitchFamily="18" charset="0"/>
              <a:buChar char="√"/>
            </a:pPr>
            <a:r>
              <a:rPr lang="en-US" sz="2800" dirty="0" smtClean="0">
                <a:solidFill>
                  <a:schemeClr val="tx1">
                    <a:lumMod val="75000"/>
                    <a:lumOff val="25000"/>
                  </a:schemeClr>
                </a:solidFill>
                <a:sym typeface="Wingdings" pitchFamily="2" charset="2"/>
              </a:rPr>
              <a:t>A string is defined as a sequence of characters or group of characters. </a:t>
            </a:r>
          </a:p>
          <a:p>
            <a:pPr lvl="1" algn="just">
              <a:buFont typeface="Constantia" pitchFamily="18" charset="0"/>
              <a:buChar char="√"/>
            </a:pPr>
            <a:r>
              <a:rPr lang="en-US" sz="2800" dirty="0" smtClean="0">
                <a:solidFill>
                  <a:schemeClr val="tx1">
                    <a:lumMod val="75000"/>
                    <a:lumOff val="25000"/>
                  </a:schemeClr>
                </a:solidFill>
                <a:sym typeface="Wingdings" pitchFamily="2" charset="2"/>
              </a:rPr>
              <a:t>A string is always enclosed between double quotation marks. </a:t>
            </a:r>
          </a:p>
          <a:p>
            <a:pPr lvl="1" algn="just">
              <a:buFont typeface="Constantia" pitchFamily="18" charset="0"/>
              <a:buChar char="√"/>
            </a:pPr>
            <a:r>
              <a:rPr lang="en-US" sz="2800" dirty="0" smtClean="0">
                <a:solidFill>
                  <a:schemeClr val="tx1">
                    <a:lumMod val="75000"/>
                    <a:lumOff val="25000"/>
                  </a:schemeClr>
                </a:solidFill>
                <a:sym typeface="Wingdings" pitchFamily="2" charset="2"/>
              </a:rPr>
              <a:t>In terms of programming languages a string is defined as an array of character. Because an array is a collection of variables of same data type and string is a collection of characters. </a:t>
            </a:r>
          </a:p>
          <a:p>
            <a:pPr lvl="1" algn="just">
              <a:buFont typeface="Constantia" pitchFamily="18" charset="0"/>
              <a:buChar char="√"/>
            </a:pPr>
            <a:r>
              <a:rPr lang="en-US" sz="2800" dirty="0" smtClean="0">
                <a:solidFill>
                  <a:schemeClr val="tx1">
                    <a:lumMod val="75000"/>
                    <a:lumOff val="25000"/>
                  </a:schemeClr>
                </a:solidFill>
                <a:sym typeface="Wingdings" pitchFamily="2" charset="2"/>
              </a:rPr>
              <a:t>We can store letters (A-Z, a-z), digits (0 – 9) and special characters such as +, -, *, %, /, () [] {} $ # &amp; , . ? “ “ ‘ ‘ @ etc into string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to </a:t>
            </a:r>
            <a:r>
              <a:rPr lang="en-US" b="1" dirty="0" err="1" smtClean="0"/>
              <a:t>Concate</a:t>
            </a:r>
            <a:r>
              <a:rPr lang="en-US" b="1" dirty="0" smtClean="0"/>
              <a:t> two Strings</a:t>
            </a:r>
            <a:endParaRPr lang="en-US" dirty="0"/>
          </a:p>
        </p:txBody>
      </p:sp>
      <p:sp>
        <p:nvSpPr>
          <p:cNvPr id="3" name="Content Placeholder 2"/>
          <p:cNvSpPr>
            <a:spLocks noGrp="1"/>
          </p:cNvSpPr>
          <p:nvPr>
            <p:ph idx="1"/>
          </p:nvPr>
        </p:nvSpPr>
        <p:spPr>
          <a:xfrm>
            <a:off x="457200" y="1828800"/>
            <a:ext cx="8229600" cy="4922520"/>
          </a:xfrm>
        </p:spPr>
        <p:txBody>
          <a:bodyPr>
            <a:normAutofit fontScale="92500" lnSpcReduction="10000"/>
          </a:bodyPr>
          <a:lstStyle/>
          <a:p>
            <a:pPr>
              <a:buNone/>
            </a:pPr>
            <a:r>
              <a:rPr lang="en-US" dirty="0" smtClean="0"/>
              <a:t>Step 1:		START</a:t>
            </a:r>
          </a:p>
          <a:p>
            <a:pPr>
              <a:buNone/>
            </a:pPr>
            <a:r>
              <a:rPr lang="en-US" dirty="0" smtClean="0"/>
              <a:t>Step 2:		Length1 = 0 , Length2 = 0</a:t>
            </a:r>
          </a:p>
          <a:p>
            <a:pPr>
              <a:buNone/>
            </a:pPr>
            <a:r>
              <a:rPr lang="en-US" dirty="0" smtClean="0"/>
              <a:t>Step 3:		WHILE S1 [Length1] ≠ NULL</a:t>
            </a:r>
          </a:p>
          <a:p>
            <a:pPr>
              <a:buNone/>
            </a:pPr>
            <a:r>
              <a:rPr lang="en-US" dirty="0" smtClean="0"/>
              <a:t>Step 4:		S3 [Length1] = S1 [Length1]</a:t>
            </a:r>
          </a:p>
          <a:p>
            <a:pPr>
              <a:buNone/>
            </a:pPr>
            <a:r>
              <a:rPr lang="en-US" dirty="0" smtClean="0"/>
              <a:t>			Length1 = Length1+1</a:t>
            </a:r>
          </a:p>
          <a:p>
            <a:pPr>
              <a:buNone/>
            </a:pPr>
            <a:r>
              <a:rPr lang="en-US" dirty="0" smtClean="0"/>
              <a:t>Step 5:		WHILE S2 [Length2] ≠ NULL</a:t>
            </a:r>
          </a:p>
          <a:p>
            <a:pPr>
              <a:buNone/>
            </a:pPr>
            <a:r>
              <a:rPr lang="en-US" dirty="0" smtClean="0"/>
              <a:t>				S3 [Length1] = S2[Length2]</a:t>
            </a:r>
          </a:p>
          <a:p>
            <a:pPr>
              <a:buNone/>
            </a:pPr>
            <a:r>
              <a:rPr lang="en-US" dirty="0" smtClean="0"/>
              <a:t>				Length1 = Length1+1</a:t>
            </a:r>
          </a:p>
          <a:p>
            <a:pPr>
              <a:buNone/>
            </a:pPr>
            <a:r>
              <a:rPr lang="en-US" dirty="0" smtClean="0"/>
              <a:t>				Length2 = Length2+1</a:t>
            </a:r>
          </a:p>
          <a:p>
            <a:pPr>
              <a:buNone/>
            </a:pPr>
            <a:r>
              <a:rPr lang="en-US" dirty="0" smtClean="0"/>
              <a:t>			ENDWHILE</a:t>
            </a:r>
          </a:p>
          <a:p>
            <a:pPr>
              <a:buNone/>
            </a:pPr>
            <a:r>
              <a:rPr lang="en-US" dirty="0" smtClean="0"/>
              <a:t>Step 6:		S3 [Length1] = NULL</a:t>
            </a:r>
          </a:p>
          <a:p>
            <a:pPr>
              <a:buNone/>
            </a:pPr>
            <a:r>
              <a:rPr lang="en-US" dirty="0" smtClean="0"/>
              <a:t>Step 7:		END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Compare two Strings for equality.</a:t>
            </a:r>
            <a:endParaRPr lang="en-US" dirty="0"/>
          </a:p>
        </p:txBody>
      </p:sp>
      <p:sp>
        <p:nvSpPr>
          <p:cNvPr id="3" name="Content Placeholder 2"/>
          <p:cNvSpPr>
            <a:spLocks noGrp="1"/>
          </p:cNvSpPr>
          <p:nvPr>
            <p:ph idx="1"/>
          </p:nvPr>
        </p:nvSpPr>
        <p:spPr/>
        <p:txBody>
          <a:bodyPr>
            <a:normAutofit/>
          </a:bodyPr>
          <a:lstStyle/>
          <a:p>
            <a:pPr algn="just"/>
            <a:r>
              <a:rPr lang="en-US" dirty="0" smtClean="0"/>
              <a:t>This operation is used to compare two strings. Two strings are said to be equal only when all the characters at corresponding positions in both string are equal. </a:t>
            </a:r>
          </a:p>
          <a:p>
            <a:pPr algn="just"/>
            <a:r>
              <a:rPr lang="en-US" dirty="0" smtClean="0"/>
              <a:t>In order to compare two strings, first we have to find length of both strings. If length of both strings is not equal then strings are not equal. But if length of both strings is equal then we have to compare each character of both strings. </a:t>
            </a:r>
          </a:p>
          <a:p>
            <a:pPr algn="just"/>
            <a:r>
              <a:rPr lang="en-US" dirty="0" smtClean="0"/>
              <a:t>If all the characters at corresponding positions in both strings are equal then strings are said to be equal.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rmAutofit fontScale="90000"/>
          </a:bodyPr>
          <a:lstStyle/>
          <a:p>
            <a:r>
              <a:rPr lang="en-US" b="1" dirty="0" smtClean="0"/>
              <a:t>Algorithm to Compare Two Strings</a:t>
            </a:r>
            <a:endParaRPr lang="en-US" dirty="0"/>
          </a:p>
        </p:txBody>
      </p:sp>
      <p:sp>
        <p:nvSpPr>
          <p:cNvPr id="3" name="Content Placeholder 2"/>
          <p:cNvSpPr>
            <a:spLocks noGrp="1"/>
          </p:cNvSpPr>
          <p:nvPr>
            <p:ph idx="1"/>
          </p:nvPr>
        </p:nvSpPr>
        <p:spPr>
          <a:xfrm>
            <a:off x="457200" y="1447800"/>
            <a:ext cx="8229600" cy="5257800"/>
          </a:xfrm>
        </p:spPr>
        <p:txBody>
          <a:bodyPr>
            <a:normAutofit fontScale="70000" lnSpcReduction="20000"/>
          </a:bodyPr>
          <a:lstStyle/>
          <a:p>
            <a:pPr>
              <a:buNone/>
            </a:pPr>
            <a:r>
              <a:rPr lang="en-US" dirty="0" smtClean="0"/>
              <a:t>Step 1:	START</a:t>
            </a:r>
          </a:p>
          <a:p>
            <a:pPr>
              <a:buNone/>
            </a:pPr>
            <a:r>
              <a:rPr lang="en-US" dirty="0" smtClean="0"/>
              <a:t>Step 2:	Length = 0  ,  EQUAL = 0</a:t>
            </a:r>
          </a:p>
          <a:p>
            <a:pPr>
              <a:buNone/>
            </a:pPr>
            <a:r>
              <a:rPr lang="en-US" dirty="0" smtClean="0"/>
              <a:t>Step 3:	Length1 = </a:t>
            </a:r>
            <a:r>
              <a:rPr lang="en-US" dirty="0" err="1" smtClean="0"/>
              <a:t>strlen</a:t>
            </a:r>
            <a:r>
              <a:rPr lang="en-US" dirty="0" smtClean="0"/>
              <a:t> (s1)   ,    Length2 = </a:t>
            </a:r>
            <a:r>
              <a:rPr lang="en-US" dirty="0" err="1" smtClean="0"/>
              <a:t>strlen</a:t>
            </a:r>
            <a:r>
              <a:rPr lang="en-US" dirty="0" smtClean="0"/>
              <a:t> (s2)</a:t>
            </a:r>
          </a:p>
          <a:p>
            <a:pPr>
              <a:buNone/>
            </a:pPr>
            <a:r>
              <a:rPr lang="en-US" dirty="0" smtClean="0"/>
              <a:t>Step 4:	If (Length1 ≠ Length2) then</a:t>
            </a:r>
          </a:p>
          <a:p>
            <a:pPr>
              <a:buNone/>
            </a:pPr>
            <a:r>
              <a:rPr lang="en-US" dirty="0" smtClean="0"/>
              <a:t>			Write “Strings are not equal”</a:t>
            </a:r>
          </a:p>
          <a:p>
            <a:pPr>
              <a:buNone/>
            </a:pPr>
            <a:r>
              <a:rPr lang="en-US" dirty="0" smtClean="0"/>
              <a:t>		return</a:t>
            </a:r>
          </a:p>
          <a:p>
            <a:pPr>
              <a:buNone/>
            </a:pPr>
            <a:r>
              <a:rPr lang="en-US" dirty="0" smtClean="0"/>
              <a:t>		</a:t>
            </a:r>
            <a:r>
              <a:rPr lang="en-US" dirty="0" err="1" smtClean="0"/>
              <a:t>Endif</a:t>
            </a:r>
            <a:endParaRPr lang="en-US" dirty="0" smtClean="0"/>
          </a:p>
          <a:p>
            <a:pPr>
              <a:buNone/>
            </a:pPr>
            <a:r>
              <a:rPr lang="en-US" dirty="0" smtClean="0"/>
              <a:t>Step 5:	WHILE s1 [Length] </a:t>
            </a:r>
            <a:r>
              <a:rPr lang="en-US" smtClean="0"/>
              <a:t>≠ NULL &amp; EQUAL=0</a:t>
            </a:r>
            <a:endParaRPr lang="en-US" dirty="0" smtClean="0"/>
          </a:p>
          <a:p>
            <a:pPr>
              <a:buNone/>
            </a:pPr>
            <a:r>
              <a:rPr lang="en-US" dirty="0" smtClean="0"/>
              <a:t>Step 6:	        If s1 [Length] ≠ s2 [Length] then</a:t>
            </a:r>
          </a:p>
          <a:p>
            <a:pPr>
              <a:buNone/>
            </a:pPr>
            <a:r>
              <a:rPr lang="en-US" dirty="0" smtClean="0"/>
              <a:t>			EQUAL = 1</a:t>
            </a:r>
          </a:p>
          <a:p>
            <a:pPr>
              <a:buNone/>
            </a:pPr>
            <a:r>
              <a:rPr lang="en-US" dirty="0" smtClean="0"/>
              <a:t>			Length = Length +1</a:t>
            </a:r>
          </a:p>
          <a:p>
            <a:pPr>
              <a:buNone/>
            </a:pPr>
            <a:r>
              <a:rPr lang="en-US" dirty="0" smtClean="0"/>
              <a:t>		        Else</a:t>
            </a:r>
          </a:p>
          <a:p>
            <a:pPr>
              <a:buNone/>
            </a:pPr>
            <a:r>
              <a:rPr lang="en-US" dirty="0" smtClean="0"/>
              <a:t>			Length = Length + 1</a:t>
            </a:r>
          </a:p>
          <a:p>
            <a:pPr>
              <a:buNone/>
            </a:pPr>
            <a:r>
              <a:rPr lang="en-US" dirty="0" smtClean="0"/>
              <a:t>		ENDWHILE</a:t>
            </a:r>
          </a:p>
          <a:p>
            <a:pPr>
              <a:buNone/>
            </a:pPr>
            <a:r>
              <a:rPr lang="en-US" dirty="0" smtClean="0"/>
              <a:t>Step 7:	If EQUAL = 0 then</a:t>
            </a:r>
          </a:p>
          <a:p>
            <a:pPr>
              <a:buNone/>
            </a:pPr>
            <a:r>
              <a:rPr lang="en-US" dirty="0" smtClean="0"/>
              <a:t>			Write “Strings are equal”</a:t>
            </a:r>
          </a:p>
          <a:p>
            <a:pPr>
              <a:buNone/>
            </a:pPr>
            <a:r>
              <a:rPr lang="en-US" dirty="0" smtClean="0"/>
              <a:t>		Else</a:t>
            </a:r>
          </a:p>
          <a:p>
            <a:pPr>
              <a:buNone/>
            </a:pPr>
            <a:r>
              <a:rPr lang="en-US" dirty="0" smtClean="0"/>
              <a:t>			Write “Strings are not equal”</a:t>
            </a:r>
          </a:p>
          <a:p>
            <a:pPr>
              <a:buNone/>
            </a:pPr>
            <a:r>
              <a:rPr lang="en-US" dirty="0" smtClean="0"/>
              <a:t>Step 8:	END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Create Sub String From Given String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This operation is used to create a substring from given string. We can also say that it is used to extract a portion of given string.</a:t>
            </a:r>
          </a:p>
          <a:p>
            <a:pPr algn="just"/>
            <a:r>
              <a:rPr lang="en-US" dirty="0" smtClean="0"/>
              <a:t>In order to create a substring we have to specify the starting position(SP) in given string from which we want to create a substring and number of characters(N) to be copy from starting position. </a:t>
            </a:r>
          </a:p>
          <a:p>
            <a:pPr algn="just"/>
            <a:r>
              <a:rPr lang="en-US" dirty="0" smtClean="0"/>
              <a:t>In order to create a substring we have to start from starting position in given string and copy characters into substring until specified number of characters are not copied into substring. </a:t>
            </a:r>
          </a:p>
          <a:p>
            <a:pPr algn="just"/>
            <a:r>
              <a:rPr lang="en-US" dirty="0" err="1" smtClean="0"/>
              <a:t>Aftrer</a:t>
            </a:r>
            <a:r>
              <a:rPr lang="en-US" dirty="0" smtClean="0"/>
              <a:t> copying each character from given string into substring the value of N is decremented to keep track of how many characters being copied. </a:t>
            </a:r>
          </a:p>
          <a:p>
            <a:pPr algn="just"/>
            <a:r>
              <a:rPr lang="en-US" dirty="0" smtClean="0"/>
              <a:t>The process of copying characters from given string into substring is repeated </a:t>
            </a:r>
            <a:r>
              <a:rPr lang="en-US" dirty="0" err="1" smtClean="0"/>
              <a:t>untill</a:t>
            </a:r>
            <a:r>
              <a:rPr lang="en-US" dirty="0" smtClean="0"/>
              <a:t> value of N becomes 0.</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a:t>
            </a:r>
            <a:r>
              <a:rPr lang="en-US" dirty="0" smtClean="0"/>
              <a:t> </a:t>
            </a:r>
            <a:r>
              <a:rPr lang="en-US" b="1" dirty="0" smtClean="0"/>
              <a:t>to</a:t>
            </a:r>
            <a:r>
              <a:rPr lang="en-US" dirty="0" smtClean="0"/>
              <a:t> </a:t>
            </a:r>
            <a:r>
              <a:rPr lang="en-US" b="1" dirty="0" smtClean="0"/>
              <a:t>Create Sub String From Given String</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Step 1:	START</a:t>
            </a:r>
          </a:p>
          <a:p>
            <a:pPr>
              <a:buNone/>
            </a:pPr>
            <a:r>
              <a:rPr lang="en-US" dirty="0" smtClean="0"/>
              <a:t>Step 2:	Length = 0</a:t>
            </a:r>
          </a:p>
          <a:p>
            <a:pPr>
              <a:buNone/>
            </a:pPr>
            <a:r>
              <a:rPr lang="en-US" dirty="0" smtClean="0"/>
              <a:t>			SP = SP - 1</a:t>
            </a:r>
          </a:p>
          <a:p>
            <a:pPr>
              <a:buNone/>
            </a:pPr>
            <a:r>
              <a:rPr lang="en-US" dirty="0" smtClean="0"/>
              <a:t>Step 3:	WHILE N &gt; 0</a:t>
            </a:r>
          </a:p>
          <a:p>
            <a:pPr>
              <a:buNone/>
            </a:pPr>
            <a:r>
              <a:rPr lang="en-US" dirty="0" smtClean="0"/>
              <a:t>				S2 [Length] = S1 [SP]</a:t>
            </a:r>
          </a:p>
          <a:p>
            <a:pPr>
              <a:buNone/>
            </a:pPr>
            <a:r>
              <a:rPr lang="en-US" dirty="0" smtClean="0"/>
              <a:t>				Length = Length +1</a:t>
            </a:r>
          </a:p>
          <a:p>
            <a:pPr>
              <a:buNone/>
            </a:pPr>
            <a:r>
              <a:rPr lang="en-US" dirty="0" smtClean="0"/>
              <a:t>				SP  = SP +1</a:t>
            </a:r>
          </a:p>
          <a:p>
            <a:pPr>
              <a:buNone/>
            </a:pPr>
            <a:r>
              <a:rPr lang="en-US" dirty="0" smtClean="0"/>
              <a:t>				N = N-1</a:t>
            </a:r>
          </a:p>
          <a:p>
            <a:pPr>
              <a:buNone/>
            </a:pPr>
            <a:r>
              <a:rPr lang="en-US" dirty="0" smtClean="0"/>
              <a:t>		</a:t>
            </a:r>
            <a:r>
              <a:rPr lang="en-US" dirty="0" err="1" smtClean="0"/>
              <a:t>Endwhile</a:t>
            </a:r>
            <a:endParaRPr lang="en-US" dirty="0" smtClean="0"/>
          </a:p>
          <a:p>
            <a:pPr>
              <a:buNone/>
            </a:pPr>
            <a:r>
              <a:rPr lang="en-US" dirty="0" smtClean="0"/>
              <a:t>Step 4:	S2 [Length] = NULL</a:t>
            </a:r>
          </a:p>
          <a:p>
            <a:pPr>
              <a:buNone/>
            </a:pPr>
            <a:r>
              <a:rPr lang="en-US" dirty="0" smtClean="0"/>
              <a:t>Step 5:	END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given String.</a:t>
            </a:r>
            <a:endParaRPr lang="en-US" dirty="0"/>
          </a:p>
        </p:txBody>
      </p:sp>
      <p:sp>
        <p:nvSpPr>
          <p:cNvPr id="3" name="Content Placeholder 2"/>
          <p:cNvSpPr>
            <a:spLocks noGrp="1"/>
          </p:cNvSpPr>
          <p:nvPr>
            <p:ph idx="1"/>
          </p:nvPr>
        </p:nvSpPr>
        <p:spPr/>
        <p:txBody>
          <a:bodyPr/>
          <a:lstStyle/>
          <a:p>
            <a:pPr algn="just"/>
            <a:r>
              <a:rPr lang="en-US" dirty="0" smtClean="0"/>
              <a:t>This operation is used to reverse the given string. </a:t>
            </a:r>
            <a:br>
              <a:rPr lang="en-US" dirty="0" smtClean="0"/>
            </a:br>
            <a:r>
              <a:rPr lang="en-US" dirty="0" smtClean="0"/>
              <a:t>In order to reverse a given string first we have to find the length of given string. </a:t>
            </a:r>
          </a:p>
          <a:p>
            <a:pPr algn="just"/>
            <a:r>
              <a:rPr lang="en-US" dirty="0" smtClean="0"/>
              <a:t>Once length of the string is found we can start copying characters from the end of given string into new string to produce the reverse of given string.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to Reverse Given String</a:t>
            </a:r>
            <a:endParaRPr lang="en-US" dirty="0"/>
          </a:p>
        </p:txBody>
      </p:sp>
      <p:sp>
        <p:nvSpPr>
          <p:cNvPr id="3" name="Content Placeholder 2"/>
          <p:cNvSpPr>
            <a:spLocks noGrp="1"/>
          </p:cNvSpPr>
          <p:nvPr>
            <p:ph idx="1"/>
          </p:nvPr>
        </p:nvSpPr>
        <p:spPr>
          <a:xfrm>
            <a:off x="457200" y="1935480"/>
            <a:ext cx="8229600" cy="4770120"/>
          </a:xfrm>
        </p:spPr>
        <p:txBody>
          <a:bodyPr>
            <a:normAutofit fontScale="92500" lnSpcReduction="10000"/>
          </a:bodyPr>
          <a:lstStyle/>
          <a:p>
            <a:pPr>
              <a:buNone/>
            </a:pPr>
            <a:r>
              <a:rPr lang="en-US" dirty="0" smtClean="0"/>
              <a:t>Step 1:		START</a:t>
            </a:r>
          </a:p>
          <a:p>
            <a:pPr>
              <a:buNone/>
            </a:pPr>
            <a:r>
              <a:rPr lang="en-US" dirty="0" smtClean="0"/>
              <a:t>Step 2:		Length1 =</a:t>
            </a:r>
            <a:r>
              <a:rPr lang="en-US" dirty="0" err="1" smtClean="0"/>
              <a:t>strlen</a:t>
            </a:r>
            <a:r>
              <a:rPr lang="en-US" dirty="0" smtClean="0"/>
              <a:t> (S1)</a:t>
            </a:r>
          </a:p>
          <a:p>
            <a:pPr>
              <a:buNone/>
            </a:pPr>
            <a:r>
              <a:rPr lang="en-US" dirty="0" smtClean="0"/>
              <a:t>Step 3:		Length1 = Length1 - 1</a:t>
            </a:r>
          </a:p>
          <a:p>
            <a:pPr>
              <a:buNone/>
            </a:pPr>
            <a:r>
              <a:rPr lang="en-US" dirty="0" smtClean="0"/>
              <a:t>			Length2 = 0</a:t>
            </a:r>
          </a:p>
          <a:p>
            <a:pPr>
              <a:buNone/>
            </a:pPr>
            <a:r>
              <a:rPr lang="en-US" dirty="0" smtClean="0"/>
              <a:t>Step 4:		WHILE Length1 &gt;= 0</a:t>
            </a:r>
          </a:p>
          <a:p>
            <a:pPr>
              <a:buNone/>
            </a:pPr>
            <a:r>
              <a:rPr lang="en-US" dirty="0" smtClean="0"/>
              <a:t>				S2 [Length2] =S1 [Length1]</a:t>
            </a:r>
          </a:p>
          <a:p>
            <a:pPr lvl="1">
              <a:buNone/>
            </a:pPr>
            <a:r>
              <a:rPr lang="en-US" dirty="0" smtClean="0"/>
              <a:t>				Length2 = Length2 + 1</a:t>
            </a:r>
          </a:p>
          <a:p>
            <a:pPr>
              <a:buNone/>
            </a:pPr>
            <a:r>
              <a:rPr lang="en-US" dirty="0" smtClean="0"/>
              <a:t>				Length1 = Length1 -1</a:t>
            </a:r>
          </a:p>
          <a:p>
            <a:pPr>
              <a:buNone/>
            </a:pPr>
            <a:r>
              <a:rPr lang="en-US" dirty="0" smtClean="0"/>
              <a:t>			ENDWHILE</a:t>
            </a:r>
          </a:p>
          <a:p>
            <a:pPr>
              <a:buNone/>
            </a:pPr>
            <a:r>
              <a:rPr lang="en-US" dirty="0" smtClean="0"/>
              <a:t>Step 5:		S2 [Length2] = NULL</a:t>
            </a:r>
          </a:p>
          <a:p>
            <a:pPr>
              <a:buNone/>
            </a:pPr>
            <a:r>
              <a:rPr lang="en-US" dirty="0" smtClean="0"/>
              <a:t>Step 6:		END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Append String at the end of given String</a:t>
            </a:r>
            <a:endParaRPr lang="en-US" dirty="0"/>
          </a:p>
        </p:txBody>
      </p:sp>
      <p:sp>
        <p:nvSpPr>
          <p:cNvPr id="3" name="Content Placeholder 2"/>
          <p:cNvSpPr>
            <a:spLocks noGrp="1"/>
          </p:cNvSpPr>
          <p:nvPr>
            <p:ph idx="1"/>
          </p:nvPr>
        </p:nvSpPr>
        <p:spPr/>
        <p:txBody>
          <a:bodyPr/>
          <a:lstStyle/>
          <a:p>
            <a:pPr algn="just"/>
            <a:r>
              <a:rPr lang="en-US" dirty="0" smtClean="0"/>
              <a:t>This operation is used to append a new string at the end of existing string. </a:t>
            </a:r>
          </a:p>
          <a:p>
            <a:pPr algn="just"/>
            <a:r>
              <a:rPr lang="en-US" dirty="0" smtClean="0"/>
              <a:t>In order to append new string first we have to find length of existing string. </a:t>
            </a:r>
          </a:p>
          <a:p>
            <a:pPr algn="just"/>
            <a:r>
              <a:rPr lang="en-US" dirty="0" smtClean="0"/>
              <a:t>Once length of existing string is found we can start copying characters from new string into existing string </a:t>
            </a:r>
            <a:r>
              <a:rPr lang="en-US" dirty="0" err="1" smtClean="0"/>
              <a:t>untill</a:t>
            </a:r>
            <a:r>
              <a:rPr lang="en-US" dirty="0" smtClean="0"/>
              <a:t> NULL character is encountered in new string.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to</a:t>
            </a:r>
            <a:r>
              <a:rPr lang="en-US" dirty="0" smtClean="0"/>
              <a:t> </a:t>
            </a:r>
            <a:r>
              <a:rPr lang="en-US" b="1" dirty="0" smtClean="0"/>
              <a:t>Append String at the end of given String</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Step 1:		START</a:t>
            </a:r>
          </a:p>
          <a:p>
            <a:pPr>
              <a:buNone/>
            </a:pPr>
            <a:r>
              <a:rPr lang="en-US" dirty="0" smtClean="0"/>
              <a:t>Step 2:	Length1 = </a:t>
            </a:r>
            <a:r>
              <a:rPr lang="en-US" dirty="0" err="1" smtClean="0"/>
              <a:t>strlen</a:t>
            </a:r>
            <a:r>
              <a:rPr lang="en-US" dirty="0" smtClean="0"/>
              <a:t>(S1)</a:t>
            </a:r>
          </a:p>
          <a:p>
            <a:pPr>
              <a:buNone/>
            </a:pPr>
            <a:r>
              <a:rPr lang="en-US" dirty="0" smtClean="0"/>
              <a:t>			Length2 = 0</a:t>
            </a:r>
          </a:p>
          <a:p>
            <a:pPr>
              <a:buNone/>
            </a:pPr>
            <a:r>
              <a:rPr lang="en-US" dirty="0" smtClean="0"/>
              <a:t>Step 3:	WHILE S2[Length2] ≠ NULL   </a:t>
            </a:r>
          </a:p>
          <a:p>
            <a:pPr>
              <a:buNone/>
            </a:pPr>
            <a:r>
              <a:rPr lang="en-US" dirty="0" smtClean="0"/>
              <a:t>				S1[Length1] = S2 [Length2]</a:t>
            </a:r>
          </a:p>
          <a:p>
            <a:pPr>
              <a:buNone/>
            </a:pPr>
            <a:r>
              <a:rPr lang="en-US" dirty="0" smtClean="0"/>
              <a:t>				Length1 = Length1 + 1</a:t>
            </a:r>
          </a:p>
          <a:p>
            <a:pPr>
              <a:buNone/>
            </a:pPr>
            <a:r>
              <a:rPr lang="en-US" dirty="0" smtClean="0"/>
              <a:t>				Length2 = Length2 + 1</a:t>
            </a:r>
          </a:p>
          <a:p>
            <a:pPr>
              <a:buNone/>
            </a:pPr>
            <a:r>
              <a:rPr lang="en-US" dirty="0" smtClean="0"/>
              <a:t>			ENDWHILE</a:t>
            </a:r>
          </a:p>
          <a:p>
            <a:pPr>
              <a:buNone/>
            </a:pPr>
            <a:r>
              <a:rPr lang="en-US" dirty="0" smtClean="0"/>
              <a:t>Step 4:	S1[Length1] = NULL</a:t>
            </a:r>
          </a:p>
          <a:p>
            <a:pPr>
              <a:buNone/>
            </a:pPr>
            <a:r>
              <a:rPr lang="en-US" dirty="0" smtClean="0"/>
              <a:t>Step 5:	END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Palindrome</a:t>
            </a:r>
            <a:endParaRPr lang="en-US" dirty="0"/>
          </a:p>
        </p:txBody>
      </p:sp>
      <p:sp>
        <p:nvSpPr>
          <p:cNvPr id="3" name="Content Placeholder 2"/>
          <p:cNvSpPr>
            <a:spLocks noGrp="1"/>
          </p:cNvSpPr>
          <p:nvPr>
            <p:ph idx="1"/>
          </p:nvPr>
        </p:nvSpPr>
        <p:spPr>
          <a:xfrm>
            <a:off x="457200" y="1935480"/>
            <a:ext cx="8229600" cy="4693920"/>
          </a:xfrm>
        </p:spPr>
        <p:txBody>
          <a:bodyPr>
            <a:normAutofit fontScale="77500" lnSpcReduction="20000"/>
          </a:bodyPr>
          <a:lstStyle/>
          <a:p>
            <a:pPr>
              <a:buNone/>
            </a:pPr>
            <a:r>
              <a:rPr lang="en-US" dirty="0" smtClean="0"/>
              <a:t>Step 1:		START</a:t>
            </a:r>
          </a:p>
          <a:p>
            <a:pPr>
              <a:buNone/>
            </a:pPr>
            <a:r>
              <a:rPr lang="en-US" dirty="0" smtClean="0"/>
              <a:t>Step 2:		Length1 =</a:t>
            </a:r>
            <a:r>
              <a:rPr lang="en-US" dirty="0" err="1" smtClean="0"/>
              <a:t>strlen</a:t>
            </a:r>
            <a:r>
              <a:rPr lang="en-US" dirty="0" smtClean="0"/>
              <a:t> (S1)</a:t>
            </a:r>
          </a:p>
          <a:p>
            <a:pPr>
              <a:buNone/>
            </a:pPr>
            <a:r>
              <a:rPr lang="en-US" dirty="0" smtClean="0"/>
              <a:t>Step 3:		Length1 = Length1 – 1</a:t>
            </a:r>
          </a:p>
          <a:p>
            <a:pPr>
              <a:buNone/>
            </a:pPr>
            <a:r>
              <a:rPr lang="en-US" dirty="0" smtClean="0"/>
              <a:t>Step 4:		Length2 = 0</a:t>
            </a:r>
          </a:p>
          <a:p>
            <a:pPr>
              <a:buNone/>
            </a:pPr>
            <a:r>
              <a:rPr lang="en-US" dirty="0" smtClean="0"/>
              <a:t>Step 5:		WHILE Length1 &gt;= 0 </a:t>
            </a:r>
          </a:p>
          <a:p>
            <a:pPr>
              <a:buNone/>
            </a:pPr>
            <a:r>
              <a:rPr lang="en-US" dirty="0" smtClean="0"/>
              <a:t>				     IF S1 [Length2] !=S1 [Length1]</a:t>
            </a:r>
          </a:p>
          <a:p>
            <a:pPr>
              <a:buNone/>
            </a:pPr>
            <a:r>
              <a:rPr lang="en-US" dirty="0" smtClean="0"/>
              <a:t>					PRINT “Not Palindrome”</a:t>
            </a:r>
          </a:p>
          <a:p>
            <a:pPr>
              <a:buNone/>
            </a:pPr>
            <a:r>
              <a:rPr lang="en-US" dirty="0" smtClean="0"/>
              <a:t>				</a:t>
            </a:r>
            <a:r>
              <a:rPr lang="en-US" smtClean="0"/>
              <a:t>	</a:t>
            </a:r>
            <a:r>
              <a:rPr lang="en-US" smtClean="0"/>
              <a:t>Return</a:t>
            </a:r>
            <a:endParaRPr lang="en-US" dirty="0" smtClean="0"/>
          </a:p>
          <a:p>
            <a:pPr>
              <a:buNone/>
            </a:pPr>
            <a:r>
              <a:rPr lang="en-US" dirty="0" smtClean="0"/>
              <a:t>				      End if	</a:t>
            </a:r>
          </a:p>
          <a:p>
            <a:pPr>
              <a:buNone/>
            </a:pPr>
            <a:r>
              <a:rPr lang="en-US" dirty="0" smtClean="0"/>
              <a:t>   				      Length1=Length1-1</a:t>
            </a:r>
          </a:p>
          <a:p>
            <a:pPr>
              <a:buNone/>
            </a:pPr>
            <a:r>
              <a:rPr lang="en-US" dirty="0" smtClean="0"/>
              <a:t> 				      Length2=Length2+1</a:t>
            </a:r>
          </a:p>
          <a:p>
            <a:pPr>
              <a:buNone/>
            </a:pPr>
            <a:r>
              <a:rPr lang="en-US" dirty="0" smtClean="0"/>
              <a:t>			</a:t>
            </a:r>
            <a:r>
              <a:rPr lang="en-US" dirty="0" err="1" smtClean="0"/>
              <a:t>EndWhile</a:t>
            </a:r>
            <a:endParaRPr lang="en-US" dirty="0" smtClean="0"/>
          </a:p>
          <a:p>
            <a:pPr>
              <a:buNone/>
            </a:pPr>
            <a:r>
              <a:rPr lang="en-US" dirty="0" smtClean="0"/>
              <a:t> Step 6:		Print “String is Palindrome”</a:t>
            </a:r>
          </a:p>
          <a:p>
            <a:pPr>
              <a:buNone/>
            </a:pPr>
            <a:r>
              <a:rPr lang="en-US" dirty="0" smtClean="0"/>
              <a:t>Step 7: End</a:t>
            </a:r>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rmAutofit fontScale="90000"/>
          </a:bodyPr>
          <a:lstStyle/>
          <a:p>
            <a:r>
              <a:rPr lang="en-US" altLang="zh-TW" b="1" dirty="0" smtClean="0">
                <a:sym typeface="Wingdings" pitchFamily="2" charset="2"/>
              </a:rPr>
              <a:t>Strings Cont…</a:t>
            </a:r>
            <a:endParaRPr lang="en-US" dirty="0"/>
          </a:p>
        </p:txBody>
      </p:sp>
      <p:sp>
        <p:nvSpPr>
          <p:cNvPr id="3" name="Content Placeholder 2"/>
          <p:cNvSpPr>
            <a:spLocks noGrp="1"/>
          </p:cNvSpPr>
          <p:nvPr>
            <p:ph idx="1"/>
          </p:nvPr>
        </p:nvSpPr>
        <p:spPr>
          <a:xfrm>
            <a:off x="457200" y="1478280"/>
            <a:ext cx="8229600" cy="5151120"/>
          </a:xfrm>
        </p:spPr>
        <p:txBody>
          <a:bodyPr>
            <a:normAutofit fontScale="92500" lnSpcReduction="20000"/>
          </a:bodyPr>
          <a:lstStyle/>
          <a:p>
            <a:pPr algn="just"/>
            <a:r>
              <a:rPr lang="en-US" sz="2800" b="1" dirty="0" smtClean="0"/>
              <a:t>Representation of string</a:t>
            </a:r>
            <a:endParaRPr lang="en-US" sz="2800" dirty="0" smtClean="0"/>
          </a:p>
          <a:p>
            <a:pPr lvl="1" algn="just">
              <a:buFont typeface="Constantia" pitchFamily="18" charset="0"/>
              <a:buChar char="√"/>
            </a:pPr>
            <a:r>
              <a:rPr lang="en-US" sz="2800" dirty="0" smtClean="0"/>
              <a:t>A string can be represented in the form of array. Because C and C++ supports only character data type and string is a collection of characters. So in order to represent the string we need to declare an array of character</a:t>
            </a:r>
          </a:p>
          <a:p>
            <a:pPr lvl="1" algn="just">
              <a:buFont typeface="Constantia" pitchFamily="18" charset="0"/>
              <a:buChar char="√"/>
            </a:pPr>
            <a:r>
              <a:rPr lang="en-US" sz="2800" dirty="0" smtClean="0"/>
              <a:t>We can declare an array to represent the string as shown below: </a:t>
            </a:r>
          </a:p>
          <a:p>
            <a:pPr lvl="1" algn="just">
              <a:buNone/>
            </a:pPr>
            <a:endParaRPr lang="en-US" sz="1300" dirty="0" smtClean="0"/>
          </a:p>
          <a:p>
            <a:pPr lvl="1" algn="just">
              <a:buNone/>
            </a:pPr>
            <a:r>
              <a:rPr lang="en-US" sz="2800" b="1" dirty="0" smtClean="0"/>
              <a:t>char </a:t>
            </a:r>
            <a:r>
              <a:rPr lang="en-US" sz="2800" b="1" dirty="0" err="1" smtClean="0"/>
              <a:t>StringName</a:t>
            </a:r>
            <a:r>
              <a:rPr lang="en-US" sz="2800" b="1" dirty="0" smtClean="0"/>
              <a:t> [Size];</a:t>
            </a:r>
          </a:p>
          <a:p>
            <a:pPr lvl="1" algn="just">
              <a:buNone/>
            </a:pPr>
            <a:endParaRPr lang="en-US" sz="1200" b="1" dirty="0" smtClean="0"/>
          </a:p>
          <a:p>
            <a:pPr lvl="1" algn="just">
              <a:buFont typeface="Constantia" pitchFamily="18" charset="0"/>
              <a:buChar char="√"/>
            </a:pPr>
            <a:r>
              <a:rPr lang="en-US" sz="2800" b="1" dirty="0" err="1" smtClean="0"/>
              <a:t>StringName</a:t>
            </a:r>
            <a:r>
              <a:rPr lang="en-US" sz="2800" dirty="0" smtClean="0"/>
              <a:t> is the name of the array which holds the value for the string. </a:t>
            </a:r>
          </a:p>
          <a:p>
            <a:pPr lvl="1" algn="just">
              <a:buFont typeface="Constantia" pitchFamily="18" charset="0"/>
              <a:buChar char="√"/>
            </a:pPr>
            <a:r>
              <a:rPr lang="en-US" sz="2800" b="1" dirty="0" smtClean="0"/>
              <a:t>Size</a:t>
            </a:r>
            <a:r>
              <a:rPr lang="en-US" sz="2800" dirty="0" smtClean="0"/>
              <a:t> indicates number of characters that can be stored in the string. </a:t>
            </a:r>
            <a:endParaRPr lang="en-US" sz="2800" b="1" dirty="0" smtClean="0"/>
          </a:p>
          <a:p>
            <a:pPr lvl="1" algn="just">
              <a:buFont typeface="Constantia" pitchFamily="18" charset="0"/>
              <a:buChar char="√"/>
            </a:pPr>
            <a:endParaRPr lang="en-US" sz="2800" dirty="0" smtClean="0">
              <a:solidFill>
                <a:schemeClr val="tx1">
                  <a:lumMod val="75000"/>
                  <a:lumOff val="25000"/>
                </a:schemeClr>
              </a:solidFill>
              <a:sym typeface="Wingdings" pitchFamily="2"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rmAutofit fontScale="90000"/>
          </a:bodyPr>
          <a:lstStyle/>
          <a:p>
            <a:r>
              <a:rPr lang="en-US" altLang="zh-TW" b="1" dirty="0" smtClean="0">
                <a:sym typeface="Wingdings" pitchFamily="2" charset="2"/>
              </a:rPr>
              <a:t>Strings Cont…</a:t>
            </a:r>
            <a:endParaRPr lang="en-US" dirty="0"/>
          </a:p>
        </p:txBody>
      </p:sp>
      <p:sp>
        <p:nvSpPr>
          <p:cNvPr id="3" name="Content Placeholder 2"/>
          <p:cNvSpPr>
            <a:spLocks noGrp="1"/>
          </p:cNvSpPr>
          <p:nvPr>
            <p:ph idx="1"/>
          </p:nvPr>
        </p:nvSpPr>
        <p:spPr>
          <a:xfrm>
            <a:off x="457200" y="1478280"/>
            <a:ext cx="8229600" cy="5151120"/>
          </a:xfrm>
        </p:spPr>
        <p:txBody>
          <a:bodyPr>
            <a:normAutofit fontScale="92500" lnSpcReduction="10000"/>
          </a:bodyPr>
          <a:lstStyle/>
          <a:p>
            <a:pPr algn="just"/>
            <a:r>
              <a:rPr lang="en-US" sz="2800" dirty="0" smtClean="0"/>
              <a:t>Suppose we want to declare a string that can holds the name of the student. We can declare the string as shown below: </a:t>
            </a:r>
          </a:p>
          <a:p>
            <a:pPr algn="just">
              <a:buNone/>
            </a:pPr>
            <a:r>
              <a:rPr lang="en-US" sz="2800" dirty="0" smtClean="0"/>
              <a:t>	char Name [10];</a:t>
            </a:r>
          </a:p>
          <a:p>
            <a:pPr algn="just"/>
            <a:r>
              <a:rPr lang="en-US" sz="2800" dirty="0" smtClean="0"/>
              <a:t>The string we just declare above can store only 9 characters even though the size of the string is of 10 characters. It is because of the fact that the last character in the string is always NULL (‘\0’). </a:t>
            </a:r>
            <a:br>
              <a:rPr lang="en-US" sz="2800" dirty="0" smtClean="0"/>
            </a:br>
            <a:endParaRPr lang="en-US" sz="2800" dirty="0" smtClean="0"/>
          </a:p>
          <a:p>
            <a:pPr algn="just"/>
            <a:r>
              <a:rPr lang="en-US" sz="2800" dirty="0" smtClean="0"/>
              <a:t>NULL character is automatically appended at the end of each string to indicate end of the string. The string that ends with the NULL character is also known as NULL terminated string.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smtClean="0">
                <a:sym typeface="Wingdings" pitchFamily="2" charset="2"/>
              </a:rPr>
              <a:t>Strings Cont…</a:t>
            </a:r>
            <a:endParaRPr lang="en-US" dirty="0"/>
          </a:p>
        </p:txBody>
      </p:sp>
      <p:sp>
        <p:nvSpPr>
          <p:cNvPr id="3" name="Content Placeholder 2"/>
          <p:cNvSpPr>
            <a:spLocks noGrp="1"/>
          </p:cNvSpPr>
          <p:nvPr>
            <p:ph idx="1"/>
          </p:nvPr>
        </p:nvSpPr>
        <p:spPr/>
        <p:txBody>
          <a:bodyPr>
            <a:normAutofit/>
          </a:bodyPr>
          <a:lstStyle/>
          <a:p>
            <a:r>
              <a:rPr lang="en-US" dirty="0" smtClean="0"/>
              <a:t>So while declaring a string the size of the array must be always one greater then the number of characters in the string because the last character is NULL character. </a:t>
            </a:r>
          </a:p>
          <a:p>
            <a:r>
              <a:rPr lang="en-US" dirty="0" smtClean="0"/>
              <a:t>The representation of the string in memory is shown in the figure given below: </a:t>
            </a:r>
          </a:p>
          <a:p>
            <a:pPr>
              <a:buNone/>
            </a:pPr>
            <a:r>
              <a:rPr lang="en-US" dirty="0" smtClean="0"/>
              <a:t>	char Name [10]; </a:t>
            </a:r>
          </a:p>
          <a:p>
            <a:r>
              <a:rPr lang="en-US" dirty="0" smtClean="0"/>
              <a:t>It will occupy 10 bytes in memory in the sequence. </a:t>
            </a:r>
            <a:endParaRPr lang="en-US" dirty="0"/>
          </a:p>
        </p:txBody>
      </p:sp>
      <p:pic>
        <p:nvPicPr>
          <p:cNvPr id="2050" name="Picture 2"/>
          <p:cNvPicPr>
            <a:picLocks noChangeAspect="1" noChangeArrowheads="1"/>
          </p:cNvPicPr>
          <p:nvPr/>
        </p:nvPicPr>
        <p:blipFill>
          <a:blip r:embed="rId2"/>
          <a:srcRect/>
          <a:stretch>
            <a:fillRect/>
          </a:stretch>
        </p:blipFill>
        <p:spPr bwMode="auto">
          <a:xfrm>
            <a:off x="187023" y="5648325"/>
            <a:ext cx="8804577" cy="90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rmAutofit fontScale="90000"/>
          </a:bodyPr>
          <a:lstStyle/>
          <a:p>
            <a:r>
              <a:rPr lang="en-US" altLang="zh-TW" b="1" dirty="0" smtClean="0">
                <a:sym typeface="Wingdings" pitchFamily="2" charset="2"/>
              </a:rPr>
              <a:t>Strings Cont…</a:t>
            </a:r>
            <a:endParaRPr lang="en-US" dirty="0"/>
          </a:p>
        </p:txBody>
      </p:sp>
      <p:sp>
        <p:nvSpPr>
          <p:cNvPr id="3" name="Content Placeholder 2"/>
          <p:cNvSpPr>
            <a:spLocks noGrp="1"/>
          </p:cNvSpPr>
          <p:nvPr>
            <p:ph idx="1"/>
          </p:nvPr>
        </p:nvSpPr>
        <p:spPr>
          <a:xfrm>
            <a:off x="457200" y="1478280"/>
            <a:ext cx="8229600" cy="5151120"/>
          </a:xfrm>
        </p:spPr>
        <p:txBody>
          <a:bodyPr>
            <a:normAutofit/>
          </a:bodyPr>
          <a:lstStyle/>
          <a:p>
            <a:pPr algn="just"/>
            <a:r>
              <a:rPr lang="en-US" sz="2800" b="1" dirty="0" smtClean="0"/>
              <a:t>Reading strings</a:t>
            </a:r>
            <a:endParaRPr lang="en-US" sz="2800" dirty="0" smtClean="0"/>
          </a:p>
          <a:p>
            <a:pPr lvl="1" algn="just">
              <a:buFont typeface="Constantia" pitchFamily="18" charset="0"/>
              <a:buChar char="√"/>
            </a:pPr>
            <a:r>
              <a:rPr lang="en-US" sz="2800" dirty="0" smtClean="0"/>
              <a:t>Reading string means enter value for the string from keyboard. You can enter value of the string at runtime using </a:t>
            </a:r>
            <a:r>
              <a:rPr lang="en-US" sz="2800" dirty="0" err="1" smtClean="0"/>
              <a:t>scanf</a:t>
            </a:r>
            <a:r>
              <a:rPr lang="en-US" sz="2800" dirty="0" smtClean="0"/>
              <a:t> () or gets () functions as shown below:</a:t>
            </a:r>
          </a:p>
          <a:p>
            <a:pPr algn="just">
              <a:buNone/>
            </a:pPr>
            <a:r>
              <a:rPr lang="en-US" dirty="0" smtClean="0"/>
              <a:t>		char Name [10]; </a:t>
            </a:r>
          </a:p>
          <a:p>
            <a:pPr algn="just">
              <a:buNone/>
            </a:pPr>
            <a:endParaRPr lang="en-US" sz="1050" b="1" dirty="0" smtClean="0"/>
          </a:p>
          <a:p>
            <a:pPr algn="just">
              <a:buNone/>
            </a:pPr>
            <a:r>
              <a:rPr lang="en-US" b="1" dirty="0" smtClean="0"/>
              <a:t>			</a:t>
            </a:r>
            <a:r>
              <a:rPr lang="en-US" b="1" dirty="0" err="1" smtClean="0"/>
              <a:t>scanf</a:t>
            </a:r>
            <a:r>
              <a:rPr lang="en-US" b="1" dirty="0" smtClean="0"/>
              <a:t> (“%s”, Name); </a:t>
            </a:r>
          </a:p>
          <a:p>
            <a:pPr algn="just">
              <a:buNone/>
            </a:pPr>
            <a:r>
              <a:rPr lang="en-US" b="1" dirty="0" smtClean="0"/>
              <a:t>				OR </a:t>
            </a:r>
          </a:p>
          <a:p>
            <a:pPr algn="just">
              <a:buNone/>
            </a:pPr>
            <a:r>
              <a:rPr lang="en-US" b="1" dirty="0" smtClean="0"/>
              <a:t>			gets (Name); </a:t>
            </a:r>
            <a:endParaRPr lang="en-US" dirty="0" smtClean="0"/>
          </a:p>
          <a:p>
            <a:pPr lvl="1" algn="just">
              <a:buFont typeface="Constantia" pitchFamily="18" charset="0"/>
              <a:buChar char="√"/>
            </a:pPr>
            <a:endParaRPr lang="en-US" sz="2800" dirty="0" smtClean="0">
              <a:solidFill>
                <a:schemeClr val="tx1">
                  <a:lumMod val="75000"/>
                  <a:lumOff val="25000"/>
                </a:schemeClr>
              </a:solidFill>
              <a:sym typeface="Wingdings" pitchFamily="2" charset="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rmAutofit fontScale="90000"/>
          </a:bodyPr>
          <a:lstStyle/>
          <a:p>
            <a:r>
              <a:rPr lang="en-US" altLang="zh-TW" b="1" dirty="0" smtClean="0">
                <a:sym typeface="Wingdings" pitchFamily="2" charset="2"/>
              </a:rPr>
              <a:t>Strings Cont…</a:t>
            </a:r>
            <a:endParaRPr lang="en-US" dirty="0"/>
          </a:p>
        </p:txBody>
      </p:sp>
      <p:sp>
        <p:nvSpPr>
          <p:cNvPr id="3" name="Content Placeholder 2"/>
          <p:cNvSpPr>
            <a:spLocks noGrp="1"/>
          </p:cNvSpPr>
          <p:nvPr>
            <p:ph idx="1"/>
          </p:nvPr>
        </p:nvSpPr>
        <p:spPr>
          <a:xfrm>
            <a:off x="457200" y="1478280"/>
            <a:ext cx="8229600" cy="5151120"/>
          </a:xfrm>
        </p:spPr>
        <p:txBody>
          <a:bodyPr>
            <a:normAutofit/>
          </a:bodyPr>
          <a:lstStyle/>
          <a:p>
            <a:pPr algn="just"/>
            <a:r>
              <a:rPr lang="en-US" sz="2800" b="1" dirty="0" smtClean="0"/>
              <a:t>Writing strings</a:t>
            </a:r>
            <a:endParaRPr lang="en-US" sz="2800" dirty="0" smtClean="0"/>
          </a:p>
          <a:p>
            <a:pPr lvl="1" algn="just">
              <a:buFont typeface="Constantia" pitchFamily="18" charset="0"/>
              <a:buChar char="√"/>
            </a:pPr>
            <a:r>
              <a:rPr lang="en-US" sz="2800" dirty="0" smtClean="0"/>
              <a:t>Writing means display value of the string. You can display the value of the string at runtime using </a:t>
            </a:r>
            <a:r>
              <a:rPr lang="en-US" sz="2800" dirty="0" err="1" smtClean="0"/>
              <a:t>printf</a:t>
            </a:r>
            <a:r>
              <a:rPr lang="en-US" sz="2800" dirty="0" smtClean="0"/>
              <a:t>() or puts() functions as shown below: </a:t>
            </a:r>
          </a:p>
          <a:p>
            <a:pPr lvl="1" algn="just">
              <a:buFont typeface="Constantia" pitchFamily="18" charset="0"/>
              <a:buChar char="√"/>
            </a:pPr>
            <a:endParaRPr lang="en-US" sz="2800" dirty="0" smtClean="0"/>
          </a:p>
          <a:p>
            <a:pPr lvl="1" algn="just">
              <a:buNone/>
            </a:pPr>
            <a:r>
              <a:rPr lang="en-US" sz="2800" b="1" dirty="0" smtClean="0"/>
              <a:t>	</a:t>
            </a:r>
            <a:r>
              <a:rPr lang="en-US" sz="2600" b="1" dirty="0" err="1" smtClean="0"/>
              <a:t>Printf</a:t>
            </a:r>
            <a:r>
              <a:rPr lang="en-US" sz="2600" b="1" dirty="0" smtClean="0"/>
              <a:t> (“Name = %s”, Name); </a:t>
            </a:r>
          </a:p>
          <a:p>
            <a:pPr lvl="1" algn="just">
              <a:buNone/>
            </a:pPr>
            <a:r>
              <a:rPr lang="en-US" sz="2600" b="1" dirty="0" smtClean="0"/>
              <a:t>			OR </a:t>
            </a:r>
          </a:p>
          <a:p>
            <a:pPr lvl="1" algn="just">
              <a:buNone/>
            </a:pPr>
            <a:r>
              <a:rPr lang="en-US" sz="2600" b="1" dirty="0" smtClean="0"/>
              <a:t>	Puts (Name);</a:t>
            </a:r>
          </a:p>
          <a:p>
            <a:pPr lvl="1" algn="just">
              <a:buFont typeface="Constantia" pitchFamily="18" charset="0"/>
              <a:buChar char="√"/>
            </a:pPr>
            <a:endParaRPr lang="en-US" sz="2800" dirty="0" smtClean="0">
              <a:solidFill>
                <a:schemeClr val="tx1">
                  <a:lumMod val="75000"/>
                  <a:lumOff val="25000"/>
                </a:schemeClr>
              </a:solidFill>
              <a:sym typeface="Wingdings" pitchFamily="2" charset="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Operations</a:t>
            </a:r>
            <a:endParaRPr lang="en-US" dirty="0"/>
          </a:p>
        </p:txBody>
      </p:sp>
      <p:sp>
        <p:nvSpPr>
          <p:cNvPr id="3" name="Content Placeholder 2"/>
          <p:cNvSpPr>
            <a:spLocks noGrp="1"/>
          </p:cNvSpPr>
          <p:nvPr>
            <p:ph idx="1"/>
          </p:nvPr>
        </p:nvSpPr>
        <p:spPr/>
        <p:txBody>
          <a:bodyPr/>
          <a:lstStyle/>
          <a:p>
            <a:r>
              <a:rPr lang="en-US" dirty="0" smtClean="0"/>
              <a:t>Find Length of String.</a:t>
            </a:r>
          </a:p>
          <a:p>
            <a:r>
              <a:rPr lang="en-US" dirty="0" smtClean="0"/>
              <a:t>Copy one String into another String.</a:t>
            </a:r>
          </a:p>
          <a:p>
            <a:r>
              <a:rPr lang="en-US" dirty="0" smtClean="0"/>
              <a:t>Convert String from Lowercase to Uppercase.</a:t>
            </a:r>
          </a:p>
          <a:p>
            <a:r>
              <a:rPr lang="en-US" dirty="0" smtClean="0"/>
              <a:t>Convert String from Uppercase to Lowercase.</a:t>
            </a:r>
          </a:p>
          <a:p>
            <a:r>
              <a:rPr lang="en-US" dirty="0" err="1" smtClean="0"/>
              <a:t>Concate</a:t>
            </a:r>
            <a:r>
              <a:rPr lang="en-US" dirty="0" smtClean="0"/>
              <a:t> two Strings to form new String.</a:t>
            </a:r>
          </a:p>
          <a:p>
            <a:r>
              <a:rPr lang="en-US" dirty="0" smtClean="0"/>
              <a:t>Compare two Strings for equality.</a:t>
            </a:r>
          </a:p>
          <a:p>
            <a:r>
              <a:rPr lang="en-US" dirty="0" smtClean="0"/>
              <a:t>Create Sub String from given String.</a:t>
            </a:r>
          </a:p>
          <a:p>
            <a:r>
              <a:rPr lang="en-US" dirty="0" smtClean="0"/>
              <a:t>Reverse given String.</a:t>
            </a:r>
          </a:p>
          <a:p>
            <a:r>
              <a:rPr lang="en-US" dirty="0" smtClean="0"/>
              <a:t>Append String at the end of given String.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b="1" dirty="0" smtClean="0"/>
              <a:t>Find Length of String</a:t>
            </a:r>
            <a:endParaRPr lang="en-US" b="1" dirty="0"/>
          </a:p>
        </p:txBody>
      </p:sp>
      <p:sp>
        <p:nvSpPr>
          <p:cNvPr id="3" name="Content Placeholder 2"/>
          <p:cNvSpPr>
            <a:spLocks noGrp="1"/>
          </p:cNvSpPr>
          <p:nvPr>
            <p:ph idx="1"/>
          </p:nvPr>
        </p:nvSpPr>
        <p:spPr/>
        <p:txBody>
          <a:bodyPr/>
          <a:lstStyle/>
          <a:p>
            <a:pPr algn="just"/>
            <a:r>
              <a:rPr lang="en-US" dirty="0" smtClean="0"/>
              <a:t>This operation is used to count number of characters in the string. </a:t>
            </a:r>
          </a:p>
          <a:p>
            <a:pPr algn="just"/>
            <a:r>
              <a:rPr lang="en-US" dirty="0" smtClean="0"/>
              <a:t>In order to count number of characters, we have to start counting from the first character in the string which is at index 0 in the array. </a:t>
            </a:r>
          </a:p>
          <a:p>
            <a:pPr algn="just"/>
            <a:r>
              <a:rPr lang="en-US" dirty="0" smtClean="0"/>
              <a:t>The process of counting characters is repeated until NULL character is encountered in the string, because NULL character indicates end of the string.</a:t>
            </a:r>
            <a:endParaRPr lang="en-US" dirty="0"/>
          </a:p>
        </p:txBody>
      </p:sp>
      <p:pic>
        <p:nvPicPr>
          <p:cNvPr id="1026" name="Picture 2"/>
          <p:cNvPicPr>
            <a:picLocks noChangeAspect="1" noChangeArrowheads="1"/>
          </p:cNvPicPr>
          <p:nvPr/>
        </p:nvPicPr>
        <p:blipFill>
          <a:blip r:embed="rId2"/>
          <a:srcRect/>
          <a:stretch>
            <a:fillRect/>
          </a:stretch>
        </p:blipFill>
        <p:spPr bwMode="auto">
          <a:xfrm>
            <a:off x="1295400" y="5486400"/>
            <a:ext cx="6714565"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3085</TotalTime>
  <Words>655</Words>
  <Application>Microsoft Office PowerPoint</Application>
  <PresentationFormat>On-screen Show (4:3)</PresentationFormat>
  <Paragraphs>245</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微軟正黑體</vt:lpstr>
      <vt:lpstr>Calibri</vt:lpstr>
      <vt:lpstr>Constantia</vt:lpstr>
      <vt:lpstr>Wingdings</vt:lpstr>
      <vt:lpstr>Wingdings 2</vt:lpstr>
      <vt:lpstr>Flow</vt:lpstr>
      <vt:lpstr>Lecture # 7-8</vt:lpstr>
      <vt:lpstr>Strings</vt:lpstr>
      <vt:lpstr>Strings Cont…</vt:lpstr>
      <vt:lpstr>Strings Cont…</vt:lpstr>
      <vt:lpstr>Strings Cont…</vt:lpstr>
      <vt:lpstr>Strings Cont…</vt:lpstr>
      <vt:lpstr>Strings Cont…</vt:lpstr>
      <vt:lpstr>String Operations</vt:lpstr>
      <vt:lpstr>Find Length of String</vt:lpstr>
      <vt:lpstr>Algorithm to Find Length of String</vt:lpstr>
      <vt:lpstr>Copy one String into another String</vt:lpstr>
      <vt:lpstr>Algorithm to Copy one String into another String</vt:lpstr>
      <vt:lpstr> Convert String from Lowercase to Uppercase</vt:lpstr>
      <vt:lpstr>Algorithm to Convert string into Uppercase</vt:lpstr>
      <vt:lpstr>Convert String from Uppercase to Lowercase.</vt:lpstr>
      <vt:lpstr>Algorithm to Convert string into Lowercase</vt:lpstr>
      <vt:lpstr> Concate two Strings to form new String.</vt:lpstr>
      <vt:lpstr>Algorithm to Concate two Strings</vt:lpstr>
      <vt:lpstr>Concate two Strings to form new String.</vt:lpstr>
      <vt:lpstr>Algorithm to Concate two Strings</vt:lpstr>
      <vt:lpstr>Compare two Strings for equality.</vt:lpstr>
      <vt:lpstr>Algorithm to Compare Two Strings</vt:lpstr>
      <vt:lpstr>Create Sub String From Given String</vt:lpstr>
      <vt:lpstr>Algorithm to Create Sub String From Given String</vt:lpstr>
      <vt:lpstr>Reverse given String.</vt:lpstr>
      <vt:lpstr>Algorithm to Reverse Given String</vt:lpstr>
      <vt:lpstr>Append String at the end of given String</vt:lpstr>
      <vt:lpstr>Algorithm to Append String at the end of given String</vt:lpstr>
      <vt:lpstr>Palindrome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Qamar</dc:creator>
  <cp:lastModifiedBy>user</cp:lastModifiedBy>
  <cp:revision>252</cp:revision>
  <dcterms:created xsi:type="dcterms:W3CDTF">2006-08-16T00:00:00Z</dcterms:created>
  <dcterms:modified xsi:type="dcterms:W3CDTF">2021-03-03T08:23:36Z</dcterms:modified>
</cp:coreProperties>
</file>