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2" r:id="rId3"/>
    <p:sldId id="323" r:id="rId4"/>
    <p:sldId id="295" r:id="rId5"/>
    <p:sldId id="296" r:id="rId6"/>
    <p:sldId id="297" r:id="rId7"/>
    <p:sldId id="294" r:id="rId8"/>
    <p:sldId id="293" r:id="rId9"/>
    <p:sldId id="257" r:id="rId10"/>
    <p:sldId id="258" r:id="rId11"/>
    <p:sldId id="298" r:id="rId12"/>
    <p:sldId id="259" r:id="rId13"/>
    <p:sldId id="260" r:id="rId14"/>
    <p:sldId id="324" r:id="rId15"/>
    <p:sldId id="325" r:id="rId16"/>
    <p:sldId id="261" r:id="rId17"/>
    <p:sldId id="286" r:id="rId18"/>
    <p:sldId id="326" r:id="rId19"/>
    <p:sldId id="300" r:id="rId20"/>
    <p:sldId id="263" r:id="rId21"/>
    <p:sldId id="338" r:id="rId22"/>
    <p:sldId id="340" r:id="rId23"/>
    <p:sldId id="339" r:id="rId24"/>
    <p:sldId id="341" r:id="rId25"/>
    <p:sldId id="309" r:id="rId26"/>
    <p:sldId id="315" r:id="rId27"/>
    <p:sldId id="354" r:id="rId28"/>
    <p:sldId id="316" r:id="rId29"/>
    <p:sldId id="356" r:id="rId30"/>
    <p:sldId id="357" r:id="rId31"/>
    <p:sldId id="31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03/03/2021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288192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 is node before inserting node</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30</a:t>
            </a:fld>
            <a:endParaRPr lang="en-US"/>
          </a:p>
        </p:txBody>
      </p:sp>
    </p:spTree>
    <p:extLst>
      <p:ext uri="{BB962C8B-B14F-4D97-AF65-F5344CB8AC3E}">
        <p14:creationId xmlns:p14="http://schemas.microsoft.com/office/powerpoint/2010/main" val="98859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 is node before inserting node</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31</a:t>
            </a:fld>
            <a:endParaRPr lang="en-US"/>
          </a:p>
        </p:txBody>
      </p:sp>
    </p:spTree>
    <p:extLst>
      <p:ext uri="{BB962C8B-B14F-4D97-AF65-F5344CB8AC3E}">
        <p14:creationId xmlns:p14="http://schemas.microsoft.com/office/powerpoint/2010/main" val="241099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03/03/2021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a:t>
            </a:r>
            <a:r>
              <a:rPr lang="en-US" smtClean="0"/>
              <a:t># 9-10</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 of Linked Lists</a:t>
            </a:r>
            <a:endParaRPr lang="en-US" dirty="0"/>
          </a:p>
        </p:txBody>
      </p:sp>
      <p:sp>
        <p:nvSpPr>
          <p:cNvPr id="3" name="Content Placeholder 2"/>
          <p:cNvSpPr>
            <a:spLocks noGrp="1"/>
          </p:cNvSpPr>
          <p:nvPr>
            <p:ph idx="1"/>
          </p:nvPr>
        </p:nvSpPr>
        <p:spPr/>
        <p:txBody>
          <a:bodyPr>
            <a:normAutofit/>
          </a:bodyPr>
          <a:lstStyle/>
          <a:p>
            <a:pPr algn="just"/>
            <a:r>
              <a:rPr lang="en-US" dirty="0" smtClean="0"/>
              <a:t>The memory is wasted as pointers require extra memory for storage.</a:t>
            </a:r>
          </a:p>
          <a:p>
            <a:pPr algn="just"/>
            <a:endParaRPr lang="en-US" dirty="0" smtClean="0"/>
          </a:p>
          <a:p>
            <a:pPr algn="just"/>
            <a:r>
              <a:rPr lang="en-US" dirty="0" smtClean="0"/>
              <a:t>Random access is not allowed. We have to access elements sequentially starting from the first node. So we cannot do binary search with linked lists.</a:t>
            </a:r>
          </a:p>
          <a:p>
            <a:pPr algn="just"/>
            <a:endParaRPr lang="en-US" dirty="0" smtClean="0"/>
          </a:p>
          <a:p>
            <a:pPr algn="just"/>
            <a:r>
              <a:rPr lang="en-US" dirty="0" smtClean="0"/>
              <a:t>Reverse Traversing is difficult in linked list.</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Points to Remember</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arenR"/>
            </a:pPr>
            <a:r>
              <a:rPr lang="en-US" dirty="0" smtClean="0"/>
              <a:t>Linked lists are used when the quantity of data is not known prior to execution.</a:t>
            </a:r>
          </a:p>
          <a:p>
            <a:pPr marL="514350" indent="-514350" algn="just">
              <a:buFont typeface="+mj-lt"/>
              <a:buAutoNum type="arabicParenR"/>
            </a:pPr>
            <a:r>
              <a:rPr lang="en-US" dirty="0" smtClean="0"/>
              <a:t>In linked lists, data is stored in the form of nodes and at runtime, memory is allocated for creating nodes.</a:t>
            </a:r>
          </a:p>
          <a:p>
            <a:pPr marL="514350" indent="-514350" algn="just">
              <a:buFont typeface="+mj-lt"/>
              <a:buAutoNum type="arabicParenR"/>
            </a:pPr>
            <a:r>
              <a:rPr lang="en-US" dirty="0" smtClean="0"/>
              <a:t>Due to overhead in memory allocation and </a:t>
            </a:r>
            <a:r>
              <a:rPr lang="en-US" dirty="0" err="1" smtClean="0"/>
              <a:t>deallocation</a:t>
            </a:r>
            <a:r>
              <a:rPr lang="en-US" dirty="0" smtClean="0"/>
              <a:t>, the speed of the program is lower.</a:t>
            </a:r>
          </a:p>
          <a:p>
            <a:pPr marL="514350" indent="-514350" algn="just">
              <a:buFont typeface="+mj-lt"/>
              <a:buAutoNum type="arabicParenR"/>
            </a:pPr>
            <a:r>
              <a:rPr lang="en-US" dirty="0" smtClean="0"/>
              <a:t>The data is accessed using the starting pointer of the list.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Linked Lists</a:t>
            </a:r>
            <a:endParaRPr lang="en-US" dirty="0"/>
          </a:p>
        </p:txBody>
      </p:sp>
      <p:sp>
        <p:nvSpPr>
          <p:cNvPr id="3" name="Content Placeholder 2"/>
          <p:cNvSpPr>
            <a:spLocks noGrp="1"/>
          </p:cNvSpPr>
          <p:nvPr>
            <p:ph idx="1"/>
          </p:nvPr>
        </p:nvSpPr>
        <p:spPr/>
        <p:txBody>
          <a:bodyPr/>
          <a:lstStyle/>
          <a:p>
            <a:pPr algn="just"/>
            <a:r>
              <a:rPr lang="en-US" dirty="0" smtClean="0"/>
              <a:t>Linked lists are used to implement stacks, queues, graphs, etc.</a:t>
            </a:r>
          </a:p>
          <a:p>
            <a:pPr algn="just"/>
            <a:endParaRPr lang="en-US" dirty="0" smtClean="0"/>
          </a:p>
          <a:p>
            <a:pPr algn="just"/>
            <a:r>
              <a:rPr lang="en-US" dirty="0" smtClean="0"/>
              <a:t>Linked lists let you insert elements at the beginning and end of the list.</a:t>
            </a:r>
          </a:p>
          <a:p>
            <a:pPr algn="just"/>
            <a:endParaRPr lang="en-US" dirty="0" smtClean="0"/>
          </a:p>
          <a:p>
            <a:pPr algn="just"/>
            <a:r>
              <a:rPr lang="en-US" dirty="0" smtClean="0"/>
              <a:t>In Linked Lists we don’t need to know the size in advance.</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Linked Lists</a:t>
            </a:r>
            <a:endParaRPr lang="en-US" dirty="0"/>
          </a:p>
        </p:txBody>
      </p:sp>
      <p:sp>
        <p:nvSpPr>
          <p:cNvPr id="3" name="Content Placeholder 2"/>
          <p:cNvSpPr>
            <a:spLocks noGrp="1"/>
          </p:cNvSpPr>
          <p:nvPr>
            <p:ph idx="1"/>
          </p:nvPr>
        </p:nvSpPr>
        <p:spPr/>
        <p:txBody>
          <a:bodyPr/>
          <a:lstStyle/>
          <a:p>
            <a:r>
              <a:rPr lang="en-US" b="1" dirty="0" smtClean="0"/>
              <a:t>Singly Linked List </a:t>
            </a:r>
          </a:p>
          <a:p>
            <a:pPr>
              <a:buNone/>
            </a:pPr>
            <a:r>
              <a:rPr lang="en-US" b="1" dirty="0" smtClean="0"/>
              <a:t> </a:t>
            </a:r>
          </a:p>
          <a:p>
            <a:r>
              <a:rPr lang="en-US" b="1" dirty="0" smtClean="0"/>
              <a:t>Doubly Linked List </a:t>
            </a:r>
          </a:p>
          <a:p>
            <a:endParaRPr lang="en-US" b="1" dirty="0" smtClean="0"/>
          </a:p>
          <a:p>
            <a:r>
              <a:rPr lang="en-US" b="1" dirty="0" smtClean="0"/>
              <a:t>Circular Linked List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Linked List</a:t>
            </a:r>
            <a:endParaRPr lang="en-US" dirty="0"/>
          </a:p>
        </p:txBody>
      </p:sp>
      <p:sp>
        <p:nvSpPr>
          <p:cNvPr id="3" name="Content Placeholder 2"/>
          <p:cNvSpPr>
            <a:spLocks noGrp="1"/>
          </p:cNvSpPr>
          <p:nvPr>
            <p:ph idx="1"/>
          </p:nvPr>
        </p:nvSpPr>
        <p:spPr/>
        <p:txBody>
          <a:bodyPr/>
          <a:lstStyle/>
          <a:p>
            <a:pPr algn="just"/>
            <a:r>
              <a:rPr lang="en-US" b="1" dirty="0" smtClean="0"/>
              <a:t>Single linked list is a sequence of elements in which every element has link to its next element in the sequence.</a:t>
            </a:r>
          </a:p>
          <a:p>
            <a:pPr algn="just"/>
            <a:r>
              <a:rPr lang="en-US" dirty="0" smtClean="0"/>
              <a:t>In any single linked list, the individual element is called as </a:t>
            </a:r>
            <a:r>
              <a:rPr lang="en-US" b="1" dirty="0" smtClean="0"/>
              <a:t>"Node"</a:t>
            </a:r>
            <a:r>
              <a:rPr lang="en-US" dirty="0" smtClean="0"/>
              <a:t>. Every </a:t>
            </a:r>
            <a:r>
              <a:rPr lang="en-US" b="1" dirty="0" smtClean="0"/>
              <a:t>"Node"</a:t>
            </a:r>
            <a:r>
              <a:rPr lang="en-US" dirty="0" smtClean="0"/>
              <a:t> contains two fields, </a:t>
            </a:r>
            <a:r>
              <a:rPr lang="en-US" b="1" dirty="0" smtClean="0"/>
              <a:t>data</a:t>
            </a:r>
            <a:r>
              <a:rPr lang="en-US" dirty="0" smtClean="0"/>
              <a:t> and </a:t>
            </a:r>
            <a:r>
              <a:rPr lang="en-US" b="1" dirty="0" smtClean="0"/>
              <a:t>next</a:t>
            </a:r>
            <a:r>
              <a:rPr lang="en-US" dirty="0" smtClean="0"/>
              <a:t>. The </a:t>
            </a:r>
            <a:r>
              <a:rPr lang="en-US" b="1" dirty="0" smtClean="0"/>
              <a:t>data</a:t>
            </a:r>
            <a:r>
              <a:rPr lang="en-US" dirty="0" smtClean="0"/>
              <a:t> field is used to store actual value of that node and next field is used to store the address of the next node in the sequence.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Linked List</a:t>
            </a:r>
            <a:endParaRPr lang="en-US" dirty="0"/>
          </a:p>
        </p:txBody>
      </p:sp>
      <p:sp>
        <p:nvSpPr>
          <p:cNvPr id="3" name="Content Placeholder 2"/>
          <p:cNvSpPr>
            <a:spLocks noGrp="1"/>
          </p:cNvSpPr>
          <p:nvPr>
            <p:ph idx="1"/>
          </p:nvPr>
        </p:nvSpPr>
        <p:spPr/>
        <p:txBody>
          <a:bodyPr/>
          <a:lstStyle/>
          <a:p>
            <a:pPr algn="just"/>
            <a:r>
              <a:rPr lang="en-US" dirty="0" smtClean="0"/>
              <a:t>In a single linked list, the address of the first node is always stored in a reference node known as </a:t>
            </a:r>
            <a:r>
              <a:rPr lang="en-US" b="1" dirty="0" smtClean="0">
                <a:solidFill>
                  <a:srgbClr val="FF0000"/>
                </a:solidFill>
              </a:rPr>
              <a:t>"front"</a:t>
            </a:r>
            <a:r>
              <a:rPr lang="en-US" dirty="0" smtClean="0"/>
              <a:t> Some times it is also known as </a:t>
            </a:r>
            <a:r>
              <a:rPr lang="en-US" b="1" dirty="0" smtClean="0">
                <a:solidFill>
                  <a:srgbClr val="FF0000"/>
                </a:solidFill>
              </a:rPr>
              <a:t>"head"</a:t>
            </a:r>
            <a:r>
              <a:rPr lang="en-US" dirty="0" smtClean="0"/>
              <a:t>.</a:t>
            </a:r>
          </a:p>
          <a:p>
            <a:pPr algn="just"/>
            <a:endParaRPr lang="en-US" dirty="0" smtClean="0"/>
          </a:p>
          <a:p>
            <a:pPr algn="just"/>
            <a:r>
              <a:rPr lang="en-US" dirty="0" smtClean="0"/>
              <a:t> Always </a:t>
            </a:r>
            <a:r>
              <a:rPr lang="en-US" dirty="0" smtClean="0">
                <a:solidFill>
                  <a:srgbClr val="0070C0"/>
                </a:solidFill>
              </a:rPr>
              <a:t>next part (reference part)</a:t>
            </a:r>
            <a:r>
              <a:rPr lang="en-US" dirty="0" smtClean="0"/>
              <a:t> of the </a:t>
            </a:r>
            <a:r>
              <a:rPr lang="en-US" b="1" dirty="0" smtClean="0">
                <a:solidFill>
                  <a:srgbClr val="0070C0"/>
                </a:solidFill>
              </a:rPr>
              <a:t>last node</a:t>
            </a:r>
            <a:r>
              <a:rPr lang="en-US" dirty="0" smtClean="0"/>
              <a:t> must be </a:t>
            </a:r>
            <a:r>
              <a:rPr lang="en-US" b="1" dirty="0" smtClean="0">
                <a:solidFill>
                  <a:srgbClr val="FF0000"/>
                </a:solidFill>
              </a:rPr>
              <a:t>NULL</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Linked List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Singly linked lists contain nodes which have a data part as well as an address part i.e. next, which points to the next node in sequence of nodes. </a:t>
            </a:r>
          </a:p>
          <a:p>
            <a:pPr algn="just"/>
            <a:r>
              <a:rPr lang="en-US" dirty="0" smtClean="0"/>
              <a:t>In this type of linked list two nodes are linked with each other in sequential linear manner. Movement in forward direction is possible.</a:t>
            </a:r>
          </a:p>
          <a:p>
            <a:pPr algn="just"/>
            <a:r>
              <a:rPr lang="en-US" dirty="0" smtClean="0"/>
              <a:t>The operations we can perform on singly linked lists are </a:t>
            </a:r>
          </a:p>
          <a:p>
            <a:pPr lvl="1" algn="just"/>
            <a:r>
              <a:rPr lang="en-US" dirty="0" smtClean="0"/>
              <a:t>Insertion</a:t>
            </a:r>
          </a:p>
          <a:p>
            <a:pPr lvl="1" algn="just"/>
            <a:r>
              <a:rPr lang="en-US" dirty="0" smtClean="0"/>
              <a:t>Deletion</a:t>
            </a:r>
          </a:p>
          <a:p>
            <a:pPr lvl="1" algn="just"/>
            <a:r>
              <a:rPr lang="en-US" dirty="0" smtClean="0"/>
              <a:t>Traversal.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Linked List</a:t>
            </a:r>
            <a:endParaRPr lang="en-US" dirty="0"/>
          </a:p>
        </p:txBody>
      </p:sp>
      <p:pic>
        <p:nvPicPr>
          <p:cNvPr id="1026" name="Picture 2"/>
          <p:cNvPicPr>
            <a:picLocks noChangeAspect="1" noChangeArrowheads="1"/>
          </p:cNvPicPr>
          <p:nvPr/>
        </p:nvPicPr>
        <p:blipFill>
          <a:blip r:embed="rId2"/>
          <a:srcRect/>
          <a:stretch>
            <a:fillRect/>
          </a:stretch>
        </p:blipFill>
        <p:spPr bwMode="auto">
          <a:xfrm>
            <a:off x="527191" y="2209800"/>
            <a:ext cx="7854809"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399" y="4572000"/>
            <a:ext cx="8710731"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Circular Linked List </a:t>
            </a:r>
            <a:endParaRPr lang="en-US" dirty="0"/>
          </a:p>
        </p:txBody>
      </p:sp>
      <p:sp>
        <p:nvSpPr>
          <p:cNvPr id="3" name="Content Placeholder 2"/>
          <p:cNvSpPr>
            <a:spLocks noGrp="1"/>
          </p:cNvSpPr>
          <p:nvPr>
            <p:ph idx="1"/>
          </p:nvPr>
        </p:nvSpPr>
        <p:spPr/>
        <p:txBody>
          <a:bodyPr/>
          <a:lstStyle/>
          <a:p>
            <a:pPr algn="just"/>
            <a:r>
              <a:rPr lang="en-US" b="1" dirty="0" smtClean="0"/>
              <a:t>Circular linked list is a sequence of elements in which every element has link to its next element in the sequence and the last element has a link to the first element in the sequence.</a:t>
            </a:r>
          </a:p>
          <a:p>
            <a:pPr algn="just"/>
            <a:r>
              <a:rPr lang="en-US" dirty="0" smtClean="0"/>
              <a:t>That means circular linked list is similar to the single linked list except that the last node points to the first node in the list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Circular Linked List </a:t>
            </a:r>
            <a:endParaRPr lang="en-US" dirty="0"/>
          </a:p>
        </p:txBody>
      </p:sp>
      <p:sp>
        <p:nvSpPr>
          <p:cNvPr id="3" name="Content Placeholder 2"/>
          <p:cNvSpPr>
            <a:spLocks noGrp="1"/>
          </p:cNvSpPr>
          <p:nvPr>
            <p:ph idx="1"/>
          </p:nvPr>
        </p:nvSpPr>
        <p:spPr/>
        <p:txBody>
          <a:bodyPr/>
          <a:lstStyle/>
          <a:p>
            <a:pPr algn="just"/>
            <a:r>
              <a:rPr lang="en-US" dirty="0" smtClean="0"/>
              <a:t>In the circular linked list the last node of the list contains the address of the first node and forms a circular chain.</a:t>
            </a:r>
          </a:p>
          <a:p>
            <a:pPr algn="just"/>
            <a:endParaRPr lang="en-US" dirty="0" smtClean="0"/>
          </a:p>
          <a:p>
            <a:pPr algn="just"/>
            <a:r>
              <a:rPr lang="en-US" dirty="0" smtClean="0"/>
              <a:t>In circular linked list the first and last node are adjacent.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Like arrays, Linked List is a dynamic linear data structure. </a:t>
            </a:r>
          </a:p>
          <a:p>
            <a:pPr algn="just"/>
            <a:r>
              <a:rPr lang="en-US" dirty="0" smtClean="0"/>
              <a:t>Unlike arrays, linked list elements are not stored at contiguous location; the elements are linked using pointers.</a:t>
            </a:r>
          </a:p>
          <a:p>
            <a:pPr algn="just"/>
            <a:r>
              <a:rPr lang="en-US" dirty="0" smtClean="0"/>
              <a:t>When we want to work with unknown number of data values, we use a linked list data structure to organize that data. </a:t>
            </a:r>
          </a:p>
          <a:p>
            <a:pPr algn="just"/>
            <a:r>
              <a:rPr lang="en-US" dirty="0" smtClean="0"/>
              <a:t>Linked list is a linear data structure that contains sequence of elements such that each element links to its next element in the sequence. Each element in a linked list is called as </a:t>
            </a:r>
            <a:r>
              <a:rPr lang="en-US" b="1" dirty="0" smtClean="0"/>
              <a:t>"Node"</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Circular Linked List </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4432541"/>
            <a:ext cx="8305800" cy="225961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81000" y="1828800"/>
            <a:ext cx="8229600" cy="22102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Doubly Linked List </a:t>
            </a:r>
            <a:endParaRPr lang="en-US" dirty="0"/>
          </a:p>
        </p:txBody>
      </p:sp>
      <p:sp>
        <p:nvSpPr>
          <p:cNvPr id="3" name="Content Placeholder 2"/>
          <p:cNvSpPr>
            <a:spLocks noGrp="1"/>
          </p:cNvSpPr>
          <p:nvPr>
            <p:ph idx="1"/>
          </p:nvPr>
        </p:nvSpPr>
        <p:spPr/>
        <p:txBody>
          <a:bodyPr/>
          <a:lstStyle/>
          <a:p>
            <a:pPr algn="just"/>
            <a:r>
              <a:rPr lang="en-US" dirty="0" smtClean="0"/>
              <a:t>In a single linked list, every node has link to its next node in the sequence. So, we can traverse from one node to other node only in one direction and we can not traverse back. We can solve this kind of problem by using double linked list</a:t>
            </a:r>
          </a:p>
          <a:p>
            <a:pPr algn="just"/>
            <a:endParaRPr lang="en-US" b="1" dirty="0" smtClean="0"/>
          </a:p>
          <a:p>
            <a:pPr algn="just"/>
            <a:r>
              <a:rPr lang="en-US" b="1" dirty="0" smtClean="0"/>
              <a:t>Double linked list is a sequence of elements in which every element has links to its previous element and next element in the sequence.</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Doubly Linked List </a:t>
            </a:r>
            <a:endParaRPr lang="en-US" dirty="0"/>
          </a:p>
        </p:txBody>
      </p:sp>
      <p:sp>
        <p:nvSpPr>
          <p:cNvPr id="3" name="Content Placeholder 2"/>
          <p:cNvSpPr>
            <a:spLocks noGrp="1"/>
          </p:cNvSpPr>
          <p:nvPr>
            <p:ph idx="1"/>
          </p:nvPr>
        </p:nvSpPr>
        <p:spPr/>
        <p:txBody>
          <a:bodyPr>
            <a:normAutofit/>
          </a:bodyPr>
          <a:lstStyle/>
          <a:p>
            <a:pPr algn="just"/>
            <a:r>
              <a:rPr lang="en-US" dirty="0" smtClean="0"/>
              <a:t>In a doubly linked list, each node contains two links the first link points to the previous node and the next link points to the next node in the sequence.</a:t>
            </a:r>
          </a:p>
          <a:p>
            <a:pPr algn="just"/>
            <a:r>
              <a:rPr lang="en-US" dirty="0" smtClean="0"/>
              <a:t>In double linked list, every node has link to its previous node and next node. So, we can </a:t>
            </a:r>
            <a:r>
              <a:rPr lang="en-US" b="1" dirty="0" smtClean="0">
                <a:solidFill>
                  <a:srgbClr val="0070C0"/>
                </a:solidFill>
              </a:rPr>
              <a:t>traverse forward</a:t>
            </a:r>
            <a:r>
              <a:rPr lang="en-US" dirty="0" smtClean="0"/>
              <a:t> by using </a:t>
            </a:r>
            <a:r>
              <a:rPr lang="en-US" b="1" dirty="0" smtClean="0">
                <a:solidFill>
                  <a:srgbClr val="0070C0"/>
                </a:solidFill>
              </a:rPr>
              <a:t>next field </a:t>
            </a:r>
            <a:r>
              <a:rPr lang="en-US" dirty="0" smtClean="0"/>
              <a:t>and can </a:t>
            </a:r>
            <a:r>
              <a:rPr lang="en-US" b="1" dirty="0" smtClean="0">
                <a:solidFill>
                  <a:srgbClr val="FF0000"/>
                </a:solidFill>
              </a:rPr>
              <a:t>traverse backward</a:t>
            </a:r>
            <a:r>
              <a:rPr lang="en-US" dirty="0" smtClean="0"/>
              <a:t> by using </a:t>
            </a:r>
            <a:r>
              <a:rPr lang="en-US" b="1" dirty="0" smtClean="0">
                <a:solidFill>
                  <a:srgbClr val="FF0000"/>
                </a:solidFill>
              </a:rPr>
              <a:t>previous field</a:t>
            </a:r>
            <a:r>
              <a:rPr lang="en-US" dirty="0" smtClean="0"/>
              <a:t>. Every node in a double linked </a:t>
            </a:r>
            <a:r>
              <a:rPr lang="en-US" b="1" dirty="0" smtClean="0"/>
              <a:t>list contains three fields</a:t>
            </a:r>
          </a:p>
          <a:p>
            <a:pPr algn="just"/>
            <a:r>
              <a:rPr lang="en-US" dirty="0" smtClean="0"/>
              <a:t>The list can be traversed either forward or backward.</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Doubly Linked List </a:t>
            </a:r>
            <a:endParaRPr lang="en-US" dirty="0"/>
          </a:p>
        </p:txBody>
      </p:sp>
      <p:pic>
        <p:nvPicPr>
          <p:cNvPr id="2050" name="Picture 2"/>
          <p:cNvPicPr>
            <a:picLocks noChangeAspect="1" noChangeArrowheads="1"/>
          </p:cNvPicPr>
          <p:nvPr/>
        </p:nvPicPr>
        <p:blipFill>
          <a:blip r:embed="rId2"/>
          <a:srcRect/>
          <a:stretch>
            <a:fillRect/>
          </a:stretch>
        </p:blipFill>
        <p:spPr bwMode="auto">
          <a:xfrm>
            <a:off x="228599" y="4724400"/>
            <a:ext cx="8504335" cy="198120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381000" y="1905000"/>
            <a:ext cx="8305800" cy="24020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lstStyle/>
          <a:p>
            <a:pPr algn="just">
              <a:buFont typeface="Constantia" pitchFamily="18" charset="0"/>
              <a:buChar char="√"/>
            </a:pPr>
            <a:r>
              <a:rPr lang="en-US" dirty="0" smtClean="0"/>
              <a:t>In double linked list, the first node must be always pointed by </a:t>
            </a:r>
            <a:r>
              <a:rPr lang="en-US" b="1" dirty="0" smtClean="0"/>
              <a:t>head</a:t>
            </a:r>
            <a:r>
              <a:rPr lang="en-US" dirty="0" smtClean="0"/>
              <a:t>.</a:t>
            </a:r>
          </a:p>
          <a:p>
            <a:pPr algn="just">
              <a:buFont typeface="Constantia" pitchFamily="18" charset="0"/>
              <a:buChar char="√"/>
            </a:pPr>
            <a:endParaRPr lang="en-US" dirty="0" smtClean="0"/>
          </a:p>
          <a:p>
            <a:pPr algn="just">
              <a:buFont typeface="Constantia" pitchFamily="18" charset="0"/>
              <a:buChar char="√"/>
            </a:pPr>
            <a:r>
              <a:rPr lang="en-US" dirty="0" smtClean="0"/>
              <a:t>Always the previous field of the first node must be </a:t>
            </a:r>
            <a:r>
              <a:rPr lang="en-US" b="1" dirty="0" smtClean="0"/>
              <a:t>NULL</a:t>
            </a:r>
            <a:r>
              <a:rPr lang="en-US" dirty="0" smtClean="0"/>
              <a:t>.</a:t>
            </a:r>
          </a:p>
          <a:p>
            <a:pPr algn="just">
              <a:buFont typeface="Constantia" pitchFamily="18" charset="0"/>
              <a:buChar char="√"/>
            </a:pPr>
            <a:endParaRPr lang="en-US" dirty="0" smtClean="0"/>
          </a:p>
          <a:p>
            <a:pPr algn="just">
              <a:buFont typeface="Constantia" pitchFamily="18" charset="0"/>
              <a:buChar char="√"/>
            </a:pPr>
            <a:r>
              <a:rPr lang="en-US" dirty="0" smtClean="0"/>
              <a:t>Always the next field of the last node must be </a:t>
            </a:r>
            <a:r>
              <a:rPr lang="en-US" b="1" dirty="0" smtClean="0"/>
              <a:t>NULL</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 List </a:t>
            </a:r>
            <a:r>
              <a:rPr lang="en-US" dirty="0" smtClean="0"/>
              <a:t>- </a:t>
            </a:r>
            <a:r>
              <a:rPr lang="en-US" b="1" dirty="0" smtClean="0"/>
              <a:t>Insertion</a:t>
            </a:r>
            <a:endParaRPr lang="en-US" dirty="0"/>
          </a:p>
        </p:txBody>
      </p:sp>
      <p:sp>
        <p:nvSpPr>
          <p:cNvPr id="3" name="Content Placeholder 2"/>
          <p:cNvSpPr>
            <a:spLocks noGrp="1"/>
          </p:cNvSpPr>
          <p:nvPr>
            <p:ph idx="1"/>
          </p:nvPr>
        </p:nvSpPr>
        <p:spPr/>
        <p:txBody>
          <a:bodyPr/>
          <a:lstStyle/>
          <a:p>
            <a:pPr algn="just"/>
            <a:r>
              <a:rPr lang="en-US" dirty="0" smtClean="0"/>
              <a:t>In a single linked list, the insertion operation can be performed in three ways. They are as follows...</a:t>
            </a:r>
          </a:p>
          <a:p>
            <a:pPr lvl="1" algn="just"/>
            <a:endParaRPr lang="en-US" dirty="0" smtClean="0"/>
          </a:p>
          <a:p>
            <a:pPr lvl="1" algn="just"/>
            <a:r>
              <a:rPr lang="en-US" dirty="0" smtClean="0"/>
              <a:t>Inserting At Beginning of the list</a:t>
            </a:r>
          </a:p>
          <a:p>
            <a:pPr lvl="1" algn="just"/>
            <a:endParaRPr lang="en-US" dirty="0" smtClean="0"/>
          </a:p>
          <a:p>
            <a:pPr lvl="1" algn="just"/>
            <a:r>
              <a:rPr lang="en-US" dirty="0" smtClean="0"/>
              <a:t>Inserting At End of the list</a:t>
            </a:r>
          </a:p>
          <a:p>
            <a:pPr lvl="1" algn="just"/>
            <a:endParaRPr lang="en-US" dirty="0" smtClean="0"/>
          </a:p>
          <a:p>
            <a:pPr lvl="1" algn="just"/>
            <a:r>
              <a:rPr lang="en-US" dirty="0" smtClean="0"/>
              <a:t>Inserting At Specific location in the list</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551688"/>
          </a:xfrm>
        </p:spPr>
        <p:txBody>
          <a:bodyPr>
            <a:noAutofit/>
          </a:bodyPr>
          <a:lstStyle/>
          <a:p>
            <a:r>
              <a:rPr lang="en-US" sz="3200" b="1" dirty="0" smtClean="0"/>
              <a:t>Singly Link List </a:t>
            </a:r>
            <a:r>
              <a:rPr lang="en-US" sz="3200" dirty="0" smtClean="0"/>
              <a:t>– Inserting At Beginning of the list</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76200" y="1981200"/>
            <a:ext cx="8982255"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551688"/>
          </a:xfrm>
        </p:spPr>
        <p:txBody>
          <a:bodyPr>
            <a:noAutofit/>
          </a:bodyPr>
          <a:lstStyle/>
          <a:p>
            <a:r>
              <a:rPr lang="en-US" sz="3200" b="1" dirty="0" smtClean="0"/>
              <a:t>Singly Link List </a:t>
            </a:r>
            <a:r>
              <a:rPr lang="en-US" sz="3200" dirty="0" smtClean="0"/>
              <a:t>– Inserting At Beginning of the list</a:t>
            </a:r>
            <a:endParaRPr lang="en-US" sz="3200" dirty="0"/>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r>
              <a:rPr lang="en-US" b="1" dirty="0" smtClean="0"/>
              <a:t>Step 1:</a:t>
            </a:r>
            <a:r>
              <a:rPr lang="en-US" dirty="0" smtClean="0"/>
              <a:t> Create a </a:t>
            </a:r>
            <a:r>
              <a:rPr lang="en-US" b="1" dirty="0" err="1" smtClean="0"/>
              <a:t>newNode</a:t>
            </a:r>
            <a:r>
              <a:rPr lang="en-US" dirty="0" smtClean="0"/>
              <a:t> with given value.</a:t>
            </a:r>
          </a:p>
          <a:p>
            <a:endParaRPr lang="en-US" b="1" dirty="0" smtClean="0"/>
          </a:p>
          <a:p>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endParaRPr lang="en-US" b="1" dirty="0" smtClean="0"/>
          </a:p>
          <a:p>
            <a:r>
              <a:rPr lang="en-US" b="1" dirty="0" smtClean="0"/>
              <a:t>Step 3:</a:t>
            </a:r>
            <a:r>
              <a:rPr lang="en-US" dirty="0" smtClean="0"/>
              <a:t> If it is </a:t>
            </a:r>
            <a:r>
              <a:rPr lang="en-US" b="1" dirty="0" smtClean="0"/>
              <a:t>Empty</a:t>
            </a:r>
            <a:r>
              <a:rPr lang="en-US" dirty="0" smtClean="0"/>
              <a:t> then, 				 		set </a:t>
            </a:r>
            <a:r>
              <a:rPr lang="en-US" b="1" dirty="0" err="1" smtClean="0"/>
              <a:t>newNode→next</a:t>
            </a:r>
            <a:r>
              <a:rPr lang="en-US" dirty="0" smtClean="0"/>
              <a:t> = </a:t>
            </a:r>
            <a:r>
              <a:rPr lang="en-US" b="1" dirty="0" smtClean="0"/>
              <a:t>NULL</a:t>
            </a:r>
            <a:r>
              <a:rPr lang="en-US" dirty="0" smtClean="0"/>
              <a:t> </a:t>
            </a:r>
          </a:p>
          <a:p>
            <a:pPr>
              <a:buNone/>
            </a:pPr>
            <a:r>
              <a:rPr lang="en-US" dirty="0" smtClean="0"/>
              <a:t>			and </a:t>
            </a:r>
            <a:r>
              <a:rPr lang="en-US" b="1" dirty="0" smtClean="0"/>
              <a:t>head</a:t>
            </a:r>
            <a:r>
              <a:rPr lang="en-US" dirty="0" smtClean="0"/>
              <a:t> = </a:t>
            </a:r>
            <a:r>
              <a:rPr lang="en-US" b="1" dirty="0" err="1" smtClean="0"/>
              <a:t>newNode</a:t>
            </a:r>
            <a:r>
              <a:rPr lang="en-US" dirty="0" smtClean="0"/>
              <a:t>.</a:t>
            </a:r>
          </a:p>
          <a:p>
            <a:endParaRPr lang="en-US" b="1" dirty="0" smtClean="0"/>
          </a:p>
          <a:p>
            <a:r>
              <a:rPr lang="en-US" b="1" dirty="0" smtClean="0"/>
              <a:t>Step 4:</a:t>
            </a:r>
            <a:r>
              <a:rPr lang="en-US" dirty="0" smtClean="0"/>
              <a:t> If it is </a:t>
            </a:r>
            <a:r>
              <a:rPr lang="en-US" b="1" dirty="0" smtClean="0"/>
              <a:t>Not Empty</a:t>
            </a:r>
            <a:r>
              <a:rPr lang="en-US" dirty="0" smtClean="0"/>
              <a:t> then, 			     </a:t>
            </a:r>
          </a:p>
          <a:p>
            <a:pPr>
              <a:buNone/>
            </a:pPr>
            <a:r>
              <a:rPr lang="en-US" dirty="0" smtClean="0"/>
              <a:t>			set </a:t>
            </a:r>
            <a:r>
              <a:rPr lang="en-US" b="1" dirty="0" err="1" smtClean="0"/>
              <a:t>newNode→next</a:t>
            </a:r>
            <a:r>
              <a:rPr lang="en-US" dirty="0" smtClean="0"/>
              <a:t> = </a:t>
            </a:r>
            <a:r>
              <a:rPr lang="en-US" b="1" dirty="0" smtClean="0"/>
              <a:t>head</a:t>
            </a:r>
          </a:p>
          <a:p>
            <a:pPr>
              <a:buNone/>
            </a:pPr>
            <a:r>
              <a:rPr lang="en-US" b="1" dirty="0" smtClean="0"/>
              <a:t>			head</a:t>
            </a:r>
            <a:r>
              <a:rPr lang="en-US" dirty="0" smtClean="0"/>
              <a:t> = </a:t>
            </a:r>
            <a:r>
              <a:rPr lang="en-US" b="1" dirty="0" err="1" smtClean="0"/>
              <a:t>newNode</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551688"/>
          </a:xfrm>
        </p:spPr>
        <p:txBody>
          <a:bodyPr>
            <a:noAutofit/>
          </a:bodyPr>
          <a:lstStyle/>
          <a:p>
            <a:r>
              <a:rPr lang="en-US" sz="3200" b="1" dirty="0" smtClean="0"/>
              <a:t>Singly Link List </a:t>
            </a:r>
            <a:r>
              <a:rPr lang="en-US" sz="3200" dirty="0" smtClean="0"/>
              <a:t>– </a:t>
            </a:r>
            <a:r>
              <a:rPr lang="en-US" sz="3200" b="1" dirty="0" smtClean="0"/>
              <a:t>Inserting At End of the list</a:t>
            </a:r>
            <a:endParaRPr lang="en-US" sz="3200" dirty="0"/>
          </a:p>
        </p:txBody>
      </p:sp>
      <p:pic>
        <p:nvPicPr>
          <p:cNvPr id="3074" name="Picture 2"/>
          <p:cNvPicPr>
            <a:picLocks noChangeAspect="1" noChangeArrowheads="1"/>
          </p:cNvPicPr>
          <p:nvPr/>
        </p:nvPicPr>
        <p:blipFill>
          <a:blip r:embed="rId2"/>
          <a:srcRect/>
          <a:stretch>
            <a:fillRect/>
          </a:stretch>
        </p:blipFill>
        <p:spPr bwMode="auto">
          <a:xfrm>
            <a:off x="165538" y="1905000"/>
            <a:ext cx="8902262"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551688"/>
          </a:xfrm>
        </p:spPr>
        <p:txBody>
          <a:bodyPr>
            <a:noAutofit/>
          </a:bodyPr>
          <a:lstStyle/>
          <a:p>
            <a:r>
              <a:rPr lang="en-US" sz="3200" b="1" dirty="0" smtClean="0"/>
              <a:t>Singly Link List </a:t>
            </a:r>
            <a:r>
              <a:rPr lang="en-US" sz="3200" dirty="0" smtClean="0"/>
              <a:t>– </a:t>
            </a:r>
            <a:r>
              <a:rPr lang="en-US" sz="3200" b="1" dirty="0" smtClean="0"/>
              <a:t>Inserting At End of the list</a:t>
            </a:r>
            <a:endParaRPr lang="en-US" sz="3200" dirty="0"/>
          </a:p>
        </p:txBody>
      </p:sp>
      <p:sp>
        <p:nvSpPr>
          <p:cNvPr id="3" name="Content Placeholder 2"/>
          <p:cNvSpPr>
            <a:spLocks noGrp="1"/>
          </p:cNvSpPr>
          <p:nvPr>
            <p:ph idx="1"/>
          </p:nvPr>
        </p:nvSpPr>
        <p:spPr>
          <a:xfrm>
            <a:off x="457200" y="1524000"/>
            <a:ext cx="8229600" cy="4389120"/>
          </a:xfrm>
        </p:spPr>
        <p:txBody>
          <a:bodyPr>
            <a:normAutofit fontScale="77500" lnSpcReduction="20000"/>
          </a:bodyPr>
          <a:lstStyle/>
          <a:p>
            <a:r>
              <a:rPr lang="en-US" b="1" dirty="0" smtClean="0"/>
              <a:t>Step 1:</a:t>
            </a:r>
            <a:r>
              <a:rPr lang="en-US" dirty="0" smtClean="0"/>
              <a:t> Create a </a:t>
            </a:r>
            <a:r>
              <a:rPr lang="en-US" b="1" dirty="0" err="1" smtClean="0"/>
              <a:t>newNode</a:t>
            </a:r>
            <a:r>
              <a:rPr lang="en-US" dirty="0" smtClean="0"/>
              <a:t> with given value and </a:t>
            </a:r>
            <a:r>
              <a:rPr lang="en-US" b="1" dirty="0" err="1" smtClean="0"/>
              <a:t>newNode</a:t>
            </a:r>
            <a:r>
              <a:rPr lang="en-US" b="1" dirty="0" smtClean="0"/>
              <a:t> → next</a:t>
            </a:r>
            <a:r>
              <a:rPr lang="en-US" dirty="0" smtClean="0"/>
              <a:t> as </a:t>
            </a:r>
            <a:r>
              <a:rPr lang="en-US" b="1" dirty="0" smtClean="0"/>
              <a:t>NULL</a:t>
            </a:r>
            <a:r>
              <a:rPr lang="en-US" dirty="0" smtClean="0"/>
              <a:t>.</a:t>
            </a:r>
          </a:p>
          <a:p>
            <a:endParaRPr lang="en-US" b="1" dirty="0" smtClean="0"/>
          </a:p>
          <a:p>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endParaRPr lang="en-US" b="1" dirty="0" smtClean="0"/>
          </a:p>
          <a:p>
            <a:r>
              <a:rPr lang="en-US" b="1" dirty="0" smtClean="0"/>
              <a:t>Step 3:</a:t>
            </a:r>
            <a:r>
              <a:rPr lang="en-US" dirty="0" smtClean="0"/>
              <a:t> If it is </a:t>
            </a:r>
            <a:r>
              <a:rPr lang="en-US" b="1" dirty="0" smtClean="0"/>
              <a:t>Empty</a:t>
            </a:r>
            <a:r>
              <a:rPr lang="en-US" dirty="0" smtClean="0"/>
              <a:t> then, set </a:t>
            </a:r>
            <a:r>
              <a:rPr lang="en-US" b="1" dirty="0" smtClean="0"/>
              <a:t>head</a:t>
            </a:r>
            <a:r>
              <a:rPr lang="en-US" dirty="0" smtClean="0"/>
              <a:t> = </a:t>
            </a:r>
            <a:r>
              <a:rPr lang="en-US" b="1" dirty="0" err="1" smtClean="0"/>
              <a:t>newNode</a:t>
            </a:r>
            <a:r>
              <a:rPr lang="en-US" dirty="0" smtClean="0"/>
              <a:t>.</a:t>
            </a:r>
          </a:p>
          <a:p>
            <a:endParaRPr lang="en-US" b="1" dirty="0" smtClean="0"/>
          </a:p>
          <a:p>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endParaRPr lang="en-US" b="1" dirty="0" smtClean="0"/>
          </a:p>
          <a:p>
            <a:r>
              <a:rPr lang="en-US" b="1" dirty="0" smtClean="0"/>
              <a:t>Step 5:</a:t>
            </a:r>
            <a:r>
              <a:rPr lang="en-US" dirty="0" smtClean="0"/>
              <a:t> Keep moving the </a:t>
            </a:r>
            <a:r>
              <a:rPr lang="en-US" b="1" dirty="0" smtClean="0"/>
              <a:t>temp</a:t>
            </a:r>
            <a:r>
              <a:rPr lang="en-US" dirty="0" smtClean="0"/>
              <a:t> to its next node until it reaches to the last node in the list (until </a:t>
            </a:r>
            <a:r>
              <a:rPr lang="en-US" b="1" dirty="0" smtClean="0"/>
              <a:t>temp → next</a:t>
            </a:r>
            <a:r>
              <a:rPr lang="en-US" dirty="0" smtClean="0"/>
              <a:t> is equal to </a:t>
            </a:r>
            <a:r>
              <a:rPr lang="en-US" b="1" dirty="0" smtClean="0"/>
              <a:t>NULL</a:t>
            </a:r>
            <a:r>
              <a:rPr lang="en-US" dirty="0" smtClean="0"/>
              <a:t>).</a:t>
            </a:r>
          </a:p>
          <a:p>
            <a:endParaRPr lang="en-US" b="1" dirty="0" smtClean="0"/>
          </a:p>
          <a:p>
            <a:r>
              <a:rPr lang="en-US" b="1" dirty="0" smtClean="0"/>
              <a:t>Step 6:</a:t>
            </a:r>
            <a:r>
              <a:rPr lang="en-US" dirty="0" smtClean="0"/>
              <a:t> Set </a:t>
            </a:r>
            <a:r>
              <a:rPr lang="en-US" b="1" dirty="0" smtClean="0"/>
              <a:t>temp → next</a:t>
            </a:r>
            <a:r>
              <a:rPr lang="en-US" dirty="0" smtClean="0"/>
              <a:t> = </a:t>
            </a:r>
            <a:r>
              <a:rPr lang="en-US" b="1" dirty="0" err="1" smtClean="0"/>
              <a:t>newNode</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Linked List</a:t>
            </a:r>
            <a:endParaRPr lang="en-US" dirty="0"/>
          </a:p>
        </p:txBody>
      </p:sp>
      <p:pic>
        <p:nvPicPr>
          <p:cNvPr id="10242" name="Picture 2"/>
          <p:cNvPicPr>
            <a:picLocks noChangeAspect="1" noChangeArrowheads="1"/>
          </p:cNvPicPr>
          <p:nvPr/>
        </p:nvPicPr>
        <p:blipFill>
          <a:blip r:embed="rId2"/>
          <a:srcRect/>
          <a:stretch>
            <a:fillRect/>
          </a:stretch>
        </p:blipFill>
        <p:spPr bwMode="auto">
          <a:xfrm>
            <a:off x="1295400" y="2286000"/>
            <a:ext cx="6172200" cy="176923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81000" y="4572000"/>
            <a:ext cx="8305800" cy="21177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7112"/>
            <a:ext cx="8534400" cy="551688"/>
          </a:xfrm>
        </p:spPr>
        <p:txBody>
          <a:bodyPr>
            <a:noAutofit/>
          </a:bodyPr>
          <a:lstStyle/>
          <a:p>
            <a:r>
              <a:rPr lang="en-US" sz="3200" b="1" dirty="0" smtClean="0"/>
              <a:t>Singly Link List </a:t>
            </a:r>
            <a:r>
              <a:rPr lang="en-US" sz="3200" dirty="0" smtClean="0"/>
              <a:t>– </a:t>
            </a:r>
            <a:r>
              <a:rPr lang="en-US" sz="3200" b="1" dirty="0" smtClean="0"/>
              <a:t>Inserting At Specific location in the list (between two nodes) </a:t>
            </a:r>
            <a:endParaRPr lang="en-US" sz="3200" dirty="0"/>
          </a:p>
        </p:txBody>
      </p:sp>
      <p:pic>
        <p:nvPicPr>
          <p:cNvPr id="2050" name="Picture 2"/>
          <p:cNvPicPr>
            <a:picLocks noChangeAspect="1" noChangeArrowheads="1"/>
          </p:cNvPicPr>
          <p:nvPr/>
        </p:nvPicPr>
        <p:blipFill>
          <a:blip r:embed="rId3"/>
          <a:srcRect/>
          <a:stretch>
            <a:fillRect/>
          </a:stretch>
        </p:blipFill>
        <p:spPr bwMode="auto">
          <a:xfrm>
            <a:off x="241755" y="2362200"/>
            <a:ext cx="8597445"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551688"/>
          </a:xfrm>
        </p:spPr>
        <p:txBody>
          <a:bodyPr>
            <a:noAutofit/>
          </a:bodyPr>
          <a:lstStyle/>
          <a:p>
            <a:r>
              <a:rPr lang="en-US" sz="3200" b="1" dirty="0" smtClean="0"/>
              <a:t>Singly Link List </a:t>
            </a:r>
            <a:r>
              <a:rPr lang="en-US" sz="3200" dirty="0" smtClean="0"/>
              <a:t>– </a:t>
            </a:r>
            <a:r>
              <a:rPr lang="en-US" sz="3200" b="1" dirty="0" smtClean="0"/>
              <a:t>Inserting At Specific location in the list (between two nodes)</a:t>
            </a:r>
            <a:endParaRPr lang="en-US" sz="3200" dirty="0"/>
          </a:p>
        </p:txBody>
      </p:sp>
      <p:sp>
        <p:nvSpPr>
          <p:cNvPr id="3" name="Content Placeholder 2"/>
          <p:cNvSpPr>
            <a:spLocks noGrp="1"/>
          </p:cNvSpPr>
          <p:nvPr>
            <p:ph idx="1"/>
          </p:nvPr>
        </p:nvSpPr>
        <p:spPr>
          <a:xfrm>
            <a:off x="457200" y="1524000"/>
            <a:ext cx="8229600" cy="5029200"/>
          </a:xfrm>
        </p:spPr>
        <p:txBody>
          <a:bodyPr>
            <a:noAutofit/>
          </a:bodyPr>
          <a:lstStyle/>
          <a:p>
            <a:pPr>
              <a:buNone/>
            </a:pPr>
            <a:r>
              <a:rPr lang="en-US" sz="1800" b="1" dirty="0" smtClean="0"/>
              <a:t>Step 1:</a:t>
            </a:r>
            <a:r>
              <a:rPr lang="en-US" sz="1800" dirty="0" smtClean="0"/>
              <a:t> Create a </a:t>
            </a:r>
            <a:r>
              <a:rPr lang="en-US" sz="1800" b="1" dirty="0" err="1" smtClean="0"/>
              <a:t>newNode</a:t>
            </a:r>
            <a:r>
              <a:rPr lang="en-US" sz="1800" dirty="0" smtClean="0"/>
              <a:t> with given value.</a:t>
            </a:r>
          </a:p>
          <a:p>
            <a:pPr>
              <a:buNone/>
            </a:pPr>
            <a:r>
              <a:rPr lang="en-US" sz="1800" b="1" dirty="0" smtClean="0"/>
              <a:t>Step 2:</a:t>
            </a:r>
            <a:r>
              <a:rPr lang="en-US" sz="1800" dirty="0" smtClean="0"/>
              <a:t> Check whether list is </a:t>
            </a:r>
            <a:r>
              <a:rPr lang="en-US" sz="1800" b="1" dirty="0" smtClean="0"/>
              <a:t>Empty</a:t>
            </a:r>
            <a:r>
              <a:rPr lang="en-US" sz="1800" dirty="0" smtClean="0"/>
              <a:t> (</a:t>
            </a:r>
            <a:r>
              <a:rPr lang="en-US" sz="1800" b="1" dirty="0" smtClean="0"/>
              <a:t>head</a:t>
            </a:r>
            <a:r>
              <a:rPr lang="en-US" sz="1800" dirty="0" smtClean="0"/>
              <a:t> == </a:t>
            </a:r>
            <a:r>
              <a:rPr lang="en-US" sz="1800" b="1" dirty="0" smtClean="0"/>
              <a:t>NULL</a:t>
            </a:r>
            <a:r>
              <a:rPr lang="en-US" sz="1800" dirty="0" smtClean="0"/>
              <a:t>)</a:t>
            </a:r>
          </a:p>
          <a:p>
            <a:pPr>
              <a:buNone/>
            </a:pPr>
            <a:r>
              <a:rPr lang="en-US" sz="1800" b="1" dirty="0" smtClean="0"/>
              <a:t>Step 3:</a:t>
            </a:r>
            <a:r>
              <a:rPr lang="en-US" sz="1800" dirty="0" smtClean="0"/>
              <a:t> If it is </a:t>
            </a:r>
            <a:r>
              <a:rPr lang="en-US" sz="1800" b="1" dirty="0" smtClean="0"/>
              <a:t>Empty</a:t>
            </a:r>
            <a:r>
              <a:rPr lang="en-US" sz="1800" dirty="0" smtClean="0"/>
              <a:t> then, set </a:t>
            </a:r>
            <a:r>
              <a:rPr lang="en-US" sz="1800" b="1" dirty="0" err="1" smtClean="0"/>
              <a:t>newNode</a:t>
            </a:r>
            <a:r>
              <a:rPr lang="en-US" sz="1800" b="1" dirty="0" smtClean="0"/>
              <a:t> → next</a:t>
            </a:r>
            <a:r>
              <a:rPr lang="en-US" sz="1800" dirty="0" smtClean="0"/>
              <a:t> = </a:t>
            </a:r>
            <a:r>
              <a:rPr lang="en-US" sz="1800" b="1" dirty="0" smtClean="0"/>
              <a:t>NULL</a:t>
            </a:r>
            <a:r>
              <a:rPr lang="en-US" sz="1800" dirty="0" smtClean="0"/>
              <a:t> and </a:t>
            </a:r>
            <a:r>
              <a:rPr lang="en-US" sz="1800" b="1" dirty="0" smtClean="0"/>
              <a:t>head</a:t>
            </a:r>
            <a:r>
              <a:rPr lang="en-US" sz="1800" dirty="0" smtClean="0"/>
              <a:t> = </a:t>
            </a:r>
            <a:r>
              <a:rPr lang="en-US" sz="1800" b="1" dirty="0" err="1" smtClean="0"/>
              <a:t>newNode</a:t>
            </a:r>
            <a:r>
              <a:rPr lang="en-US" sz="1800" dirty="0" smtClean="0"/>
              <a:t>.</a:t>
            </a:r>
          </a:p>
          <a:p>
            <a:pPr>
              <a:buNone/>
            </a:pPr>
            <a:r>
              <a:rPr lang="en-US" sz="1800" b="1" dirty="0" smtClean="0"/>
              <a:t>Step 4:</a:t>
            </a:r>
            <a:r>
              <a:rPr lang="en-US" sz="1800" dirty="0" smtClean="0"/>
              <a:t> If it is </a:t>
            </a:r>
            <a:r>
              <a:rPr lang="en-US" sz="1800" b="1" dirty="0" smtClean="0"/>
              <a:t>Not Empty</a:t>
            </a:r>
            <a:r>
              <a:rPr lang="en-US" sz="1800" dirty="0" smtClean="0"/>
              <a:t> then, define a node pointer </a:t>
            </a:r>
            <a:r>
              <a:rPr lang="en-US" sz="1800" b="1" dirty="0" smtClean="0"/>
              <a:t>temp</a:t>
            </a:r>
            <a:r>
              <a:rPr lang="en-US" sz="1800" dirty="0" smtClean="0"/>
              <a:t> and initialize with </a:t>
            </a:r>
            <a:r>
              <a:rPr lang="en-US" sz="1800" b="1" dirty="0" smtClean="0"/>
              <a:t>head</a:t>
            </a:r>
            <a:r>
              <a:rPr lang="en-US" sz="1800" dirty="0" smtClean="0"/>
              <a:t>.</a:t>
            </a:r>
          </a:p>
          <a:p>
            <a:pPr>
              <a:buNone/>
            </a:pPr>
            <a:r>
              <a:rPr lang="en-US" sz="1800" b="1" dirty="0" smtClean="0"/>
              <a:t>Step 5:</a:t>
            </a:r>
            <a:r>
              <a:rPr lang="en-US" sz="1800" dirty="0" smtClean="0"/>
              <a:t> Keep moving the </a:t>
            </a:r>
            <a:r>
              <a:rPr lang="en-US" sz="1800" b="1" dirty="0" smtClean="0"/>
              <a:t>temp</a:t>
            </a:r>
            <a:r>
              <a:rPr lang="en-US" sz="1800" dirty="0" smtClean="0"/>
              <a:t> to its next node until it reaches to the node after which we want to insert the </a:t>
            </a:r>
            <a:r>
              <a:rPr lang="en-US" sz="1800" dirty="0" err="1" smtClean="0"/>
              <a:t>newNode</a:t>
            </a:r>
            <a:r>
              <a:rPr lang="en-US" sz="1800" dirty="0" smtClean="0"/>
              <a:t> (until </a:t>
            </a:r>
            <a:r>
              <a:rPr lang="en-US" sz="1800" b="1" dirty="0" smtClean="0"/>
              <a:t>temp1 → data</a:t>
            </a:r>
            <a:r>
              <a:rPr lang="en-US" sz="1800" dirty="0" smtClean="0"/>
              <a:t> is equal to </a:t>
            </a:r>
            <a:r>
              <a:rPr lang="en-US" sz="1800" b="1" dirty="0" smtClean="0"/>
              <a:t>location</a:t>
            </a:r>
            <a:r>
              <a:rPr lang="en-US" sz="1800" dirty="0" smtClean="0"/>
              <a:t>, here location is the node value after which we want to insert the </a:t>
            </a:r>
            <a:r>
              <a:rPr lang="en-US" sz="1800" dirty="0" err="1" smtClean="0"/>
              <a:t>newNode</a:t>
            </a:r>
            <a:r>
              <a:rPr lang="en-US" sz="1800" dirty="0" smtClean="0"/>
              <a:t>).</a:t>
            </a:r>
          </a:p>
          <a:p>
            <a:pPr>
              <a:buNone/>
            </a:pPr>
            <a:r>
              <a:rPr lang="en-US" sz="1800" b="1" dirty="0" smtClean="0"/>
              <a:t>Step 6:</a:t>
            </a:r>
            <a:r>
              <a:rPr lang="en-US" sz="1800" dirty="0" smtClean="0"/>
              <a:t> Every time check whether </a:t>
            </a:r>
            <a:r>
              <a:rPr lang="en-US" sz="1800" b="1" dirty="0" smtClean="0"/>
              <a:t>temp</a:t>
            </a:r>
            <a:r>
              <a:rPr lang="en-US" sz="1800" dirty="0" smtClean="0"/>
              <a:t> is reached to last node or not. If it is reached to last node then display </a:t>
            </a:r>
            <a:r>
              <a:rPr lang="en-US" sz="1800" b="1" dirty="0" smtClean="0"/>
              <a:t>'Given node is not found in the list!!! Insertion not possible!!!'</a:t>
            </a:r>
            <a:r>
              <a:rPr lang="en-US" sz="1800" dirty="0" smtClean="0"/>
              <a:t> and terminate the function. Otherwise move the </a:t>
            </a:r>
            <a:r>
              <a:rPr lang="en-US" sz="1800" b="1" dirty="0" smtClean="0"/>
              <a:t>temp</a:t>
            </a:r>
            <a:r>
              <a:rPr lang="en-US" sz="1800" dirty="0" smtClean="0"/>
              <a:t> to next node.</a:t>
            </a:r>
          </a:p>
          <a:p>
            <a:pPr>
              <a:buNone/>
            </a:pPr>
            <a:r>
              <a:rPr lang="en-US" sz="1800" b="1" dirty="0" smtClean="0"/>
              <a:t>Step 7:</a:t>
            </a:r>
            <a:r>
              <a:rPr lang="en-US" sz="1800" dirty="0" smtClean="0"/>
              <a:t> Finally, Set </a:t>
            </a:r>
          </a:p>
          <a:p>
            <a:pPr>
              <a:buNone/>
            </a:pPr>
            <a:r>
              <a:rPr lang="en-US" sz="1800" dirty="0" smtClean="0"/>
              <a:t>		'</a:t>
            </a:r>
            <a:r>
              <a:rPr lang="en-US" sz="1800" b="1" dirty="0" err="1" smtClean="0"/>
              <a:t>newNode</a:t>
            </a:r>
            <a:r>
              <a:rPr lang="en-US" sz="1800" b="1" dirty="0" smtClean="0"/>
              <a:t> → next</a:t>
            </a:r>
            <a:r>
              <a:rPr lang="en-US" sz="1800" dirty="0" smtClean="0"/>
              <a:t> = </a:t>
            </a:r>
            <a:r>
              <a:rPr lang="en-US" sz="1800" b="1" dirty="0" smtClean="0"/>
              <a:t>temp → next</a:t>
            </a:r>
            <a:r>
              <a:rPr lang="en-US" sz="1800" dirty="0" smtClean="0"/>
              <a:t>' and </a:t>
            </a:r>
          </a:p>
          <a:p>
            <a:pPr>
              <a:buNone/>
            </a:pPr>
            <a:r>
              <a:rPr lang="en-US" sz="1800" dirty="0" smtClean="0"/>
              <a:t>		'</a:t>
            </a:r>
            <a:r>
              <a:rPr lang="en-US" sz="1800" b="1" dirty="0" smtClean="0"/>
              <a:t>temp → next</a:t>
            </a:r>
            <a:r>
              <a:rPr lang="en-US" sz="1800" dirty="0" smtClean="0"/>
              <a:t> = </a:t>
            </a:r>
            <a:r>
              <a:rPr lang="en-US" sz="1800" b="1" dirty="0" err="1" smtClean="0"/>
              <a:t>newNode</a:t>
            </a:r>
            <a:r>
              <a:rPr lang="en-US" sz="1800" dirty="0" smtClean="0"/>
              <a:t>'</a:t>
            </a:r>
          </a:p>
          <a:p>
            <a:pPr>
              <a:buNone/>
            </a:pP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Concept Of Link List</a:t>
            </a:r>
            <a:endParaRPr lang="en-US" dirty="0"/>
          </a:p>
        </p:txBody>
      </p:sp>
      <p:sp>
        <p:nvSpPr>
          <p:cNvPr id="3" name="Content Placeholder 2"/>
          <p:cNvSpPr>
            <a:spLocks noGrp="1"/>
          </p:cNvSpPr>
          <p:nvPr>
            <p:ph idx="1"/>
          </p:nvPr>
        </p:nvSpPr>
        <p:spPr/>
        <p:txBody>
          <a:bodyPr>
            <a:normAutofit/>
          </a:bodyPr>
          <a:lstStyle/>
          <a:p>
            <a:pPr algn="just"/>
            <a:r>
              <a:rPr lang="en-US" dirty="0" smtClean="0"/>
              <a:t>Link list used for the dynamic memory allocation.</a:t>
            </a:r>
          </a:p>
          <a:p>
            <a:pPr algn="just"/>
            <a:r>
              <a:rPr lang="en-US" dirty="0" smtClean="0"/>
              <a:t>Array and link list both are the linear data structure.</a:t>
            </a:r>
          </a:p>
          <a:p>
            <a:pPr algn="just"/>
            <a:r>
              <a:rPr lang="en-US" dirty="0" smtClean="0"/>
              <a:t>When we want to represent several lists by using arrays of varying size, either we have to represent.</a:t>
            </a:r>
          </a:p>
          <a:p>
            <a:pPr algn="just"/>
            <a:r>
              <a:rPr lang="en-US" dirty="0" smtClean="0"/>
              <a:t>Each list using a separate array of maximum size or we have to represent each of the lists using one single array.</a:t>
            </a:r>
          </a:p>
          <a:p>
            <a:pPr algn="just"/>
            <a:r>
              <a:rPr lang="en-US" dirty="0" smtClean="0"/>
              <a:t>The first one will lead to wastage of storage, and the second will involve a lot of data movement.</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Concept Of Link List</a:t>
            </a:r>
            <a:endParaRPr lang="en-US" dirty="0"/>
          </a:p>
        </p:txBody>
      </p:sp>
      <p:sp>
        <p:nvSpPr>
          <p:cNvPr id="3" name="Content Placeholder 2"/>
          <p:cNvSpPr>
            <a:spLocks noGrp="1"/>
          </p:cNvSpPr>
          <p:nvPr>
            <p:ph idx="1"/>
          </p:nvPr>
        </p:nvSpPr>
        <p:spPr/>
        <p:txBody>
          <a:bodyPr>
            <a:normAutofit/>
          </a:bodyPr>
          <a:lstStyle/>
          <a:p>
            <a:pPr algn="just"/>
            <a:r>
              <a:rPr lang="en-US" dirty="0" smtClean="0"/>
              <a:t>A linked list is a list of elements in which the elements of the list can be placed anywhere in memory, and these elements are linked with each other using an explicit link field, that is, by storing the address of the next element in the link field of the previous element.</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 of link list</a:t>
            </a:r>
            <a:endParaRPr lang="en-US" dirty="0"/>
          </a:p>
        </p:txBody>
      </p:sp>
      <p:sp>
        <p:nvSpPr>
          <p:cNvPr id="3" name="Content Placeholder 2"/>
          <p:cNvSpPr>
            <a:spLocks noGrp="1"/>
          </p:cNvSpPr>
          <p:nvPr>
            <p:ph idx="1"/>
          </p:nvPr>
        </p:nvSpPr>
        <p:spPr/>
        <p:txBody>
          <a:bodyPr/>
          <a:lstStyle/>
          <a:p>
            <a:pPr algn="just"/>
            <a:r>
              <a:rPr lang="en-US" dirty="0" smtClean="0"/>
              <a:t>Link list consists a series of structure. Each structure consists of a data field and address field. </a:t>
            </a:r>
          </a:p>
          <a:p>
            <a:pPr algn="just"/>
            <a:r>
              <a:rPr lang="en-US" dirty="0" smtClean="0"/>
              <a:t>Data field consists data part and the address field contains the address of the successors. </a:t>
            </a:r>
            <a:endParaRPr lang="en-US" dirty="0"/>
          </a:p>
        </p:txBody>
      </p:sp>
      <p:pic>
        <p:nvPicPr>
          <p:cNvPr id="6146" name="Picture 2"/>
          <p:cNvPicPr>
            <a:picLocks noChangeAspect="1" noChangeArrowheads="1"/>
          </p:cNvPicPr>
          <p:nvPr/>
        </p:nvPicPr>
        <p:blipFill>
          <a:blip r:embed="rId2"/>
          <a:srcRect/>
          <a:stretch>
            <a:fillRect/>
          </a:stretch>
        </p:blipFill>
        <p:spPr bwMode="auto">
          <a:xfrm>
            <a:off x="123825" y="3933825"/>
            <a:ext cx="8857408"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Operations</a:t>
            </a:r>
            <a:endParaRPr lang="en-US" dirty="0"/>
          </a:p>
        </p:txBody>
      </p:sp>
      <p:sp>
        <p:nvSpPr>
          <p:cNvPr id="3" name="Content Placeholder 2"/>
          <p:cNvSpPr>
            <a:spLocks noGrp="1"/>
          </p:cNvSpPr>
          <p:nvPr>
            <p:ph idx="1"/>
          </p:nvPr>
        </p:nvSpPr>
        <p:spPr/>
        <p:txBody>
          <a:bodyPr>
            <a:normAutofit fontScale="92500"/>
          </a:bodyPr>
          <a:lstStyle/>
          <a:p>
            <a:r>
              <a:rPr lang="en-US" b="1" dirty="0" smtClean="0"/>
              <a:t>Insertion</a:t>
            </a:r>
            <a:r>
              <a:rPr lang="en-US" dirty="0" smtClean="0"/>
              <a:t> − Adds an element at the start/end/any location.</a:t>
            </a:r>
          </a:p>
          <a:p>
            <a:endParaRPr lang="en-US" b="1" dirty="0" smtClean="0"/>
          </a:p>
          <a:p>
            <a:r>
              <a:rPr lang="en-US" b="1" dirty="0" smtClean="0"/>
              <a:t>Deletion</a:t>
            </a:r>
            <a:r>
              <a:rPr lang="en-US" dirty="0" smtClean="0"/>
              <a:t> − Deletes an element at from start/end/any location.</a:t>
            </a:r>
          </a:p>
          <a:p>
            <a:endParaRPr lang="en-US" b="1" dirty="0" smtClean="0"/>
          </a:p>
          <a:p>
            <a:r>
              <a:rPr lang="en-US" b="1" dirty="0" smtClean="0"/>
              <a:t>Display</a:t>
            </a:r>
            <a:r>
              <a:rPr lang="en-US" dirty="0" smtClean="0"/>
              <a:t> − Displays the complete list.</a:t>
            </a:r>
          </a:p>
          <a:p>
            <a:endParaRPr lang="en-US" b="1" dirty="0" smtClean="0"/>
          </a:p>
          <a:p>
            <a:r>
              <a:rPr lang="en-US" b="1" dirty="0" smtClean="0"/>
              <a:t>Search</a:t>
            </a:r>
            <a:r>
              <a:rPr lang="en-US" dirty="0" smtClean="0"/>
              <a:t> − Searches an element using the given key.</a:t>
            </a:r>
          </a:p>
          <a:p>
            <a:endParaRPr lang="en-US" b="1" dirty="0" smtClean="0"/>
          </a:p>
          <a:p>
            <a:r>
              <a:rPr lang="en-US" b="1" dirty="0" smtClean="0"/>
              <a:t>Delete</a:t>
            </a:r>
            <a:r>
              <a:rPr lang="en-US" dirty="0" smtClean="0"/>
              <a:t> − Deletes an element using the given key.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Linked List?</a:t>
            </a:r>
            <a:endParaRPr lang="en-US" dirty="0"/>
          </a:p>
        </p:txBody>
      </p:sp>
      <p:sp>
        <p:nvSpPr>
          <p:cNvPr id="3" name="Content Placeholder 2"/>
          <p:cNvSpPr>
            <a:spLocks noGrp="1"/>
          </p:cNvSpPr>
          <p:nvPr>
            <p:ph idx="1"/>
          </p:nvPr>
        </p:nvSpPr>
        <p:spPr/>
        <p:txBody>
          <a:bodyPr/>
          <a:lstStyle/>
          <a:p>
            <a:pPr algn="just"/>
            <a:r>
              <a:rPr lang="en-US" dirty="0" smtClean="0"/>
              <a:t>Arrays can be used to store linear data of similar types, but arrays have following limitations.</a:t>
            </a:r>
            <a:br>
              <a:rPr lang="en-US" dirty="0" smtClean="0"/>
            </a:br>
            <a:r>
              <a:rPr lang="en-US" b="1" dirty="0" smtClean="0"/>
              <a:t>1)</a:t>
            </a:r>
            <a:r>
              <a:rPr lang="en-US" dirty="0" smtClean="0"/>
              <a:t> The size of the arrays is fixed: So we must know the upper limit on the number of elements in advance. Also, generally, the allocated memory is equal to the upper limit irrespective of the usage.</a:t>
            </a:r>
            <a:br>
              <a:rPr lang="en-US" dirty="0" smtClean="0"/>
            </a:br>
            <a:r>
              <a:rPr lang="en-US" b="1" dirty="0" smtClean="0"/>
              <a:t>2)</a:t>
            </a:r>
            <a:r>
              <a:rPr lang="en-US" dirty="0" smtClean="0"/>
              <a:t> Inserting a new element in an array of elements is expensive, because room has to be created for the new elements and to create room existing elements have to shifted.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Linked Lists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Dynamic size: </a:t>
            </a:r>
            <a:r>
              <a:rPr lang="en-US" dirty="0" smtClean="0"/>
              <a:t>They are a dynamic in nature which allocates the memory when required.</a:t>
            </a:r>
          </a:p>
          <a:p>
            <a:pPr algn="just"/>
            <a:endParaRPr lang="en-US" dirty="0" smtClean="0"/>
          </a:p>
          <a:p>
            <a:pPr algn="just"/>
            <a:r>
              <a:rPr lang="en-US" dirty="0" smtClean="0">
                <a:latin typeface="Times New Roman" pitchFamily="18" charset="0"/>
                <a:cs typeface="Times New Roman" pitchFamily="18" charset="0"/>
              </a:rPr>
              <a:t>Ease of insertion/deletion: </a:t>
            </a:r>
            <a:r>
              <a:rPr lang="en-US" dirty="0" smtClean="0"/>
              <a:t>Insertion and deletion operations can be easily implemented.</a:t>
            </a:r>
          </a:p>
          <a:p>
            <a:pPr algn="just"/>
            <a:endParaRPr lang="en-US" dirty="0" smtClean="0"/>
          </a:p>
          <a:p>
            <a:pPr algn="just"/>
            <a:r>
              <a:rPr lang="en-US" dirty="0" smtClean="0"/>
              <a:t>Stacks and queues can be easily executed.</a:t>
            </a:r>
          </a:p>
          <a:p>
            <a:pPr algn="just"/>
            <a:endParaRPr lang="en-US" dirty="0" smtClean="0"/>
          </a:p>
          <a:p>
            <a:pPr algn="just"/>
            <a:r>
              <a:rPr lang="en-US" dirty="0" smtClean="0"/>
              <a:t>Linked List reduces the access time.</a:t>
            </a:r>
          </a:p>
          <a:p>
            <a:pPr algn="just"/>
            <a:endParaRPr lang="en-US" dirty="0" smtClean="0"/>
          </a:p>
          <a:p>
            <a:pPr algn="just"/>
            <a:r>
              <a:rPr lang="en-US" dirty="0" smtClean="0"/>
              <a:t>Efficient memory utilization. Memory is not pre allocated like static data structure. The allocation of memory depends upon the user ,</a:t>
            </a:r>
            <a:r>
              <a:rPr lang="en-US" dirty="0" err="1" smtClean="0"/>
              <a:t>i.e</a:t>
            </a:r>
            <a:r>
              <a:rPr lang="en-US" dirty="0" smtClean="0"/>
              <a:t> no need to pre-allocate memory</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6977</TotalTime>
  <Words>1171</Words>
  <Application>Microsoft Office PowerPoint</Application>
  <PresentationFormat>On-screen Show (4:3)</PresentationFormat>
  <Paragraphs>151</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Constantia</vt:lpstr>
      <vt:lpstr>Times New Roman</vt:lpstr>
      <vt:lpstr>Wingdings 2</vt:lpstr>
      <vt:lpstr>Flow</vt:lpstr>
      <vt:lpstr>Lecture # 9-10</vt:lpstr>
      <vt:lpstr>Linked List</vt:lpstr>
      <vt:lpstr>Linked List</vt:lpstr>
      <vt:lpstr>The Concept Of Link List</vt:lpstr>
      <vt:lpstr>The Concept Of Link List</vt:lpstr>
      <vt:lpstr>Representation of link list</vt:lpstr>
      <vt:lpstr>Basic Operations</vt:lpstr>
      <vt:lpstr>Why Linked List?</vt:lpstr>
      <vt:lpstr>Advantages of Linked Lists</vt:lpstr>
      <vt:lpstr>Disadvantages of Linked Lists</vt:lpstr>
      <vt:lpstr>Points to Remember</vt:lpstr>
      <vt:lpstr>Applications of Linked Lists</vt:lpstr>
      <vt:lpstr>Types of Linked Lists</vt:lpstr>
      <vt:lpstr>Singly Linked List</vt:lpstr>
      <vt:lpstr>Singly Linked List</vt:lpstr>
      <vt:lpstr>Singly Linked List</vt:lpstr>
      <vt:lpstr>Singly Linked List</vt:lpstr>
      <vt:lpstr>Circular Linked List </vt:lpstr>
      <vt:lpstr>Circular Linked List </vt:lpstr>
      <vt:lpstr>Circular Linked List </vt:lpstr>
      <vt:lpstr>Doubly Linked List </vt:lpstr>
      <vt:lpstr>Doubly Linked List </vt:lpstr>
      <vt:lpstr>Doubly Linked List </vt:lpstr>
      <vt:lpstr>Points to remember</vt:lpstr>
      <vt:lpstr>Singly Link List - Insertion</vt:lpstr>
      <vt:lpstr>Singly Link List – Inserting At Beginning of the list</vt:lpstr>
      <vt:lpstr>Singly Link List – Inserting At Beginning of the list</vt:lpstr>
      <vt:lpstr>Singly Link List – Inserting At End of the list</vt:lpstr>
      <vt:lpstr>Singly Link List – Inserting At End of the list</vt:lpstr>
      <vt:lpstr>Singly Link List – Inserting At Specific location in the list (between two nodes) </vt:lpstr>
      <vt:lpstr>Singly Link List – Inserting At Specific location in the list (between two nodes)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436</cp:revision>
  <dcterms:created xsi:type="dcterms:W3CDTF">2006-08-16T00:00:00Z</dcterms:created>
  <dcterms:modified xsi:type="dcterms:W3CDTF">2021-03-03T08:25:39Z</dcterms:modified>
</cp:coreProperties>
</file>