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32" r:id="rId2"/>
    <p:sldMasterId id="2147483735" r:id="rId3"/>
  </p:sldMasterIdLst>
  <p:notesMasterIdLst>
    <p:notesMasterId r:id="rId24"/>
  </p:notesMasterIdLst>
  <p:handoutMasterIdLst>
    <p:handoutMasterId r:id="rId25"/>
  </p:handoutMasterIdLst>
  <p:sldIdLst>
    <p:sldId id="291" r:id="rId4"/>
    <p:sldId id="259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290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38BA"/>
    <a:srgbClr val="026AD4"/>
    <a:srgbClr val="026AE8"/>
    <a:srgbClr val="009ED6"/>
    <a:srgbClr val="D2FEB4"/>
    <a:srgbClr val="719F1D"/>
    <a:srgbClr val="C4FE9C"/>
    <a:srgbClr val="DAFEC2"/>
    <a:srgbClr val="60B018"/>
    <a:srgbClr val="8B5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>
      <p:cViewPr varScale="1">
        <p:scale>
          <a:sx n="70" d="100"/>
          <a:sy n="70" d="100"/>
        </p:scale>
        <p:origin x="124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12BC5-697F-4AD6-A6ED-13259B29EF3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49F1-37EB-4BEE-B0AD-CB3390C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5A38-68A7-4133-8C22-F8610ABCE0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74966-7D49-4521-882F-70C981C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5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lide for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27658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3249828" y="0"/>
            <a:ext cx="48006" cy="685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1" y="594359"/>
            <a:ext cx="2794707" cy="192024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>
                <a:solidFill>
                  <a:srgbClr val="FFFFFF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Chapter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1878" y="838200"/>
            <a:ext cx="5283522" cy="57912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>
              <a:buFont typeface="Wingdings" panose="05000000000000000000" pitchFamily="2" charset="2"/>
              <a:buChar char="ü"/>
              <a:defRPr sz="2200"/>
            </a:lvl1pPr>
            <a:lvl2pPr marL="384048" indent="-182880">
              <a:buFont typeface="Wingdings" panose="05000000000000000000" pitchFamily="2" charset="2"/>
              <a:buChar char="Ø"/>
              <a:defRPr/>
            </a:lvl2pPr>
            <a:lvl3pPr marL="566928" indent="-182880">
              <a:buFont typeface="Wingdings" panose="05000000000000000000" pitchFamily="2" charset="2"/>
              <a:buChar char="§"/>
              <a:defRPr sz="1800"/>
            </a:lvl3pPr>
          </a:lstStyle>
          <a:p>
            <a:pPr lvl="0"/>
            <a:r>
              <a:rPr lang="en-US" dirty="0" smtClean="0"/>
              <a:t>Outlines</a:t>
            </a:r>
          </a:p>
          <a:p>
            <a:pPr lvl="2"/>
            <a:r>
              <a:rPr lang="en-US" dirty="0" smtClean="0"/>
              <a:t>Subtopic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28600" y="4876800"/>
            <a:ext cx="2400300" cy="142840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30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Authors Info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543209" y="279742"/>
            <a:ext cx="1390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gency FB" panose="020B0503020202020204" pitchFamily="34" charset="0"/>
              </a:rPr>
              <a:t>Outlines</a:t>
            </a:r>
            <a:endParaRPr lang="en-US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4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2193326" y="597243"/>
            <a:ext cx="47408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30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Introduction To Computer &amp; ICT – by Dr. Rahman Ali &amp; Asmat Ali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596743"/>
            <a:ext cx="379709" cy="271919"/>
          </a:xfrm>
          <a:prstGeom prst="rect">
            <a:avLst/>
          </a:prstGeom>
          <a:gradFill flip="none" rotWithShape="1">
            <a:gsLst>
              <a:gs pos="0">
                <a:srgbClr val="026AD4">
                  <a:shade val="30000"/>
                  <a:satMod val="115000"/>
                </a:srgbClr>
              </a:gs>
              <a:gs pos="50000">
                <a:srgbClr val="026AD4">
                  <a:shade val="67500"/>
                  <a:satMod val="115000"/>
                </a:srgbClr>
              </a:gs>
              <a:gs pos="100000">
                <a:srgbClr val="026AD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56" y="865496"/>
            <a:ext cx="9032544" cy="561150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342900">
              <a:spcBef>
                <a:spcPts val="600"/>
              </a:spcBef>
              <a:spcAft>
                <a:spcPts val="900"/>
              </a:spcAft>
              <a:buClr>
                <a:schemeClr val="tx1">
                  <a:lumMod val="50000"/>
                  <a:lumOff val="50000"/>
                </a:schemeClr>
              </a:buClr>
              <a:buSzPct val="82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defRPr>
            </a:lvl1pPr>
            <a:lvl2pPr marL="384048" indent="-182880">
              <a:buSzPct val="130000"/>
              <a:buFont typeface="Arial" panose="020B0604020202020204" pitchFamily="34" charset="0"/>
              <a:buChar char="•"/>
              <a:defRPr sz="2000"/>
            </a:lvl2pPr>
            <a:lvl3pPr marL="566928" indent="-182880">
              <a:buSzPct val="130000"/>
              <a:buFont typeface="Arial" panose="020B0604020202020204" pitchFamily="34" charset="0"/>
              <a:buChar char="•"/>
              <a:defRPr sz="2000"/>
            </a:lvl3pPr>
            <a:lvl4pPr marL="74980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4pPr>
            <a:lvl5pPr marL="93268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Topic</a:t>
            </a:r>
          </a:p>
          <a:p>
            <a:pPr lvl="2"/>
            <a:r>
              <a:rPr lang="en-US" dirty="0" smtClean="0"/>
              <a:t>Subtopic</a:t>
            </a:r>
          </a:p>
          <a:p>
            <a:pPr lvl="3"/>
            <a:r>
              <a:rPr lang="en-US" dirty="0" smtClean="0"/>
              <a:t>Sub-topic</a:t>
            </a:r>
          </a:p>
          <a:p>
            <a:pPr lvl="4"/>
            <a:r>
              <a:rPr lang="en-US" dirty="0" smtClean="0"/>
              <a:t>Sub-topic</a:t>
            </a:r>
          </a:p>
        </p:txBody>
      </p:sp>
    </p:spTree>
    <p:extLst>
      <p:ext uri="{BB962C8B-B14F-4D97-AF65-F5344CB8AC3E}">
        <p14:creationId xmlns:p14="http://schemas.microsoft.com/office/powerpoint/2010/main" val="1325611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9550"/>
            <a:ext cx="9144000" cy="64389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090" y="0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 rot="10800000"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332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 userDrawn="1"/>
        </p:nvSpPr>
        <p:spPr>
          <a:xfrm>
            <a:off x="1143000" y="2508239"/>
            <a:ext cx="6781800" cy="23329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Thanks!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Any Questions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?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" y="5632440"/>
            <a:ext cx="9144001" cy="122986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" y="-4302"/>
            <a:ext cx="9144001" cy="136954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3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" y="1219200"/>
            <a:ext cx="8880144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342900">
              <a:spcBef>
                <a:spcPts val="600"/>
              </a:spcBef>
              <a:spcAft>
                <a:spcPts val="900"/>
              </a:spcAft>
              <a:buClr>
                <a:srgbClr val="00B0F0"/>
              </a:buClr>
              <a:buSzPct val="99000"/>
              <a:buFont typeface="Wingdings" panose="05000000000000000000" pitchFamily="2" charset="2"/>
              <a:buChar char="§"/>
              <a:defRPr sz="2200" b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defRPr>
            </a:lvl1pPr>
            <a:lvl2pPr marL="384048" indent="-182880">
              <a:buSzPct val="130000"/>
              <a:buFont typeface="Arial" panose="020B0604020202020204" pitchFamily="34" charset="0"/>
              <a:buChar char="•"/>
              <a:defRPr sz="2000"/>
            </a:lvl2pPr>
            <a:lvl3pPr marL="566928" indent="-182880">
              <a:buSzPct val="130000"/>
              <a:buFont typeface="Arial" panose="020B0604020202020204" pitchFamily="34" charset="0"/>
              <a:buChar char="•"/>
              <a:defRPr sz="2000"/>
            </a:lvl3pPr>
            <a:lvl4pPr marL="74980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4pPr>
            <a:lvl5pPr marL="93268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0" y="0"/>
            <a:ext cx="9144000" cy="865496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itle Placeholder 1"/>
          <p:cNvSpPr txBox="1">
            <a:spLocks/>
          </p:cNvSpPr>
          <p:nvPr userDrawn="1"/>
        </p:nvSpPr>
        <p:spPr>
          <a:xfrm rot="10800000">
            <a:off x="0" y="5992504"/>
            <a:ext cx="9144000" cy="865496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505200" y="1918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References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37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6596742"/>
            <a:ext cx="9144001" cy="2612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1812326" y="609600"/>
            <a:ext cx="55790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 userDrawn="1"/>
        </p:nvSpPr>
        <p:spPr>
          <a:xfrm>
            <a:off x="193344" y="865496"/>
            <a:ext cx="8763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Topic</a:t>
            </a:r>
          </a:p>
          <a:p>
            <a:pPr lvl="3"/>
            <a:r>
              <a:rPr lang="en-US" dirty="0" smtClean="0"/>
              <a:t>Subtopic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30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Introduction To Computer &amp; ICT – by Dr. Rahman Ali &amp; Asmat Ali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96743"/>
            <a:ext cx="455909" cy="279448"/>
          </a:xfrm>
          <a:prstGeom prst="rect">
            <a:avLst/>
          </a:prstGeom>
          <a:gradFill flip="none" rotWithShape="1">
            <a:gsLst>
              <a:gs pos="0">
                <a:srgbClr val="026AE8">
                  <a:shade val="30000"/>
                  <a:satMod val="115000"/>
                </a:srgbClr>
              </a:gs>
              <a:gs pos="50000">
                <a:srgbClr val="026AE8">
                  <a:shade val="67500"/>
                  <a:satMod val="115000"/>
                </a:srgbClr>
              </a:gs>
              <a:gs pos="100000">
                <a:srgbClr val="026AE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22D5-09A0-4336-890E-E0F066D69F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E8CE-2593-46E6-B9F1-1E05466F3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812326" y="609600"/>
            <a:ext cx="55790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BD582C">
                    <a:lumMod val="75000"/>
                  </a:srgbClr>
                </a:solidFill>
              </a:rPr>
              <a:t>Click to edit Master title style</a:t>
            </a:r>
            <a:endParaRPr lang="en-US" dirty="0">
              <a:solidFill>
                <a:srgbClr val="BD582C">
                  <a:lumMod val="75000"/>
                </a:srgbClr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 userDrawn="1"/>
        </p:nvSpPr>
        <p:spPr>
          <a:xfrm>
            <a:off x="193344" y="865496"/>
            <a:ext cx="8763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Click to add text</a:t>
            </a:r>
          </a:p>
          <a:p>
            <a:pPr lvl="2"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Topic</a:t>
            </a:r>
          </a:p>
          <a:p>
            <a:pPr lvl="3"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Subtopic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04686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Introduction To Computer &amp; ICT – by Dr. Rahman Ali &amp; Asmat Ali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96743"/>
            <a:ext cx="455909" cy="279448"/>
          </a:xfrm>
          <a:prstGeom prst="rect">
            <a:avLst/>
          </a:prstGeom>
          <a:gradFill flip="none" rotWithShape="1">
            <a:gsLst>
              <a:gs pos="0">
                <a:srgbClr val="026AD4">
                  <a:shade val="30000"/>
                  <a:satMod val="115000"/>
                </a:srgbClr>
              </a:gs>
              <a:gs pos="50000">
                <a:srgbClr val="026AD4">
                  <a:shade val="67500"/>
                  <a:satMod val="115000"/>
                </a:srgbClr>
              </a:gs>
              <a:gs pos="100000">
                <a:srgbClr val="026AD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3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538" y="803583"/>
            <a:ext cx="9032544" cy="5611504"/>
          </a:xfrm>
        </p:spPr>
        <p:txBody>
          <a:bodyPr>
            <a:normAutofit/>
          </a:bodyPr>
          <a:lstStyle/>
          <a:p>
            <a:pPr marL="201168" lvl="1" indent="0" algn="ctr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Management</a:t>
            </a:r>
          </a:p>
          <a:p>
            <a:pPr marL="201168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GC152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ctr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201168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 ZADA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in Department of Computer Science &amp; Software Engineering,</a:t>
            </a:r>
          </a:p>
          <a:p>
            <a:pPr marL="201168" lvl="1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Islamic University, Islamabad.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nternational Islamic University, Islamabad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43" y="3672840"/>
            <a:ext cx="1297457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4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Safety: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Once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physiological needs are met, one's attention turns to safety and security in order to be free from the threat of physical and emotional harm.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needs might be fulfilled by::</a:t>
            </a:r>
            <a:endParaRPr lang="en-US" sz="20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Living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 a safe area</a:t>
            </a: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Medical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insurance</a:t>
            </a: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Job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security</a:t>
            </a: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Financial reserve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Maslow's hierarchy, if a person feels that he or she is in harm's way, higher needs will not receive much attention..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Social Needs: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person has met the lower level physiological and safety needs, higher level needs become important, the first of which are social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needs.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needs are those related to interaction with other people and may include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Need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for friends</a:t>
            </a: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Need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for belonging</a:t>
            </a: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Need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to give and receive love</a:t>
            </a:r>
          </a:p>
          <a:p>
            <a:pPr marL="0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Esteem: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person feels a sense of "belonging", the need to feel important arises.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Esteem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needs may be classified as internal or external. Internal esteem needs are those related to self-esteem such as self-respect and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achievement.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esteem needs are those such as social status and recognition. Some esteem needs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are: 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Self-respect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Achievement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Attention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Recognition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Reputation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Maslow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 refined his model to include a level between esteem needs and self- actualization: the need for knowledge and aesthetics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Self-Actualization: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the quest of reaching one's full potential as a person.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Unlike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lower level needs, this need is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never fully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satisfied; as one grows psychologically there are always new opportunities to continue to grow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Truth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Justice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Wisdom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Meaning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Self-actualized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persons have frequent occurrences of peak experiences, which are energized moments of profound happiness and harmony. </a:t>
            </a:r>
            <a:endParaRPr lang="en-US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Maslow, only a small percentage of the population reaches the level of self-actualization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Qualities </a:t>
            </a:r>
            <a:r>
              <a:rPr lang="en-US" dirty="0"/>
              <a:t>of a </a:t>
            </a:r>
            <a:r>
              <a:rPr lang="en-US" dirty="0" smtClean="0"/>
              <a:t>Good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1.    Proactive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vs. Reactive: 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exceptional leader is always thinking three steps ahead.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Working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his/her own environment with the goal of avoiding problems before they arise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69748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1053465" algn="l"/>
                <a:tab pos="1054100" algn="l"/>
              </a:tabLst>
            </a:pPr>
            <a:r>
              <a:rPr lang="en-US" sz="28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.	</a:t>
            </a:r>
            <a:r>
              <a:rPr lang="en-US" sz="2800" b="1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Flexible/Adaptable</a:t>
            </a:r>
            <a:endParaRPr lang="en-US" sz="2800" b="1" i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handle yourself in unexpected or uncomfortable situations? An effective leader will adapt to new surroundings and situations, doing his/her best to adjust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748" lvl="1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1053465" algn="l"/>
                <a:tab pos="1054100" algn="l"/>
              </a:tabLst>
            </a:pPr>
            <a:r>
              <a:rPr lang="en-US" sz="28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 </a:t>
            </a:r>
            <a:r>
              <a:rPr lang="en-US" sz="28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Good Communicator: </a:t>
            </a:r>
            <a:endParaRPr lang="en-US" sz="2800" b="1" i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/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leader, one must listen...a lot! </a:t>
            </a:r>
            <a:r>
              <a:rPr lang="en-US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must be willing to work to understand the needs and desires of others. </a:t>
            </a:r>
            <a:endParaRPr lang="en-US" sz="21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/>
            <a:r>
              <a:rPr lang="en-US" sz="21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leader asks many questions, considers all options, and leads in the right direction.</a:t>
            </a:r>
          </a:p>
        </p:txBody>
      </p:sp>
    </p:spTree>
    <p:extLst>
      <p:ext uri="{BB962C8B-B14F-4D97-AF65-F5344CB8AC3E}">
        <p14:creationId xmlns:p14="http://schemas.microsoft.com/office/powerpoint/2010/main" val="15468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Qualities </a:t>
            </a:r>
            <a:r>
              <a:rPr lang="en-US" dirty="0"/>
              <a:t>of a </a:t>
            </a:r>
            <a:r>
              <a:rPr lang="en-US" dirty="0" smtClean="0"/>
              <a:t>Good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	Respectful</a:t>
            </a: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Treating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others with respect will ultimately earn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respect.</a:t>
            </a: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None/>
              <a:tabLst>
                <a:tab pos="596265" algn="l"/>
                <a:tab pos="59690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5.</a:t>
            </a: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Quiet Confidence</a:t>
            </a:r>
            <a:r>
              <a:rPr lang="en-US" sz="2800" i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sure of yourself with humble intentions..</a:t>
            </a:r>
          </a:p>
          <a:p>
            <a:pPr marL="269748" lvl="1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1053465" algn="l"/>
                <a:tab pos="1054100" algn="l"/>
              </a:tabLst>
            </a:pPr>
            <a:r>
              <a:rPr lang="en-US" sz="28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6.	Enthusiastic</a:t>
            </a:r>
            <a:r>
              <a:rPr lang="en-US" sz="2800" b="1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US" sz="2800" b="1" i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/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Excitement is contagious. When a leader is motivated and excited about the cause people will be more inclined to follow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1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7.	Open-Minded: 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/>
            <a:r>
              <a:rPr lang="en-US" sz="21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consider all options when making decisions. </a:t>
            </a:r>
            <a:endParaRPr lang="en-US" sz="21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/>
            <a:r>
              <a:rPr lang="en-US" sz="21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leader will evaluate the input from all interested parties and work for the betterment of the whole</a:t>
            </a:r>
            <a:r>
              <a:rPr lang="en-US" sz="21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Qualities </a:t>
            </a:r>
            <a:r>
              <a:rPr lang="en-US" dirty="0"/>
              <a:t>of a </a:t>
            </a:r>
            <a:r>
              <a:rPr lang="en-US" dirty="0" smtClean="0"/>
              <a:t>Good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8.   Resourceful: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resources available to you.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don't know the answer to something find out by asking questions. A leader must create access to information.</a:t>
            </a: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9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9.	</a:t>
            </a:r>
            <a:r>
              <a:rPr lang="en-US" sz="29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Rewarding: </a:t>
            </a:r>
            <a:endParaRPr lang="en-US" sz="2900" i="1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exceptional leader will recognize the efforts of others and reinforce those actions. We all enjoy being recognized for our actions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None/>
              <a:tabLst>
                <a:tab pos="596265" algn="l"/>
                <a:tab pos="59690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10.	Well Educated: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Knowledge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power. Work to be well educated on community policies, procedures, organizational norms, etc. 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Further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your knowledge of issues and information will only increase your success in leading others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9748" lvl="1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1053465" algn="l"/>
                <a:tab pos="1054100" algn="l"/>
              </a:tabLst>
            </a:pPr>
            <a:r>
              <a:rPr lang="en-US" sz="28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11.	Open to Change: </a:t>
            </a:r>
          </a:p>
          <a:p>
            <a:pPr marL="3429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leader will take into account all points of view and will be willing to change a policy, program, cultural tradition that is outdated, or no longer beneficial to the group as a whole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</a:p>
          <a:p>
            <a:pPr marL="0" indent="0">
              <a:buNone/>
            </a:pPr>
            <a:endParaRPr lang="en-US"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2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Qualities </a:t>
            </a:r>
            <a:r>
              <a:rPr lang="en-US" dirty="0"/>
              <a:t>of a </a:t>
            </a:r>
            <a:r>
              <a:rPr lang="en-US" dirty="0" smtClean="0"/>
              <a:t>Good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12.   Interested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 Feedback: 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people feel about your leadership skill set? How can you improve? These are important questions that a leader needs to constantly ask the chapter.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feedback as a gift to improve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9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13.	Evaluative</a:t>
            </a:r>
            <a:r>
              <a:rPr lang="en-US" sz="29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events and programs is essential for an organization/group to improve and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progress.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exceptional leader will constantly evaluate and change programs and policies that are not working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None/>
              <a:tabLst>
                <a:tab pos="596265" algn="l"/>
                <a:tab pos="59690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14.	Organized: </a:t>
            </a:r>
            <a:r>
              <a:rPr lang="en-US" sz="2800" i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prepared for meetings, presentations, and events and confident that people around you are prepared and organized as well?.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Qualities </a:t>
            </a:r>
            <a:r>
              <a:rPr lang="en-US" dirty="0"/>
              <a:t>of a </a:t>
            </a:r>
            <a:r>
              <a:rPr lang="en-US" dirty="0" smtClean="0"/>
              <a:t>Good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6002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1000"/>
              <a:buNone/>
              <a:tabLst>
                <a:tab pos="1053465" algn="l"/>
                <a:tab pos="1054100" algn="l"/>
              </a:tabLst>
            </a:pPr>
            <a:r>
              <a:rPr lang="en-US" sz="30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15.  Consistent:  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tabLst>
                <a:tab pos="596265" algn="l"/>
                <a:tab pos="596900" algn="l"/>
              </a:tabLst>
            </a:pPr>
            <a:r>
              <a:rPr lang="en-US" sz="1700" b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Confidence and respect cannot be attained without your leadership being consistent. People must have confidence that their opinions and thoughts will be heard and taken into consideration</a:t>
            </a:r>
            <a:r>
              <a:rPr lang="en-US" sz="17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i="1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16.  Delegator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exceptional leader realizes that he/she cannot accomplish everything on his own.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leader will know the talents and interests of people around him/her, thus delegating tasks accordingly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9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17.	Initiative: </a:t>
            </a:r>
            <a:r>
              <a:rPr lang="en-US" sz="29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leader should work to be the motivator, an initiator.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He/she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 be a key element in the planning and implementing of new ideas, programs, policies, events, etc..</a:t>
            </a: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None/>
              <a:tabLst>
                <a:tab pos="596265" algn="l"/>
                <a:tab pos="596900" algn="l"/>
              </a:tabLst>
            </a:pPr>
            <a:endParaRPr lang="en-US"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7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Introduction </a:t>
            </a:r>
            <a:r>
              <a:rPr lang="en-US" dirty="0"/>
              <a:t>to Management, 13th Edition International Student Version, John R. </a:t>
            </a:r>
            <a:r>
              <a:rPr lang="en-US" dirty="0" err="1"/>
              <a:t>Schermerhorn</a:t>
            </a:r>
            <a:r>
              <a:rPr lang="en-US" dirty="0"/>
              <a:t> Jr., Daniel G. </a:t>
            </a:r>
            <a:r>
              <a:rPr lang="en-US" dirty="0" err="1"/>
              <a:t>Bachrach</a:t>
            </a:r>
            <a:r>
              <a:rPr lang="en-US" dirty="0"/>
              <a:t>, ISBN: 978-1-118-95118-7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Introduction </a:t>
            </a:r>
            <a:r>
              <a:rPr lang="en-US" dirty="0"/>
              <a:t>to Management-4th Edition. Author(s):Richard </a:t>
            </a:r>
            <a:r>
              <a:rPr lang="en-US" dirty="0" err="1"/>
              <a:t>Pettinger</a:t>
            </a:r>
            <a:r>
              <a:rPr lang="en-US" dirty="0"/>
              <a:t>,   publisher: Red Globe </a:t>
            </a:r>
            <a:r>
              <a:rPr lang="en-US" dirty="0" smtClean="0"/>
              <a:t>Press.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594359"/>
            <a:ext cx="2971799" cy="19202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1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14 </a:t>
            </a:r>
            <a:r>
              <a:rPr lang="en-US" dirty="0"/>
              <a:t>principles of management </a:t>
            </a:r>
            <a:endParaRPr lang="en-US" dirty="0" smtClean="0"/>
          </a:p>
          <a:p>
            <a:r>
              <a:rPr lang="en-US" dirty="0"/>
              <a:t>Hierarchy of need theory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qualities of a good leader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0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1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principles of management given by Henry </a:t>
            </a:r>
            <a:r>
              <a:rPr lang="en-US" dirty="0" err="1"/>
              <a:t>Fayol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000" b="0" spc="6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en-US" sz="2000" b="0" spc="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en-US" sz="2000" b="0" spc="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000" b="0" spc="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2000" b="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</a:t>
            </a:r>
            <a:r>
              <a:rPr lang="en-US" sz="2000" b="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en-US" sz="2000" b="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sz="2000" b="0" spc="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divided</a:t>
            </a:r>
            <a:r>
              <a:rPr lang="en-US" sz="2000" b="0" spc="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z="2000" b="0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six</a:t>
            </a:r>
            <a:r>
              <a:rPr lang="en-US" sz="2000" b="0" spc="-2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activities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Division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of work: </a:t>
            </a:r>
            <a:r>
              <a:rPr lang="en-US" sz="2000" b="0" dirty="0">
                <a:solidFill>
                  <a:srgbClr val="000000"/>
                </a:solidFill>
              </a:rPr>
              <a:t>According to Henry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 work should be divided and subdivided with various individual according to their expertise skills and knowledge in a particular area.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With </a:t>
            </a:r>
            <a:r>
              <a:rPr lang="en-US" sz="2000" b="0" dirty="0">
                <a:solidFill>
                  <a:srgbClr val="000000"/>
                </a:solidFill>
              </a:rPr>
              <a:t>division of work it helps individual in acquiring speed, accuracy in his performance. Specialization </a:t>
            </a:r>
            <a:r>
              <a:rPr lang="en-US" sz="2000" b="0" dirty="0" smtClean="0">
                <a:solidFill>
                  <a:srgbClr val="000000"/>
                </a:solidFill>
              </a:rPr>
              <a:t>leads </a:t>
            </a:r>
            <a:r>
              <a:rPr lang="en-US" sz="2000" b="0" dirty="0">
                <a:solidFill>
                  <a:srgbClr val="000000"/>
                </a:solidFill>
              </a:rPr>
              <a:t>to efficiency and effectiveness for organization</a:t>
            </a:r>
            <a:r>
              <a:rPr lang="en-US" sz="2000" b="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Authority and Responsibility: </a:t>
            </a:r>
            <a:r>
              <a:rPr lang="en-US" sz="2000" b="0" dirty="0" smtClean="0">
                <a:solidFill>
                  <a:srgbClr val="000000"/>
                </a:solidFill>
              </a:rPr>
              <a:t>The </a:t>
            </a:r>
            <a:r>
              <a:rPr lang="en-US" sz="2000" b="0" dirty="0">
                <a:solidFill>
                  <a:srgbClr val="000000"/>
                </a:solidFill>
              </a:rPr>
              <a:t>concept of authority and responsibility are closely related.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Authority </a:t>
            </a:r>
            <a:r>
              <a:rPr lang="en-US" sz="2000" b="0" dirty="0">
                <a:solidFill>
                  <a:srgbClr val="000000"/>
                </a:solidFill>
              </a:rPr>
              <a:t>was defined by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 as the right to give orders and powers to match duty.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Responsibility </a:t>
            </a:r>
            <a:r>
              <a:rPr lang="en-US" sz="2000" b="0" dirty="0">
                <a:solidFill>
                  <a:srgbClr val="000000"/>
                </a:solidFill>
              </a:rPr>
              <a:t>involves being accountable, and is therefore naturally associated with authority. Whoever assumes authority also assumes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33956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principles of management given by Henry </a:t>
            </a:r>
            <a:r>
              <a:rPr lang="en-US" dirty="0" err="1"/>
              <a:t>Fayol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Unity of command: </a:t>
            </a:r>
            <a:r>
              <a:rPr lang="en-US" sz="2000" b="0" dirty="0" smtClean="0">
                <a:solidFill>
                  <a:srgbClr val="000000"/>
                </a:solidFill>
              </a:rPr>
              <a:t>Subordinates </a:t>
            </a:r>
            <a:r>
              <a:rPr lang="en-US" sz="2000" b="0" dirty="0">
                <a:solidFill>
                  <a:srgbClr val="000000"/>
                </a:solidFill>
              </a:rPr>
              <a:t>should receive orders and be answerable to one and only one boss at a time. In other words, subordinates should not receive instructions from more than one person.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Unity </a:t>
            </a:r>
            <a:r>
              <a:rPr lang="en-US" sz="2000" b="0" dirty="0">
                <a:solidFill>
                  <a:srgbClr val="000000"/>
                </a:solidFill>
              </a:rPr>
              <a:t>of command provides the enterprise of disciplined, stable and orderly existence. It creates harmonious relationship between superiors and sub-ordinates.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Unity of Direction: </a:t>
            </a:r>
            <a:r>
              <a:rPr lang="en-US" sz="2000" b="0" dirty="0">
                <a:solidFill>
                  <a:srgbClr val="000000"/>
                </a:solidFill>
              </a:rPr>
              <a:t>the entire organization should be moving towards a common direction</a:t>
            </a:r>
            <a:r>
              <a:rPr lang="en-US" sz="2000" b="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According </a:t>
            </a:r>
            <a:r>
              <a:rPr lang="en-US" sz="2000" b="0" dirty="0">
                <a:solidFill>
                  <a:srgbClr val="000000"/>
                </a:solidFill>
              </a:rPr>
              <a:t>to this principle, efforts of all the members of the organization should be directed towards common goal.</a:t>
            </a:r>
          </a:p>
        </p:txBody>
      </p:sp>
    </p:spTree>
    <p:extLst>
      <p:ext uri="{BB962C8B-B14F-4D97-AF65-F5344CB8AC3E}">
        <p14:creationId xmlns:p14="http://schemas.microsoft.com/office/powerpoint/2010/main" val="27839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principles of management given by Henry </a:t>
            </a:r>
            <a:r>
              <a:rPr lang="en-US" dirty="0" err="1"/>
              <a:t>Fayol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Scalar Chain: </a:t>
            </a:r>
            <a:r>
              <a:rPr lang="en-US" sz="2000" b="0" dirty="0" smtClean="0">
                <a:solidFill>
                  <a:srgbClr val="000000"/>
                </a:solidFill>
              </a:rPr>
              <a:t>Managers </a:t>
            </a:r>
            <a:r>
              <a:rPr lang="en-US" sz="2000" b="0" dirty="0">
                <a:solidFill>
                  <a:srgbClr val="000000"/>
                </a:solidFill>
              </a:rPr>
              <a:t>in hierarchies are part of a chain like authority scale. Each manager, from the first line supervisor to the president, possesses certain amounts of authority.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100" b="0" dirty="0">
                <a:solidFill>
                  <a:srgbClr val="000000"/>
                </a:solidFill>
              </a:rPr>
              <a:t>The President possesses the most authority; </a:t>
            </a:r>
            <a:r>
              <a:rPr lang="en-US" sz="2000" b="0" dirty="0" smtClean="0">
                <a:solidFill>
                  <a:srgbClr val="000000"/>
                </a:solidFill>
              </a:rPr>
              <a:t>the first line supervisor </a:t>
            </a:r>
            <a:r>
              <a:rPr lang="en-US" sz="2000" b="0" dirty="0">
                <a:solidFill>
                  <a:srgbClr val="000000"/>
                </a:solidFill>
              </a:rPr>
              <a:t>the least. Lower level managers should always keep upper level managers informed of their work activities.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The </a:t>
            </a:r>
            <a:r>
              <a:rPr lang="en-US" sz="2000" b="0" dirty="0">
                <a:solidFill>
                  <a:srgbClr val="000000"/>
                </a:solidFill>
              </a:rPr>
              <a:t>existence of a scalar chain and adherence to it are necessary if the organization is to be successful.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Discipline</a:t>
            </a:r>
            <a:r>
              <a:rPr lang="en-US" sz="2000" b="0" dirty="0">
                <a:solidFill>
                  <a:srgbClr val="000000"/>
                </a:solidFill>
              </a:rPr>
              <a:t>: According to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, “Discipline means sincerity, respect of authority and observance of rules and regulation of the enterprise”.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This </a:t>
            </a:r>
            <a:r>
              <a:rPr lang="en-US" sz="2000" b="0" dirty="0">
                <a:solidFill>
                  <a:srgbClr val="000000"/>
                </a:solidFill>
              </a:rPr>
              <a:t>principle applies that subordinate should respect their superiors and obey their order</a:t>
            </a:r>
            <a:r>
              <a:rPr lang="en-US" sz="2000" b="0" dirty="0" smtClean="0">
                <a:solidFill>
                  <a:srgbClr val="000000"/>
                </a:solidFill>
              </a:rPr>
              <a:t>.</a:t>
            </a:r>
            <a:endParaRPr lang="en-US" sz="2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principles of management given by Henry </a:t>
            </a:r>
            <a:r>
              <a:rPr lang="en-US" dirty="0" err="1"/>
              <a:t>Fayol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Initiative: </a:t>
            </a:r>
            <a:r>
              <a:rPr lang="en-US" sz="2000" b="0" dirty="0" smtClean="0">
                <a:solidFill>
                  <a:srgbClr val="000000"/>
                </a:solidFill>
              </a:rPr>
              <a:t>Workers </a:t>
            </a:r>
            <a:r>
              <a:rPr lang="en-US" sz="2000" b="0" dirty="0">
                <a:solidFill>
                  <a:srgbClr val="000000"/>
                </a:solidFill>
              </a:rPr>
              <a:t>should be encouraged to take initiative in the work assigned to them</a:t>
            </a:r>
            <a:r>
              <a:rPr lang="en-US" sz="2000" b="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0" dirty="0" err="1" smtClean="0">
                <a:solidFill>
                  <a:srgbClr val="000000"/>
                </a:solidFill>
              </a:rPr>
              <a:t>Fayol</a:t>
            </a:r>
            <a:r>
              <a:rPr lang="en-US" sz="2000" b="0" dirty="0" smtClean="0">
                <a:solidFill>
                  <a:srgbClr val="000000"/>
                </a:solidFill>
              </a:rPr>
              <a:t> </a:t>
            </a:r>
            <a:r>
              <a:rPr lang="en-US" sz="2000" b="0" dirty="0">
                <a:solidFill>
                  <a:srgbClr val="000000"/>
                </a:solidFill>
              </a:rPr>
              <a:t>advised to them.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 advised that management should provide opportunity to its employees to suggest ideas, experiences and new method of work.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rgbClr val="000000"/>
                </a:solidFill>
                <a:latin typeface="Arial" panose="020B0604020202020204" pitchFamily="34" charset="0"/>
              </a:rPr>
              <a:t>Fair </a:t>
            </a:r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remuneration: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 suggested that remuneration to be paid to the workers should be fair, reasonable, satisfactory and rewarding of the efforts.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As </a:t>
            </a:r>
            <a:r>
              <a:rPr lang="en-US" sz="2000" b="0" dirty="0">
                <a:solidFill>
                  <a:srgbClr val="000000"/>
                </a:solidFill>
              </a:rPr>
              <a:t>far as possible remuneration should satisfy employer as well as employee.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err="1" smtClean="0">
                <a:solidFill>
                  <a:srgbClr val="000000"/>
                </a:solidFill>
              </a:rPr>
              <a:t>Fayol</a:t>
            </a:r>
            <a:r>
              <a:rPr lang="en-US" sz="2000" b="0" dirty="0" smtClean="0">
                <a:solidFill>
                  <a:srgbClr val="000000"/>
                </a:solidFill>
              </a:rPr>
              <a:t> </a:t>
            </a:r>
            <a:r>
              <a:rPr lang="en-US" sz="2000" b="0" dirty="0">
                <a:solidFill>
                  <a:srgbClr val="000000"/>
                </a:solidFill>
              </a:rPr>
              <a:t>also recommended provision of other benefits such as free education, medical and residential facilities to workers.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rgbClr val="000000"/>
                </a:solidFill>
                <a:latin typeface="Arial" panose="020B0604020202020204" pitchFamily="34" charset="0"/>
              </a:rPr>
              <a:t>Stability</a:t>
            </a:r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 emphasized that employees should not be moved frequently, from one job to another</a:t>
            </a:r>
            <a:r>
              <a:rPr lang="en-US" sz="2000" b="0" dirty="0" smtClean="0">
                <a:solidFill>
                  <a:srgbClr val="000000"/>
                </a:solidFill>
              </a:rPr>
              <a:t>.</a:t>
            </a:r>
            <a:endParaRPr lang="en-US" sz="2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principles of management given by Henry </a:t>
            </a:r>
            <a:r>
              <a:rPr lang="en-US" dirty="0" err="1"/>
              <a:t>Fayol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Stability of Tenure of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Personnel: </a:t>
            </a:r>
            <a:r>
              <a:rPr lang="en-US" sz="2000" b="0" dirty="0" smtClean="0">
                <a:solidFill>
                  <a:srgbClr val="000000"/>
                </a:solidFill>
              </a:rPr>
              <a:t>Retaining </a:t>
            </a:r>
            <a:r>
              <a:rPr lang="en-US" sz="2000" b="0" dirty="0">
                <a:solidFill>
                  <a:srgbClr val="000000"/>
                </a:solidFill>
              </a:rPr>
              <a:t>productive employees should always be a high priority of management.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Recruitment </a:t>
            </a:r>
            <a:r>
              <a:rPr lang="en-US" sz="2000" b="0" dirty="0">
                <a:solidFill>
                  <a:srgbClr val="000000"/>
                </a:solidFill>
              </a:rPr>
              <a:t>and Selection Costs, as well as increased product-reject rates are usually associated with hiring new workers.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Espirit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de Corps: </a:t>
            </a:r>
            <a:r>
              <a:rPr lang="en-US" sz="2000" b="0" dirty="0">
                <a:solidFill>
                  <a:srgbClr val="000000"/>
                </a:solidFill>
              </a:rPr>
              <a:t>Management should encourage harmony and general good feelings among employees.</a:t>
            </a: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.</a:t>
            </a:r>
            <a:endParaRPr lang="en-US" sz="2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294653"/>
            <a:ext cx="713232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1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Physiological</a:t>
            </a:r>
            <a:r>
              <a:rPr lang="en-US" sz="2800" i="1" spc="-35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Needs:</a:t>
            </a: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Physiological</a:t>
            </a:r>
            <a:r>
              <a:rPr lang="en-US" sz="2400" b="0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needs</a:t>
            </a:r>
            <a:r>
              <a:rPr lang="en-US" sz="2400" b="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2400" b="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those</a:t>
            </a:r>
            <a:r>
              <a:rPr lang="en-US" sz="2400" b="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en-US" sz="2400" b="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b="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sustain</a:t>
            </a:r>
            <a:r>
              <a:rPr lang="en-US" sz="2400" b="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life,</a:t>
            </a:r>
            <a:r>
              <a:rPr lang="en-US" sz="2400" b="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en-US" sz="2400" b="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as:</a:t>
            </a:r>
            <a:endParaRPr lang="en-US" sz="20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b="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air</a:t>
            </a:r>
            <a:endParaRPr lang="en-US" sz="1800" b="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b="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water</a:t>
            </a:r>
            <a:endParaRPr lang="en-US" sz="1800" b="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b="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nourishment</a:t>
            </a:r>
            <a:endParaRPr lang="en-US" sz="1800" b="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b="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Sleep</a:t>
            </a:r>
            <a:endParaRPr lang="en-US" sz="26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Maslow's theory, if such needs are not satisfied then one's motivation will arise from the quest to satisfy them. </a:t>
            </a:r>
            <a:endParaRPr lang="en-US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such as social needs and esteem are not felt until one has met the needs basic to one's bodily functioning.</a:t>
            </a:r>
          </a:p>
          <a:p>
            <a:pPr marL="0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7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df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sdf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</TotalTime>
  <Words>1627</Words>
  <Application>Microsoft Office PowerPoint</Application>
  <PresentationFormat>On-screen Show (4:3)</PresentationFormat>
  <Paragraphs>164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 Unicode MS</vt:lpstr>
      <vt:lpstr>Agency FB</vt:lpstr>
      <vt:lpstr>Andalus</vt:lpstr>
      <vt:lpstr>Arial</vt:lpstr>
      <vt:lpstr>Calibri</vt:lpstr>
      <vt:lpstr>Calibri Light</vt:lpstr>
      <vt:lpstr>Cambria</vt:lpstr>
      <vt:lpstr>Times New Roman</vt:lpstr>
      <vt:lpstr>Wingdings</vt:lpstr>
      <vt:lpstr>asdf</vt:lpstr>
      <vt:lpstr>Custom Design</vt:lpstr>
      <vt:lpstr>1_asdf</vt:lpstr>
      <vt:lpstr>PowerPoint Presentation</vt:lpstr>
      <vt:lpstr> </vt:lpstr>
      <vt:lpstr>14 principles of management given by Henry Fayol </vt:lpstr>
      <vt:lpstr>14 principles of management given by Henry Fayol </vt:lpstr>
      <vt:lpstr>14 principles of management given by Henry Fayol </vt:lpstr>
      <vt:lpstr>14 principles of management given by Henry Fayol </vt:lpstr>
      <vt:lpstr>14 principles of management given by Henry Fayol </vt:lpstr>
      <vt:lpstr>Hierarchy of need theory</vt:lpstr>
      <vt:lpstr>Hierarchy of need theory</vt:lpstr>
      <vt:lpstr>Hierarchy of need theory</vt:lpstr>
      <vt:lpstr>Hierarchy of need theory</vt:lpstr>
      <vt:lpstr>Hierarchy of need theory</vt:lpstr>
      <vt:lpstr>Hierarchy of need theory</vt:lpstr>
      <vt:lpstr>The Qualities of a Good Leader</vt:lpstr>
      <vt:lpstr>The Qualities of a Good Leader</vt:lpstr>
      <vt:lpstr>The Qualities of a Good Leader</vt:lpstr>
      <vt:lpstr>The Qualities of a Good Leader</vt:lpstr>
      <vt:lpstr>The Qualities of a Good Leader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Asmat Ali</dc:creator>
  <cp:lastModifiedBy>HP</cp:lastModifiedBy>
  <cp:revision>285</cp:revision>
  <dcterms:created xsi:type="dcterms:W3CDTF">2006-08-16T00:00:00Z</dcterms:created>
  <dcterms:modified xsi:type="dcterms:W3CDTF">2021-03-18T09:43:38Z</dcterms:modified>
</cp:coreProperties>
</file>