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2" r:id="rId2"/>
    <p:sldMasterId id="2147483735" r:id="rId3"/>
  </p:sldMasterIdLst>
  <p:notesMasterIdLst>
    <p:notesMasterId r:id="rId29"/>
  </p:notesMasterIdLst>
  <p:handoutMasterIdLst>
    <p:handoutMasterId r:id="rId30"/>
  </p:handoutMasterIdLst>
  <p:sldIdLst>
    <p:sldId id="291" r:id="rId4"/>
    <p:sldId id="259" r:id="rId5"/>
    <p:sldId id="297"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290"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8BA"/>
    <a:srgbClr val="026AD4"/>
    <a:srgbClr val="026AE8"/>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744" y="4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extLst>
      <p:ext uri="{BB962C8B-B14F-4D97-AF65-F5344CB8AC3E}">
        <p14:creationId xmlns:p14="http://schemas.microsoft.com/office/powerpoint/2010/main" val="1008032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extLst>
      <p:ext uri="{BB962C8B-B14F-4D97-AF65-F5344CB8AC3E}">
        <p14:creationId xmlns:p14="http://schemas.microsoft.com/office/powerpoint/2010/main" val="161235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048" indent="-182880">
              <a:buFont typeface="Wingdings" panose="05000000000000000000" pitchFamily="2" charset="2"/>
              <a:buChar char="Ø"/>
              <a:defRPr/>
            </a:lvl2pPr>
            <a:lvl3pPr marL="566928"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extLst>
      <p:ext uri="{BB962C8B-B14F-4D97-AF65-F5344CB8AC3E}">
        <p14:creationId xmlns:p14="http://schemas.microsoft.com/office/powerpoint/2010/main" val="34766417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pPr/>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extLst>
      <p:ext uri="{BB962C8B-B14F-4D97-AF65-F5344CB8AC3E}">
        <p14:creationId xmlns:p14="http://schemas.microsoft.com/office/powerpoint/2010/main" val="13256111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3201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tabLst/>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54438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048" indent="-182880">
              <a:buSzPct val="130000"/>
              <a:buFont typeface="Arial" panose="020B0604020202020204" pitchFamily="34" charset="0"/>
              <a:buChar char="•"/>
              <a:defRPr sz="2000"/>
            </a:lvl2pPr>
            <a:lvl3pPr marL="566928" indent="-182880">
              <a:buSzPct val="130000"/>
              <a:buFont typeface="Arial" panose="020B0604020202020204" pitchFamily="34" charset="0"/>
              <a:buChar char="•"/>
              <a:defRPr sz="2000"/>
            </a:lvl3pPr>
            <a:lvl4pPr marL="749808" indent="-182880">
              <a:buClr>
                <a:srgbClr val="00B0F0"/>
              </a:buClr>
              <a:buFont typeface="Wingdings" panose="05000000000000000000" pitchFamily="2" charset="2"/>
              <a:buChar char="§"/>
              <a:defRPr sz="1800"/>
            </a:lvl4pPr>
            <a:lvl5pPr marL="932688"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a:spLocks/>
          </p:cNvSpPr>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a:spLocks/>
          </p:cNvSpPr>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extLst>
      <p:ext uri="{BB962C8B-B14F-4D97-AF65-F5344CB8AC3E}">
        <p14:creationId xmlns:p14="http://schemas.microsoft.com/office/powerpoint/2010/main" val="855637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66428016"/>
      </p:ext>
    </p:extLst>
  </p:cSld>
  <p:clrMap bg1="lt1" tx1="dk1" bg2="lt2" tx2="dk2" accent1="accent1" accent2="accent2" accent3="accent3" accent4="accent4" accent5="accent5" accent6="accent6" hlink="hlink" folHlink="folHlink"/>
  <p:sldLayoutIdLst>
    <p:sldLayoutId id="2147483731" r:id="rId1"/>
    <p:sldLayoutId id="2147483724"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pPr/>
              <a:t>5/25/2021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4468950"/>
      </p:ext>
    </p:extLst>
  </p:cSld>
  <p:clrMap bg1="lt1" tx1="dk1" bg2="lt2" tx2="dk2" accent1="accent1" accent2="accent2" accent3="accent3" accent4="accent4" accent5="accent5" accent6="accent6" hlink="hlink" folHlink="folHlink"/>
  <p:sldLayoutIdLst>
    <p:sldLayoutId id="2147483733" r:id="rId1"/>
    <p:sldLayoutId id="214748373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a:spLocks/>
          </p:cNvSpPr>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a:spLocks/>
          </p:cNvSpPr>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1330404"/>
      </p:ext>
    </p:extLst>
  </p:cSld>
  <p:clrMap bg1="lt1" tx1="dk1" bg2="lt2" tx2="dk2" accent1="accent1" accent2="accent2" accent3="accent3" accent4="accent4" accent5="accent5" accent6="accent6" hlink="hlink" folHlink="folHlink"/>
  <p:sldLayoutIdLst>
    <p:sldLayoutId id="2147483736"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168"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168"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168" lvl="1" indent="0" algn="ctr">
              <a:buNone/>
            </a:pPr>
            <a:endParaRPr lang="en-US" sz="2800" dirty="0" smtClean="0">
              <a:latin typeface="Times New Roman" panose="02020603050405020304" pitchFamily="18" charset="0"/>
              <a:cs typeface="Times New Roman" panose="02020603050405020304" pitchFamily="18" charset="0"/>
            </a:endParaRPr>
          </a:p>
          <a:p>
            <a:pPr marL="201168" lvl="1" indent="0" algn="ctr">
              <a:buNone/>
            </a:pPr>
            <a:r>
              <a:rPr lang="en-US" sz="2800" dirty="0" smtClean="0">
                <a:latin typeface="Times New Roman" panose="02020603050405020304" pitchFamily="18" charset="0"/>
                <a:cs typeface="Times New Roman" panose="02020603050405020304" pitchFamily="18" charset="0"/>
              </a:rPr>
              <a:t>Lecture </a:t>
            </a:r>
            <a:r>
              <a:rPr lang="en-US" sz="2800" smtClean="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10</a:t>
            </a:r>
            <a:endParaRPr lang="en-US" sz="2800" dirty="0" smtClean="0">
              <a:latin typeface="Times New Roman" panose="02020603050405020304" pitchFamily="18" charset="0"/>
              <a:cs typeface="Times New Roman" panose="02020603050405020304" pitchFamily="18" charset="0"/>
            </a:endParaRPr>
          </a:p>
          <a:p>
            <a:pPr marL="201168" lvl="1" indent="0">
              <a:buNone/>
            </a:pPr>
            <a:endParaRPr lang="en-US" dirty="0" smtClean="0"/>
          </a:p>
          <a:p>
            <a:pPr marL="201168" lvl="1" indent="0" algn="ctr">
              <a:buNone/>
            </a:pPr>
            <a:r>
              <a:rPr lang="en-US" dirty="0" smtClean="0">
                <a:latin typeface="Times New Roman" panose="02020603050405020304" pitchFamily="18" charset="0"/>
                <a:cs typeface="Times New Roman" panose="02020603050405020304" pitchFamily="18" charset="0"/>
              </a:rPr>
              <a:t>By</a:t>
            </a:r>
          </a:p>
          <a:p>
            <a:pPr marL="201168" lvl="1" indent="0" algn="ctr">
              <a:buNone/>
            </a:pPr>
            <a:r>
              <a:rPr lang="en-US" dirty="0" smtClean="0">
                <a:latin typeface="Times New Roman" panose="02020603050405020304" pitchFamily="18" charset="0"/>
                <a:cs typeface="Times New Roman" panose="02020603050405020304" pitchFamily="18" charset="0"/>
              </a:rPr>
              <a:t>ISLAM ZADA</a:t>
            </a:r>
          </a:p>
          <a:p>
            <a:pPr marL="201168" lvl="1" indent="0">
              <a:buNone/>
            </a:pPr>
            <a:endParaRPr lang="en-US" dirty="0" smtClean="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buNone/>
            </a:pPr>
            <a:endParaRPr lang="en-US" dirty="0"/>
          </a:p>
          <a:p>
            <a:pPr marL="201168" lvl="1" indent="0">
              <a:buNone/>
            </a:pPr>
            <a:endParaRPr lang="en-US" dirty="0" smtClean="0"/>
          </a:p>
          <a:p>
            <a:pPr marL="201168"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168"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444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4"/>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involves choice &amp; decision making: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essentially involves choice among various alternatives.</a:t>
            </a:r>
          </a:p>
          <a:p>
            <a:pPr algn="just">
              <a:lnSpc>
                <a:spcPct val="150000"/>
              </a:lnSpc>
            </a:pPr>
            <a:r>
              <a:rPr lang="en-US" sz="2000" b="0" dirty="0" smtClean="0">
                <a:solidFill>
                  <a:srgbClr val="000000"/>
                </a:solidFill>
              </a:rPr>
              <a:t>Therefore</a:t>
            </a:r>
            <a:r>
              <a:rPr lang="en-US" sz="2000" b="0" dirty="0">
                <a:solidFill>
                  <a:srgbClr val="000000"/>
                </a:solidFill>
              </a:rPr>
              <a:t>, if there is only one possible course of action, there is no need planning because there is no choice.</a:t>
            </a:r>
          </a:p>
          <a:p>
            <a:pPr algn="just">
              <a:lnSpc>
                <a:spcPct val="150000"/>
              </a:lnSpc>
            </a:pPr>
            <a:r>
              <a:rPr lang="en-US" sz="2000" b="0" dirty="0" smtClean="0">
                <a:solidFill>
                  <a:srgbClr val="000000"/>
                </a:solidFill>
              </a:rPr>
              <a:t>Thus</a:t>
            </a:r>
            <a:r>
              <a:rPr lang="en-US" sz="2000" b="0" dirty="0">
                <a:solidFill>
                  <a:srgbClr val="000000"/>
                </a:solidFill>
              </a:rPr>
              <a:t>, decision making is an integral part of planning.</a:t>
            </a:r>
          </a:p>
          <a:p>
            <a:pPr algn="just">
              <a:lnSpc>
                <a:spcPct val="150000"/>
              </a:lnSpc>
            </a:pPr>
            <a:r>
              <a:rPr lang="en-US" sz="2000" b="0" dirty="0" smtClean="0">
                <a:solidFill>
                  <a:srgbClr val="000000"/>
                </a:solidFill>
              </a:rPr>
              <a:t>A </a:t>
            </a:r>
            <a:r>
              <a:rPr lang="en-US" sz="2000" b="0" dirty="0">
                <a:solidFill>
                  <a:srgbClr val="000000"/>
                </a:solidFill>
              </a:rPr>
              <a:t>manager is surrounded by no. of alternatives. He has to pick the best depending upon requirements &amp; resources of the enterprises.</a:t>
            </a:r>
          </a:p>
        </p:txBody>
      </p:sp>
    </p:spTree>
    <p:extLst>
      <p:ext uri="{BB962C8B-B14F-4D97-AF65-F5344CB8AC3E}">
        <p14:creationId xmlns:p14="http://schemas.microsoft.com/office/powerpoint/2010/main" val="996946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5"/>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the primary function of management / Primacy of Planning: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lays foundation for other functions of management.</a:t>
            </a:r>
          </a:p>
          <a:p>
            <a:pPr algn="just">
              <a:lnSpc>
                <a:spcPct val="150000"/>
              </a:lnSpc>
            </a:pPr>
            <a:r>
              <a:rPr lang="en-US" sz="2000" b="0" dirty="0" smtClean="0">
                <a:solidFill>
                  <a:srgbClr val="000000"/>
                </a:solidFill>
              </a:rPr>
              <a:t>It </a:t>
            </a:r>
            <a:r>
              <a:rPr lang="en-US" sz="2000" b="0" dirty="0">
                <a:solidFill>
                  <a:srgbClr val="000000"/>
                </a:solidFill>
              </a:rPr>
              <a:t>serves as a guide for organizing, staffing, directing and controlling.</a:t>
            </a:r>
          </a:p>
          <a:p>
            <a:pPr algn="just">
              <a:lnSpc>
                <a:spcPct val="150000"/>
              </a:lnSpc>
            </a:pPr>
            <a:r>
              <a:rPr lang="en-US" sz="2000" b="0" dirty="0" smtClean="0">
                <a:solidFill>
                  <a:srgbClr val="000000"/>
                </a:solidFill>
              </a:rPr>
              <a:t>All </a:t>
            </a:r>
            <a:r>
              <a:rPr lang="en-US" sz="2000" b="0" dirty="0">
                <a:solidFill>
                  <a:srgbClr val="000000"/>
                </a:solidFill>
              </a:rPr>
              <a:t>the functions of management are performed within the framework of plans laid out.</a:t>
            </a:r>
          </a:p>
          <a:p>
            <a:pPr algn="just">
              <a:lnSpc>
                <a:spcPct val="150000"/>
              </a:lnSpc>
            </a:pPr>
            <a:r>
              <a:rPr lang="en-US" sz="2000" b="0" dirty="0" smtClean="0">
                <a:solidFill>
                  <a:srgbClr val="000000"/>
                </a:solidFill>
              </a:rPr>
              <a:t>Therefore </a:t>
            </a:r>
            <a:r>
              <a:rPr lang="en-US" sz="2000" b="0" dirty="0">
                <a:solidFill>
                  <a:srgbClr val="000000"/>
                </a:solidFill>
              </a:rPr>
              <a:t>planning is the basic or fundamental function of management.</a:t>
            </a:r>
          </a:p>
        </p:txBody>
      </p:sp>
    </p:spTree>
    <p:extLst>
      <p:ext uri="{BB962C8B-B14F-4D97-AF65-F5344CB8AC3E}">
        <p14:creationId xmlns:p14="http://schemas.microsoft.com/office/powerpoint/2010/main" val="4271202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6"/>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a Continuous Process: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a never ending function due to the dynamic business environment.</a:t>
            </a:r>
          </a:p>
          <a:p>
            <a:pPr algn="just">
              <a:lnSpc>
                <a:spcPct val="150000"/>
              </a:lnSpc>
            </a:pPr>
            <a:r>
              <a:rPr lang="en-US" sz="2000" b="0" dirty="0" smtClean="0">
                <a:solidFill>
                  <a:srgbClr val="000000"/>
                </a:solidFill>
              </a:rPr>
              <a:t>Plans </a:t>
            </a:r>
            <a:r>
              <a:rPr lang="en-US" sz="2000" b="0" dirty="0">
                <a:solidFill>
                  <a:srgbClr val="000000"/>
                </a:solidFill>
              </a:rPr>
              <a:t>are also prepared for specific period of time and at the end of that period, plans are subjected to revaluation and review in the light of new requirements and changing conditions.</a:t>
            </a:r>
          </a:p>
          <a:p>
            <a:pPr algn="just">
              <a:lnSpc>
                <a:spcPct val="150000"/>
              </a:lnSpc>
            </a:pPr>
            <a:r>
              <a:rPr lang="en-US" sz="2000" b="0" dirty="0" smtClean="0">
                <a:solidFill>
                  <a:srgbClr val="000000"/>
                </a:solidFill>
              </a:rPr>
              <a:t>Planning </a:t>
            </a:r>
            <a:r>
              <a:rPr lang="en-US" sz="2000" b="0" dirty="0">
                <a:solidFill>
                  <a:srgbClr val="000000"/>
                </a:solidFill>
              </a:rPr>
              <a:t>never comes into end till the enterprise exists issues, problems may keep cropping up and they have to be tackled by planning effectively.</a:t>
            </a:r>
          </a:p>
        </p:txBody>
      </p:sp>
    </p:spTree>
    <p:extLst>
      <p:ext uri="{BB962C8B-B14F-4D97-AF65-F5344CB8AC3E}">
        <p14:creationId xmlns:p14="http://schemas.microsoft.com/office/powerpoint/2010/main" val="3586055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7"/>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all Pervasive: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It </a:t>
            </a:r>
            <a:r>
              <a:rPr lang="en-US" sz="2000" b="0" dirty="0">
                <a:solidFill>
                  <a:srgbClr val="000000"/>
                </a:solidFill>
              </a:rPr>
              <a:t>is required at all levels of management and in all departments of enterprise.</a:t>
            </a:r>
          </a:p>
          <a:p>
            <a:pPr algn="just">
              <a:lnSpc>
                <a:spcPct val="150000"/>
              </a:lnSpc>
            </a:pPr>
            <a:r>
              <a:rPr lang="en-US" sz="2000" b="0" dirty="0" smtClean="0">
                <a:solidFill>
                  <a:srgbClr val="000000"/>
                </a:solidFill>
              </a:rPr>
              <a:t>Of </a:t>
            </a:r>
            <a:r>
              <a:rPr lang="en-US" sz="2000" b="0" dirty="0">
                <a:solidFill>
                  <a:srgbClr val="000000"/>
                </a:solidFill>
              </a:rPr>
              <a:t>course, the scope of planning may differ from one level to another.</a:t>
            </a:r>
          </a:p>
          <a:p>
            <a:pPr algn="just">
              <a:lnSpc>
                <a:spcPct val="150000"/>
              </a:lnSpc>
            </a:pPr>
            <a:r>
              <a:rPr lang="en-US" sz="2000" b="0" dirty="0" smtClean="0">
                <a:solidFill>
                  <a:srgbClr val="000000"/>
                </a:solidFill>
              </a:rPr>
              <a:t>The </a:t>
            </a:r>
            <a:r>
              <a:rPr lang="en-US" sz="2000" b="0" dirty="0">
                <a:solidFill>
                  <a:srgbClr val="000000"/>
                </a:solidFill>
              </a:rPr>
              <a:t>top level may be more concerned about planning the organization as a whole whereas the middle level may be more specific in departmental plans and the lower level plans implementation of the same.</a:t>
            </a:r>
          </a:p>
        </p:txBody>
      </p:sp>
    </p:spTree>
    <p:extLst>
      <p:ext uri="{BB962C8B-B14F-4D97-AF65-F5344CB8AC3E}">
        <p14:creationId xmlns:p14="http://schemas.microsoft.com/office/powerpoint/2010/main" val="2767466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8"/>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designed for efficiency: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leads to accomplishment of objectives at the minimum possible cost.</a:t>
            </a:r>
          </a:p>
          <a:p>
            <a:pPr algn="just">
              <a:lnSpc>
                <a:spcPct val="150000"/>
              </a:lnSpc>
            </a:pPr>
            <a:r>
              <a:rPr lang="en-US" sz="2000" b="0" dirty="0" smtClean="0">
                <a:solidFill>
                  <a:srgbClr val="000000"/>
                </a:solidFill>
              </a:rPr>
              <a:t>It </a:t>
            </a:r>
            <a:r>
              <a:rPr lang="en-US" sz="2000" b="0" dirty="0">
                <a:solidFill>
                  <a:srgbClr val="000000"/>
                </a:solidFill>
              </a:rPr>
              <a:t>avoids wastage of resources and ensures adequate and optimum utilization of resources.</a:t>
            </a:r>
          </a:p>
          <a:p>
            <a:pPr algn="just">
              <a:lnSpc>
                <a:spcPct val="150000"/>
              </a:lnSpc>
            </a:pPr>
            <a:r>
              <a:rPr lang="en-US" sz="2000" b="0" dirty="0" smtClean="0">
                <a:solidFill>
                  <a:srgbClr val="000000"/>
                </a:solidFill>
              </a:rPr>
              <a:t>A </a:t>
            </a:r>
            <a:r>
              <a:rPr lang="en-US" sz="2000" b="0" dirty="0">
                <a:solidFill>
                  <a:srgbClr val="000000"/>
                </a:solidFill>
              </a:rPr>
              <a:t>plan is worthless or useless if it does not value the cost incurred on it.</a:t>
            </a:r>
          </a:p>
          <a:p>
            <a:pPr algn="just">
              <a:lnSpc>
                <a:spcPct val="150000"/>
              </a:lnSpc>
            </a:pPr>
            <a:r>
              <a:rPr lang="en-US" sz="2000" b="0" dirty="0" smtClean="0">
                <a:solidFill>
                  <a:srgbClr val="000000"/>
                </a:solidFill>
              </a:rPr>
              <a:t>Therefore </a:t>
            </a:r>
            <a:r>
              <a:rPr lang="en-US" sz="2000" b="0" dirty="0">
                <a:solidFill>
                  <a:srgbClr val="000000"/>
                </a:solidFill>
              </a:rPr>
              <a:t>planning must lead to saving of time, effort and money.</a:t>
            </a:r>
          </a:p>
          <a:p>
            <a:pPr algn="just">
              <a:lnSpc>
                <a:spcPct val="150000"/>
              </a:lnSpc>
            </a:pPr>
            <a:r>
              <a:rPr lang="en-US" sz="2000" b="0" dirty="0" smtClean="0">
                <a:solidFill>
                  <a:srgbClr val="000000"/>
                </a:solidFill>
              </a:rPr>
              <a:t>Planning </a:t>
            </a:r>
            <a:r>
              <a:rPr lang="en-US" sz="2000" b="0" dirty="0">
                <a:solidFill>
                  <a:srgbClr val="000000"/>
                </a:solidFill>
              </a:rPr>
              <a:t>leads to proper utilization of men, money, materials, methods and machines.</a:t>
            </a:r>
          </a:p>
        </p:txBody>
      </p:sp>
    </p:spTree>
    <p:extLst>
      <p:ext uri="{BB962C8B-B14F-4D97-AF65-F5344CB8AC3E}">
        <p14:creationId xmlns:p14="http://schemas.microsoft.com/office/powerpoint/2010/main" val="3253955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9"/>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Flexible: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done for the future.</a:t>
            </a:r>
          </a:p>
          <a:p>
            <a:pPr algn="just">
              <a:lnSpc>
                <a:spcPct val="150000"/>
              </a:lnSpc>
            </a:pPr>
            <a:r>
              <a:rPr lang="en-US" sz="2000" b="0" dirty="0" smtClean="0">
                <a:solidFill>
                  <a:srgbClr val="000000"/>
                </a:solidFill>
              </a:rPr>
              <a:t>Since </a:t>
            </a:r>
            <a:r>
              <a:rPr lang="en-US" sz="2000" b="0" dirty="0">
                <a:solidFill>
                  <a:srgbClr val="000000"/>
                </a:solidFill>
              </a:rPr>
              <a:t>future is unpredictable, planning must provide enough room to cope with the changes in customer’s demand, competition, govt. policies etc.</a:t>
            </a:r>
          </a:p>
          <a:p>
            <a:pPr algn="just">
              <a:lnSpc>
                <a:spcPct val="150000"/>
              </a:lnSpc>
            </a:pPr>
            <a:r>
              <a:rPr lang="en-US" sz="2000" b="0" dirty="0" smtClean="0">
                <a:solidFill>
                  <a:srgbClr val="000000"/>
                </a:solidFill>
              </a:rPr>
              <a:t>Under </a:t>
            </a:r>
            <a:r>
              <a:rPr lang="en-US" sz="2000" b="0" dirty="0">
                <a:solidFill>
                  <a:srgbClr val="000000"/>
                </a:solidFill>
              </a:rPr>
              <a:t>changed circumstances, the original plan of action must be revised and updated to make it more practical.</a:t>
            </a:r>
          </a:p>
        </p:txBody>
      </p:sp>
    </p:spTree>
    <p:extLst>
      <p:ext uri="{BB962C8B-B14F-4D97-AF65-F5344CB8AC3E}">
        <p14:creationId xmlns:p14="http://schemas.microsoft.com/office/powerpoint/2010/main" val="2201742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dirty="0"/>
          </a:p>
        </p:txBody>
      </p:sp>
      <p:sp>
        <p:nvSpPr>
          <p:cNvPr id="5" name="Content Placeholder 4"/>
          <p:cNvSpPr>
            <a:spLocks noGrp="1"/>
          </p:cNvSpPr>
          <p:nvPr>
            <p:ph idx="1"/>
          </p:nvPr>
        </p:nvSpPr>
        <p:spPr/>
        <p:txBody>
          <a:bodyPr>
            <a:normAutofit fontScale="92500" lnSpcReduction="10000"/>
          </a:bodyPr>
          <a:lstStyle/>
          <a:p>
            <a:pPr marL="457200" indent="-457200" algn="just">
              <a:lnSpc>
                <a:spcPct val="150000"/>
              </a:lnSpc>
              <a:buFont typeface="+mj-lt"/>
              <a:buAutoNum type="arabicPeriod"/>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facilitates management by objectives: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begins with determination of objectives.</a:t>
            </a:r>
          </a:p>
          <a:p>
            <a:pPr algn="just">
              <a:lnSpc>
                <a:spcPct val="150000"/>
              </a:lnSpc>
            </a:pPr>
            <a:r>
              <a:rPr lang="en-US" sz="2000" b="0" dirty="0" smtClean="0">
                <a:solidFill>
                  <a:srgbClr val="000000"/>
                </a:solidFill>
              </a:rPr>
              <a:t>It </a:t>
            </a:r>
            <a:r>
              <a:rPr lang="en-US" sz="2000" b="0" dirty="0">
                <a:solidFill>
                  <a:srgbClr val="000000"/>
                </a:solidFill>
              </a:rPr>
              <a:t>highlights the purposes for which various activities are to be undertaken.</a:t>
            </a:r>
          </a:p>
          <a:p>
            <a:pPr algn="just">
              <a:lnSpc>
                <a:spcPct val="150000"/>
              </a:lnSpc>
            </a:pPr>
            <a:r>
              <a:rPr lang="en-US" sz="2000" b="0" dirty="0" smtClean="0">
                <a:solidFill>
                  <a:srgbClr val="000000"/>
                </a:solidFill>
              </a:rPr>
              <a:t>In </a:t>
            </a:r>
            <a:r>
              <a:rPr lang="en-US" sz="2000" b="0" dirty="0">
                <a:solidFill>
                  <a:srgbClr val="000000"/>
                </a:solidFill>
              </a:rPr>
              <a:t>fact, it makes objectives more clear and specific.</a:t>
            </a:r>
          </a:p>
          <a:p>
            <a:pPr algn="just">
              <a:lnSpc>
                <a:spcPct val="150000"/>
              </a:lnSpc>
            </a:pPr>
            <a:r>
              <a:rPr lang="en-US" sz="2000" b="0" dirty="0" smtClean="0">
                <a:solidFill>
                  <a:srgbClr val="000000"/>
                </a:solidFill>
              </a:rPr>
              <a:t>Planning </a:t>
            </a:r>
            <a:r>
              <a:rPr lang="en-US" sz="2000" b="0" dirty="0">
                <a:solidFill>
                  <a:srgbClr val="000000"/>
                </a:solidFill>
              </a:rPr>
              <a:t>helps in focusing the attention of employees on the objectives or goals of enterprise.</a:t>
            </a:r>
          </a:p>
          <a:p>
            <a:pPr algn="just">
              <a:lnSpc>
                <a:spcPct val="150000"/>
              </a:lnSpc>
            </a:pPr>
            <a:r>
              <a:rPr lang="en-US" sz="2000" b="0" dirty="0" smtClean="0">
                <a:solidFill>
                  <a:srgbClr val="000000"/>
                </a:solidFill>
              </a:rPr>
              <a:t>Without </a:t>
            </a:r>
            <a:r>
              <a:rPr lang="en-US" sz="2000" b="0" dirty="0">
                <a:solidFill>
                  <a:srgbClr val="000000"/>
                </a:solidFill>
              </a:rPr>
              <a:t>planning an organization has no guide.</a:t>
            </a:r>
          </a:p>
          <a:p>
            <a:pPr algn="just">
              <a:lnSpc>
                <a:spcPct val="150000"/>
              </a:lnSpc>
            </a:pPr>
            <a:r>
              <a:rPr lang="en-US" sz="2000" b="0" dirty="0" smtClean="0">
                <a:solidFill>
                  <a:srgbClr val="000000"/>
                </a:solidFill>
              </a:rPr>
              <a:t>Planning </a:t>
            </a:r>
            <a:r>
              <a:rPr lang="en-US" sz="2000" b="0" dirty="0">
                <a:solidFill>
                  <a:srgbClr val="000000"/>
                </a:solidFill>
              </a:rPr>
              <a:t>compels manager to prepare a Blue-print of the courses of action to be followed for accomplishment of objectives.</a:t>
            </a:r>
          </a:p>
          <a:p>
            <a:pPr algn="just">
              <a:lnSpc>
                <a:spcPct val="150000"/>
              </a:lnSpc>
            </a:pPr>
            <a:r>
              <a:rPr lang="en-US" sz="2000" b="0" dirty="0" smtClean="0">
                <a:solidFill>
                  <a:srgbClr val="000000"/>
                </a:solidFill>
              </a:rPr>
              <a:t>Therefore</a:t>
            </a:r>
            <a:r>
              <a:rPr lang="en-US" sz="2000" b="0" dirty="0">
                <a:solidFill>
                  <a:srgbClr val="000000"/>
                </a:solidFill>
              </a:rPr>
              <a:t>, planning brings order and rationality into the organization.</a:t>
            </a:r>
          </a:p>
        </p:txBody>
      </p:sp>
    </p:spTree>
    <p:extLst>
      <p:ext uri="{BB962C8B-B14F-4D97-AF65-F5344CB8AC3E}">
        <p14:creationId xmlns:p14="http://schemas.microsoft.com/office/powerpoint/2010/main" val="334447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Font typeface="+mj-lt"/>
              <a:buAutoNum type="arabicPeriod" startAt="2"/>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minimizes uncertainties: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Business </a:t>
            </a:r>
            <a:r>
              <a:rPr lang="en-US" sz="2000" b="0" dirty="0">
                <a:solidFill>
                  <a:srgbClr val="000000"/>
                </a:solidFill>
              </a:rPr>
              <a:t>is full of uncertainties.</a:t>
            </a:r>
          </a:p>
          <a:p>
            <a:pPr algn="just">
              <a:lnSpc>
                <a:spcPct val="150000"/>
              </a:lnSpc>
            </a:pPr>
            <a:r>
              <a:rPr lang="en-US" sz="2000" b="0" dirty="0" smtClean="0">
                <a:solidFill>
                  <a:srgbClr val="000000"/>
                </a:solidFill>
              </a:rPr>
              <a:t>There </a:t>
            </a:r>
            <a:r>
              <a:rPr lang="en-US" sz="2000" b="0" dirty="0">
                <a:solidFill>
                  <a:srgbClr val="000000"/>
                </a:solidFill>
              </a:rPr>
              <a:t>are risks of various types due to uncertainties.</a:t>
            </a:r>
          </a:p>
          <a:p>
            <a:pPr algn="just">
              <a:lnSpc>
                <a:spcPct val="150000"/>
              </a:lnSpc>
            </a:pPr>
            <a:r>
              <a:rPr lang="en-US" sz="2000" b="0" dirty="0" smtClean="0">
                <a:solidFill>
                  <a:srgbClr val="000000"/>
                </a:solidFill>
              </a:rPr>
              <a:t>Planning </a:t>
            </a:r>
            <a:r>
              <a:rPr lang="en-US" sz="2000" b="0" dirty="0">
                <a:solidFill>
                  <a:srgbClr val="000000"/>
                </a:solidFill>
              </a:rPr>
              <a:t>helps in reducing uncertainties of future as it involves anticipation of future events.</a:t>
            </a:r>
          </a:p>
          <a:p>
            <a:pPr algn="just">
              <a:lnSpc>
                <a:spcPct val="150000"/>
              </a:lnSpc>
            </a:pPr>
            <a:r>
              <a:rPr lang="en-US" sz="2000" b="0" dirty="0" smtClean="0">
                <a:solidFill>
                  <a:srgbClr val="000000"/>
                </a:solidFill>
              </a:rPr>
              <a:t>Although </a:t>
            </a:r>
            <a:r>
              <a:rPr lang="en-US" sz="2000" b="0" dirty="0">
                <a:solidFill>
                  <a:srgbClr val="000000"/>
                </a:solidFill>
              </a:rPr>
              <a:t>future cannot be predicted with cent percent accuracy but planning helps management to anticipate future and prepare for risks by necessary provisions to meet unexpected turn of events.</a:t>
            </a:r>
          </a:p>
          <a:p>
            <a:pPr algn="just">
              <a:lnSpc>
                <a:spcPct val="150000"/>
              </a:lnSpc>
            </a:pPr>
            <a:r>
              <a:rPr lang="en-US" sz="2000" b="0" dirty="0" smtClean="0">
                <a:solidFill>
                  <a:srgbClr val="000000"/>
                </a:solidFill>
              </a:rPr>
              <a:t>Therefore </a:t>
            </a:r>
            <a:r>
              <a:rPr lang="en-US" sz="2000" b="0" dirty="0">
                <a:solidFill>
                  <a:srgbClr val="000000"/>
                </a:solidFill>
              </a:rPr>
              <a:t>with the help of planning, uncertainties can be forecasted which helps in preparing standbys as a result, uncertainties are minimized to a great extent.</a:t>
            </a:r>
          </a:p>
        </p:txBody>
      </p:sp>
    </p:spTree>
    <p:extLst>
      <p:ext uri="{BB962C8B-B14F-4D97-AF65-F5344CB8AC3E}">
        <p14:creationId xmlns:p14="http://schemas.microsoft.com/office/powerpoint/2010/main" val="2890816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3"/>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facilitates co-ordination: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revolves around organizational goals.</a:t>
            </a:r>
          </a:p>
          <a:p>
            <a:pPr algn="just">
              <a:lnSpc>
                <a:spcPct val="150000"/>
              </a:lnSpc>
            </a:pPr>
            <a:r>
              <a:rPr lang="en-US" sz="2000" b="0" dirty="0" smtClean="0">
                <a:solidFill>
                  <a:srgbClr val="000000"/>
                </a:solidFill>
              </a:rPr>
              <a:t>All </a:t>
            </a:r>
            <a:r>
              <a:rPr lang="en-US" sz="2000" b="0" dirty="0">
                <a:solidFill>
                  <a:srgbClr val="000000"/>
                </a:solidFill>
              </a:rPr>
              <a:t>activities are directed towards common goals.</a:t>
            </a:r>
          </a:p>
          <a:p>
            <a:pPr algn="just">
              <a:lnSpc>
                <a:spcPct val="150000"/>
              </a:lnSpc>
            </a:pPr>
            <a:r>
              <a:rPr lang="en-US" sz="2000" b="0" dirty="0" smtClean="0">
                <a:solidFill>
                  <a:srgbClr val="000000"/>
                </a:solidFill>
              </a:rPr>
              <a:t>There </a:t>
            </a:r>
            <a:r>
              <a:rPr lang="en-US" sz="2000" b="0" dirty="0">
                <a:solidFill>
                  <a:srgbClr val="000000"/>
                </a:solidFill>
              </a:rPr>
              <a:t>is an integrated effort throughout the enterprise in various departments and groups.</a:t>
            </a:r>
          </a:p>
          <a:p>
            <a:pPr algn="just">
              <a:lnSpc>
                <a:spcPct val="150000"/>
              </a:lnSpc>
            </a:pPr>
            <a:r>
              <a:rPr lang="en-US" sz="2000" b="0" dirty="0" smtClean="0">
                <a:solidFill>
                  <a:srgbClr val="000000"/>
                </a:solidFill>
              </a:rPr>
              <a:t>It </a:t>
            </a:r>
            <a:r>
              <a:rPr lang="en-US" sz="2000" b="0" dirty="0">
                <a:solidFill>
                  <a:srgbClr val="000000"/>
                </a:solidFill>
              </a:rPr>
              <a:t>avoids duplication of efforts. In other words, it leads to better co-ordination.</a:t>
            </a:r>
          </a:p>
          <a:p>
            <a:pPr algn="just">
              <a:lnSpc>
                <a:spcPct val="150000"/>
              </a:lnSpc>
            </a:pPr>
            <a:r>
              <a:rPr lang="en-US" sz="2000" b="0" dirty="0" smtClean="0">
                <a:solidFill>
                  <a:srgbClr val="000000"/>
                </a:solidFill>
              </a:rPr>
              <a:t>It </a:t>
            </a:r>
            <a:r>
              <a:rPr lang="en-US" sz="2000" b="0" dirty="0">
                <a:solidFill>
                  <a:srgbClr val="000000"/>
                </a:solidFill>
              </a:rPr>
              <a:t>helps in finding out problems of work performance and aims at rectifying the same.</a:t>
            </a:r>
          </a:p>
        </p:txBody>
      </p:sp>
    </p:spTree>
    <p:extLst>
      <p:ext uri="{BB962C8B-B14F-4D97-AF65-F5344CB8AC3E}">
        <p14:creationId xmlns:p14="http://schemas.microsoft.com/office/powerpoint/2010/main" val="3837322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4"/>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improves employee’s moral: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creates an atmosphere of order and discipline in organization.</a:t>
            </a:r>
          </a:p>
          <a:p>
            <a:pPr algn="just">
              <a:lnSpc>
                <a:spcPct val="150000"/>
              </a:lnSpc>
            </a:pPr>
            <a:r>
              <a:rPr lang="en-US" sz="2000" b="0" dirty="0" smtClean="0">
                <a:solidFill>
                  <a:srgbClr val="000000"/>
                </a:solidFill>
              </a:rPr>
              <a:t>Employees </a:t>
            </a:r>
            <a:r>
              <a:rPr lang="en-US" sz="2000" b="0" dirty="0">
                <a:solidFill>
                  <a:srgbClr val="000000"/>
                </a:solidFill>
              </a:rPr>
              <a:t>know in advance what is expected of them and therefore conformity can be achieved easily.</a:t>
            </a:r>
          </a:p>
          <a:p>
            <a:pPr algn="just">
              <a:lnSpc>
                <a:spcPct val="150000"/>
              </a:lnSpc>
            </a:pPr>
            <a:r>
              <a:rPr lang="en-US" sz="2000" b="0" dirty="0" smtClean="0">
                <a:solidFill>
                  <a:srgbClr val="000000"/>
                </a:solidFill>
              </a:rPr>
              <a:t>This </a:t>
            </a:r>
            <a:r>
              <a:rPr lang="en-US" sz="2000" b="0" dirty="0">
                <a:solidFill>
                  <a:srgbClr val="000000"/>
                </a:solidFill>
              </a:rPr>
              <a:t>encourages employees to show their best and also earn reward for the same.</a:t>
            </a:r>
          </a:p>
          <a:p>
            <a:pPr algn="just">
              <a:lnSpc>
                <a:spcPct val="150000"/>
              </a:lnSpc>
            </a:pPr>
            <a:r>
              <a:rPr lang="en-US" sz="2000" b="0" dirty="0" smtClean="0">
                <a:solidFill>
                  <a:srgbClr val="000000"/>
                </a:solidFill>
              </a:rPr>
              <a:t>Planning </a:t>
            </a:r>
            <a:r>
              <a:rPr lang="en-US" sz="2000" b="0" dirty="0">
                <a:solidFill>
                  <a:srgbClr val="000000"/>
                </a:solidFill>
              </a:rPr>
              <a:t>creates a healthy attitude towards work environment which helps in boosting employees moral and efficiency.</a:t>
            </a:r>
          </a:p>
        </p:txBody>
      </p:sp>
    </p:spTree>
    <p:extLst>
      <p:ext uri="{BB962C8B-B14F-4D97-AF65-F5344CB8AC3E}">
        <p14:creationId xmlns:p14="http://schemas.microsoft.com/office/powerpoint/2010/main" val="146077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p>
          <a:p>
            <a:r>
              <a:rPr lang="en-US" dirty="0" smtClean="0"/>
              <a:t>Functions of Management</a:t>
            </a:r>
          </a:p>
          <a:p>
            <a:r>
              <a:rPr lang="en-US" dirty="0" smtClean="0"/>
              <a:t>Characteristics of Planning</a:t>
            </a:r>
          </a:p>
          <a:p>
            <a:r>
              <a:rPr lang="en-US" dirty="0" smtClean="0"/>
              <a:t>Importance of Planning</a:t>
            </a:r>
          </a:p>
        </p:txBody>
      </p:sp>
    </p:spTree>
    <p:extLst>
      <p:ext uri="{BB962C8B-B14F-4D97-AF65-F5344CB8AC3E}">
        <p14:creationId xmlns:p14="http://schemas.microsoft.com/office/powerpoint/2010/main" val="282504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5"/>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helps in achieving economies: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Effective </a:t>
            </a:r>
            <a:r>
              <a:rPr lang="en-US" sz="2000" b="0" dirty="0">
                <a:solidFill>
                  <a:srgbClr val="000000"/>
                </a:solidFill>
              </a:rPr>
              <a:t>planning secures economy since it leads to orderly allocation of resources to various operations.</a:t>
            </a:r>
          </a:p>
          <a:p>
            <a:pPr algn="just">
              <a:lnSpc>
                <a:spcPct val="150000"/>
              </a:lnSpc>
            </a:pPr>
            <a:r>
              <a:rPr lang="en-US" sz="2000" b="0" dirty="0" smtClean="0">
                <a:solidFill>
                  <a:srgbClr val="000000"/>
                </a:solidFill>
              </a:rPr>
              <a:t>It </a:t>
            </a:r>
            <a:r>
              <a:rPr lang="en-US" sz="2000" b="0" dirty="0">
                <a:solidFill>
                  <a:srgbClr val="000000"/>
                </a:solidFill>
              </a:rPr>
              <a:t>also facilitates optimum utilization of resources which brings economy in operations</a:t>
            </a:r>
            <a:r>
              <a:rPr lang="en-US" sz="2000" b="0" dirty="0" smtClean="0">
                <a:solidFill>
                  <a:srgbClr val="000000"/>
                </a:solidFill>
              </a:rPr>
              <a:t>.</a:t>
            </a:r>
          </a:p>
          <a:p>
            <a:pPr algn="just">
              <a:lnSpc>
                <a:spcPct val="150000"/>
              </a:lnSpc>
            </a:pPr>
            <a:r>
              <a:rPr lang="en-US" sz="2000" b="0" dirty="0" smtClean="0">
                <a:solidFill>
                  <a:srgbClr val="000000"/>
                </a:solidFill>
              </a:rPr>
              <a:t>It </a:t>
            </a:r>
            <a:r>
              <a:rPr lang="en-US" sz="2000" b="0" dirty="0">
                <a:solidFill>
                  <a:srgbClr val="000000"/>
                </a:solidFill>
              </a:rPr>
              <a:t>also avoids wastage of resources by selecting most appropriate use that will contribute to the objective of enterprise. For example, raw materials can be purchased in bulk and transportation cost can be minimized. At the same time it ensures regular supply for the production department, that is, overall efficiency.</a:t>
            </a:r>
          </a:p>
        </p:txBody>
      </p:sp>
    </p:spTree>
    <p:extLst>
      <p:ext uri="{BB962C8B-B14F-4D97-AF65-F5344CB8AC3E}">
        <p14:creationId xmlns:p14="http://schemas.microsoft.com/office/powerpoint/2010/main" val="3268671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Font typeface="+mj-lt"/>
              <a:buAutoNum type="arabicPeriod" startAt="6"/>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facilitates controlling: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facilitates existence of certain planned goals and standard of performance.</a:t>
            </a:r>
          </a:p>
          <a:p>
            <a:pPr algn="just">
              <a:lnSpc>
                <a:spcPct val="150000"/>
              </a:lnSpc>
            </a:pPr>
            <a:r>
              <a:rPr lang="en-US" sz="2000" b="0" dirty="0" smtClean="0">
                <a:solidFill>
                  <a:srgbClr val="000000"/>
                </a:solidFill>
              </a:rPr>
              <a:t>It </a:t>
            </a:r>
            <a:r>
              <a:rPr lang="en-US" sz="2000" b="0" dirty="0">
                <a:solidFill>
                  <a:srgbClr val="000000"/>
                </a:solidFill>
              </a:rPr>
              <a:t>provides basis of controlling.</a:t>
            </a:r>
          </a:p>
          <a:p>
            <a:pPr algn="just">
              <a:lnSpc>
                <a:spcPct val="150000"/>
              </a:lnSpc>
            </a:pPr>
            <a:r>
              <a:rPr lang="en-US" sz="2000" b="0" dirty="0" smtClean="0">
                <a:solidFill>
                  <a:srgbClr val="000000"/>
                </a:solidFill>
              </a:rPr>
              <a:t>We </a:t>
            </a:r>
            <a:r>
              <a:rPr lang="en-US" sz="2000" b="0" dirty="0">
                <a:solidFill>
                  <a:srgbClr val="000000"/>
                </a:solidFill>
              </a:rPr>
              <a:t>cannot think of an effective system of controlling without existence of well thought out plans.</a:t>
            </a:r>
          </a:p>
          <a:p>
            <a:pPr algn="just">
              <a:lnSpc>
                <a:spcPct val="150000"/>
              </a:lnSpc>
            </a:pPr>
            <a:r>
              <a:rPr lang="en-US" sz="2000" b="0" dirty="0" smtClean="0">
                <a:solidFill>
                  <a:srgbClr val="000000"/>
                </a:solidFill>
              </a:rPr>
              <a:t>Planning </a:t>
            </a:r>
            <a:r>
              <a:rPr lang="en-US" sz="2000" b="0" dirty="0">
                <a:solidFill>
                  <a:srgbClr val="000000"/>
                </a:solidFill>
              </a:rPr>
              <a:t>provides pre-determined goals against which actual performance is compared.</a:t>
            </a:r>
          </a:p>
          <a:p>
            <a:pPr algn="just">
              <a:lnSpc>
                <a:spcPct val="150000"/>
              </a:lnSpc>
            </a:pPr>
            <a:r>
              <a:rPr lang="en-US" sz="2000" b="0" dirty="0" smtClean="0">
                <a:solidFill>
                  <a:srgbClr val="000000"/>
                </a:solidFill>
              </a:rPr>
              <a:t>In </a:t>
            </a:r>
            <a:r>
              <a:rPr lang="en-US" sz="2000" b="0" dirty="0">
                <a:solidFill>
                  <a:srgbClr val="000000"/>
                </a:solidFill>
              </a:rPr>
              <a:t>fact, planning and controlling are the two sides of a same coin. If planning is root, controlling is the fruit.</a:t>
            </a:r>
          </a:p>
        </p:txBody>
      </p:sp>
    </p:spTree>
    <p:extLst>
      <p:ext uri="{BB962C8B-B14F-4D97-AF65-F5344CB8AC3E}">
        <p14:creationId xmlns:p14="http://schemas.microsoft.com/office/powerpoint/2010/main" val="549111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dirty="0"/>
          </a:p>
        </p:txBody>
      </p:sp>
      <p:sp>
        <p:nvSpPr>
          <p:cNvPr id="5" name="Content Placeholder 4"/>
          <p:cNvSpPr>
            <a:spLocks noGrp="1"/>
          </p:cNvSpPr>
          <p:nvPr>
            <p:ph idx="1"/>
          </p:nvPr>
        </p:nvSpPr>
        <p:spPr/>
        <p:txBody>
          <a:bodyPr>
            <a:normAutofit lnSpcReduction="10000"/>
          </a:bodyPr>
          <a:lstStyle/>
          <a:p>
            <a:pPr marL="457200" indent="-457200" algn="just">
              <a:lnSpc>
                <a:spcPct val="150000"/>
              </a:lnSpc>
              <a:buFont typeface="+mj-lt"/>
              <a:buAutoNum type="arabicPeriod" startAt="7"/>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provides competitive edge: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provides competitive edge to the enterprise over the others which do not have effective planning. This is because of the fact that planning may involve changing in work methods, quality, quantity designs, extension of work, redefining of goals, etc.</a:t>
            </a:r>
          </a:p>
          <a:p>
            <a:pPr algn="just">
              <a:lnSpc>
                <a:spcPct val="150000"/>
              </a:lnSpc>
            </a:pPr>
            <a:r>
              <a:rPr lang="en-US" sz="2000" b="0" dirty="0" smtClean="0">
                <a:solidFill>
                  <a:srgbClr val="000000"/>
                </a:solidFill>
              </a:rPr>
              <a:t>With </a:t>
            </a:r>
            <a:r>
              <a:rPr lang="en-US" sz="2000" b="0" dirty="0">
                <a:solidFill>
                  <a:srgbClr val="000000"/>
                </a:solidFill>
              </a:rPr>
              <a:t>the help of forecasting not only the enterprise secures its future but at the same time it is able to estimate the future motives of its competitor which helps in facing future challenges.</a:t>
            </a:r>
          </a:p>
          <a:p>
            <a:pPr algn="just">
              <a:lnSpc>
                <a:spcPct val="150000"/>
              </a:lnSpc>
            </a:pPr>
            <a:r>
              <a:rPr lang="en-US" sz="2000" b="0" dirty="0" smtClean="0">
                <a:solidFill>
                  <a:srgbClr val="000000"/>
                </a:solidFill>
              </a:rPr>
              <a:t>Therefore</a:t>
            </a:r>
            <a:r>
              <a:rPr lang="en-US" sz="2000" b="0" dirty="0">
                <a:solidFill>
                  <a:srgbClr val="000000"/>
                </a:solidFill>
              </a:rPr>
              <a:t>, planning leads to best utilization of possible resources, improves quality of production and thus the competitive strength of the enterprise is improved.</a:t>
            </a:r>
          </a:p>
        </p:txBody>
      </p:sp>
    </p:spTree>
    <p:extLst>
      <p:ext uri="{BB962C8B-B14F-4D97-AF65-F5344CB8AC3E}">
        <p14:creationId xmlns:p14="http://schemas.microsoft.com/office/powerpoint/2010/main" val="4737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(advantages)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8"/>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encourages innovations: </a:t>
            </a:r>
            <a:endParaRPr lang="en-US" sz="2000" dirty="0" smtClean="0">
              <a:solidFill>
                <a:srgbClr val="000000"/>
              </a:solidFill>
              <a:latin typeface="Arial" panose="020B0604020202020204" pitchFamily="34" charset="0"/>
            </a:endParaRPr>
          </a:p>
          <a:p>
            <a:pPr algn="just">
              <a:lnSpc>
                <a:spcPct val="150000"/>
              </a:lnSpc>
            </a:pPr>
            <a:r>
              <a:rPr lang="en-US" sz="2000" b="0" smtClean="0">
                <a:solidFill>
                  <a:srgbClr val="000000"/>
                </a:solidFill>
              </a:rPr>
              <a:t>In </a:t>
            </a:r>
            <a:r>
              <a:rPr lang="en-US" sz="2000" b="0" dirty="0">
                <a:solidFill>
                  <a:srgbClr val="000000"/>
                </a:solidFill>
              </a:rPr>
              <a:t>the process of planning, managers have the opportunities of suggesting ways and means of improving performance.</a:t>
            </a:r>
          </a:p>
          <a:p>
            <a:pPr algn="just">
              <a:lnSpc>
                <a:spcPct val="150000"/>
              </a:lnSpc>
            </a:pPr>
            <a:r>
              <a:rPr lang="en-US" sz="2000" b="0" smtClean="0">
                <a:solidFill>
                  <a:srgbClr val="000000"/>
                </a:solidFill>
              </a:rPr>
              <a:t>Planning </a:t>
            </a:r>
            <a:r>
              <a:rPr lang="en-US" sz="2000" b="0" dirty="0">
                <a:solidFill>
                  <a:srgbClr val="000000"/>
                </a:solidFill>
              </a:rPr>
              <a:t>is basically a decision making function which involves creative thinking and imagination that ultimately leads to innovation of methods and operations for growth and prosperity of the enterprise.</a:t>
            </a:r>
          </a:p>
        </p:txBody>
      </p:sp>
    </p:spTree>
    <p:extLst>
      <p:ext uri="{BB962C8B-B14F-4D97-AF65-F5344CB8AC3E}">
        <p14:creationId xmlns:p14="http://schemas.microsoft.com/office/powerpoint/2010/main" val="200081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smtClean="0"/>
              <a:t>Introduction </a:t>
            </a:r>
            <a:r>
              <a:rPr lang="en-US" dirty="0"/>
              <a:t>to Management, 13th Edition International Student Version, John R. </a:t>
            </a:r>
            <a:r>
              <a:rPr lang="en-US" dirty="0" err="1"/>
              <a:t>Schermerhorn</a:t>
            </a:r>
            <a:r>
              <a:rPr lang="en-US" dirty="0"/>
              <a:t> Jr., Daniel G. </a:t>
            </a:r>
            <a:r>
              <a:rPr lang="en-US" dirty="0" err="1"/>
              <a:t>Bachrach</a:t>
            </a:r>
            <a:r>
              <a:rPr lang="en-US" dirty="0"/>
              <a:t>, ISBN: 978-1-118-95118-7</a:t>
            </a:r>
          </a:p>
          <a:p>
            <a:pPr algn="just">
              <a:lnSpc>
                <a:spcPct val="150000"/>
              </a:lnSpc>
            </a:pPr>
            <a:r>
              <a:rPr lang="en-US" dirty="0" smtClean="0"/>
              <a:t>Introduction </a:t>
            </a:r>
            <a:r>
              <a:rPr lang="en-US" dirty="0"/>
              <a:t>to Management-4th Edition. Author(s):Richard </a:t>
            </a:r>
            <a:r>
              <a:rPr lang="en-US" dirty="0" err="1"/>
              <a:t>Pettinger</a:t>
            </a:r>
            <a:r>
              <a:rPr lang="en-US" dirty="0"/>
              <a:t>,   publisher: Red Globe </a:t>
            </a:r>
            <a:r>
              <a:rPr lang="en-US" dirty="0" smtClean="0"/>
              <a:t>Press. </a:t>
            </a:r>
            <a:endParaRPr lang="en-US" dirty="0"/>
          </a:p>
        </p:txBody>
      </p:sp>
    </p:spTree>
    <p:extLst>
      <p:ext uri="{BB962C8B-B14F-4D97-AF65-F5344CB8AC3E}">
        <p14:creationId xmlns:p14="http://schemas.microsoft.com/office/powerpoint/2010/main" val="246541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12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Content Placeholder 4"/>
          <p:cNvSpPr>
            <a:spLocks noGrp="1"/>
          </p:cNvSpPr>
          <p:nvPr>
            <p:ph idx="1"/>
          </p:nvPr>
        </p:nvSpPr>
        <p:spPr/>
        <p:txBody>
          <a:bodyPr>
            <a:normAutofit lnSpcReduction="10000"/>
          </a:bodyPr>
          <a:lstStyle/>
          <a:p>
            <a:pPr marL="0" indent="0" algn="just">
              <a:lnSpc>
                <a:spcPct val="150000"/>
              </a:lnSpc>
              <a:buNone/>
            </a:pPr>
            <a:r>
              <a:rPr lang="en-US" sz="2000" b="0" dirty="0" smtClean="0">
                <a:latin typeface="Calibri" panose="020F0502020204030204" pitchFamily="34" charset="0"/>
                <a:ea typeface="Calibri" panose="020F0502020204030204" pitchFamily="34" charset="0"/>
                <a:cs typeface="Calibri" panose="020F0502020204030204" pitchFamily="34" charset="0"/>
              </a:rPr>
              <a:t>There are</a:t>
            </a:r>
            <a:r>
              <a:rPr lang="en-US" sz="2000" b="0" spc="60" dirty="0" smtClean="0">
                <a:latin typeface="Calibri" panose="020F0502020204030204" pitchFamily="34" charset="0"/>
                <a:ea typeface="Calibri" panose="020F0502020204030204" pitchFamily="34" charset="0"/>
                <a:cs typeface="Calibri" panose="020F0502020204030204" pitchFamily="34" charset="0"/>
              </a:rPr>
              <a:t> </a:t>
            </a:r>
            <a:r>
              <a:rPr lang="en-US" sz="2000" b="0" dirty="0" smtClean="0">
                <a:latin typeface="Calibri" panose="020F0502020204030204" pitchFamily="34" charset="0"/>
                <a:ea typeface="Calibri" panose="020F0502020204030204" pitchFamily="34" charset="0"/>
                <a:cs typeface="Calibri" panose="020F0502020204030204" pitchFamily="34" charset="0"/>
              </a:rPr>
              <a:t>Five functions of management:</a:t>
            </a:r>
            <a:endParaRPr lang="en-US" sz="2000" b="0" dirty="0" smtClean="0">
              <a:solidFill>
                <a:srgbClr val="000000"/>
              </a:solidFill>
              <a:latin typeface="Arial" panose="020B0604020202020204" pitchFamily="34" charset="0"/>
            </a:endParaRPr>
          </a:p>
          <a:p>
            <a:pPr marL="388620" indent="-457200" algn="just">
              <a:lnSpc>
                <a:spcPct val="150000"/>
              </a:lnSpc>
              <a:buFont typeface="+mj-lt"/>
              <a:buAutoNum type="arabicPeriod"/>
            </a:pPr>
            <a:r>
              <a:rPr lang="en-US" sz="2000" dirty="0" smtClean="0">
                <a:solidFill>
                  <a:srgbClr val="000000"/>
                </a:solidFill>
                <a:latin typeface="Arial" panose="020B0604020202020204" pitchFamily="34" charset="0"/>
              </a:rPr>
              <a:t>Planning: </a:t>
            </a:r>
            <a:r>
              <a:rPr lang="en-US" sz="2000" b="0" dirty="0" smtClean="0">
                <a:solidFill>
                  <a:srgbClr val="000000"/>
                </a:solidFill>
              </a:rPr>
              <a:t>This is the core function of management because it is the foundation of the other four areas. </a:t>
            </a:r>
          </a:p>
          <a:p>
            <a:pPr algn="just">
              <a:lnSpc>
                <a:spcPct val="150000"/>
              </a:lnSpc>
            </a:pPr>
            <a:r>
              <a:rPr lang="en-US" sz="2000" b="0" dirty="0" smtClean="0">
                <a:solidFill>
                  <a:srgbClr val="000000"/>
                </a:solidFill>
              </a:rPr>
              <a:t>Planning involves mapping out exactly how to achieve a specific goal. As a manager, he or she will need to map out detailed actions; what to do, when to do it and how it should be done. Think of it as bridging a gap for where we currently are and where we want to be. </a:t>
            </a:r>
          </a:p>
          <a:p>
            <a:pPr algn="just">
              <a:lnSpc>
                <a:spcPct val="150000"/>
              </a:lnSpc>
            </a:pPr>
            <a:r>
              <a:rPr lang="en-US" sz="2000" b="0" dirty="0" smtClean="0">
                <a:solidFill>
                  <a:srgbClr val="000000"/>
                </a:solidFill>
              </a:rPr>
              <a:t>For example, if the company’s goal is to earn profit, the manager needs to determine the steps necessary to achieve that goal. </a:t>
            </a:r>
          </a:p>
          <a:p>
            <a:pPr algn="just">
              <a:lnSpc>
                <a:spcPct val="150000"/>
              </a:lnSpc>
            </a:pPr>
            <a:r>
              <a:rPr lang="en-US" sz="2000" b="0" dirty="0" smtClean="0">
                <a:solidFill>
                  <a:srgbClr val="000000"/>
                </a:solidFill>
              </a:rPr>
              <a:t>This can include spending more on advertising, hiring more experienced employees, cutting costs, or improving the products being sold.</a:t>
            </a:r>
          </a:p>
        </p:txBody>
      </p:sp>
    </p:spTree>
    <p:extLst>
      <p:ext uri="{BB962C8B-B14F-4D97-AF65-F5344CB8AC3E}">
        <p14:creationId xmlns:p14="http://schemas.microsoft.com/office/powerpoint/2010/main" val="339564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Content Placeholder 4"/>
          <p:cNvSpPr>
            <a:spLocks noGrp="1"/>
          </p:cNvSpPr>
          <p:nvPr>
            <p:ph idx="1"/>
          </p:nvPr>
        </p:nvSpPr>
        <p:spPr/>
        <p:txBody>
          <a:bodyPr>
            <a:normAutofit fontScale="92500" lnSpcReduction="20000"/>
          </a:bodyPr>
          <a:lstStyle/>
          <a:p>
            <a:pPr marL="388620" indent="-457200" algn="just">
              <a:lnSpc>
                <a:spcPct val="150000"/>
              </a:lnSpc>
              <a:buFont typeface="+mj-lt"/>
              <a:buAutoNum type="arabicPeriod" startAt="2"/>
            </a:pPr>
            <a:r>
              <a:rPr lang="en-US" sz="2000" dirty="0" smtClean="0">
                <a:solidFill>
                  <a:srgbClr val="000000"/>
                </a:solidFill>
                <a:latin typeface="Arial" panose="020B0604020202020204" pitchFamily="34" charset="0"/>
              </a:rPr>
              <a:t>Organizing: </a:t>
            </a:r>
            <a:r>
              <a:rPr lang="en-US" sz="2000" b="0" dirty="0" smtClean="0">
                <a:solidFill>
                  <a:srgbClr val="000000"/>
                </a:solidFill>
              </a:rPr>
              <a:t>Immediately </a:t>
            </a:r>
            <a:r>
              <a:rPr lang="en-US" sz="2000" b="0" dirty="0">
                <a:solidFill>
                  <a:srgbClr val="000000"/>
                </a:solidFill>
              </a:rPr>
              <a:t>after planning, the manager needs to organize the team according to plan. </a:t>
            </a:r>
            <a:endParaRPr lang="en-US" sz="2000" b="0" dirty="0" smtClean="0">
              <a:solidFill>
                <a:srgbClr val="000000"/>
              </a:solidFill>
            </a:endParaRPr>
          </a:p>
          <a:p>
            <a:pPr algn="just">
              <a:lnSpc>
                <a:spcPct val="150000"/>
              </a:lnSpc>
            </a:pPr>
            <a:r>
              <a:rPr lang="en-US" sz="2000" b="0" dirty="0" smtClean="0">
                <a:solidFill>
                  <a:srgbClr val="000000"/>
                </a:solidFill>
              </a:rPr>
              <a:t>This </a:t>
            </a:r>
            <a:r>
              <a:rPr lang="en-US" sz="2000" b="0" dirty="0">
                <a:solidFill>
                  <a:srgbClr val="000000"/>
                </a:solidFill>
              </a:rPr>
              <a:t>involves organizing all of the company’s resources to implement a course of action and determining the organizational structure of the group. And in order to do this correctly, management will need to evaluate the different divisions of departments and the staff to figure out the best way to accomplish the tasks needed to reach their goals</a:t>
            </a:r>
            <a:r>
              <a:rPr lang="en-US" sz="2000" b="0" dirty="0" smtClean="0">
                <a:solidFill>
                  <a:srgbClr val="000000"/>
                </a:solidFill>
              </a:rPr>
              <a:t>.</a:t>
            </a:r>
          </a:p>
          <a:p>
            <a:pPr algn="just">
              <a:lnSpc>
                <a:spcPct val="150000"/>
              </a:lnSpc>
            </a:pPr>
            <a:r>
              <a:rPr lang="en-US" sz="2000" b="0" dirty="0" smtClean="0">
                <a:solidFill>
                  <a:srgbClr val="000000"/>
                </a:solidFill>
              </a:rPr>
              <a:t>This </a:t>
            </a:r>
            <a:r>
              <a:rPr lang="en-US" sz="2000" b="0" dirty="0">
                <a:solidFill>
                  <a:srgbClr val="000000"/>
                </a:solidFill>
              </a:rPr>
              <a:t>function is also known to be the backbone of </a:t>
            </a:r>
            <a:r>
              <a:rPr lang="en-US" sz="2000" b="0" dirty="0" smtClean="0">
                <a:solidFill>
                  <a:srgbClr val="000000"/>
                </a:solidFill>
              </a:rPr>
              <a:t>management.</a:t>
            </a:r>
          </a:p>
          <a:p>
            <a:pPr algn="just">
              <a:lnSpc>
                <a:spcPct val="150000"/>
              </a:lnSpc>
            </a:pPr>
            <a:r>
              <a:rPr lang="en-US" sz="2000" b="0" dirty="0" smtClean="0">
                <a:solidFill>
                  <a:srgbClr val="000000"/>
                </a:solidFill>
              </a:rPr>
              <a:t>Without </a:t>
            </a:r>
            <a:r>
              <a:rPr lang="en-US" sz="2000" b="0" dirty="0">
                <a:solidFill>
                  <a:srgbClr val="000000"/>
                </a:solidFill>
              </a:rPr>
              <a:t>organization, a company will have no structure and their day-to-day operation of business will most likely collapse. </a:t>
            </a:r>
            <a:endParaRPr lang="en-US" sz="2000" b="0" dirty="0" smtClean="0">
              <a:solidFill>
                <a:srgbClr val="000000"/>
              </a:solidFill>
            </a:endParaRPr>
          </a:p>
          <a:p>
            <a:pPr algn="just">
              <a:lnSpc>
                <a:spcPct val="150000"/>
              </a:lnSpc>
            </a:pPr>
            <a:r>
              <a:rPr lang="en-US" sz="2000" b="0" dirty="0" smtClean="0">
                <a:solidFill>
                  <a:srgbClr val="000000"/>
                </a:solidFill>
              </a:rPr>
              <a:t>If </a:t>
            </a:r>
            <a:r>
              <a:rPr lang="en-US" sz="2000" b="0" dirty="0">
                <a:solidFill>
                  <a:srgbClr val="000000"/>
                </a:solidFill>
              </a:rPr>
              <a:t>management is disorganized, it can trickle down to the employees because they will lose confidence in their leaders.</a:t>
            </a:r>
            <a:endParaRPr lang="en-US" sz="2000" b="0" dirty="0" smtClean="0">
              <a:solidFill>
                <a:srgbClr val="000000"/>
              </a:solidFill>
            </a:endParaRPr>
          </a:p>
        </p:txBody>
      </p:sp>
    </p:spTree>
    <p:extLst>
      <p:ext uri="{BB962C8B-B14F-4D97-AF65-F5344CB8AC3E}">
        <p14:creationId xmlns:p14="http://schemas.microsoft.com/office/powerpoint/2010/main" val="196332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5" name="Content Placeholder 4"/>
          <p:cNvSpPr>
            <a:spLocks noGrp="1"/>
          </p:cNvSpPr>
          <p:nvPr>
            <p:ph idx="1"/>
          </p:nvPr>
        </p:nvSpPr>
        <p:spPr/>
        <p:txBody>
          <a:bodyPr>
            <a:normAutofit/>
          </a:bodyPr>
          <a:lstStyle/>
          <a:p>
            <a:pPr marL="388620" indent="-457200" algn="just">
              <a:lnSpc>
                <a:spcPct val="150000"/>
              </a:lnSpc>
              <a:buFont typeface="+mj-lt"/>
              <a:buAutoNum type="arabicPeriod" startAt="4"/>
            </a:pPr>
            <a:r>
              <a:rPr lang="en-US" sz="2000" dirty="0" smtClean="0">
                <a:solidFill>
                  <a:srgbClr val="000000"/>
                </a:solidFill>
                <a:latin typeface="Arial" panose="020B0604020202020204" pitchFamily="34" charset="0"/>
              </a:rPr>
              <a:t>Directing: </a:t>
            </a:r>
            <a:r>
              <a:rPr lang="en-US" sz="2000" b="0" dirty="0" smtClean="0">
                <a:solidFill>
                  <a:srgbClr val="000000"/>
                </a:solidFill>
              </a:rPr>
              <a:t>Supervision</a:t>
            </a:r>
            <a:r>
              <a:rPr lang="en-US" sz="2000" b="0" dirty="0">
                <a:solidFill>
                  <a:srgbClr val="000000"/>
                </a:solidFill>
              </a:rPr>
              <a:t>, motivation, leadership, and communication are all involved in the directing function. </a:t>
            </a:r>
            <a:endParaRPr lang="en-US" sz="2000" b="0" dirty="0" smtClean="0">
              <a:solidFill>
                <a:srgbClr val="000000"/>
              </a:solidFill>
            </a:endParaRPr>
          </a:p>
          <a:p>
            <a:pPr algn="just">
              <a:lnSpc>
                <a:spcPct val="150000"/>
              </a:lnSpc>
            </a:pPr>
            <a:r>
              <a:rPr lang="en-US" sz="2000" b="0" dirty="0" smtClean="0">
                <a:solidFill>
                  <a:srgbClr val="000000"/>
                </a:solidFill>
              </a:rPr>
              <a:t>Management </a:t>
            </a:r>
            <a:r>
              <a:rPr lang="en-US" sz="2000" b="0" dirty="0">
                <a:solidFill>
                  <a:srgbClr val="000000"/>
                </a:solidFill>
              </a:rPr>
              <a:t>needs to be able to oversee and influence the behavior of the staff and achieve the company’s goals, whether that means assisting or motivating them. When morale is high within a company, it usually has a significant impact on job performance and efficiency. </a:t>
            </a:r>
            <a:endParaRPr lang="en-US" sz="2000" b="0" dirty="0" smtClean="0">
              <a:solidFill>
                <a:srgbClr val="000000"/>
              </a:solidFill>
            </a:endParaRPr>
          </a:p>
          <a:p>
            <a:pPr algn="just">
              <a:lnSpc>
                <a:spcPct val="150000"/>
              </a:lnSpc>
            </a:pPr>
            <a:r>
              <a:rPr lang="en-US" sz="2000" b="0" dirty="0" smtClean="0">
                <a:solidFill>
                  <a:srgbClr val="000000"/>
                </a:solidFill>
              </a:rPr>
              <a:t>Incentive </a:t>
            </a:r>
            <a:r>
              <a:rPr lang="en-US" sz="2000" b="0" dirty="0">
                <a:solidFill>
                  <a:srgbClr val="000000"/>
                </a:solidFill>
              </a:rPr>
              <a:t>programs and rewards are a great way for a business to keep its employees happy and motivated</a:t>
            </a:r>
            <a:r>
              <a:rPr lang="en-US" sz="2000" b="0" dirty="0" smtClean="0">
                <a:solidFill>
                  <a:srgbClr val="000000"/>
                </a:solidFill>
              </a:rPr>
              <a:t>.</a:t>
            </a:r>
          </a:p>
          <a:p>
            <a:pPr algn="just">
              <a:lnSpc>
                <a:spcPct val="150000"/>
              </a:lnSpc>
            </a:pPr>
            <a:r>
              <a:rPr lang="en-US" sz="2000" b="0" dirty="0" smtClean="0">
                <a:solidFill>
                  <a:srgbClr val="000000"/>
                </a:solidFill>
              </a:rPr>
              <a:t>Without </a:t>
            </a:r>
            <a:r>
              <a:rPr lang="en-US" sz="2000" b="0" dirty="0">
                <a:solidFill>
                  <a:srgbClr val="000000"/>
                </a:solidFill>
              </a:rPr>
              <a:t>the staffing function, a business will certainly fail because there will not be an experienced, sufficient amount of employees within each department.</a:t>
            </a:r>
            <a:endParaRPr lang="en-US" sz="2000" b="0" dirty="0" smtClean="0">
              <a:solidFill>
                <a:srgbClr val="000000"/>
              </a:solidFill>
            </a:endParaRPr>
          </a:p>
        </p:txBody>
      </p:sp>
    </p:spTree>
    <p:extLst>
      <p:ext uri="{BB962C8B-B14F-4D97-AF65-F5344CB8AC3E}">
        <p14:creationId xmlns:p14="http://schemas.microsoft.com/office/powerpoint/2010/main" val="1977201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Management</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Content Placeholder 4"/>
          <p:cNvSpPr>
            <a:spLocks noGrp="1"/>
          </p:cNvSpPr>
          <p:nvPr>
            <p:ph idx="1"/>
          </p:nvPr>
        </p:nvSpPr>
        <p:spPr/>
        <p:txBody>
          <a:bodyPr>
            <a:normAutofit fontScale="92500" lnSpcReduction="20000"/>
          </a:bodyPr>
          <a:lstStyle/>
          <a:p>
            <a:pPr marL="388620" indent="-457200" algn="just">
              <a:lnSpc>
                <a:spcPct val="150000"/>
              </a:lnSpc>
              <a:buFont typeface="+mj-lt"/>
              <a:buAutoNum type="arabicPeriod" startAt="5"/>
            </a:pPr>
            <a:r>
              <a:rPr lang="en-US" sz="2000" dirty="0" smtClean="0">
                <a:solidFill>
                  <a:srgbClr val="000000"/>
                </a:solidFill>
                <a:latin typeface="Arial" panose="020B0604020202020204" pitchFamily="34" charset="0"/>
              </a:rPr>
              <a:t>Controlling: </a:t>
            </a:r>
            <a:r>
              <a:rPr lang="en-US" sz="2000" b="0" dirty="0" smtClean="0">
                <a:solidFill>
                  <a:srgbClr val="000000"/>
                </a:solidFill>
              </a:rPr>
              <a:t>The </a:t>
            </a:r>
            <a:r>
              <a:rPr lang="en-US" sz="2000" b="0" dirty="0">
                <a:solidFill>
                  <a:srgbClr val="000000"/>
                </a:solidFill>
              </a:rPr>
              <a:t>last function of management deals with monitoring the company’s progress and ensuring that all of the other functions are operating efficiently. </a:t>
            </a:r>
            <a:endParaRPr lang="en-US" sz="2000" b="0" dirty="0" smtClean="0">
              <a:solidFill>
                <a:srgbClr val="000000"/>
              </a:solidFill>
            </a:endParaRPr>
          </a:p>
          <a:p>
            <a:pPr algn="just">
              <a:lnSpc>
                <a:spcPct val="150000"/>
              </a:lnSpc>
            </a:pPr>
            <a:r>
              <a:rPr lang="en-US" sz="2000" b="0" dirty="0" smtClean="0">
                <a:solidFill>
                  <a:srgbClr val="000000"/>
                </a:solidFill>
              </a:rPr>
              <a:t>Since </a:t>
            </a:r>
            <a:r>
              <a:rPr lang="en-US" sz="2000" b="0" dirty="0">
                <a:solidFill>
                  <a:srgbClr val="000000"/>
                </a:solidFill>
              </a:rPr>
              <a:t>this is the last stage, there are bound to be some irregularities and complexity within the organization. </a:t>
            </a:r>
            <a:endParaRPr lang="en-US" sz="2000" b="0" dirty="0" smtClean="0">
              <a:solidFill>
                <a:srgbClr val="000000"/>
              </a:solidFill>
            </a:endParaRPr>
          </a:p>
          <a:p>
            <a:pPr algn="just">
              <a:lnSpc>
                <a:spcPct val="150000"/>
              </a:lnSpc>
            </a:pPr>
            <a:r>
              <a:rPr lang="en-US" sz="2000" b="0" dirty="0" smtClean="0">
                <a:solidFill>
                  <a:srgbClr val="000000"/>
                </a:solidFill>
              </a:rPr>
              <a:t>This </a:t>
            </a:r>
            <a:r>
              <a:rPr lang="en-US" sz="2000" b="0" dirty="0">
                <a:solidFill>
                  <a:srgbClr val="000000"/>
                </a:solidFill>
              </a:rPr>
              <a:t>in turn can lead to certain situations and problems arising that are disrupting the company’s goals. </a:t>
            </a:r>
            <a:endParaRPr lang="en-US" sz="2000" b="0" dirty="0" smtClean="0">
              <a:solidFill>
                <a:srgbClr val="000000"/>
              </a:solidFill>
            </a:endParaRPr>
          </a:p>
          <a:p>
            <a:pPr algn="just">
              <a:lnSpc>
                <a:spcPct val="150000"/>
              </a:lnSpc>
            </a:pPr>
            <a:r>
              <a:rPr lang="en-US" sz="2000" b="0" dirty="0" smtClean="0">
                <a:solidFill>
                  <a:srgbClr val="000000"/>
                </a:solidFill>
              </a:rPr>
              <a:t>Given </a:t>
            </a:r>
            <a:r>
              <a:rPr lang="en-US" sz="2000" b="0" dirty="0">
                <a:solidFill>
                  <a:srgbClr val="000000"/>
                </a:solidFill>
              </a:rPr>
              <a:t>is the stage where all the final data is gathered, it is the management’s job to take corrective action, even where there is the slightest deviance between actual and predictable results</a:t>
            </a:r>
            <a:r>
              <a:rPr lang="en-US" sz="2000" b="0" dirty="0" smtClean="0">
                <a:solidFill>
                  <a:srgbClr val="000000"/>
                </a:solidFill>
              </a:rPr>
              <a:t>.</a:t>
            </a:r>
          </a:p>
          <a:p>
            <a:pPr algn="just">
              <a:lnSpc>
                <a:spcPct val="150000"/>
              </a:lnSpc>
            </a:pPr>
            <a:r>
              <a:rPr lang="en-US" sz="2000" b="0" dirty="0" smtClean="0">
                <a:solidFill>
                  <a:srgbClr val="000000"/>
                </a:solidFill>
              </a:rPr>
              <a:t>Without </a:t>
            </a:r>
            <a:r>
              <a:rPr lang="en-US" sz="2000" b="0" dirty="0">
                <a:solidFill>
                  <a:srgbClr val="000000"/>
                </a:solidFill>
              </a:rPr>
              <a:t>the staffing function, a business will certainly fail because there will not be an experienced, sufficient amount of employees within each department.</a:t>
            </a:r>
            <a:endParaRPr lang="en-US" sz="2000" b="0" dirty="0" smtClean="0">
              <a:solidFill>
                <a:srgbClr val="000000"/>
              </a:solidFill>
            </a:endParaRPr>
          </a:p>
        </p:txBody>
      </p:sp>
    </p:spTree>
    <p:extLst>
      <p:ext uri="{BB962C8B-B14F-4D97-AF65-F5344CB8AC3E}">
        <p14:creationId xmlns:p14="http://schemas.microsoft.com/office/powerpoint/2010/main" val="2664047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goal-oriented: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made to achieve desired objective of business.</a:t>
            </a:r>
          </a:p>
          <a:p>
            <a:pPr algn="just">
              <a:lnSpc>
                <a:spcPct val="150000"/>
              </a:lnSpc>
            </a:pPr>
            <a:r>
              <a:rPr lang="en-US" sz="2000" b="0" dirty="0" smtClean="0">
                <a:solidFill>
                  <a:srgbClr val="000000"/>
                </a:solidFill>
              </a:rPr>
              <a:t>The </a:t>
            </a:r>
            <a:r>
              <a:rPr lang="en-US" sz="2000" b="0" dirty="0">
                <a:solidFill>
                  <a:srgbClr val="000000"/>
                </a:solidFill>
              </a:rPr>
              <a:t>goals established should general acceptance otherwise individual efforts &amp; energies will go misguided and misdirected.</a:t>
            </a:r>
          </a:p>
          <a:p>
            <a:pPr algn="just">
              <a:lnSpc>
                <a:spcPct val="150000"/>
              </a:lnSpc>
            </a:pPr>
            <a:r>
              <a:rPr lang="en-US" sz="2000" b="0" dirty="0" smtClean="0">
                <a:solidFill>
                  <a:srgbClr val="000000"/>
                </a:solidFill>
              </a:rPr>
              <a:t>Planning </a:t>
            </a:r>
            <a:r>
              <a:rPr lang="en-US" sz="2000" b="0" dirty="0">
                <a:solidFill>
                  <a:srgbClr val="000000"/>
                </a:solidFill>
              </a:rPr>
              <a:t>identifies the action that would lead to desired goals quickly &amp; economically.</a:t>
            </a:r>
          </a:p>
          <a:p>
            <a:pPr algn="just">
              <a:lnSpc>
                <a:spcPct val="150000"/>
              </a:lnSpc>
            </a:pPr>
            <a:r>
              <a:rPr lang="en-US" sz="2000" b="0" dirty="0" smtClean="0">
                <a:solidFill>
                  <a:srgbClr val="000000"/>
                </a:solidFill>
              </a:rPr>
              <a:t>It </a:t>
            </a:r>
            <a:r>
              <a:rPr lang="en-US" sz="2000" b="0" dirty="0">
                <a:solidFill>
                  <a:srgbClr val="000000"/>
                </a:solidFill>
              </a:rPr>
              <a:t>provides sense of direction to various activities. E.g. </a:t>
            </a:r>
            <a:r>
              <a:rPr lang="en-US" sz="2000" b="0" dirty="0" err="1">
                <a:solidFill>
                  <a:srgbClr val="000000"/>
                </a:solidFill>
              </a:rPr>
              <a:t>Maruti</a:t>
            </a:r>
            <a:r>
              <a:rPr lang="en-US" sz="2000" b="0" dirty="0">
                <a:solidFill>
                  <a:srgbClr val="000000"/>
                </a:solidFill>
              </a:rPr>
              <a:t> </a:t>
            </a:r>
            <a:r>
              <a:rPr lang="en-US" sz="2000" b="0" dirty="0" err="1">
                <a:solidFill>
                  <a:srgbClr val="000000"/>
                </a:solidFill>
              </a:rPr>
              <a:t>Udhyog</a:t>
            </a:r>
            <a:r>
              <a:rPr lang="en-US" sz="2000" b="0" dirty="0">
                <a:solidFill>
                  <a:srgbClr val="000000"/>
                </a:solidFill>
              </a:rPr>
              <a:t> is trying to capture once again Indian Car Market by launching diesel models</a:t>
            </a:r>
            <a:r>
              <a:rPr lang="en-US" sz="2000" b="0" dirty="0" smtClean="0">
                <a:solidFill>
                  <a:srgbClr val="000000"/>
                </a:solidFill>
              </a:rPr>
              <a:t>.</a:t>
            </a:r>
            <a:endParaRPr lang="en-US" sz="2000" b="0" dirty="0">
              <a:solidFill>
                <a:srgbClr val="000000"/>
              </a:solidFill>
            </a:endParaRPr>
          </a:p>
        </p:txBody>
      </p:sp>
    </p:spTree>
    <p:extLst>
      <p:ext uri="{BB962C8B-B14F-4D97-AF65-F5344CB8AC3E}">
        <p14:creationId xmlns:p14="http://schemas.microsoft.com/office/powerpoint/2010/main" val="1166720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2"/>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looking ahead: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done for future.</a:t>
            </a:r>
          </a:p>
          <a:p>
            <a:pPr algn="just">
              <a:lnSpc>
                <a:spcPct val="150000"/>
              </a:lnSpc>
            </a:pPr>
            <a:r>
              <a:rPr lang="en-US" sz="2000" b="0" dirty="0" smtClean="0">
                <a:solidFill>
                  <a:srgbClr val="000000"/>
                </a:solidFill>
              </a:rPr>
              <a:t>It </a:t>
            </a:r>
            <a:r>
              <a:rPr lang="en-US" sz="2000" b="0" dirty="0">
                <a:solidFill>
                  <a:srgbClr val="000000"/>
                </a:solidFill>
              </a:rPr>
              <a:t>requires peeping in future, analyzing it and predicting it.</a:t>
            </a:r>
          </a:p>
          <a:p>
            <a:pPr algn="just">
              <a:lnSpc>
                <a:spcPct val="150000"/>
              </a:lnSpc>
            </a:pPr>
            <a:r>
              <a:rPr lang="en-US" sz="2000" b="0" dirty="0" smtClean="0">
                <a:solidFill>
                  <a:srgbClr val="000000"/>
                </a:solidFill>
              </a:rPr>
              <a:t>Thus </a:t>
            </a:r>
            <a:r>
              <a:rPr lang="en-US" sz="2000" b="0" dirty="0">
                <a:solidFill>
                  <a:srgbClr val="000000"/>
                </a:solidFill>
              </a:rPr>
              <a:t>planning is based on forecasting.</a:t>
            </a:r>
          </a:p>
          <a:p>
            <a:pPr algn="just">
              <a:lnSpc>
                <a:spcPct val="150000"/>
              </a:lnSpc>
            </a:pPr>
            <a:r>
              <a:rPr lang="en-US" sz="2000" b="0" dirty="0" smtClean="0">
                <a:solidFill>
                  <a:srgbClr val="000000"/>
                </a:solidFill>
              </a:rPr>
              <a:t>A </a:t>
            </a:r>
            <a:r>
              <a:rPr lang="en-US" sz="2000" b="0" dirty="0">
                <a:solidFill>
                  <a:srgbClr val="000000"/>
                </a:solidFill>
              </a:rPr>
              <a:t>plan is a synthesis of forecast.</a:t>
            </a:r>
          </a:p>
          <a:p>
            <a:pPr algn="just">
              <a:lnSpc>
                <a:spcPct val="150000"/>
              </a:lnSpc>
            </a:pPr>
            <a:r>
              <a:rPr lang="en-US" sz="2000" b="0" dirty="0" smtClean="0">
                <a:solidFill>
                  <a:srgbClr val="000000"/>
                </a:solidFill>
              </a:rPr>
              <a:t>It </a:t>
            </a:r>
            <a:r>
              <a:rPr lang="en-US" sz="2000" b="0" dirty="0">
                <a:solidFill>
                  <a:srgbClr val="000000"/>
                </a:solidFill>
              </a:rPr>
              <a:t>is a mental predisposition for things to happen in future.</a:t>
            </a:r>
          </a:p>
        </p:txBody>
      </p:sp>
    </p:spTree>
    <p:extLst>
      <p:ext uri="{BB962C8B-B14F-4D97-AF65-F5344CB8AC3E}">
        <p14:creationId xmlns:p14="http://schemas.microsoft.com/office/powerpoint/2010/main" val="54973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(nature, principles) of Planning</a:t>
            </a: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5" name="Content Placeholder 4"/>
          <p:cNvSpPr>
            <a:spLocks noGrp="1"/>
          </p:cNvSpPr>
          <p:nvPr>
            <p:ph idx="1"/>
          </p:nvPr>
        </p:nvSpPr>
        <p:spPr/>
        <p:txBody>
          <a:bodyPr>
            <a:normAutofit/>
          </a:bodyPr>
          <a:lstStyle/>
          <a:p>
            <a:pPr marL="457200" indent="-457200" algn="just">
              <a:lnSpc>
                <a:spcPct val="150000"/>
              </a:lnSpc>
              <a:buFont typeface="+mj-lt"/>
              <a:buAutoNum type="arabicPeriod" startAt="3"/>
            </a:pPr>
            <a:r>
              <a:rPr lang="en-US" sz="2000" dirty="0" smtClean="0">
                <a:solidFill>
                  <a:srgbClr val="000000"/>
                </a:solidFill>
                <a:latin typeface="Arial" panose="020B0604020202020204" pitchFamily="34" charset="0"/>
              </a:rPr>
              <a:t>Planning </a:t>
            </a:r>
            <a:r>
              <a:rPr lang="en-US" sz="2000" dirty="0">
                <a:solidFill>
                  <a:srgbClr val="000000"/>
                </a:solidFill>
                <a:latin typeface="Arial" panose="020B0604020202020204" pitchFamily="34" charset="0"/>
              </a:rPr>
              <a:t>is an intellectual process: </a:t>
            </a:r>
            <a:endParaRPr lang="en-US" sz="2000" dirty="0" smtClean="0">
              <a:solidFill>
                <a:srgbClr val="000000"/>
              </a:solidFill>
              <a:latin typeface="Arial" panose="020B0604020202020204" pitchFamily="34" charset="0"/>
            </a:endParaRPr>
          </a:p>
          <a:p>
            <a:pPr algn="just">
              <a:lnSpc>
                <a:spcPct val="150000"/>
              </a:lnSpc>
            </a:pPr>
            <a:r>
              <a:rPr lang="en-US" sz="2000" b="0" dirty="0" smtClean="0">
                <a:solidFill>
                  <a:srgbClr val="000000"/>
                </a:solidFill>
              </a:rPr>
              <a:t>Planning </a:t>
            </a:r>
            <a:r>
              <a:rPr lang="en-US" sz="2000" b="0" dirty="0">
                <a:solidFill>
                  <a:srgbClr val="000000"/>
                </a:solidFill>
              </a:rPr>
              <a:t>is a mental exercise involving creative thinking, sound judgment and imagination.</a:t>
            </a:r>
          </a:p>
          <a:p>
            <a:pPr algn="just">
              <a:lnSpc>
                <a:spcPct val="150000"/>
              </a:lnSpc>
            </a:pPr>
            <a:r>
              <a:rPr lang="en-US" sz="2000" b="0" dirty="0" smtClean="0">
                <a:solidFill>
                  <a:srgbClr val="000000"/>
                </a:solidFill>
              </a:rPr>
              <a:t>It </a:t>
            </a:r>
            <a:r>
              <a:rPr lang="en-US" sz="2000" b="0" dirty="0">
                <a:solidFill>
                  <a:srgbClr val="000000"/>
                </a:solidFill>
              </a:rPr>
              <a:t>is not a mere guesswork but a rotational thinking.</a:t>
            </a:r>
          </a:p>
          <a:p>
            <a:pPr algn="just">
              <a:lnSpc>
                <a:spcPct val="150000"/>
              </a:lnSpc>
            </a:pPr>
            <a:r>
              <a:rPr lang="en-US" sz="2000" b="0" dirty="0" smtClean="0">
                <a:solidFill>
                  <a:srgbClr val="000000"/>
                </a:solidFill>
              </a:rPr>
              <a:t>A </a:t>
            </a:r>
            <a:r>
              <a:rPr lang="en-US" sz="2000" b="0" dirty="0">
                <a:solidFill>
                  <a:srgbClr val="000000"/>
                </a:solidFill>
              </a:rPr>
              <a:t>manager can prepare sound plans only if he has sound </a:t>
            </a:r>
            <a:r>
              <a:rPr lang="en-US" sz="2000" b="0" dirty="0" smtClean="0">
                <a:solidFill>
                  <a:srgbClr val="000000"/>
                </a:solidFill>
              </a:rPr>
              <a:t>judgment, </a:t>
            </a:r>
            <a:r>
              <a:rPr lang="en-US" sz="2000" b="0" dirty="0">
                <a:solidFill>
                  <a:srgbClr val="000000"/>
                </a:solidFill>
              </a:rPr>
              <a:t>foresight and imagination</a:t>
            </a:r>
            <a:r>
              <a:rPr lang="en-US" sz="2000" b="0" dirty="0" smtClean="0">
                <a:solidFill>
                  <a:srgbClr val="000000"/>
                </a:solidFill>
              </a:rPr>
              <a:t>.</a:t>
            </a:r>
          </a:p>
          <a:p>
            <a:pPr algn="just">
              <a:lnSpc>
                <a:spcPct val="150000"/>
              </a:lnSpc>
            </a:pPr>
            <a:r>
              <a:rPr lang="en-US" sz="2000" b="0" dirty="0" smtClean="0">
                <a:solidFill>
                  <a:srgbClr val="000000"/>
                </a:solidFill>
              </a:rPr>
              <a:t>Planning </a:t>
            </a:r>
            <a:r>
              <a:rPr lang="en-US" sz="2000" b="0" dirty="0">
                <a:solidFill>
                  <a:srgbClr val="000000"/>
                </a:solidFill>
              </a:rPr>
              <a:t>is always based on goals, facts and considered estimates.</a:t>
            </a:r>
          </a:p>
        </p:txBody>
      </p:sp>
    </p:spTree>
    <p:extLst>
      <p:ext uri="{BB962C8B-B14F-4D97-AF65-F5344CB8AC3E}">
        <p14:creationId xmlns:p14="http://schemas.microsoft.com/office/powerpoint/2010/main" val="4807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2769</TotalTime>
  <Words>1981</Words>
  <Application>Microsoft Office PowerPoint</Application>
  <PresentationFormat>On-screen Show (4:3)</PresentationFormat>
  <Paragraphs>170</Paragraphs>
  <Slides>25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Functions of Management</vt:lpstr>
      <vt:lpstr>Functions of Management</vt:lpstr>
      <vt:lpstr>Functions of Management</vt:lpstr>
      <vt:lpstr>Functions of Management</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Characteristics (nature, principles) of Planning</vt:lpstr>
      <vt:lpstr>Importance (advantages) of Planning</vt:lpstr>
      <vt:lpstr>Importance (advantages) of Planning</vt:lpstr>
      <vt:lpstr>Importance (advantages) of Planning</vt:lpstr>
      <vt:lpstr>Importance (advantages) of Planning</vt:lpstr>
      <vt:lpstr>Importance (advantages) of Planning</vt:lpstr>
      <vt:lpstr>Importance (advantages) of Planning</vt:lpstr>
      <vt:lpstr>Importance (advantages) of Planning</vt:lpstr>
      <vt:lpstr>Importance (advantages) of Planning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313</cp:revision>
  <dcterms:created xsi:type="dcterms:W3CDTF">2006-08-16T00:00:00Z</dcterms:created>
  <dcterms:modified xsi:type="dcterms:W3CDTF">2021-05-24T19:40:10Z</dcterms:modified>
</cp:coreProperties>
</file>