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2" r:id="rId2"/>
    <p:sldMasterId id="2147483735" r:id="rId3"/>
  </p:sldMasterIdLst>
  <p:notesMasterIdLst>
    <p:notesMasterId r:id="rId21"/>
  </p:notesMasterIdLst>
  <p:handoutMasterIdLst>
    <p:handoutMasterId r:id="rId22"/>
  </p:handoutMasterIdLst>
  <p:sldIdLst>
    <p:sldId id="291" r:id="rId4"/>
    <p:sldId id="259"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290"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744" y="4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extLst>
      <p:ext uri="{BB962C8B-B14F-4D97-AF65-F5344CB8AC3E}">
        <p14:creationId xmlns:p14="http://schemas.microsoft.com/office/powerpoint/2010/main" val="100803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extLst>
      <p:ext uri="{BB962C8B-B14F-4D97-AF65-F5344CB8AC3E}">
        <p14:creationId xmlns:p14="http://schemas.microsoft.com/office/powerpoint/2010/main" val="161235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048" indent="-182880">
              <a:buFont typeface="Wingdings" panose="05000000000000000000" pitchFamily="2" charset="2"/>
              <a:buChar char="Ø"/>
              <a:defRPr/>
            </a:lvl2pPr>
            <a:lvl3pPr marL="566928"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extLst>
      <p:ext uri="{BB962C8B-B14F-4D97-AF65-F5344CB8AC3E}">
        <p14:creationId xmlns:p14="http://schemas.microsoft.com/office/powerpoint/2010/main" val="347664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pPr/>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extLst>
      <p:ext uri="{BB962C8B-B14F-4D97-AF65-F5344CB8AC3E}">
        <p14:creationId xmlns:p14="http://schemas.microsoft.com/office/powerpoint/2010/main" val="1325611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320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443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a:spLocks/>
          </p:cNvSpPr>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a:spLocks/>
          </p:cNvSpPr>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extLst>
      <p:ext uri="{BB962C8B-B14F-4D97-AF65-F5344CB8AC3E}">
        <p14:creationId xmlns:p14="http://schemas.microsoft.com/office/powerpoint/2010/main" val="85563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6428016"/>
      </p:ext>
    </p:extLst>
  </p:cSld>
  <p:clrMap bg1="lt1" tx1="dk1" bg2="lt2" tx2="dk2" accent1="accent1" accent2="accent2" accent3="accent3" accent4="accent4" accent5="accent5" accent6="accent6" hlink="hlink" folHlink="folHlink"/>
  <p:sldLayoutIdLst>
    <p:sldLayoutId id="2147483731" r:id="rId1"/>
    <p:sldLayoutId id="2147483724"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pPr/>
              <a:t>5/25/2021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468950"/>
      </p:ext>
    </p:extLst>
  </p:cSld>
  <p:clrMap bg1="lt1" tx1="dk1" bg2="lt2" tx2="dk2" accent1="accent1" accent2="accent2" accent3="accent3" accent4="accent4" accent5="accent5" accent6="accent6" hlink="hlink" folHlink="folHlink"/>
  <p:sldLayoutIdLst>
    <p:sldLayoutId id="2147483733" r:id="rId1"/>
    <p:sldLayoutId id="214748373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1330404"/>
      </p:ext>
    </p:extLst>
  </p:cSld>
  <p:clrMap bg1="lt1" tx1="dk1" bg2="lt2" tx2="dk2" accent1="accent1" accent2="accent2" accent3="accent3" accent4="accent4" accent5="accent5" accent6="accent6" hlink="hlink" folHlink="folHlink"/>
  <p:sldLayoutIdLst>
    <p:sldLayoutId id="2147483736"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168"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168"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168" lvl="1" indent="0" algn="ctr">
              <a:buNone/>
            </a:pPr>
            <a:endParaRPr lang="en-US" sz="2800" dirty="0" smtClean="0">
              <a:latin typeface="Times New Roman" panose="02020603050405020304" pitchFamily="18" charset="0"/>
              <a:cs typeface="Times New Roman" panose="02020603050405020304" pitchFamily="18" charset="0"/>
            </a:endParaRPr>
          </a:p>
          <a:p>
            <a:pPr marL="201168"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11-12</a:t>
            </a:r>
            <a:endParaRPr lang="en-US" sz="2800" dirty="0" smtClean="0">
              <a:latin typeface="Times New Roman" panose="02020603050405020304" pitchFamily="18" charset="0"/>
              <a:cs typeface="Times New Roman" panose="02020603050405020304" pitchFamily="18" charset="0"/>
            </a:endParaRPr>
          </a:p>
          <a:p>
            <a:pPr marL="201168" lvl="1" indent="0">
              <a:buNone/>
            </a:pPr>
            <a:endParaRPr lang="en-US" dirty="0" smtClean="0"/>
          </a:p>
          <a:p>
            <a:pPr marL="201168" lvl="1" indent="0" algn="ctr">
              <a:buNone/>
            </a:pPr>
            <a:r>
              <a:rPr lang="en-US" dirty="0" smtClean="0">
                <a:latin typeface="Times New Roman" panose="02020603050405020304" pitchFamily="18" charset="0"/>
                <a:cs typeface="Times New Roman" panose="02020603050405020304" pitchFamily="18" charset="0"/>
              </a:rPr>
              <a:t>By</a:t>
            </a:r>
          </a:p>
          <a:p>
            <a:pPr marL="201168" lvl="1" indent="0" algn="ctr">
              <a:buNone/>
            </a:pPr>
            <a:r>
              <a:rPr lang="en-US" dirty="0" smtClean="0">
                <a:latin typeface="Times New Roman" panose="02020603050405020304" pitchFamily="18" charset="0"/>
                <a:cs typeface="Times New Roman" panose="02020603050405020304" pitchFamily="18" charset="0"/>
              </a:rPr>
              <a:t>ISLAM ZADA</a:t>
            </a:r>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168"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4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5.  Helps </a:t>
            </a:r>
            <a:r>
              <a:rPr lang="en-US" sz="2000" dirty="0">
                <a:solidFill>
                  <a:srgbClr val="000000"/>
                </a:solidFill>
              </a:rPr>
              <a:t>to achieve organizational goal: :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Organization is employed to achieve the overall objectives of business firms. Organization focuses attention of individual’s objectives towards overall objectives</a:t>
            </a:r>
            <a:r>
              <a:rPr lang="en-US" sz="2000" b="0" dirty="0" smtClean="0">
                <a:solidFill>
                  <a:srgbClr val="000000"/>
                </a:solidFill>
              </a:rPr>
              <a:t>. </a:t>
            </a:r>
          </a:p>
          <a:p>
            <a:pPr marL="0" lvl="0" indent="0" algn="just">
              <a:lnSpc>
                <a:spcPct val="150000"/>
              </a:lnSpc>
              <a:buClr>
                <a:srgbClr val="000000">
                  <a:lumMod val="50000"/>
                  <a:lumOff val="50000"/>
                </a:srgbClr>
              </a:buClr>
              <a:buNone/>
            </a:pPr>
            <a:r>
              <a:rPr lang="en-US" sz="2000" dirty="0" smtClean="0">
                <a:solidFill>
                  <a:srgbClr val="000000"/>
                </a:solidFill>
              </a:rPr>
              <a:t>6.  Optimum </a:t>
            </a:r>
            <a:r>
              <a:rPr lang="en-US" sz="2000" dirty="0">
                <a:solidFill>
                  <a:srgbClr val="000000"/>
                </a:solidFill>
              </a:rPr>
              <a:t>use of </a:t>
            </a:r>
            <a:r>
              <a:rPr lang="en-US" sz="2000" dirty="0" smtClean="0">
                <a:solidFill>
                  <a:srgbClr val="000000"/>
                </a:solidFill>
              </a:rPr>
              <a:t>resources :</a:t>
            </a:r>
            <a:endParaRPr lang="en-US" sz="2000" dirty="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To make optimum use of resources such as men, material, money, machine and method, it is necessary to design an organization properly.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Work </a:t>
            </a:r>
            <a:r>
              <a:rPr lang="en-US" sz="2000" b="0" dirty="0">
                <a:solidFill>
                  <a:srgbClr val="000000"/>
                </a:solidFill>
              </a:rPr>
              <a:t>should be divided and right people should be given right jobs to reduce the wastage of resources in an organization..</a:t>
            </a:r>
          </a:p>
        </p:txBody>
      </p:sp>
    </p:spTree>
    <p:extLst>
      <p:ext uri="{BB962C8B-B14F-4D97-AF65-F5344CB8AC3E}">
        <p14:creationId xmlns:p14="http://schemas.microsoft.com/office/powerpoint/2010/main" val="2667000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9</a:t>
            </a:r>
            <a:r>
              <a:rPr lang="en-US" sz="2000" dirty="0">
                <a:solidFill>
                  <a:srgbClr val="000000"/>
                </a:solidFill>
              </a:rPr>
              <a:t>.	Humane treatment of employees</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Organization has to operate for the betterment of employees and must not encourage monotony of work due to higher degree of specialization.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Now</a:t>
            </a:r>
            <a:r>
              <a:rPr lang="en-US" sz="2000" b="0" dirty="0">
                <a:solidFill>
                  <a:srgbClr val="000000"/>
                </a:solidFill>
              </a:rPr>
              <a:t>, organization has adapted the modern concept of systems approach based on human relations and it discards the traditional productivity and specialization approach</a:t>
            </a:r>
            <a:r>
              <a:rPr lang="en-US" sz="2000" b="0" dirty="0" smtClean="0">
                <a:solidFill>
                  <a:srgbClr val="000000"/>
                </a:solidFill>
              </a:rPr>
              <a:t>. </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1345940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1.   Identification </a:t>
            </a:r>
            <a:r>
              <a:rPr lang="en-US" sz="2000" dirty="0">
                <a:solidFill>
                  <a:srgbClr val="000000"/>
                </a:solidFill>
              </a:rPr>
              <a:t>and Division of Work: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first step of organizing is the identification and division of work. At this step, the total work is divided into various </a:t>
            </a:r>
            <a:r>
              <a:rPr lang="en-US" sz="2000" b="0" dirty="0" smtClean="0">
                <a:solidFill>
                  <a:srgbClr val="000000"/>
                </a:solidFill>
              </a:rPr>
              <a:t>activities.</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For </a:t>
            </a:r>
            <a:r>
              <a:rPr lang="en-US" sz="2000" b="0" dirty="0">
                <a:solidFill>
                  <a:srgbClr val="000000"/>
                </a:solidFill>
              </a:rPr>
              <a:t>example, the various activities of a mobile phone manufacturing company can be like this </a:t>
            </a:r>
            <a:endParaRPr lang="en-US" sz="20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purchase </a:t>
            </a:r>
            <a:r>
              <a:rPr lang="en-US" sz="1800" b="0" dirty="0">
                <a:solidFill>
                  <a:srgbClr val="000000"/>
                </a:solidFill>
              </a:rPr>
              <a:t>of raw material,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purchase </a:t>
            </a:r>
            <a:r>
              <a:rPr lang="en-US" sz="1800" b="0" dirty="0">
                <a:solidFill>
                  <a:srgbClr val="000000"/>
                </a:solidFill>
              </a:rPr>
              <a:t>of manufactured parts,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 </a:t>
            </a:r>
            <a:r>
              <a:rPr lang="en-US" sz="1800" b="0" dirty="0">
                <a:solidFill>
                  <a:srgbClr val="000000"/>
                </a:solidFill>
              </a:rPr>
              <a:t>Production,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stocking </a:t>
            </a:r>
            <a:r>
              <a:rPr lang="en-US" sz="1800" b="0" dirty="0">
                <a:solidFill>
                  <a:srgbClr val="000000"/>
                </a:solidFill>
              </a:rPr>
              <a:t>of goods,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research</a:t>
            </a:r>
            <a:r>
              <a:rPr lang="en-US" sz="1800" b="0" dirty="0">
                <a:solidFill>
                  <a:srgbClr val="000000"/>
                </a:solidFill>
              </a:rPr>
              <a:t>, (vi) advertisement, (vii) sales, (viii) financial arrangement (ix) maintenance of accounts, (x) correspondence (xi) arrangement of employees, etc.</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 </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129757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2.  Departmentalization</a:t>
            </a:r>
            <a:r>
              <a:rPr lang="en-US" sz="2000" dirty="0">
                <a:solidFill>
                  <a:srgbClr val="000000"/>
                </a:solidFill>
              </a:rPr>
              <a:t>::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departmentalization of activities starts once the various activities have been designed to achieve the objectives of the company.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The activities of the same nature are grouped together and assigned to a particular department (It is known as grouping.) e.g., purchase of raw material, purchase of manufactured parts, etc. are given to the purchase department</a:t>
            </a:r>
            <a:r>
              <a:rPr lang="en-US" sz="2000" b="0" dirty="0" smtClean="0">
                <a:solidFill>
                  <a:srgbClr val="000000"/>
                </a:solidFill>
              </a:rPr>
              <a:t>.</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And </a:t>
            </a:r>
            <a:r>
              <a:rPr lang="en-US" sz="2000" b="0" dirty="0">
                <a:solidFill>
                  <a:srgbClr val="000000"/>
                </a:solidFill>
              </a:rPr>
              <a:t>productions, stocking the goods, research activities are given to the production department. Similarly, advertisement and sales can be given to the marketing department and the financial arrangements, maintenance of accounts and correspondence can be put in the charge of finance department.</a:t>
            </a:r>
          </a:p>
        </p:txBody>
      </p:sp>
    </p:spTree>
    <p:extLst>
      <p:ext uri="{BB962C8B-B14F-4D97-AF65-F5344CB8AC3E}">
        <p14:creationId xmlns:p14="http://schemas.microsoft.com/office/powerpoint/2010/main" val="4080477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3</a:t>
            </a:r>
            <a:r>
              <a:rPr lang="en-US" sz="2000" dirty="0">
                <a:solidFill>
                  <a:srgbClr val="000000"/>
                </a:solidFill>
              </a:rPr>
              <a:t>.	Assignment of Duties</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At </a:t>
            </a:r>
            <a:r>
              <a:rPr lang="en-US" sz="2000" b="0" dirty="0">
                <a:solidFill>
                  <a:srgbClr val="000000"/>
                </a:solidFill>
              </a:rPr>
              <a:t>this stage, the responsibility of each individual or post is decided, e.g., the purchase manager will be given the task of purchasing goods, the sales manager will be given the work of sale of goods, the advertising manager will be given the work of advertisement and in the same way the finance manager will be given the responsibility of making financial arrangements.</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While </a:t>
            </a:r>
            <a:r>
              <a:rPr lang="en-US" sz="2000" b="0" dirty="0">
                <a:solidFill>
                  <a:srgbClr val="000000"/>
                </a:solidFill>
              </a:rPr>
              <a:t>assigning these duties, it is important to match the nature of the work and the capabilities of the person to whom the work is given</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100235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4.   Establishing </a:t>
            </a:r>
            <a:r>
              <a:rPr lang="en-US" sz="2000" dirty="0">
                <a:solidFill>
                  <a:srgbClr val="000000"/>
                </a:solidFill>
              </a:rPr>
              <a:t>Reporting Relations::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When </a:t>
            </a:r>
            <a:r>
              <a:rPr lang="en-US" sz="2000" b="0" dirty="0">
                <a:solidFill>
                  <a:srgbClr val="000000"/>
                </a:solidFill>
              </a:rPr>
              <a:t>two or more than two persons work for the attainment of common goals their interrelationship must be defined very clearly. Everybody should know as to who is his superior and subordinate?</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For </a:t>
            </a:r>
            <a:r>
              <a:rPr lang="en-US" sz="2000" b="0" dirty="0">
                <a:solidFill>
                  <a:srgbClr val="000000"/>
                </a:solidFill>
              </a:rPr>
              <a:t>example, the purchase manager will be the superior for all the employees of the purchase department; they will receive orders from him and will also be responsible to him</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4221035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extLst>
      <p:ext uri="{BB962C8B-B14F-4D97-AF65-F5344CB8AC3E}">
        <p14:creationId xmlns:p14="http://schemas.microsoft.com/office/powerpoint/2010/main" val="246541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12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a:t>characteristics </a:t>
            </a:r>
            <a:r>
              <a:rPr lang="en-US" dirty="0" smtClean="0"/>
              <a:t>of Organizing</a:t>
            </a:r>
          </a:p>
          <a:p>
            <a:pPr lvl="1"/>
            <a:r>
              <a:rPr lang="en-US" dirty="0"/>
              <a:t>(features, nature, principles)</a:t>
            </a:r>
            <a:endParaRPr lang="en-US" dirty="0" smtClean="0"/>
          </a:p>
          <a:p>
            <a:r>
              <a:rPr lang="en-US" dirty="0" smtClean="0"/>
              <a:t>Importance of </a:t>
            </a:r>
            <a:r>
              <a:rPr lang="en-US" dirty="0"/>
              <a:t>Organizing</a:t>
            </a:r>
            <a:r>
              <a:rPr lang="en-US" dirty="0" smtClean="0"/>
              <a:t>.</a:t>
            </a:r>
          </a:p>
          <a:p>
            <a:r>
              <a:rPr lang="en-US" dirty="0"/>
              <a:t>T</a:t>
            </a:r>
            <a:r>
              <a:rPr lang="en-US" dirty="0" smtClean="0"/>
              <a:t>he </a:t>
            </a:r>
            <a:r>
              <a:rPr lang="en-US" dirty="0"/>
              <a:t>process (steps) of </a:t>
            </a:r>
            <a:r>
              <a:rPr lang="en-US" dirty="0" smtClean="0"/>
              <a:t>Organizing</a:t>
            </a:r>
          </a:p>
          <a:p>
            <a:r>
              <a:rPr lang="en-US" dirty="0"/>
              <a:t>T</a:t>
            </a:r>
            <a:r>
              <a:rPr lang="en-US" dirty="0" smtClean="0"/>
              <a:t>he </a:t>
            </a:r>
            <a:r>
              <a:rPr lang="en-US" dirty="0"/>
              <a:t>process (steps) of Organizing</a:t>
            </a:r>
            <a:endParaRPr lang="en-US" dirty="0" smtClean="0"/>
          </a:p>
        </p:txBody>
      </p:sp>
    </p:spTree>
    <p:extLst>
      <p:ext uri="{BB962C8B-B14F-4D97-AF65-F5344CB8AC3E}">
        <p14:creationId xmlns:p14="http://schemas.microsoft.com/office/powerpoint/2010/main" val="282504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1. Identifying </a:t>
            </a:r>
            <a:r>
              <a:rPr lang="en-US" sz="2000" dirty="0">
                <a:solidFill>
                  <a:srgbClr val="000000"/>
                </a:solidFill>
              </a:rPr>
              <a:t>and Enumerating the Activities: </a:t>
            </a:r>
            <a:r>
              <a:rPr lang="en-US" sz="2000" b="0" dirty="0">
                <a:solidFill>
                  <a:srgbClr val="000000"/>
                </a:solidFill>
              </a:rPr>
              <a:t>After the objective is selected, the management has to identify total task involved and its break-up closely related component activities that are to be performed by and individual or division or a department.</a:t>
            </a:r>
          </a:p>
          <a:p>
            <a:pPr marL="0" indent="0" algn="just">
              <a:lnSpc>
                <a:spcPct val="150000"/>
              </a:lnSpc>
              <a:buNone/>
            </a:pPr>
            <a:r>
              <a:rPr lang="en-US" sz="2000" dirty="0" smtClean="0">
                <a:solidFill>
                  <a:srgbClr val="000000"/>
                </a:solidFill>
              </a:rPr>
              <a:t>2. Assigning </a:t>
            </a:r>
            <a:r>
              <a:rPr lang="en-US" sz="2000" dirty="0">
                <a:solidFill>
                  <a:srgbClr val="000000"/>
                </a:solidFill>
              </a:rPr>
              <a:t>the Duties: </a:t>
            </a:r>
            <a:r>
              <a:rPr lang="en-US" sz="2000" b="0" dirty="0">
                <a:solidFill>
                  <a:srgbClr val="000000"/>
                </a:solidFill>
              </a:rPr>
              <a:t>When activities have been grouped according to similarities and common purposes, they should be organized by a particular department. Within the department, the functional duties should be allotted to particular individuals.</a:t>
            </a:r>
          </a:p>
          <a:p>
            <a:pPr marL="0" indent="0" algn="just">
              <a:lnSpc>
                <a:spcPct val="150000"/>
              </a:lnSpc>
              <a:buNone/>
            </a:pPr>
            <a:r>
              <a:rPr lang="en-US" sz="2000" dirty="0" smtClean="0">
                <a:solidFill>
                  <a:srgbClr val="000000"/>
                </a:solidFill>
              </a:rPr>
              <a:t>3. Defining </a:t>
            </a:r>
            <a:r>
              <a:rPr lang="en-US" sz="2000" dirty="0">
                <a:solidFill>
                  <a:srgbClr val="000000"/>
                </a:solidFill>
              </a:rPr>
              <a:t>and Granting the Authority: </a:t>
            </a:r>
            <a:r>
              <a:rPr lang="en-US" sz="2000" b="0" dirty="0">
                <a:solidFill>
                  <a:srgbClr val="000000"/>
                </a:solidFill>
              </a:rPr>
              <a:t>The authority and responsibility should be well defined and should correspond to each other. A close relationship between authority and responsibility should be established</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339564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Content Placeholder 4"/>
          <p:cNvSpPr>
            <a:spLocks noGrp="1"/>
          </p:cNvSpPr>
          <p:nvPr>
            <p:ph idx="1"/>
          </p:nvPr>
        </p:nvSpPr>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4. Creating </a:t>
            </a:r>
            <a:r>
              <a:rPr lang="en-US" sz="2000" dirty="0">
                <a:solidFill>
                  <a:srgbClr val="000000"/>
                </a:solidFill>
              </a:rPr>
              <a:t>Authority </a:t>
            </a:r>
            <a:r>
              <a:rPr lang="en-US" sz="2000" dirty="0" smtClean="0">
                <a:solidFill>
                  <a:srgbClr val="000000"/>
                </a:solidFill>
              </a:rPr>
              <a:t>Relationship :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After </a:t>
            </a:r>
            <a:r>
              <a:rPr lang="en-US" sz="2000" b="0" dirty="0">
                <a:solidFill>
                  <a:srgbClr val="000000"/>
                </a:solidFill>
              </a:rPr>
              <a:t>assigning the duties and delegations of authority, the establishment of relationship is done.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It </a:t>
            </a:r>
            <a:r>
              <a:rPr lang="en-US" sz="2000" b="0" dirty="0">
                <a:solidFill>
                  <a:srgbClr val="000000"/>
                </a:solidFill>
              </a:rPr>
              <a:t>involves deciding who will act under whom, who will be his subordinates, what will be his span of control and what will be his status in the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Besides </a:t>
            </a:r>
            <a:r>
              <a:rPr lang="en-US" sz="2000" b="0" dirty="0">
                <a:solidFill>
                  <a:srgbClr val="000000"/>
                </a:solidFill>
              </a:rPr>
              <a:t>these formal relationships, some informal organizations should also be developed</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64805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5. Specialization </a:t>
            </a:r>
            <a:r>
              <a:rPr lang="en-US" sz="2000" dirty="0">
                <a:solidFill>
                  <a:srgbClr val="000000"/>
                </a:solidFill>
              </a:rPr>
              <a:t>and division of work: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entire philosophy of organization is centered on the concepts of specialization and division of work.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division of work is assigning responsibility for each organizational component to a specific individual or group thereof.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It </a:t>
            </a:r>
            <a:r>
              <a:rPr lang="en-US" sz="2000" b="0" dirty="0">
                <a:solidFill>
                  <a:srgbClr val="000000"/>
                </a:solidFill>
              </a:rPr>
              <a:t>becomes specialization when the responsibility for a specific task lies with a designated expert in that field.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efforts of the operatives are coordinated to allow the process at hand to function correctly.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Certain </a:t>
            </a:r>
            <a:r>
              <a:rPr lang="en-US" sz="2000" b="0" dirty="0">
                <a:solidFill>
                  <a:srgbClr val="000000"/>
                </a:solidFill>
              </a:rPr>
              <a:t>operatives occupy positions of management at various points in the process to ensure coordination.</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297260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a:solidFill>
                  <a:srgbClr val="000000"/>
                </a:solidFill>
              </a:rPr>
              <a:t>6</a:t>
            </a:r>
            <a:r>
              <a:rPr lang="en-US" sz="2000" dirty="0" smtClean="0">
                <a:solidFill>
                  <a:srgbClr val="000000"/>
                </a:solidFill>
              </a:rPr>
              <a:t>. </a:t>
            </a:r>
            <a:r>
              <a:rPr lang="en-US" sz="2000" dirty="0">
                <a:solidFill>
                  <a:srgbClr val="000000"/>
                </a:solidFill>
              </a:rPr>
              <a:t>Orientation towards goals: </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Every </a:t>
            </a:r>
            <a:r>
              <a:rPr lang="en-US" sz="2000" b="0" dirty="0">
                <a:solidFill>
                  <a:srgbClr val="000000"/>
                </a:solidFill>
              </a:rPr>
              <a:t>organization has its own purposes and objectives.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Organizing </a:t>
            </a:r>
            <a:r>
              <a:rPr lang="en-US" sz="2000" b="0" dirty="0">
                <a:solidFill>
                  <a:srgbClr val="000000"/>
                </a:solidFill>
              </a:rPr>
              <a:t>is the function employed to achieve the overall goals of the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Organization </a:t>
            </a:r>
            <a:r>
              <a:rPr lang="en-US" sz="2000" b="0" dirty="0">
                <a:solidFill>
                  <a:srgbClr val="000000"/>
                </a:solidFill>
              </a:rPr>
              <a:t>harmonizes the individual goals of the employees with overall objectives of the firm</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241471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457200" lvl="0" indent="-457200" algn="just">
              <a:lnSpc>
                <a:spcPct val="150000"/>
              </a:lnSpc>
              <a:buClr>
                <a:srgbClr val="000000">
                  <a:lumMod val="50000"/>
                  <a:lumOff val="50000"/>
                </a:srgbClr>
              </a:buClr>
              <a:buAutoNum type="arabicPeriod" startAt="7"/>
            </a:pPr>
            <a:r>
              <a:rPr lang="en-US" sz="2000" dirty="0" smtClean="0">
                <a:solidFill>
                  <a:srgbClr val="000000"/>
                </a:solidFill>
              </a:rPr>
              <a:t>Composition </a:t>
            </a:r>
            <a:r>
              <a:rPr lang="en-US" sz="2000" dirty="0">
                <a:solidFill>
                  <a:srgbClr val="000000"/>
                </a:solidFill>
              </a:rPr>
              <a:t>of individuals and groups: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Individuals form a group and the groups form an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Thus</a:t>
            </a:r>
            <a:r>
              <a:rPr lang="en-US" sz="2000" b="0" dirty="0">
                <a:solidFill>
                  <a:srgbClr val="000000"/>
                </a:solidFill>
              </a:rPr>
              <a:t>, organization is the composition of individual and groups.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Individuals </a:t>
            </a:r>
            <a:r>
              <a:rPr lang="en-US" sz="2000" b="0" dirty="0">
                <a:solidFill>
                  <a:srgbClr val="000000"/>
                </a:solidFill>
              </a:rPr>
              <a:t>are grouped into departments and their work is coordinated and directed towards organizational goals.</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4244740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8</a:t>
            </a:r>
            <a:r>
              <a:rPr lang="en-US" sz="2000" dirty="0">
                <a:solidFill>
                  <a:srgbClr val="000000"/>
                </a:solidFill>
              </a:rPr>
              <a:t>. </a:t>
            </a:r>
            <a:r>
              <a:rPr lang="en-US" sz="2000" dirty="0" smtClean="0">
                <a:solidFill>
                  <a:srgbClr val="000000"/>
                </a:solidFill>
              </a:rPr>
              <a:t>Continuity</a:t>
            </a:r>
            <a:r>
              <a:rPr lang="en-US" sz="2000" dirty="0">
                <a:solidFill>
                  <a:srgbClr val="000000"/>
                </a:solidFill>
              </a:rPr>
              <a:t>: </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An organization is a group of people with a defined relationship in which they work together to achieve the goals of that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This </a:t>
            </a:r>
            <a:r>
              <a:rPr lang="en-US" sz="2000" b="0" dirty="0">
                <a:solidFill>
                  <a:srgbClr val="000000"/>
                </a:solidFill>
              </a:rPr>
              <a:t>relationship does not come to end after completing each task. Organization is a never ending process.</a:t>
            </a:r>
          </a:p>
        </p:txBody>
      </p:sp>
    </p:spTree>
    <p:extLst>
      <p:ext uri="{BB962C8B-B14F-4D97-AF65-F5344CB8AC3E}">
        <p14:creationId xmlns:p14="http://schemas.microsoft.com/office/powerpoint/2010/main" val="16675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3.  Co-ordination </a:t>
            </a:r>
            <a:r>
              <a:rPr lang="en-US" sz="2000" dirty="0">
                <a:solidFill>
                  <a:srgbClr val="000000"/>
                </a:solidFill>
              </a:rPr>
              <a:t>in the Enterprises: :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Different jobs and positions are welded together by structural relationship of the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organizational process exerts its due and balanced emphasis on the co-ordination of various activities</a:t>
            </a:r>
            <a:r>
              <a:rPr lang="en-US" sz="2000" b="0" dirty="0" smtClean="0">
                <a:solidFill>
                  <a:srgbClr val="000000"/>
                </a:solidFill>
              </a:rPr>
              <a:t>.</a:t>
            </a:r>
          </a:p>
          <a:p>
            <a:pPr marL="0" lvl="0" indent="0" algn="just">
              <a:lnSpc>
                <a:spcPct val="150000"/>
              </a:lnSpc>
              <a:buClr>
                <a:srgbClr val="000000">
                  <a:lumMod val="50000"/>
                  <a:lumOff val="50000"/>
                </a:srgbClr>
              </a:buClr>
              <a:buNone/>
            </a:pPr>
            <a:r>
              <a:rPr lang="en-US" sz="2000" dirty="0" smtClean="0">
                <a:solidFill>
                  <a:srgbClr val="000000"/>
                </a:solidFill>
              </a:rPr>
              <a:t>4.  Eliminates </a:t>
            </a:r>
            <a:r>
              <a:rPr lang="en-US" sz="2000" dirty="0">
                <a:solidFill>
                  <a:srgbClr val="000000"/>
                </a:solidFill>
              </a:rPr>
              <a:t>Overlapping and Duplication or work: </a:t>
            </a: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Over lapping and duplication of work exists when the work distribution is not clearly identified and the work is performed in a haphazard and disorganized way.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Since </a:t>
            </a:r>
            <a:r>
              <a:rPr lang="en-US" sz="2000" b="0" dirty="0">
                <a:solidFill>
                  <a:srgbClr val="000000"/>
                </a:solidFill>
              </a:rPr>
              <a:t>a good organization demands that the duties be clearly assigned amongst workers, such overlapping and duplication is totally eliminated</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125417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2901</TotalTime>
  <Words>1261</Words>
  <Application>Microsoft Office PowerPoint</Application>
  <PresentationFormat>On-screen Show (4:3)</PresentationFormat>
  <Paragraphs>108</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Characteristics (nature, principles) of Organizing</vt:lpstr>
      <vt:lpstr>Characteristics (nature, principles) of Organizing</vt:lpstr>
      <vt:lpstr>Characteristics (nature, principles) of Organizing</vt:lpstr>
      <vt:lpstr>Characteristics (nature, principles) of Organizing</vt:lpstr>
      <vt:lpstr>Characteristics (nature, principles) of Organizing</vt:lpstr>
      <vt:lpstr>Characteristics (nature, principles) of Organizing</vt:lpstr>
      <vt:lpstr>The importance (advantages) of Organizing</vt:lpstr>
      <vt:lpstr>The importance (advantages) of Organizing</vt:lpstr>
      <vt:lpstr>The importance (advantages) of Organizing</vt:lpstr>
      <vt:lpstr>The process (steps) of Organizing</vt:lpstr>
      <vt:lpstr>The process (steps) of Organizing</vt:lpstr>
      <vt:lpstr>The process (steps) of Organizing</vt:lpstr>
      <vt:lpstr>The process (steps) of Organizing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360</cp:revision>
  <dcterms:created xsi:type="dcterms:W3CDTF">2006-08-16T00:00:00Z</dcterms:created>
  <dcterms:modified xsi:type="dcterms:W3CDTF">2021-05-24T19:44:55Z</dcterms:modified>
</cp:coreProperties>
</file>