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2" r:id="rId2"/>
    <p:sldMasterId id="2147483735" r:id="rId3"/>
  </p:sldMasterIdLst>
  <p:notesMasterIdLst>
    <p:notesMasterId r:id="rId17"/>
  </p:notesMasterIdLst>
  <p:handoutMasterIdLst>
    <p:handoutMasterId r:id="rId18"/>
  </p:handoutMasterIdLst>
  <p:sldIdLst>
    <p:sldId id="291" r:id="rId4"/>
    <p:sldId id="259" r:id="rId5"/>
    <p:sldId id="297" r:id="rId6"/>
    <p:sldId id="298" r:id="rId7"/>
    <p:sldId id="299" r:id="rId8"/>
    <p:sldId id="300" r:id="rId9"/>
    <p:sldId id="301" r:id="rId10"/>
    <p:sldId id="302" r:id="rId11"/>
    <p:sldId id="303" r:id="rId12"/>
    <p:sldId id="304" r:id="rId13"/>
    <p:sldId id="305" r:id="rId14"/>
    <p:sldId id="290"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38BA"/>
    <a:srgbClr val="026AD4"/>
    <a:srgbClr val="026AE8"/>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744" y="4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5/25/2021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extLst>
      <p:ext uri="{BB962C8B-B14F-4D97-AF65-F5344CB8AC3E}">
        <p14:creationId xmlns:p14="http://schemas.microsoft.com/office/powerpoint/2010/main" val="1008032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extLst>
      <p:ext uri="{BB962C8B-B14F-4D97-AF65-F5344CB8AC3E}">
        <p14:creationId xmlns:p14="http://schemas.microsoft.com/office/powerpoint/2010/main" val="161235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048" indent="-182880">
              <a:buFont typeface="Wingdings" panose="05000000000000000000" pitchFamily="2" charset="2"/>
              <a:buChar char="Ø"/>
              <a:defRPr/>
            </a:lvl2pPr>
            <a:lvl3pPr marL="566928"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extLst>
      <p:ext uri="{BB962C8B-B14F-4D97-AF65-F5344CB8AC3E}">
        <p14:creationId xmlns:p14="http://schemas.microsoft.com/office/powerpoint/2010/main" val="34766417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pPr/>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extLst>
      <p:ext uri="{BB962C8B-B14F-4D97-AF65-F5344CB8AC3E}">
        <p14:creationId xmlns:p14="http://schemas.microsoft.com/office/powerpoint/2010/main" val="1325611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33201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54438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a:spLocks/>
          </p:cNvSpPr>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a:spLocks/>
          </p:cNvSpPr>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extLst>
      <p:ext uri="{BB962C8B-B14F-4D97-AF65-F5344CB8AC3E}">
        <p14:creationId xmlns:p14="http://schemas.microsoft.com/office/powerpoint/2010/main" val="855637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66428016"/>
      </p:ext>
    </p:extLst>
  </p:cSld>
  <p:clrMap bg1="lt1" tx1="dk1" bg2="lt2" tx2="dk2" accent1="accent1" accent2="accent2" accent3="accent3" accent4="accent4" accent5="accent5" accent6="accent6" hlink="hlink" folHlink="folHlink"/>
  <p:sldLayoutIdLst>
    <p:sldLayoutId id="2147483731" r:id="rId1"/>
    <p:sldLayoutId id="2147483724"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pPr/>
              <a:t>5/25/2021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4468950"/>
      </p:ext>
    </p:extLst>
  </p:cSld>
  <p:clrMap bg1="lt1" tx1="dk1" bg2="lt2" tx2="dk2" accent1="accent1" accent2="accent2" accent3="accent3" accent4="accent4" accent5="accent5" accent6="accent6" hlink="hlink" folHlink="folHlink"/>
  <p:sldLayoutIdLst>
    <p:sldLayoutId id="2147483733" r:id="rId1"/>
    <p:sldLayoutId id="214748373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1330404"/>
      </p:ext>
    </p:extLst>
  </p:cSld>
  <p:clrMap bg1="lt1" tx1="dk1" bg2="lt2" tx2="dk2" accent1="accent1" accent2="accent2" accent3="accent3" accent4="accent4" accent5="accent5" accent6="accent6" hlink="hlink" folHlink="folHlink"/>
  <p:sldLayoutIdLst>
    <p:sldLayoutId id="2147483736"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168"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168"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168" lvl="1" indent="0" algn="ctr">
              <a:buNone/>
            </a:pPr>
            <a:endParaRPr lang="en-US" sz="2800" dirty="0" smtClean="0">
              <a:latin typeface="Times New Roman" panose="02020603050405020304" pitchFamily="18" charset="0"/>
              <a:cs typeface="Times New Roman" panose="02020603050405020304" pitchFamily="18" charset="0"/>
            </a:endParaRPr>
          </a:p>
          <a:p>
            <a:pPr marL="201168" lvl="1" indent="0" algn="ctr">
              <a:buNone/>
            </a:pPr>
            <a:r>
              <a:rPr lang="en-US" sz="2800" dirty="0" smtClean="0">
                <a:latin typeface="Times New Roman" panose="02020603050405020304" pitchFamily="18" charset="0"/>
                <a:cs typeface="Times New Roman" panose="02020603050405020304" pitchFamily="18" charset="0"/>
              </a:rPr>
              <a:t>Lecture # </a:t>
            </a:r>
            <a:r>
              <a:rPr lang="en-US" sz="2800" dirty="0" smtClean="0">
                <a:latin typeface="Times New Roman" panose="02020603050405020304" pitchFamily="18" charset="0"/>
                <a:cs typeface="Times New Roman" panose="02020603050405020304" pitchFamily="18" charset="0"/>
              </a:rPr>
              <a:t>12</a:t>
            </a:r>
            <a:endParaRPr lang="en-US" sz="2800" dirty="0" smtClean="0">
              <a:latin typeface="Times New Roman" panose="02020603050405020304" pitchFamily="18" charset="0"/>
              <a:cs typeface="Times New Roman" panose="02020603050405020304" pitchFamily="18" charset="0"/>
            </a:endParaRPr>
          </a:p>
          <a:p>
            <a:pPr marL="201168" lvl="1" indent="0">
              <a:buNone/>
            </a:pPr>
            <a:endParaRPr lang="en-US" dirty="0" smtClean="0"/>
          </a:p>
          <a:p>
            <a:pPr marL="201168" lvl="1" indent="0" algn="ctr">
              <a:buNone/>
            </a:pPr>
            <a:r>
              <a:rPr lang="en-US" dirty="0" smtClean="0">
                <a:latin typeface="Times New Roman" panose="02020603050405020304" pitchFamily="18" charset="0"/>
                <a:cs typeface="Times New Roman" panose="02020603050405020304" pitchFamily="18" charset="0"/>
              </a:rPr>
              <a:t>By</a:t>
            </a:r>
          </a:p>
          <a:p>
            <a:pPr marL="201168" lvl="1" indent="0" algn="ctr">
              <a:buNone/>
            </a:pPr>
            <a:r>
              <a:rPr lang="en-US" dirty="0" smtClean="0">
                <a:latin typeface="Times New Roman" panose="02020603050405020304" pitchFamily="18" charset="0"/>
                <a:cs typeface="Times New Roman" panose="02020603050405020304" pitchFamily="18" charset="0"/>
              </a:rPr>
              <a:t>ISLAM ZADA</a:t>
            </a:r>
          </a:p>
          <a:p>
            <a:pPr marL="201168" lvl="1" indent="0">
              <a:buNone/>
            </a:pPr>
            <a:endParaRPr lang="en-US" dirty="0" smtClean="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168"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44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Staffing.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2000" dirty="0" smtClean="0">
                <a:solidFill>
                  <a:srgbClr val="000000"/>
                </a:solidFill>
              </a:rPr>
              <a:t>3</a:t>
            </a:r>
            <a:r>
              <a:rPr lang="en-US" sz="2000" dirty="0">
                <a:solidFill>
                  <a:srgbClr val="000000"/>
                </a:solidFill>
              </a:rPr>
              <a:t>.	Training and the development of the personnel</a:t>
            </a:r>
            <a:r>
              <a:rPr lang="en-US" sz="2000" dirty="0" smtClean="0">
                <a:solidFill>
                  <a:srgbClr val="000000"/>
                </a:solidFill>
              </a:rPr>
              <a:t>:</a:t>
            </a:r>
          </a:p>
          <a:p>
            <a:pPr marL="452628" lvl="1" algn="just">
              <a:lnSpc>
                <a:spcPct val="150000"/>
              </a:lnSpc>
            </a:pPr>
            <a:r>
              <a:rPr lang="en-US" sz="1800" dirty="0">
                <a:solidFill>
                  <a:srgbClr val="000000"/>
                </a:solidFill>
              </a:rPr>
              <a:t>In this step the training and development of the employees is arranged to secure the efficiency of the operations. </a:t>
            </a:r>
            <a:endParaRPr lang="en-US" sz="1800" dirty="0" smtClean="0">
              <a:solidFill>
                <a:srgbClr val="000000"/>
              </a:solidFill>
            </a:endParaRPr>
          </a:p>
          <a:p>
            <a:pPr marL="452628" lvl="1" algn="just">
              <a:lnSpc>
                <a:spcPct val="150000"/>
              </a:lnSpc>
            </a:pPr>
            <a:r>
              <a:rPr lang="en-US" sz="1800" dirty="0" smtClean="0">
                <a:solidFill>
                  <a:srgbClr val="000000"/>
                </a:solidFill>
              </a:rPr>
              <a:t>Training </a:t>
            </a:r>
            <a:r>
              <a:rPr lang="en-US" sz="1800" dirty="0">
                <a:solidFill>
                  <a:srgbClr val="000000"/>
                </a:solidFill>
              </a:rPr>
              <a:t>increases the efficiency of the employees and makes them more competent and useful for the organization..</a:t>
            </a:r>
            <a:endParaRPr lang="en-US" sz="1800" b="0" dirty="0">
              <a:solidFill>
                <a:srgbClr val="000000"/>
              </a:solidFill>
            </a:endParaRPr>
          </a:p>
          <a:p>
            <a:pPr marL="0" indent="0" algn="just">
              <a:lnSpc>
                <a:spcPct val="150000"/>
              </a:lnSpc>
              <a:buNone/>
            </a:pPr>
            <a:r>
              <a:rPr lang="en-US" sz="2000" dirty="0" smtClean="0">
                <a:solidFill>
                  <a:srgbClr val="000000"/>
                </a:solidFill>
              </a:rPr>
              <a:t>4</a:t>
            </a:r>
            <a:r>
              <a:rPr lang="en-US" sz="2000" dirty="0">
                <a:solidFill>
                  <a:srgbClr val="000000"/>
                </a:solidFill>
              </a:rPr>
              <a:t>.	Performance appraisal: </a:t>
            </a:r>
            <a:endParaRPr lang="en-US" sz="2000" dirty="0" smtClean="0">
              <a:solidFill>
                <a:srgbClr val="000000"/>
              </a:solidFill>
            </a:endParaRPr>
          </a:p>
          <a:p>
            <a:pPr marL="452628" lvl="1" algn="just">
              <a:lnSpc>
                <a:spcPct val="150000"/>
              </a:lnSpc>
            </a:pPr>
            <a:r>
              <a:rPr lang="en-US" sz="1800" dirty="0">
                <a:solidFill>
                  <a:srgbClr val="000000"/>
                </a:solidFill>
              </a:rPr>
              <a:t>Periodic evaluation of the employees is made to know about their capabilities. </a:t>
            </a:r>
            <a:endParaRPr lang="en-US" sz="1800" dirty="0" smtClean="0">
              <a:solidFill>
                <a:srgbClr val="000000"/>
              </a:solidFill>
            </a:endParaRPr>
          </a:p>
          <a:p>
            <a:pPr marL="452628" lvl="1" algn="just">
              <a:lnSpc>
                <a:spcPct val="150000"/>
              </a:lnSpc>
            </a:pPr>
            <a:r>
              <a:rPr lang="en-US" sz="1800" dirty="0" smtClean="0">
                <a:solidFill>
                  <a:srgbClr val="000000"/>
                </a:solidFill>
              </a:rPr>
              <a:t>This </a:t>
            </a:r>
            <a:r>
              <a:rPr lang="en-US" sz="1800" dirty="0">
                <a:solidFill>
                  <a:srgbClr val="000000"/>
                </a:solidFill>
              </a:rPr>
              <a:t>evaluation of the employees is made in the terms of verifiable objectives</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3653318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Staffing.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dirty="0"/>
          </a:p>
        </p:txBody>
      </p:sp>
      <p:sp>
        <p:nvSpPr>
          <p:cNvPr id="5" name="Content Placeholder 4"/>
          <p:cNvSpPr>
            <a:spLocks noGrp="1"/>
          </p:cNvSpPr>
          <p:nvPr>
            <p:ph idx="1"/>
          </p:nvPr>
        </p:nvSpPr>
        <p:spPr/>
        <p:txBody>
          <a:bodyPr>
            <a:normAutofit lnSpcReduction="10000"/>
          </a:bodyPr>
          <a:lstStyle/>
          <a:p>
            <a:pPr marL="0" indent="0" algn="just">
              <a:lnSpc>
                <a:spcPct val="150000"/>
              </a:lnSpc>
              <a:buNone/>
            </a:pPr>
            <a:r>
              <a:rPr lang="en-US" sz="2000" dirty="0" smtClean="0">
                <a:solidFill>
                  <a:srgbClr val="000000"/>
                </a:solidFill>
              </a:rPr>
              <a:t>5</a:t>
            </a:r>
            <a:r>
              <a:rPr lang="en-US" sz="2000" dirty="0">
                <a:solidFill>
                  <a:srgbClr val="000000"/>
                </a:solidFill>
              </a:rPr>
              <a:t>.	Compensation</a:t>
            </a:r>
            <a:r>
              <a:rPr lang="en-US" sz="2000" dirty="0" smtClean="0">
                <a:solidFill>
                  <a:srgbClr val="000000"/>
                </a:solidFill>
              </a:rPr>
              <a:t>:</a:t>
            </a:r>
          </a:p>
          <a:p>
            <a:pPr marL="452628" lvl="1" algn="just">
              <a:lnSpc>
                <a:spcPct val="150000"/>
              </a:lnSpc>
            </a:pPr>
            <a:r>
              <a:rPr lang="en-US" sz="1800" dirty="0">
                <a:solidFill>
                  <a:srgbClr val="000000"/>
                </a:solidFill>
              </a:rPr>
              <a:t>In this step the compensation and remuneration of the employees or workers is determined. </a:t>
            </a:r>
            <a:endParaRPr lang="en-US" sz="1800" dirty="0" smtClean="0">
              <a:solidFill>
                <a:srgbClr val="000000"/>
              </a:solidFill>
            </a:endParaRPr>
          </a:p>
          <a:p>
            <a:pPr marL="452628" lvl="1" algn="just">
              <a:lnSpc>
                <a:spcPct val="150000"/>
              </a:lnSpc>
            </a:pPr>
            <a:r>
              <a:rPr lang="en-US" sz="1800" dirty="0" smtClean="0">
                <a:solidFill>
                  <a:srgbClr val="000000"/>
                </a:solidFill>
              </a:rPr>
              <a:t>While </a:t>
            </a:r>
            <a:r>
              <a:rPr lang="en-US" sz="1800" dirty="0">
                <a:solidFill>
                  <a:srgbClr val="000000"/>
                </a:solidFill>
              </a:rPr>
              <a:t>determining the remuneration it is considered that the personnel's should get the remuneration according to the work done by them. </a:t>
            </a:r>
            <a:endParaRPr lang="en-US" sz="1800" dirty="0" smtClean="0">
              <a:solidFill>
                <a:srgbClr val="000000"/>
              </a:solidFill>
            </a:endParaRPr>
          </a:p>
          <a:p>
            <a:pPr marL="452628" lvl="1" algn="just">
              <a:lnSpc>
                <a:spcPct val="150000"/>
              </a:lnSpc>
            </a:pPr>
            <a:r>
              <a:rPr lang="en-US" sz="1800" dirty="0" smtClean="0">
                <a:solidFill>
                  <a:srgbClr val="000000"/>
                </a:solidFill>
              </a:rPr>
              <a:t>Further</a:t>
            </a:r>
            <a:r>
              <a:rPr lang="en-US" sz="1800" dirty="0">
                <a:solidFill>
                  <a:srgbClr val="000000"/>
                </a:solidFill>
              </a:rPr>
              <a:t>, the incentives are also determined for motivating the employees for performing better at work</a:t>
            </a:r>
            <a:r>
              <a:rPr lang="en-US" sz="1800" dirty="0" smtClean="0">
                <a:solidFill>
                  <a:srgbClr val="000000"/>
                </a:solidFill>
              </a:rPr>
              <a:t>.</a:t>
            </a:r>
            <a:endParaRPr lang="en-US" sz="1800" b="0" dirty="0" smtClean="0">
              <a:solidFill>
                <a:srgbClr val="000000"/>
              </a:solidFill>
            </a:endParaRPr>
          </a:p>
          <a:p>
            <a:pPr marL="0" indent="0" algn="just">
              <a:lnSpc>
                <a:spcPct val="150000"/>
              </a:lnSpc>
              <a:buNone/>
            </a:pPr>
            <a:r>
              <a:rPr lang="en-US" sz="2000" dirty="0" smtClean="0">
                <a:solidFill>
                  <a:srgbClr val="000000"/>
                </a:solidFill>
              </a:rPr>
              <a:t>6</a:t>
            </a:r>
            <a:r>
              <a:rPr lang="en-US" sz="2000" dirty="0">
                <a:solidFill>
                  <a:srgbClr val="000000"/>
                </a:solidFill>
              </a:rPr>
              <a:t>.	Job Changes: </a:t>
            </a:r>
            <a:endParaRPr lang="en-US" sz="2000" dirty="0" smtClean="0">
              <a:solidFill>
                <a:srgbClr val="000000"/>
              </a:solidFill>
            </a:endParaRPr>
          </a:p>
          <a:p>
            <a:pPr marL="452628" lvl="1" algn="just">
              <a:lnSpc>
                <a:spcPct val="150000"/>
              </a:lnSpc>
            </a:pPr>
            <a:r>
              <a:rPr lang="en-US" sz="1800" dirty="0">
                <a:solidFill>
                  <a:srgbClr val="000000"/>
                </a:solidFill>
              </a:rPr>
              <a:t>According to the needs of the enterprise the suitable employees are promoted to the higher ranks</a:t>
            </a:r>
            <a:r>
              <a:rPr lang="en-US" sz="1800" dirty="0" smtClean="0">
                <a:solidFill>
                  <a:srgbClr val="000000"/>
                </a:solidFill>
              </a:rPr>
              <a:t>.</a:t>
            </a:r>
          </a:p>
          <a:p>
            <a:pPr marL="452628" lvl="1" algn="just">
              <a:lnSpc>
                <a:spcPct val="150000"/>
              </a:lnSpc>
            </a:pPr>
            <a:r>
              <a:rPr lang="en-US" sz="1800" dirty="0" smtClean="0">
                <a:solidFill>
                  <a:srgbClr val="000000"/>
                </a:solidFill>
              </a:rPr>
              <a:t> </a:t>
            </a:r>
            <a:r>
              <a:rPr lang="en-US" sz="1800" dirty="0">
                <a:solidFill>
                  <a:srgbClr val="000000"/>
                </a:solidFill>
              </a:rPr>
              <a:t>Also if there is requirement the employees can also be shifted from one job to another with the same level of responsibilities and </a:t>
            </a:r>
            <a:r>
              <a:rPr lang="en-US" sz="1800" dirty="0" err="1">
                <a:solidFill>
                  <a:srgbClr val="000000"/>
                </a:solidFill>
              </a:rPr>
              <a:t>rank.tives</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222693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smtClean="0"/>
              <a:t>Introduction </a:t>
            </a:r>
            <a:r>
              <a:rPr lang="en-US" dirty="0"/>
              <a:t>to Management, 13th Edition International Student Version, John R. </a:t>
            </a:r>
            <a:r>
              <a:rPr lang="en-US" dirty="0" err="1"/>
              <a:t>Schermerhorn</a:t>
            </a:r>
            <a:r>
              <a:rPr lang="en-US" dirty="0"/>
              <a:t> Jr., Daniel G. </a:t>
            </a:r>
            <a:r>
              <a:rPr lang="en-US" dirty="0" err="1"/>
              <a:t>Bachrach</a:t>
            </a:r>
            <a:r>
              <a:rPr lang="en-US" dirty="0"/>
              <a:t>, ISBN: 978-1-118-95118-7</a:t>
            </a:r>
          </a:p>
          <a:p>
            <a:pPr algn="just">
              <a:lnSpc>
                <a:spcPct val="150000"/>
              </a:lnSpc>
            </a:pPr>
            <a:r>
              <a:rPr lang="en-US" dirty="0" smtClean="0"/>
              <a:t>Introduction </a:t>
            </a:r>
            <a:r>
              <a:rPr lang="en-US" dirty="0"/>
              <a:t>to Management-4th Edition. Author(s):Richard </a:t>
            </a:r>
            <a:r>
              <a:rPr lang="en-US" dirty="0" err="1"/>
              <a:t>Pettinger</a:t>
            </a:r>
            <a:r>
              <a:rPr lang="en-US" dirty="0"/>
              <a:t>,   publisher: Red Globe </a:t>
            </a:r>
            <a:r>
              <a:rPr lang="en-US" dirty="0" smtClean="0"/>
              <a:t>Press. </a:t>
            </a:r>
            <a:endParaRPr lang="en-US" dirty="0"/>
          </a:p>
        </p:txBody>
      </p:sp>
    </p:spTree>
    <p:extLst>
      <p:ext uri="{BB962C8B-B14F-4D97-AF65-F5344CB8AC3E}">
        <p14:creationId xmlns:p14="http://schemas.microsoft.com/office/powerpoint/2010/main" val="246541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123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r>
              <a:rPr lang="en-US" dirty="0" smtClean="0"/>
              <a:t>characteristics of Staffing </a:t>
            </a:r>
          </a:p>
          <a:p>
            <a:pPr lvl="1"/>
            <a:r>
              <a:rPr lang="en-US" dirty="0"/>
              <a:t>(features, nature, principles)</a:t>
            </a:r>
          </a:p>
          <a:p>
            <a:r>
              <a:rPr lang="en-US" dirty="0" smtClean="0"/>
              <a:t>The </a:t>
            </a:r>
            <a:r>
              <a:rPr lang="en-US" dirty="0"/>
              <a:t>importance (advantages) of Staffing</a:t>
            </a:r>
            <a:r>
              <a:rPr lang="en-US" dirty="0" smtClean="0"/>
              <a:t>.</a:t>
            </a:r>
          </a:p>
          <a:p>
            <a:r>
              <a:rPr lang="en-US" dirty="0" smtClean="0"/>
              <a:t>The </a:t>
            </a:r>
            <a:r>
              <a:rPr lang="en-US" dirty="0"/>
              <a:t>process (steps) of </a:t>
            </a:r>
            <a:r>
              <a:rPr lang="en-US" dirty="0" smtClean="0"/>
              <a:t>Staffing</a:t>
            </a:r>
          </a:p>
        </p:txBody>
      </p:sp>
    </p:spTree>
    <p:extLst>
      <p:ext uri="{BB962C8B-B14F-4D97-AF65-F5344CB8AC3E}">
        <p14:creationId xmlns:p14="http://schemas.microsoft.com/office/powerpoint/2010/main" val="2825042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Staffing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5" name="Content Placeholder 4"/>
          <p:cNvSpPr>
            <a:spLocks noGrp="1"/>
          </p:cNvSpPr>
          <p:nvPr>
            <p:ph idx="1"/>
          </p:nvPr>
        </p:nvSpPr>
        <p:spPr/>
        <p:txBody>
          <a:bodyPr>
            <a:normAutofit lnSpcReduction="10000"/>
          </a:bodyPr>
          <a:lstStyle/>
          <a:p>
            <a:pPr marL="457200" indent="-457200" algn="just">
              <a:lnSpc>
                <a:spcPct val="150000"/>
              </a:lnSpc>
              <a:buAutoNum type="arabicPeriod"/>
            </a:pPr>
            <a:r>
              <a:rPr lang="en-US" sz="2000" dirty="0" smtClean="0">
                <a:solidFill>
                  <a:srgbClr val="000000"/>
                </a:solidFill>
              </a:rPr>
              <a:t>Staffing </a:t>
            </a:r>
            <a:r>
              <a:rPr lang="en-US" sz="2000" dirty="0">
                <a:solidFill>
                  <a:srgbClr val="000000"/>
                </a:solidFill>
              </a:rPr>
              <a:t>is a function of management: </a:t>
            </a:r>
            <a:r>
              <a:rPr lang="en-US" sz="2000" dirty="0" smtClean="0">
                <a:solidFill>
                  <a:srgbClr val="000000"/>
                </a:solidFill>
              </a:rPr>
              <a:t> </a:t>
            </a:r>
          </a:p>
          <a:p>
            <a:pPr marL="452628" lvl="1" algn="just">
              <a:lnSpc>
                <a:spcPct val="150000"/>
              </a:lnSpc>
            </a:pPr>
            <a:r>
              <a:rPr lang="en-US" sz="1800" b="0" dirty="0" smtClean="0">
                <a:solidFill>
                  <a:srgbClr val="000000"/>
                </a:solidFill>
              </a:rPr>
              <a:t>Staffing </a:t>
            </a:r>
            <a:r>
              <a:rPr lang="en-US" sz="1800" b="0" dirty="0">
                <a:solidFill>
                  <a:srgbClr val="000000"/>
                </a:solidFill>
              </a:rPr>
              <a:t>is one of the important functions of management.  </a:t>
            </a:r>
            <a:endParaRPr lang="en-US" sz="1800" b="0" dirty="0" smtClean="0">
              <a:solidFill>
                <a:srgbClr val="000000"/>
              </a:solidFill>
            </a:endParaRPr>
          </a:p>
          <a:p>
            <a:pPr marL="452628" lvl="1" algn="just">
              <a:lnSpc>
                <a:spcPct val="150000"/>
              </a:lnSpc>
            </a:pPr>
            <a:r>
              <a:rPr lang="en-US" sz="1800" b="0" dirty="0" smtClean="0">
                <a:solidFill>
                  <a:srgbClr val="000000"/>
                </a:solidFill>
              </a:rPr>
              <a:t>Previously </a:t>
            </a:r>
            <a:r>
              <a:rPr lang="en-US" sz="1800" b="0" dirty="0">
                <a:solidFill>
                  <a:srgbClr val="000000"/>
                </a:solidFill>
              </a:rPr>
              <a:t>the staffing was considered as the part of the organizing function but now it is considered as a separate and distinct function of management and provides the due importance to the manning of the organizational roles..</a:t>
            </a:r>
          </a:p>
          <a:p>
            <a:pPr marL="0" indent="0" algn="just">
              <a:lnSpc>
                <a:spcPct val="150000"/>
              </a:lnSpc>
              <a:buNone/>
            </a:pPr>
            <a:r>
              <a:rPr lang="en-US" sz="2000" dirty="0" smtClean="0">
                <a:solidFill>
                  <a:srgbClr val="000000"/>
                </a:solidFill>
              </a:rPr>
              <a:t>2. Managerial </a:t>
            </a:r>
            <a:r>
              <a:rPr lang="en-US" sz="2000" dirty="0">
                <a:solidFill>
                  <a:srgbClr val="000000"/>
                </a:solidFill>
              </a:rPr>
              <a:t>Responsibility: </a:t>
            </a:r>
            <a:endParaRPr lang="en-US" sz="2000" dirty="0" smtClean="0">
              <a:solidFill>
                <a:srgbClr val="000000"/>
              </a:solidFill>
            </a:endParaRPr>
          </a:p>
          <a:p>
            <a:pPr marL="452628" lvl="1" algn="just">
              <a:lnSpc>
                <a:spcPct val="150000"/>
              </a:lnSpc>
            </a:pPr>
            <a:r>
              <a:rPr lang="en-US" sz="1800" dirty="0">
                <a:solidFill>
                  <a:srgbClr val="000000"/>
                </a:solidFill>
              </a:rPr>
              <a:t>Staffing is an integral part of the management process and also it is the responsibility of every manager. </a:t>
            </a:r>
            <a:endParaRPr lang="en-US" sz="1800" dirty="0" smtClean="0">
              <a:solidFill>
                <a:srgbClr val="000000"/>
              </a:solidFill>
            </a:endParaRPr>
          </a:p>
          <a:p>
            <a:pPr marL="452628" lvl="1" algn="just">
              <a:lnSpc>
                <a:spcPct val="150000"/>
              </a:lnSpc>
            </a:pPr>
            <a:r>
              <a:rPr lang="en-US" sz="1800" dirty="0" smtClean="0">
                <a:solidFill>
                  <a:srgbClr val="000000"/>
                </a:solidFill>
              </a:rPr>
              <a:t>In </a:t>
            </a:r>
            <a:r>
              <a:rPr lang="en-US" sz="1800" dirty="0">
                <a:solidFill>
                  <a:srgbClr val="000000"/>
                </a:solidFill>
              </a:rPr>
              <a:t>the large or big organization staffing function is performed by the separate personnel department. </a:t>
            </a:r>
            <a:endParaRPr lang="en-US" sz="1800" dirty="0" smtClean="0">
              <a:solidFill>
                <a:srgbClr val="000000"/>
              </a:solidFill>
            </a:endParaRPr>
          </a:p>
          <a:p>
            <a:pPr marL="452628" lvl="1" algn="just">
              <a:lnSpc>
                <a:spcPct val="150000"/>
              </a:lnSpc>
            </a:pPr>
            <a:r>
              <a:rPr lang="en-US" sz="1800" dirty="0" smtClean="0">
                <a:solidFill>
                  <a:srgbClr val="000000"/>
                </a:solidFill>
              </a:rPr>
              <a:t>It </a:t>
            </a:r>
            <a:r>
              <a:rPr lang="en-US" sz="1800" dirty="0">
                <a:solidFill>
                  <a:srgbClr val="000000"/>
                </a:solidFill>
              </a:rPr>
              <a:t>is the duty of every manager to perform the staffing activities such as selection, training, performance appraisal, and remuneration of the employees</a:t>
            </a:r>
            <a:r>
              <a:rPr lang="en-US" sz="1800" dirty="0" smtClean="0">
                <a:solidFill>
                  <a:srgbClr val="000000"/>
                </a:solidFill>
              </a:rPr>
              <a:t>.</a:t>
            </a:r>
            <a:endParaRPr lang="en-US" sz="1800" b="0" dirty="0">
              <a:solidFill>
                <a:srgbClr val="000000"/>
              </a:solidFill>
            </a:endParaRPr>
          </a:p>
        </p:txBody>
      </p:sp>
    </p:spTree>
    <p:extLst>
      <p:ext uri="{BB962C8B-B14F-4D97-AF65-F5344CB8AC3E}">
        <p14:creationId xmlns:p14="http://schemas.microsoft.com/office/powerpoint/2010/main" val="3395643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Staffing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dirty="0"/>
          </a:p>
        </p:txBody>
      </p:sp>
      <p:sp>
        <p:nvSpPr>
          <p:cNvPr id="5" name="Content Placeholder 4"/>
          <p:cNvSpPr>
            <a:spLocks noGrp="1"/>
          </p:cNvSpPr>
          <p:nvPr>
            <p:ph idx="1"/>
          </p:nvPr>
        </p:nvSpPr>
        <p:spPr/>
        <p:txBody>
          <a:bodyPr>
            <a:normAutofit fontScale="92500" lnSpcReduction="10000"/>
          </a:bodyPr>
          <a:lstStyle/>
          <a:p>
            <a:pPr marL="0" indent="0" algn="just">
              <a:lnSpc>
                <a:spcPct val="150000"/>
              </a:lnSpc>
              <a:buNone/>
            </a:pPr>
            <a:r>
              <a:rPr lang="en-US" sz="2000" dirty="0" smtClean="0">
                <a:solidFill>
                  <a:srgbClr val="000000"/>
                </a:solidFill>
              </a:rPr>
              <a:t>3.  Affected </a:t>
            </a:r>
            <a:r>
              <a:rPr lang="en-US" sz="2000" dirty="0">
                <a:solidFill>
                  <a:srgbClr val="000000"/>
                </a:solidFill>
              </a:rPr>
              <a:t>by internal and external environment::  </a:t>
            </a:r>
            <a:endParaRPr lang="en-US" sz="2000" dirty="0" smtClean="0">
              <a:solidFill>
                <a:srgbClr val="000000"/>
              </a:solidFill>
            </a:endParaRPr>
          </a:p>
          <a:p>
            <a:pPr marL="452628" lvl="1" algn="just">
              <a:lnSpc>
                <a:spcPct val="150000"/>
              </a:lnSpc>
            </a:pPr>
            <a:r>
              <a:rPr lang="en-US" sz="1800" dirty="0">
                <a:solidFill>
                  <a:srgbClr val="000000"/>
                </a:solidFill>
              </a:rPr>
              <a:t>The performance of the staffing function depends upon both the internal and external factors. </a:t>
            </a:r>
          </a:p>
          <a:p>
            <a:pPr marL="452628" lvl="1" algn="just">
              <a:lnSpc>
                <a:spcPct val="150000"/>
              </a:lnSpc>
            </a:pPr>
            <a:r>
              <a:rPr lang="en-US" sz="1800" dirty="0" smtClean="0">
                <a:solidFill>
                  <a:srgbClr val="000000"/>
                </a:solidFill>
              </a:rPr>
              <a:t>Internal </a:t>
            </a:r>
            <a:r>
              <a:rPr lang="en-US" sz="1800" dirty="0">
                <a:solidFill>
                  <a:srgbClr val="000000"/>
                </a:solidFill>
              </a:rPr>
              <a:t>factors include the policies and rules of the company regarding the recruitment, selection, promotion, and transfer of employees. </a:t>
            </a:r>
            <a:endParaRPr lang="en-US" sz="1800" dirty="0" smtClean="0">
              <a:solidFill>
                <a:srgbClr val="000000"/>
              </a:solidFill>
            </a:endParaRPr>
          </a:p>
          <a:p>
            <a:pPr marL="452628" lvl="1" algn="just">
              <a:lnSpc>
                <a:spcPct val="150000"/>
              </a:lnSpc>
            </a:pPr>
            <a:r>
              <a:rPr lang="en-US" sz="1800" dirty="0" smtClean="0">
                <a:solidFill>
                  <a:srgbClr val="000000"/>
                </a:solidFill>
              </a:rPr>
              <a:t>Further </a:t>
            </a:r>
            <a:r>
              <a:rPr lang="en-US" sz="1800" dirty="0">
                <a:solidFill>
                  <a:srgbClr val="000000"/>
                </a:solidFill>
              </a:rPr>
              <a:t>the external factors include the government policies and the education policies which affect the demand and supply of the suitable manpower in the economy</a:t>
            </a:r>
            <a:r>
              <a:rPr lang="en-US" sz="1800" dirty="0" smtClean="0">
                <a:solidFill>
                  <a:srgbClr val="000000"/>
                </a:solidFill>
              </a:rPr>
              <a:t>.</a:t>
            </a:r>
            <a:endParaRPr lang="en-US" sz="1800" b="0" dirty="0">
              <a:solidFill>
                <a:srgbClr val="000000"/>
              </a:solidFill>
            </a:endParaRPr>
          </a:p>
          <a:p>
            <a:pPr marL="0" indent="0" algn="just">
              <a:lnSpc>
                <a:spcPct val="150000"/>
              </a:lnSpc>
              <a:buNone/>
            </a:pPr>
            <a:r>
              <a:rPr lang="en-US" sz="2000" dirty="0" smtClean="0">
                <a:solidFill>
                  <a:srgbClr val="000000"/>
                </a:solidFill>
              </a:rPr>
              <a:t>4.  Concerned </a:t>
            </a:r>
            <a:r>
              <a:rPr lang="en-US" sz="2000" dirty="0">
                <a:solidFill>
                  <a:srgbClr val="000000"/>
                </a:solidFill>
              </a:rPr>
              <a:t>with the human element: </a:t>
            </a:r>
            <a:endParaRPr lang="en-US" sz="2000" dirty="0" smtClean="0">
              <a:solidFill>
                <a:srgbClr val="000000"/>
              </a:solidFill>
            </a:endParaRPr>
          </a:p>
          <a:p>
            <a:pPr marL="452628" lvl="1" algn="just">
              <a:lnSpc>
                <a:spcPct val="150000"/>
              </a:lnSpc>
            </a:pPr>
            <a:r>
              <a:rPr lang="en-US" sz="1800" dirty="0">
                <a:solidFill>
                  <a:srgbClr val="000000"/>
                </a:solidFill>
              </a:rPr>
              <a:t>The function of staffing is concerned with the recruitment and selection of the human resources. </a:t>
            </a:r>
            <a:endParaRPr lang="en-US" sz="1800" dirty="0" smtClean="0">
              <a:solidFill>
                <a:srgbClr val="000000"/>
              </a:solidFill>
            </a:endParaRPr>
          </a:p>
          <a:p>
            <a:pPr marL="452628" lvl="1" algn="just">
              <a:lnSpc>
                <a:spcPct val="150000"/>
              </a:lnSpc>
            </a:pPr>
            <a:r>
              <a:rPr lang="en-US" sz="1800" dirty="0" smtClean="0">
                <a:solidFill>
                  <a:srgbClr val="000000"/>
                </a:solidFill>
              </a:rPr>
              <a:t>Additionally </a:t>
            </a:r>
            <a:r>
              <a:rPr lang="en-US" sz="1800" dirty="0">
                <a:solidFill>
                  <a:srgbClr val="000000"/>
                </a:solidFill>
              </a:rPr>
              <a:t>the human relation skills are required for training, development, and performance appraisal of the employees in the organization. </a:t>
            </a:r>
            <a:endParaRPr lang="en-US" sz="1800" dirty="0" smtClean="0">
              <a:solidFill>
                <a:srgbClr val="000000"/>
              </a:solidFill>
            </a:endParaRPr>
          </a:p>
          <a:p>
            <a:pPr marL="452628" lvl="1" algn="just">
              <a:lnSpc>
                <a:spcPct val="150000"/>
              </a:lnSpc>
            </a:pPr>
            <a:r>
              <a:rPr lang="en-US" sz="1800" dirty="0" smtClean="0">
                <a:solidFill>
                  <a:srgbClr val="000000"/>
                </a:solidFill>
              </a:rPr>
              <a:t>So </a:t>
            </a:r>
            <a:r>
              <a:rPr lang="en-US" sz="1800" dirty="0">
                <a:solidFill>
                  <a:srgbClr val="000000"/>
                </a:solidFill>
              </a:rPr>
              <a:t>if the function of staffing is performed properly it will certainly help in improving the human relations in the organization..</a:t>
            </a:r>
            <a:endParaRPr lang="en-US" sz="1800" b="0" dirty="0">
              <a:solidFill>
                <a:srgbClr val="000000"/>
              </a:solidFill>
            </a:endParaRPr>
          </a:p>
        </p:txBody>
      </p:sp>
    </p:spTree>
    <p:extLst>
      <p:ext uri="{BB962C8B-B14F-4D97-AF65-F5344CB8AC3E}">
        <p14:creationId xmlns:p14="http://schemas.microsoft.com/office/powerpoint/2010/main" val="2557092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Staffing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dirty="0"/>
          </a:p>
        </p:txBody>
      </p:sp>
      <p:sp>
        <p:nvSpPr>
          <p:cNvPr id="5" name="Content Placeholder 4"/>
          <p:cNvSpPr>
            <a:spLocks noGrp="1"/>
          </p:cNvSpPr>
          <p:nvPr>
            <p:ph idx="1"/>
          </p:nvPr>
        </p:nvSpPr>
        <p:spPr/>
        <p:txBody>
          <a:bodyPr>
            <a:normAutofit fontScale="92500"/>
          </a:bodyPr>
          <a:lstStyle/>
          <a:p>
            <a:pPr marL="0" indent="0" algn="just">
              <a:lnSpc>
                <a:spcPct val="150000"/>
              </a:lnSpc>
              <a:buNone/>
            </a:pPr>
            <a:r>
              <a:rPr lang="en-US" sz="2000" dirty="0" smtClean="0">
                <a:solidFill>
                  <a:srgbClr val="000000"/>
                </a:solidFill>
              </a:rPr>
              <a:t>5.  Staffing </a:t>
            </a:r>
            <a:r>
              <a:rPr lang="en-US" sz="2000" dirty="0">
                <a:solidFill>
                  <a:srgbClr val="000000"/>
                </a:solidFill>
              </a:rPr>
              <a:t>is a continuous function</a:t>
            </a:r>
            <a:r>
              <a:rPr lang="en-US" sz="2000" dirty="0" smtClean="0">
                <a:solidFill>
                  <a:srgbClr val="000000"/>
                </a:solidFill>
              </a:rPr>
              <a:t>:</a:t>
            </a:r>
          </a:p>
          <a:p>
            <a:pPr marL="452628" lvl="1" algn="just">
              <a:lnSpc>
                <a:spcPct val="150000"/>
              </a:lnSpc>
            </a:pPr>
            <a:r>
              <a:rPr lang="en-US" sz="1800" dirty="0">
                <a:solidFill>
                  <a:srgbClr val="000000"/>
                </a:solidFill>
              </a:rPr>
              <a:t>Staffing function is continuously performed in the established as well as in the new organization. </a:t>
            </a:r>
            <a:endParaRPr lang="en-US" sz="1800" dirty="0" smtClean="0">
              <a:solidFill>
                <a:srgbClr val="000000"/>
              </a:solidFill>
            </a:endParaRPr>
          </a:p>
          <a:p>
            <a:pPr marL="452628" lvl="1" algn="just">
              <a:lnSpc>
                <a:spcPct val="150000"/>
              </a:lnSpc>
            </a:pPr>
            <a:r>
              <a:rPr lang="en-US" sz="1800" dirty="0" smtClean="0">
                <a:solidFill>
                  <a:srgbClr val="000000"/>
                </a:solidFill>
              </a:rPr>
              <a:t>In </a:t>
            </a:r>
            <a:r>
              <a:rPr lang="en-US" sz="1800" dirty="0">
                <a:solidFill>
                  <a:srgbClr val="000000"/>
                </a:solidFill>
              </a:rPr>
              <a:t>the new organization the functions of recruitment and selection are given more importance and in the established organizations the functions of promotion, development, training, and the performance appraisal of the employees is given more importance. </a:t>
            </a:r>
            <a:endParaRPr lang="en-US" sz="1800" dirty="0" smtClean="0">
              <a:solidFill>
                <a:srgbClr val="000000"/>
              </a:solidFill>
            </a:endParaRPr>
          </a:p>
          <a:p>
            <a:pPr marL="452628" lvl="1" algn="just">
              <a:lnSpc>
                <a:spcPct val="150000"/>
              </a:lnSpc>
            </a:pPr>
            <a:r>
              <a:rPr lang="en-US" sz="1800" dirty="0" smtClean="0">
                <a:solidFill>
                  <a:srgbClr val="000000"/>
                </a:solidFill>
              </a:rPr>
              <a:t>So </a:t>
            </a:r>
            <a:r>
              <a:rPr lang="en-US" sz="1800" dirty="0">
                <a:solidFill>
                  <a:srgbClr val="000000"/>
                </a:solidFill>
              </a:rPr>
              <a:t>staffing is the continuous and never ending process because of the changes in the work force of the organization</a:t>
            </a:r>
            <a:r>
              <a:rPr lang="en-US" sz="1800" dirty="0" smtClean="0">
                <a:solidFill>
                  <a:srgbClr val="000000"/>
                </a:solidFill>
              </a:rPr>
              <a:t>.</a:t>
            </a:r>
            <a:endParaRPr lang="en-US" sz="1800" b="0" dirty="0">
              <a:solidFill>
                <a:srgbClr val="000000"/>
              </a:solidFill>
            </a:endParaRPr>
          </a:p>
          <a:p>
            <a:pPr marL="0" indent="0" algn="just">
              <a:lnSpc>
                <a:spcPct val="150000"/>
              </a:lnSpc>
              <a:buNone/>
            </a:pPr>
            <a:r>
              <a:rPr lang="en-US" sz="2000" dirty="0" smtClean="0">
                <a:solidFill>
                  <a:srgbClr val="000000"/>
                </a:solidFill>
              </a:rPr>
              <a:t>6.  </a:t>
            </a:r>
            <a:r>
              <a:rPr lang="en-US" sz="2000" dirty="0" err="1" smtClean="0">
                <a:solidFill>
                  <a:srgbClr val="000000"/>
                </a:solidFill>
              </a:rPr>
              <a:t>Purpos</a:t>
            </a:r>
            <a:r>
              <a:rPr lang="en-US" sz="2000" dirty="0">
                <a:solidFill>
                  <a:srgbClr val="000000"/>
                </a:solidFill>
              </a:rPr>
              <a:t>: </a:t>
            </a:r>
            <a:endParaRPr lang="en-US" sz="2000" dirty="0" smtClean="0">
              <a:solidFill>
                <a:srgbClr val="000000"/>
              </a:solidFill>
            </a:endParaRPr>
          </a:p>
          <a:p>
            <a:pPr marL="452628" lvl="1" algn="just">
              <a:lnSpc>
                <a:spcPct val="150000"/>
              </a:lnSpc>
            </a:pPr>
            <a:r>
              <a:rPr lang="en-US" sz="1800" dirty="0">
                <a:solidFill>
                  <a:srgbClr val="000000"/>
                </a:solidFill>
              </a:rPr>
              <a:t>The purpose of staffing is to ensure that the right number and the right type of the people are working on the right jobs at the right time and right place. </a:t>
            </a:r>
            <a:endParaRPr lang="en-US" sz="1800" dirty="0" smtClean="0">
              <a:solidFill>
                <a:srgbClr val="000000"/>
              </a:solidFill>
            </a:endParaRPr>
          </a:p>
          <a:p>
            <a:pPr marL="452628" lvl="1" algn="just">
              <a:lnSpc>
                <a:spcPct val="150000"/>
              </a:lnSpc>
            </a:pPr>
            <a:r>
              <a:rPr lang="en-US" sz="1800" dirty="0" smtClean="0">
                <a:solidFill>
                  <a:srgbClr val="000000"/>
                </a:solidFill>
              </a:rPr>
              <a:t>Its </a:t>
            </a:r>
            <a:r>
              <a:rPr lang="en-US" sz="1800" dirty="0">
                <a:solidFill>
                  <a:srgbClr val="000000"/>
                </a:solidFill>
              </a:rPr>
              <a:t>objective is to ensure optimum and efficient manpower in the enterprise.</a:t>
            </a:r>
            <a:endParaRPr lang="en-US" sz="1800" b="0" dirty="0">
              <a:solidFill>
                <a:srgbClr val="000000"/>
              </a:solidFill>
            </a:endParaRPr>
          </a:p>
        </p:txBody>
      </p:sp>
    </p:spTree>
    <p:extLst>
      <p:ext uri="{BB962C8B-B14F-4D97-AF65-F5344CB8AC3E}">
        <p14:creationId xmlns:p14="http://schemas.microsoft.com/office/powerpoint/2010/main" val="2002505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Staffing.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2000" dirty="0" smtClean="0">
                <a:solidFill>
                  <a:srgbClr val="000000"/>
                </a:solidFill>
              </a:rPr>
              <a:t>1</a:t>
            </a:r>
            <a:r>
              <a:rPr lang="en-US" sz="2000" dirty="0">
                <a:solidFill>
                  <a:srgbClr val="000000"/>
                </a:solidFill>
              </a:rPr>
              <a:t>.	Facilitating the availability of competent staff: :</a:t>
            </a:r>
            <a:endParaRPr lang="en-US" sz="2000" dirty="0" smtClean="0">
              <a:solidFill>
                <a:srgbClr val="000000"/>
              </a:solidFill>
            </a:endParaRPr>
          </a:p>
          <a:p>
            <a:pPr marL="452628" lvl="1" algn="just">
              <a:lnSpc>
                <a:spcPct val="150000"/>
              </a:lnSpc>
            </a:pPr>
            <a:r>
              <a:rPr lang="en-US" sz="1800" dirty="0">
                <a:solidFill>
                  <a:srgbClr val="000000"/>
                </a:solidFill>
              </a:rPr>
              <a:t>The efficient performance of the company depends upon the quality of the people employed. </a:t>
            </a:r>
            <a:endParaRPr lang="en-US" sz="1800" dirty="0" smtClean="0">
              <a:solidFill>
                <a:srgbClr val="000000"/>
              </a:solidFill>
            </a:endParaRPr>
          </a:p>
          <a:p>
            <a:pPr marL="452628" lvl="1" algn="just">
              <a:lnSpc>
                <a:spcPct val="150000"/>
              </a:lnSpc>
            </a:pPr>
            <a:r>
              <a:rPr lang="en-US" sz="1800" dirty="0" smtClean="0">
                <a:solidFill>
                  <a:srgbClr val="000000"/>
                </a:solidFill>
              </a:rPr>
              <a:t>Staffing </a:t>
            </a:r>
            <a:r>
              <a:rPr lang="en-US" sz="1800" dirty="0">
                <a:solidFill>
                  <a:srgbClr val="000000"/>
                </a:solidFill>
              </a:rPr>
              <a:t>discovers the efficient and talented staff for the various positions in the organization, which prove as an asset for the enterprise..</a:t>
            </a:r>
            <a:endParaRPr lang="en-US" sz="1800" b="0" dirty="0">
              <a:solidFill>
                <a:srgbClr val="000000"/>
              </a:solidFill>
            </a:endParaRPr>
          </a:p>
          <a:p>
            <a:pPr marL="0" indent="0" algn="just">
              <a:lnSpc>
                <a:spcPct val="150000"/>
              </a:lnSpc>
              <a:buNone/>
            </a:pPr>
            <a:r>
              <a:rPr lang="en-US" sz="2000" dirty="0" smtClean="0">
                <a:solidFill>
                  <a:srgbClr val="000000"/>
                </a:solidFill>
              </a:rPr>
              <a:t>2.</a:t>
            </a:r>
            <a:r>
              <a:rPr lang="en-US" sz="2000" dirty="0">
                <a:solidFill>
                  <a:srgbClr val="000000"/>
                </a:solidFill>
              </a:rPr>
              <a:t>	Optimum use of human resources: </a:t>
            </a:r>
            <a:endParaRPr lang="en-US" sz="2000" dirty="0" smtClean="0">
              <a:solidFill>
                <a:srgbClr val="000000"/>
              </a:solidFill>
            </a:endParaRPr>
          </a:p>
          <a:p>
            <a:pPr marL="452628" lvl="1" algn="just">
              <a:lnSpc>
                <a:spcPct val="150000"/>
              </a:lnSpc>
            </a:pPr>
            <a:r>
              <a:rPr lang="en-US" sz="1800" dirty="0">
                <a:solidFill>
                  <a:srgbClr val="000000"/>
                </a:solidFill>
              </a:rPr>
              <a:t>Recruitment, selection, training, and development of the human resources require a large amount of outlay and cost of the companies. </a:t>
            </a:r>
            <a:endParaRPr lang="en-US" sz="1800" dirty="0" smtClean="0">
              <a:solidFill>
                <a:srgbClr val="000000"/>
              </a:solidFill>
            </a:endParaRPr>
          </a:p>
          <a:p>
            <a:pPr marL="452628" lvl="1" algn="just">
              <a:lnSpc>
                <a:spcPct val="150000"/>
              </a:lnSpc>
            </a:pPr>
            <a:r>
              <a:rPr lang="en-US" sz="1800" dirty="0" smtClean="0">
                <a:solidFill>
                  <a:srgbClr val="000000"/>
                </a:solidFill>
              </a:rPr>
              <a:t>So </a:t>
            </a:r>
            <a:r>
              <a:rPr lang="en-US" sz="1800" dirty="0">
                <a:solidFill>
                  <a:srgbClr val="000000"/>
                </a:solidFill>
              </a:rPr>
              <a:t>for getting the maximum output from the personnel staffing function is required to be performed in the efficient manner.</a:t>
            </a:r>
            <a:endParaRPr lang="en-US" sz="1800" b="0" dirty="0">
              <a:solidFill>
                <a:srgbClr val="000000"/>
              </a:solidFill>
            </a:endParaRPr>
          </a:p>
        </p:txBody>
      </p:sp>
    </p:spTree>
    <p:extLst>
      <p:ext uri="{BB962C8B-B14F-4D97-AF65-F5344CB8AC3E}">
        <p14:creationId xmlns:p14="http://schemas.microsoft.com/office/powerpoint/2010/main" val="507115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Staffing.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7</a:t>
            </a:fld>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2000" dirty="0" smtClean="0">
                <a:solidFill>
                  <a:srgbClr val="000000"/>
                </a:solidFill>
              </a:rPr>
              <a:t>3</a:t>
            </a:r>
            <a:r>
              <a:rPr lang="en-US" sz="2000" dirty="0">
                <a:solidFill>
                  <a:srgbClr val="000000"/>
                </a:solidFill>
              </a:rPr>
              <a:t>.	Development of human resources:</a:t>
            </a:r>
            <a:endParaRPr lang="en-US" sz="2000" dirty="0" smtClean="0">
              <a:solidFill>
                <a:srgbClr val="000000"/>
              </a:solidFill>
            </a:endParaRPr>
          </a:p>
          <a:p>
            <a:pPr marL="452628" lvl="1" algn="just">
              <a:lnSpc>
                <a:spcPct val="150000"/>
              </a:lnSpc>
            </a:pPr>
            <a:r>
              <a:rPr lang="en-US" sz="1800" dirty="0">
                <a:solidFill>
                  <a:srgbClr val="000000"/>
                </a:solidFill>
              </a:rPr>
              <a:t>Staffing adopts various measures to develop the managers to their maximum so that they can accept more challenging jobs and shoulder more responsibilities. </a:t>
            </a:r>
            <a:endParaRPr lang="en-US" sz="1800" dirty="0" smtClean="0">
              <a:solidFill>
                <a:srgbClr val="000000"/>
              </a:solidFill>
            </a:endParaRPr>
          </a:p>
          <a:p>
            <a:pPr marL="452628" lvl="1" algn="just">
              <a:lnSpc>
                <a:spcPct val="150000"/>
              </a:lnSpc>
            </a:pPr>
            <a:r>
              <a:rPr lang="en-US" sz="1800" dirty="0" smtClean="0">
                <a:solidFill>
                  <a:srgbClr val="000000"/>
                </a:solidFill>
              </a:rPr>
              <a:t>Staffing </a:t>
            </a:r>
            <a:r>
              <a:rPr lang="en-US" sz="1800" dirty="0">
                <a:solidFill>
                  <a:srgbClr val="000000"/>
                </a:solidFill>
              </a:rPr>
              <a:t>trains and develops the personnel's for the future jobs</a:t>
            </a:r>
            <a:r>
              <a:rPr lang="en-US" sz="1800" dirty="0" smtClean="0">
                <a:solidFill>
                  <a:srgbClr val="000000"/>
                </a:solidFill>
              </a:rPr>
              <a:t>.</a:t>
            </a:r>
            <a:endParaRPr lang="en-US" sz="1800" b="0" dirty="0">
              <a:solidFill>
                <a:srgbClr val="000000"/>
              </a:solidFill>
            </a:endParaRPr>
          </a:p>
          <a:p>
            <a:pPr marL="0" indent="0" algn="just">
              <a:lnSpc>
                <a:spcPct val="150000"/>
              </a:lnSpc>
              <a:buNone/>
            </a:pPr>
            <a:r>
              <a:rPr lang="en-US" sz="2000" dirty="0" smtClean="0">
                <a:solidFill>
                  <a:srgbClr val="000000"/>
                </a:solidFill>
              </a:rPr>
              <a:t>4</a:t>
            </a:r>
            <a:r>
              <a:rPr lang="en-US" sz="2000" dirty="0">
                <a:solidFill>
                  <a:srgbClr val="000000"/>
                </a:solidFill>
              </a:rPr>
              <a:t>.	Motivating the human resources: </a:t>
            </a:r>
            <a:endParaRPr lang="en-US" sz="2000" dirty="0" smtClean="0">
              <a:solidFill>
                <a:srgbClr val="000000"/>
              </a:solidFill>
            </a:endParaRPr>
          </a:p>
          <a:p>
            <a:pPr marL="452628" lvl="1" algn="just">
              <a:lnSpc>
                <a:spcPct val="150000"/>
              </a:lnSpc>
            </a:pPr>
            <a:r>
              <a:rPr lang="en-US" sz="1800" dirty="0">
                <a:solidFill>
                  <a:srgbClr val="000000"/>
                </a:solidFill>
              </a:rPr>
              <a:t>Staff is placed on the job, for which they are best suitable, which gives them sense of satisfaction and pleasure. </a:t>
            </a:r>
            <a:endParaRPr lang="en-US" sz="1800" dirty="0" smtClean="0">
              <a:solidFill>
                <a:srgbClr val="000000"/>
              </a:solidFill>
            </a:endParaRPr>
          </a:p>
          <a:p>
            <a:pPr marL="452628" lvl="1" algn="just">
              <a:lnSpc>
                <a:spcPct val="150000"/>
              </a:lnSpc>
            </a:pPr>
            <a:r>
              <a:rPr lang="en-US" sz="1800" dirty="0" smtClean="0">
                <a:solidFill>
                  <a:srgbClr val="000000"/>
                </a:solidFill>
              </a:rPr>
              <a:t>Staffing </a:t>
            </a:r>
            <a:r>
              <a:rPr lang="en-US" sz="1800" dirty="0">
                <a:solidFill>
                  <a:srgbClr val="000000"/>
                </a:solidFill>
              </a:rPr>
              <a:t>also help in determining the capability of employees for the promotions and the other financial </a:t>
            </a:r>
            <a:r>
              <a:rPr lang="en-US" sz="1800" dirty="0" smtClean="0">
                <a:solidFill>
                  <a:srgbClr val="000000"/>
                </a:solidFill>
              </a:rPr>
              <a:t>and non-financial </a:t>
            </a:r>
            <a:r>
              <a:rPr lang="en-US" sz="1800" dirty="0">
                <a:solidFill>
                  <a:srgbClr val="000000"/>
                </a:solidFill>
              </a:rPr>
              <a:t>incentives. </a:t>
            </a:r>
            <a:endParaRPr lang="en-US" sz="1800" dirty="0" smtClean="0">
              <a:solidFill>
                <a:srgbClr val="000000"/>
              </a:solidFill>
            </a:endParaRPr>
          </a:p>
          <a:p>
            <a:pPr marL="452628" lvl="1" algn="just">
              <a:lnSpc>
                <a:spcPct val="150000"/>
              </a:lnSpc>
            </a:pPr>
            <a:r>
              <a:rPr lang="en-US" sz="1800" dirty="0" smtClean="0">
                <a:solidFill>
                  <a:srgbClr val="000000"/>
                </a:solidFill>
              </a:rPr>
              <a:t>So </a:t>
            </a:r>
            <a:r>
              <a:rPr lang="en-US" sz="1800" dirty="0">
                <a:solidFill>
                  <a:srgbClr val="000000"/>
                </a:solidFill>
              </a:rPr>
              <a:t>suitable incentives are provided to the employees which motivates them to perform better at work</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4741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Staffing.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8</a:t>
            </a:fld>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2000" dirty="0" smtClean="0">
                <a:solidFill>
                  <a:srgbClr val="000000"/>
                </a:solidFill>
              </a:rPr>
              <a:t>5</a:t>
            </a:r>
            <a:r>
              <a:rPr lang="en-US" sz="2000" dirty="0">
                <a:solidFill>
                  <a:srgbClr val="000000"/>
                </a:solidFill>
              </a:rPr>
              <a:t>.	Supplying the necessary information:</a:t>
            </a:r>
            <a:endParaRPr lang="en-US" sz="2000" dirty="0" smtClean="0">
              <a:solidFill>
                <a:srgbClr val="000000"/>
              </a:solidFill>
            </a:endParaRPr>
          </a:p>
          <a:p>
            <a:pPr marL="452628" lvl="1" algn="just">
              <a:lnSpc>
                <a:spcPct val="150000"/>
              </a:lnSpc>
            </a:pPr>
            <a:r>
              <a:rPr lang="en-US" sz="1800" dirty="0">
                <a:solidFill>
                  <a:srgbClr val="000000"/>
                </a:solidFill>
              </a:rPr>
              <a:t>Staffing provides the information regarding promotion, transfer, retirement, and demotion of employees in the organization. </a:t>
            </a:r>
            <a:endParaRPr lang="en-US" sz="1800" dirty="0" smtClean="0">
              <a:solidFill>
                <a:srgbClr val="000000"/>
              </a:solidFill>
            </a:endParaRPr>
          </a:p>
          <a:p>
            <a:pPr marL="452628" lvl="1" algn="just">
              <a:lnSpc>
                <a:spcPct val="150000"/>
              </a:lnSpc>
            </a:pPr>
            <a:r>
              <a:rPr lang="en-US" sz="1800" dirty="0" smtClean="0">
                <a:solidFill>
                  <a:srgbClr val="000000"/>
                </a:solidFill>
              </a:rPr>
              <a:t>This </a:t>
            </a:r>
            <a:r>
              <a:rPr lang="en-US" sz="1800" dirty="0">
                <a:solidFill>
                  <a:srgbClr val="000000"/>
                </a:solidFill>
              </a:rPr>
              <a:t>information helps in taking various important decisions regarding the employees</a:t>
            </a:r>
            <a:r>
              <a:rPr lang="en-US" sz="1800" dirty="0" smtClean="0">
                <a:solidFill>
                  <a:srgbClr val="000000"/>
                </a:solidFill>
              </a:rPr>
              <a:t>.</a:t>
            </a:r>
            <a:endParaRPr lang="en-US" sz="1800" b="0" dirty="0">
              <a:solidFill>
                <a:srgbClr val="000000"/>
              </a:solidFill>
            </a:endParaRPr>
          </a:p>
          <a:p>
            <a:pPr marL="0" indent="0" algn="just">
              <a:lnSpc>
                <a:spcPct val="150000"/>
              </a:lnSpc>
              <a:buNone/>
            </a:pPr>
            <a:r>
              <a:rPr lang="en-US" sz="2000" dirty="0" smtClean="0">
                <a:solidFill>
                  <a:srgbClr val="000000"/>
                </a:solidFill>
              </a:rPr>
              <a:t>6</a:t>
            </a:r>
            <a:r>
              <a:rPr lang="en-US" sz="2000" dirty="0">
                <a:solidFill>
                  <a:srgbClr val="000000"/>
                </a:solidFill>
              </a:rPr>
              <a:t>.	Ensuring the maximum productivity: </a:t>
            </a:r>
            <a:endParaRPr lang="en-US" sz="2000" dirty="0" smtClean="0">
              <a:solidFill>
                <a:srgbClr val="000000"/>
              </a:solidFill>
            </a:endParaRPr>
          </a:p>
          <a:p>
            <a:pPr marL="452628" lvl="1" algn="just">
              <a:lnSpc>
                <a:spcPct val="150000"/>
              </a:lnSpc>
            </a:pPr>
            <a:r>
              <a:rPr lang="en-US" sz="1800" dirty="0">
                <a:solidFill>
                  <a:srgbClr val="000000"/>
                </a:solidFill>
              </a:rPr>
              <a:t>Selection of the most suitable employee for the every job provides the right men on the right job. </a:t>
            </a:r>
            <a:endParaRPr lang="en-US" sz="1800" dirty="0" smtClean="0">
              <a:solidFill>
                <a:srgbClr val="000000"/>
              </a:solidFill>
            </a:endParaRPr>
          </a:p>
          <a:p>
            <a:pPr marL="452628" lvl="1" algn="just">
              <a:lnSpc>
                <a:spcPct val="150000"/>
              </a:lnSpc>
            </a:pPr>
            <a:r>
              <a:rPr lang="en-US" sz="1800" dirty="0" smtClean="0">
                <a:solidFill>
                  <a:srgbClr val="000000"/>
                </a:solidFill>
              </a:rPr>
              <a:t>This </a:t>
            </a:r>
            <a:r>
              <a:rPr lang="en-US" sz="1800" dirty="0">
                <a:solidFill>
                  <a:srgbClr val="000000"/>
                </a:solidFill>
              </a:rPr>
              <a:t>ensures the maximum productivity with the minimum wastage. Staffing also increases the productivity of the workers as they are placed on their best suited jobs</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1359247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Staffing.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sp>
        <p:nvSpPr>
          <p:cNvPr id="5" name="Content Placeholder 4"/>
          <p:cNvSpPr>
            <a:spLocks noGrp="1"/>
          </p:cNvSpPr>
          <p:nvPr>
            <p:ph idx="1"/>
          </p:nvPr>
        </p:nvSpPr>
        <p:spPr/>
        <p:txBody>
          <a:bodyPr>
            <a:normAutofit fontScale="92500"/>
          </a:bodyPr>
          <a:lstStyle/>
          <a:p>
            <a:pPr marL="0" indent="0" algn="just">
              <a:lnSpc>
                <a:spcPct val="150000"/>
              </a:lnSpc>
              <a:buNone/>
            </a:pPr>
            <a:r>
              <a:rPr lang="en-US" sz="2000" dirty="0" smtClean="0">
                <a:solidFill>
                  <a:srgbClr val="000000"/>
                </a:solidFill>
              </a:rPr>
              <a:t>1</a:t>
            </a:r>
            <a:r>
              <a:rPr lang="en-US" sz="2000" dirty="0">
                <a:solidFill>
                  <a:srgbClr val="000000"/>
                </a:solidFill>
              </a:rPr>
              <a:t>.	Determining manpower requirement:</a:t>
            </a:r>
            <a:endParaRPr lang="en-US" sz="2000" dirty="0" smtClean="0">
              <a:solidFill>
                <a:srgbClr val="000000"/>
              </a:solidFill>
            </a:endParaRPr>
          </a:p>
          <a:p>
            <a:pPr marL="452628" lvl="1" algn="just">
              <a:lnSpc>
                <a:spcPct val="150000"/>
              </a:lnSpc>
            </a:pPr>
            <a:r>
              <a:rPr lang="en-US" sz="1800" dirty="0">
                <a:solidFill>
                  <a:srgbClr val="000000"/>
                </a:solidFill>
              </a:rPr>
              <a:t>The first step in the process of staffing is to determine the number and type of manpower required in the organization. </a:t>
            </a:r>
            <a:endParaRPr lang="en-US" sz="1800" dirty="0" smtClean="0">
              <a:solidFill>
                <a:srgbClr val="000000"/>
              </a:solidFill>
            </a:endParaRPr>
          </a:p>
          <a:p>
            <a:pPr marL="452628" lvl="1" algn="just">
              <a:lnSpc>
                <a:spcPct val="150000"/>
              </a:lnSpc>
            </a:pPr>
            <a:r>
              <a:rPr lang="en-US" sz="1800" dirty="0" smtClean="0">
                <a:solidFill>
                  <a:srgbClr val="000000"/>
                </a:solidFill>
              </a:rPr>
              <a:t>In </a:t>
            </a:r>
            <a:r>
              <a:rPr lang="en-US" sz="1800" dirty="0">
                <a:solidFill>
                  <a:srgbClr val="000000"/>
                </a:solidFill>
              </a:rPr>
              <a:t>this complicated environment this determination is done by the top management. The period for which the personnel's are required is also determined. </a:t>
            </a:r>
            <a:endParaRPr lang="en-US" sz="1800" dirty="0" smtClean="0">
              <a:solidFill>
                <a:srgbClr val="000000"/>
              </a:solidFill>
            </a:endParaRPr>
          </a:p>
          <a:p>
            <a:pPr marL="452628" lvl="1" algn="just">
              <a:lnSpc>
                <a:spcPct val="150000"/>
              </a:lnSpc>
            </a:pPr>
            <a:r>
              <a:rPr lang="en-US" sz="1800" dirty="0" smtClean="0">
                <a:solidFill>
                  <a:srgbClr val="000000"/>
                </a:solidFill>
              </a:rPr>
              <a:t>This </a:t>
            </a:r>
            <a:r>
              <a:rPr lang="en-US" sz="1800" dirty="0">
                <a:solidFill>
                  <a:srgbClr val="000000"/>
                </a:solidFill>
              </a:rPr>
              <a:t>determination of the manpower requirements is made after considering the acquisition, utilization, improvement, and preservation of the organization's human assets</a:t>
            </a:r>
            <a:r>
              <a:rPr lang="en-US" sz="1800" dirty="0" smtClean="0">
                <a:solidFill>
                  <a:srgbClr val="000000"/>
                </a:solidFill>
              </a:rPr>
              <a:t>.</a:t>
            </a:r>
            <a:endParaRPr lang="en-US" sz="1800" b="0" dirty="0">
              <a:solidFill>
                <a:srgbClr val="000000"/>
              </a:solidFill>
            </a:endParaRPr>
          </a:p>
          <a:p>
            <a:pPr marL="0" indent="0" algn="just">
              <a:lnSpc>
                <a:spcPct val="150000"/>
              </a:lnSpc>
              <a:buNone/>
            </a:pPr>
            <a:r>
              <a:rPr lang="en-US" sz="2000" dirty="0" smtClean="0">
                <a:solidFill>
                  <a:srgbClr val="000000"/>
                </a:solidFill>
              </a:rPr>
              <a:t>2</a:t>
            </a:r>
            <a:r>
              <a:rPr lang="en-US" sz="2000" dirty="0">
                <a:solidFill>
                  <a:srgbClr val="000000"/>
                </a:solidFill>
              </a:rPr>
              <a:t>.	Recruitment and selection: </a:t>
            </a:r>
            <a:endParaRPr lang="en-US" sz="2000" dirty="0" smtClean="0">
              <a:solidFill>
                <a:srgbClr val="000000"/>
              </a:solidFill>
            </a:endParaRPr>
          </a:p>
          <a:p>
            <a:pPr marL="452628" lvl="1" algn="just">
              <a:lnSpc>
                <a:spcPct val="150000"/>
              </a:lnSpc>
            </a:pPr>
            <a:r>
              <a:rPr lang="en-US" sz="1800" dirty="0">
                <a:solidFill>
                  <a:srgbClr val="000000"/>
                </a:solidFill>
              </a:rPr>
              <a:t>In this step the acquisition of the most competent and qualified staff to meet the manpower requirements is made. </a:t>
            </a:r>
            <a:endParaRPr lang="en-US" sz="1800" dirty="0" smtClean="0">
              <a:solidFill>
                <a:srgbClr val="000000"/>
              </a:solidFill>
            </a:endParaRPr>
          </a:p>
          <a:p>
            <a:pPr marL="452628" lvl="1" algn="just">
              <a:lnSpc>
                <a:spcPct val="150000"/>
              </a:lnSpc>
            </a:pPr>
            <a:r>
              <a:rPr lang="en-US" sz="1800" dirty="0" smtClean="0">
                <a:solidFill>
                  <a:srgbClr val="000000"/>
                </a:solidFill>
              </a:rPr>
              <a:t>After </a:t>
            </a:r>
            <a:r>
              <a:rPr lang="en-US" sz="1800" dirty="0">
                <a:solidFill>
                  <a:srgbClr val="000000"/>
                </a:solidFill>
              </a:rPr>
              <a:t>this the applicants are evaluated for the different positions. The best candidates are selected and the right jobs are assigned to them</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2758075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2930</TotalTime>
  <Words>1204</Words>
  <Application>Microsoft Office PowerPoint</Application>
  <PresentationFormat>On-screen Show (4:3)</PresentationFormat>
  <Paragraphs>103</Paragraphs>
  <Slides>13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Characteristics (nature, principles) of Staffing</vt:lpstr>
      <vt:lpstr>Characteristics (nature, principles) of Staffing</vt:lpstr>
      <vt:lpstr>Characteristics (nature, principles) of Staffing</vt:lpstr>
      <vt:lpstr>The importance (advantages) of Staffing.</vt:lpstr>
      <vt:lpstr>The importance (advantages) of Staffing.</vt:lpstr>
      <vt:lpstr>The importance (advantages) of Staffing.</vt:lpstr>
      <vt:lpstr>The process (steps) of Staffing.</vt:lpstr>
      <vt:lpstr>The process (steps) of Staffing.</vt:lpstr>
      <vt:lpstr>The process (steps) of Staffing.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406</cp:revision>
  <dcterms:created xsi:type="dcterms:W3CDTF">2006-08-16T00:00:00Z</dcterms:created>
  <dcterms:modified xsi:type="dcterms:W3CDTF">2021-05-24T19:47:56Z</dcterms:modified>
</cp:coreProperties>
</file>