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4" r:id="rId3"/>
  </p:sldMasterIdLst>
  <p:notesMasterIdLst>
    <p:notesMasterId r:id="rId19"/>
  </p:notesMasterIdLst>
  <p:handoutMasterIdLst>
    <p:handoutMasterId r:id="rId20"/>
  </p:handoutMasterIdLst>
  <p:sldIdLst>
    <p:sldId id="291" r:id="rId4"/>
    <p:sldId id="259" r:id="rId5"/>
    <p:sldId id="297" r:id="rId6"/>
    <p:sldId id="308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298" r:id="rId16"/>
    <p:sldId id="290" r:id="rId17"/>
    <p:sldId id="28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38BA"/>
    <a:srgbClr val="026AD4"/>
    <a:srgbClr val="026AE8"/>
    <a:srgbClr val="009ED6"/>
    <a:srgbClr val="D2FEB4"/>
    <a:srgbClr val="719F1D"/>
    <a:srgbClr val="C4FE9C"/>
    <a:srgbClr val="DAFEC2"/>
    <a:srgbClr val="60B018"/>
    <a:srgbClr val="8B5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>
      <p:cViewPr varScale="1">
        <p:scale>
          <a:sx n="70" d="100"/>
          <a:sy n="70" d="100"/>
        </p:scale>
        <p:origin x="1242" y="48"/>
      </p:cViewPr>
      <p:guideLst>
        <p:guide orient="horz" pos="2160"/>
        <p:guide pos="286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12BC5-697F-4AD6-A6ED-13259B29EF3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49F1-37EB-4BEE-B0AD-CB3390CB38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5A38-68A7-4133-8C22-F8610ABCE063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74966-7D49-4521-882F-70C981C6D4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lide for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27658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3249828" y="0"/>
            <a:ext cx="48006" cy="685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1" y="594359"/>
            <a:ext cx="2794707" cy="192024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>
                <a:solidFill>
                  <a:srgbClr val="FFFFFF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Chapter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1878" y="838200"/>
            <a:ext cx="5283522" cy="57912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>
              <a:buFont typeface="Wingdings" panose="05000000000000000000" pitchFamily="2" charset="2"/>
              <a:buChar char="ü"/>
              <a:defRPr sz="2200"/>
            </a:lvl1pPr>
            <a:lvl2pPr marL="384175" indent="-182880">
              <a:buFont typeface="Wingdings" panose="05000000000000000000" pitchFamily="2" charset="2"/>
              <a:buChar char="Ø"/>
              <a:defRPr/>
            </a:lvl2pPr>
            <a:lvl3pPr marL="567055" indent="-182880">
              <a:buFont typeface="Wingdings" panose="05000000000000000000" pitchFamily="2" charset="2"/>
              <a:buChar char="§"/>
              <a:defRPr sz="1800"/>
            </a:lvl3pPr>
          </a:lstStyle>
          <a:p>
            <a:pPr lvl="0"/>
            <a:r>
              <a:rPr lang="en-US" dirty="0" smtClean="0"/>
              <a:t>Outlines</a:t>
            </a:r>
          </a:p>
          <a:p>
            <a:pPr lvl="2"/>
            <a:r>
              <a:rPr lang="en-US" dirty="0" smtClean="0"/>
              <a:t>Subtopic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28600" y="4876800"/>
            <a:ext cx="2400300" cy="142840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30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Authors Info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543209" y="279742"/>
            <a:ext cx="1390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gency FB" panose="020B0503020202020204" pitchFamily="34" charset="0"/>
              </a:rPr>
              <a:t>Outlines</a:t>
            </a:r>
            <a:endParaRPr lang="en-US" sz="32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2193326" y="597243"/>
            <a:ext cx="47408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30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Introduction To Computer &amp; ICT – by Dr. Rahman Ali &amp; Asmat Ali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596743"/>
            <a:ext cx="379709" cy="271919"/>
          </a:xfrm>
          <a:prstGeom prst="rect">
            <a:avLst/>
          </a:prstGeom>
          <a:gradFill flip="none" rotWithShape="1">
            <a:gsLst>
              <a:gs pos="0">
                <a:srgbClr val="026AD4">
                  <a:shade val="30000"/>
                  <a:satMod val="115000"/>
                </a:srgbClr>
              </a:gs>
              <a:gs pos="50000">
                <a:srgbClr val="026AD4">
                  <a:shade val="67500"/>
                  <a:satMod val="115000"/>
                </a:srgbClr>
              </a:gs>
              <a:gs pos="100000">
                <a:srgbClr val="026AD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56" y="865496"/>
            <a:ext cx="9032544" cy="561150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342900">
              <a:spcBef>
                <a:spcPts val="600"/>
              </a:spcBef>
              <a:spcAft>
                <a:spcPts val="900"/>
              </a:spcAft>
              <a:buClr>
                <a:schemeClr val="tx1">
                  <a:lumMod val="50000"/>
                  <a:lumOff val="50000"/>
                </a:schemeClr>
              </a:buClr>
              <a:buSzPct val="82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defRPr>
            </a:lvl1pPr>
            <a:lvl2pPr marL="384175" indent="-182880">
              <a:buSzPct val="130000"/>
              <a:buFont typeface="Arial" panose="020B0604020202020204" pitchFamily="34" charset="0"/>
              <a:buChar char="•"/>
              <a:defRPr sz="2000"/>
            </a:lvl2pPr>
            <a:lvl3pPr marL="567055" indent="-182880">
              <a:buSzPct val="130000"/>
              <a:buFont typeface="Arial" panose="020B0604020202020204" pitchFamily="34" charset="0"/>
              <a:buChar char="•"/>
              <a:defRPr sz="2000"/>
            </a:lvl3pPr>
            <a:lvl4pPr marL="749935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4pPr>
            <a:lvl5pPr marL="932815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Topic</a:t>
            </a:r>
          </a:p>
          <a:p>
            <a:pPr lvl="2"/>
            <a:r>
              <a:rPr lang="en-US" dirty="0" smtClean="0"/>
              <a:t>Subtopic</a:t>
            </a:r>
          </a:p>
          <a:p>
            <a:pPr lvl="3"/>
            <a:r>
              <a:rPr lang="en-US" dirty="0" smtClean="0"/>
              <a:t>Sub-topic</a:t>
            </a:r>
          </a:p>
          <a:p>
            <a:pPr lvl="4"/>
            <a:r>
              <a:rPr lang="en-US" dirty="0" smtClean="0"/>
              <a:t>Sub-topic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9550"/>
            <a:ext cx="9144000" cy="64389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090" y="0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 rot="10800000"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 userDrawn="1"/>
        </p:nvSpPr>
        <p:spPr>
          <a:xfrm>
            <a:off x="1143000" y="2508239"/>
            <a:ext cx="6781800" cy="23329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Thanks!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Any Questions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?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" y="5632440"/>
            <a:ext cx="9144001" cy="122986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" y="-4302"/>
            <a:ext cx="9144001" cy="136954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" y="1219200"/>
            <a:ext cx="8880144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342900">
              <a:spcBef>
                <a:spcPts val="600"/>
              </a:spcBef>
              <a:spcAft>
                <a:spcPts val="900"/>
              </a:spcAft>
              <a:buClr>
                <a:srgbClr val="00B0F0"/>
              </a:buClr>
              <a:buSzPct val="99000"/>
              <a:buFont typeface="Wingdings" panose="05000000000000000000" pitchFamily="2" charset="2"/>
              <a:buChar char="§"/>
              <a:defRPr sz="2200" b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defRPr>
            </a:lvl1pPr>
            <a:lvl2pPr marL="384175" indent="-182880">
              <a:buSzPct val="130000"/>
              <a:buFont typeface="Arial" panose="020B0604020202020204" pitchFamily="34" charset="0"/>
              <a:buChar char="•"/>
              <a:defRPr sz="2000"/>
            </a:lvl2pPr>
            <a:lvl3pPr marL="567055" indent="-182880">
              <a:buSzPct val="130000"/>
              <a:buFont typeface="Arial" panose="020B0604020202020204" pitchFamily="34" charset="0"/>
              <a:buChar char="•"/>
              <a:defRPr sz="2000"/>
            </a:lvl3pPr>
            <a:lvl4pPr marL="749935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4pPr>
            <a:lvl5pPr marL="932815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Title Placeholder 1"/>
          <p:cNvSpPr txBox="1"/>
          <p:nvPr userDrawn="1"/>
        </p:nvSpPr>
        <p:spPr>
          <a:xfrm>
            <a:off x="0" y="0"/>
            <a:ext cx="9144000" cy="865496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itle Placeholder 1"/>
          <p:cNvSpPr txBox="1"/>
          <p:nvPr userDrawn="1"/>
        </p:nvSpPr>
        <p:spPr>
          <a:xfrm rot="10800000">
            <a:off x="0" y="5992504"/>
            <a:ext cx="9144000" cy="865496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505200" y="1918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References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6596742"/>
            <a:ext cx="9144001" cy="2612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1812326" y="609600"/>
            <a:ext cx="55790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Placeholder 1"/>
          <p:cNvSpPr txBox="1"/>
          <p:nvPr userDrawn="1"/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 txBox="1"/>
          <p:nvPr userDrawn="1"/>
        </p:nvSpPr>
        <p:spPr>
          <a:xfrm>
            <a:off x="193344" y="865496"/>
            <a:ext cx="8763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Topic</a:t>
            </a:r>
          </a:p>
          <a:p>
            <a:pPr lvl="3"/>
            <a:r>
              <a:rPr lang="en-US" dirty="0" smtClean="0"/>
              <a:t>Subtopic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30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Introduction To Computer &amp; ICT – by Dr. Rahman Ali &amp; Asmat Ali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96743"/>
            <a:ext cx="455909" cy="279448"/>
          </a:xfrm>
          <a:prstGeom prst="rect">
            <a:avLst/>
          </a:prstGeom>
          <a:gradFill flip="none" rotWithShape="1">
            <a:gsLst>
              <a:gs pos="0">
                <a:srgbClr val="026AE8">
                  <a:shade val="30000"/>
                  <a:satMod val="115000"/>
                </a:srgbClr>
              </a:gs>
              <a:gs pos="50000">
                <a:srgbClr val="026AE8">
                  <a:shade val="67500"/>
                  <a:satMod val="115000"/>
                </a:srgbClr>
              </a:gs>
              <a:gs pos="100000">
                <a:srgbClr val="026AE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22D5-09A0-4336-890E-E0F066D69F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5/4/2021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E8CE-2593-46E6-B9F1-1E05466F3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812326" y="609600"/>
            <a:ext cx="55790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Placeholder 1"/>
          <p:cNvSpPr txBox="1"/>
          <p:nvPr userDrawn="1"/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BD582C">
                    <a:lumMod val="75000"/>
                  </a:srgbClr>
                </a:solidFill>
              </a:rPr>
              <a:t>Click to edit Master title style</a:t>
            </a:r>
            <a:endParaRPr lang="en-US" dirty="0">
              <a:solidFill>
                <a:srgbClr val="BD582C">
                  <a:lumMod val="75000"/>
                </a:srgbClr>
              </a:solidFill>
            </a:endParaRPr>
          </a:p>
        </p:txBody>
      </p:sp>
      <p:sp>
        <p:nvSpPr>
          <p:cNvPr id="16" name="Content Placeholder 2"/>
          <p:cNvSpPr txBox="1"/>
          <p:nvPr userDrawn="1"/>
        </p:nvSpPr>
        <p:spPr>
          <a:xfrm>
            <a:off x="193344" y="865496"/>
            <a:ext cx="8763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Click to add text</a:t>
            </a:r>
          </a:p>
          <a:p>
            <a:pPr lvl="2"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Topic</a:t>
            </a:r>
          </a:p>
          <a:p>
            <a:pPr lvl="3"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Subtopic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04686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Introduction To Computer &amp; ICT – by Dr. Rahman Ali &amp; Asmat Ali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96743"/>
            <a:ext cx="455909" cy="279448"/>
          </a:xfrm>
          <a:prstGeom prst="rect">
            <a:avLst/>
          </a:prstGeom>
          <a:gradFill flip="none" rotWithShape="1">
            <a:gsLst>
              <a:gs pos="0">
                <a:srgbClr val="026AD4">
                  <a:shade val="30000"/>
                  <a:satMod val="115000"/>
                </a:srgbClr>
              </a:gs>
              <a:gs pos="50000">
                <a:srgbClr val="026AD4">
                  <a:shade val="67500"/>
                  <a:satMod val="115000"/>
                </a:srgbClr>
              </a:gs>
              <a:gs pos="100000">
                <a:srgbClr val="026AD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F15528-21DE-4FAA-801E-634DDDAF4B2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538" y="803583"/>
            <a:ext cx="9032544" cy="5611504"/>
          </a:xfrm>
        </p:spPr>
        <p:txBody>
          <a:bodyPr>
            <a:normAutofit/>
          </a:bodyPr>
          <a:lstStyle/>
          <a:p>
            <a:pPr marL="201295" lvl="1" indent="0" algn="ctr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Management</a:t>
            </a:r>
          </a:p>
          <a:p>
            <a:pPr marL="201295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GC152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 indent="0" algn="ctr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 14-15</a:t>
            </a:r>
          </a:p>
          <a:p>
            <a:pPr marL="201295" lvl="1" indent="0">
              <a:buNone/>
            </a:pPr>
            <a:endParaRPr lang="en-US" dirty="0" smtClean="0"/>
          </a:p>
          <a:p>
            <a:pPr marL="201295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201295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 ZADA</a:t>
            </a:r>
          </a:p>
          <a:p>
            <a:pPr marL="201295" lvl="1" indent="0">
              <a:buNone/>
            </a:pPr>
            <a:endParaRPr 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marL="201295" lvl="1" indent="0">
              <a:buNone/>
            </a:pPr>
            <a:endParaRPr lang="en-US" dirty="0"/>
          </a:p>
          <a:p>
            <a:pPr marL="201295" lvl="1" indent="0">
              <a:buNone/>
            </a:pPr>
            <a:endParaRPr lang="en-US" dirty="0" smtClean="0"/>
          </a:p>
          <a:p>
            <a:pPr marL="201295" lvl="1" indent="0">
              <a:buNone/>
            </a:pPr>
            <a:endParaRPr lang="en-US" dirty="0"/>
          </a:p>
          <a:p>
            <a:pPr marL="201295" lvl="1" indent="0">
              <a:buNone/>
            </a:pPr>
            <a:endParaRPr lang="en-US" dirty="0" smtClean="0"/>
          </a:p>
          <a:p>
            <a:pPr marL="201295" lvl="1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in Department of Computer Science &amp; Software Engineering,</a:t>
            </a:r>
          </a:p>
          <a:p>
            <a:pPr marL="201295" lvl="1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Islamic University, Islamabad.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nternational Islamic University, Islamabad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43" y="3672840"/>
            <a:ext cx="1297457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Marketing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marL="269875" lvl="1" indent="0" algn="just">
              <a:lnSpc>
                <a:spcPct val="150000"/>
              </a:lnSpc>
              <a:buSzPct val="10000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3</a:t>
            </a:r>
            <a:r>
              <a:rPr lang="en-US" sz="1800" b="1" dirty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.	Marketing Creates Employment:</a:t>
            </a:r>
          </a:p>
          <a:p>
            <a:pPr marL="909955" lvl="2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Marketing is complex mechanism involving many people in one form or the other.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909955" lvl="2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The </a:t>
            </a:r>
            <a:r>
              <a:rPr lang="en-US" sz="1800" dirty="0">
                <a:solidFill>
                  <a:srgbClr val="000000"/>
                </a:solidFill>
              </a:rPr>
              <a:t>major marketing functions are buying, selling, financing, transport, warehousing, risk bearing and standardization, etc.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909955" lvl="2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In </a:t>
            </a:r>
            <a:r>
              <a:rPr lang="en-US" sz="1800" dirty="0">
                <a:solidFill>
                  <a:srgbClr val="000000"/>
                </a:solidFill>
              </a:rPr>
              <a:t>each such function different activities are performed by a large number of individuals and </a:t>
            </a:r>
            <a:r>
              <a:rPr lang="en-US" sz="1800" dirty="0" smtClean="0">
                <a:solidFill>
                  <a:srgbClr val="000000"/>
                </a:solidFill>
              </a:rPr>
              <a:t>bodies.</a:t>
            </a:r>
          </a:p>
          <a:p>
            <a:pPr marL="909955" lvl="2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Thus</a:t>
            </a:r>
            <a:r>
              <a:rPr lang="en-US" sz="1800" dirty="0">
                <a:solidFill>
                  <a:srgbClr val="000000"/>
                </a:solidFill>
              </a:rPr>
              <a:t>, marketing gives employment to many people.</a:t>
            </a:r>
            <a:endParaRPr lang="en-US" sz="1800" b="0" dirty="0">
              <a:solidFill>
                <a:srgbClr val="000000"/>
              </a:solidFill>
            </a:endParaRPr>
          </a:p>
          <a:p>
            <a:pPr marL="269875" lvl="1" indent="0" algn="just">
              <a:lnSpc>
                <a:spcPct val="150000"/>
              </a:lnSpc>
              <a:buSzPct val="10000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4</a:t>
            </a:r>
            <a:r>
              <a:rPr lang="en-US" sz="1800" b="1" dirty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.	Marketing as a Source of Income and Revenue: :</a:t>
            </a:r>
          </a:p>
          <a:p>
            <a:pPr marL="1069975" lvl="2" indent="-342900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The performance of marketing function is all important, because it is the only way through which the concern could generate revenue or income and bring in </a:t>
            </a:r>
            <a:r>
              <a:rPr lang="en-US" sz="1800" dirty="0" smtClean="0">
                <a:solidFill>
                  <a:srgbClr val="000000"/>
                </a:solidFill>
              </a:rPr>
              <a:t>profits.</a:t>
            </a:r>
          </a:p>
          <a:p>
            <a:pPr marL="1069975" lvl="2" indent="-342900" algn="just">
              <a:lnSpc>
                <a:spcPct val="150000"/>
              </a:lnSpc>
            </a:pPr>
            <a:r>
              <a:rPr lang="en-US" sz="1800" dirty="0" err="1" smtClean="0">
                <a:solidFill>
                  <a:srgbClr val="000000"/>
                </a:solidFill>
              </a:rPr>
              <a:t>Buskirk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has pointed out that, “Any activity connected with obtaining income is a marketing action.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1069975" lvl="2" indent="-342900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Marketing </a:t>
            </a:r>
            <a:r>
              <a:rPr lang="en-US" sz="1800" dirty="0">
                <a:solidFill>
                  <a:srgbClr val="000000"/>
                </a:solidFill>
              </a:rPr>
              <a:t>should be given the greatest importance, since the very survival of the firm depends on the effectiveness of the marketing function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36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Marketing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marL="269875" lvl="1" indent="0" algn="just">
              <a:lnSpc>
                <a:spcPct val="150000"/>
              </a:lnSpc>
              <a:buSzPct val="10000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5</a:t>
            </a:r>
            <a:r>
              <a:rPr lang="en-US" sz="1800" b="1" dirty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.	Marketing Acts as a Basis for Making Decisions:</a:t>
            </a:r>
          </a:p>
          <a:p>
            <a:pPr marL="909955" lvl="2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A businessman is met with many problems in the form of what, how, when, how much and for whom to produce?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909955" lvl="2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In </a:t>
            </a:r>
            <a:r>
              <a:rPr lang="en-US" sz="1800" dirty="0">
                <a:solidFill>
                  <a:srgbClr val="000000"/>
                </a:solidFill>
              </a:rPr>
              <a:t>the past problems was less on account of local markets.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909955" lvl="2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There </a:t>
            </a:r>
            <a:r>
              <a:rPr lang="en-US" sz="1800" dirty="0">
                <a:solidFill>
                  <a:srgbClr val="000000"/>
                </a:solidFill>
              </a:rPr>
              <a:t>was a direct link between producer and consumer. In modern times marketing has become a very complex and tedious task. Marketing has emerged as new specialized activity along with production.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909955" lvl="2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As </a:t>
            </a:r>
            <a:r>
              <a:rPr lang="en-US" sz="1800" dirty="0">
                <a:solidFill>
                  <a:srgbClr val="000000"/>
                </a:solidFill>
              </a:rPr>
              <a:t>a result, producers are depending largely on the mechanism of marketing, to decide what to produce and sell.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909955" lvl="2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With </a:t>
            </a:r>
            <a:r>
              <a:rPr lang="en-US" sz="1800" dirty="0">
                <a:solidFill>
                  <a:srgbClr val="000000"/>
                </a:solidFill>
              </a:rPr>
              <a:t>the help of marketing techniques a producer can regulate his production accordingly..</a:t>
            </a:r>
            <a:endParaRPr lang="en-US" sz="1800" b="0" dirty="0">
              <a:solidFill>
                <a:srgbClr val="000000"/>
              </a:solidFill>
            </a:endParaRPr>
          </a:p>
          <a:p>
            <a:pPr marL="269875" lvl="1" indent="0" algn="just">
              <a:lnSpc>
                <a:spcPct val="150000"/>
              </a:lnSpc>
              <a:buSzPct val="100000"/>
              <a:buNone/>
            </a:pPr>
            <a:endParaRPr 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1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Marketing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marL="269875" lvl="1" indent="0" algn="just">
              <a:lnSpc>
                <a:spcPct val="150000"/>
              </a:lnSpc>
              <a:buSzPct val="10000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6</a:t>
            </a:r>
            <a:r>
              <a:rPr lang="en-US" sz="1800" b="1" dirty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.	Marketing Acts as a Source of New Ideas:</a:t>
            </a:r>
          </a:p>
          <a:p>
            <a:pPr marL="909955" lvl="2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The concept of marketing is a dynamic concept.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909955" lvl="2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It </a:t>
            </a:r>
            <a:r>
              <a:rPr lang="en-US" sz="1800" dirty="0">
                <a:solidFill>
                  <a:srgbClr val="000000"/>
                </a:solidFill>
              </a:rPr>
              <a:t>has changed altogether with the passage of time.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909955" lvl="2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Such </a:t>
            </a:r>
            <a:r>
              <a:rPr lang="en-US" sz="1800" dirty="0">
                <a:solidFill>
                  <a:srgbClr val="000000"/>
                </a:solidFill>
              </a:rPr>
              <a:t>changes have far reaching effects on production and distribution.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909955" lvl="2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With </a:t>
            </a:r>
            <a:r>
              <a:rPr lang="en-US" sz="1800" dirty="0">
                <a:solidFill>
                  <a:srgbClr val="000000"/>
                </a:solidFill>
              </a:rPr>
              <a:t>the rapid change in tastes and preference of people, marketing has to come up with the same.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909955" lvl="2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Marketing </a:t>
            </a:r>
            <a:r>
              <a:rPr lang="en-US" sz="1800" dirty="0">
                <a:solidFill>
                  <a:srgbClr val="000000"/>
                </a:solidFill>
              </a:rPr>
              <a:t>as an instrument of measurement, gives scope for understanding this new demand pattern and thereby produce and make available the goods accordingly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en-US" sz="1800" b="0" dirty="0">
              <a:solidFill>
                <a:srgbClr val="000000"/>
              </a:solidFill>
            </a:endParaRPr>
          </a:p>
          <a:p>
            <a:pPr marL="269875" lvl="1" indent="0" algn="just">
              <a:lnSpc>
                <a:spcPct val="150000"/>
              </a:lnSpc>
              <a:buSzPct val="10000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7</a:t>
            </a:r>
            <a:r>
              <a:rPr lang="en-US" sz="1800" b="1" dirty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.	Marketing is Helpful in Development of an Economy</a:t>
            </a:r>
            <a:r>
              <a:rPr lang="en-US" sz="1800" b="1" dirty="0" smtClean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:</a:t>
            </a:r>
            <a:endParaRPr lang="en-US" sz="1800" b="1" dirty="0">
              <a:solidFill>
                <a:srgbClr val="000000"/>
              </a:solidFill>
              <a:latin typeface="Andalus" panose="02020603050405020304" pitchFamily="18" charset="-78"/>
              <a:ea typeface="Arial Unicode MS" panose="020B0604020202020204" pitchFamily="34" charset="-128"/>
              <a:cs typeface="Andalus" panose="02020603050405020304" pitchFamily="18" charset="-78"/>
            </a:endParaRPr>
          </a:p>
          <a:p>
            <a:pPr marL="1069975" lvl="2" indent="-342900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Adam Smith has remarked that “nothing happens in our country until somebody sells something”.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1069975" lvl="2" indent="-342900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The </a:t>
            </a:r>
            <a:r>
              <a:rPr lang="en-US" sz="1800" dirty="0">
                <a:solidFill>
                  <a:srgbClr val="000000"/>
                </a:solidFill>
              </a:rPr>
              <a:t>marketing organization, more scientifically organized, makes the economy strong and stable, the lesser the stress on the marketing function, the weaker will be the economy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93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6440"/>
          </a:xfrm>
        </p:spPr>
        <p:txBody>
          <a:bodyPr/>
          <a:lstStyle/>
          <a:p>
            <a:pPr algn="l"/>
            <a:r>
              <a:rPr lang="en-US" sz="2800" dirty="0" smtClean="0"/>
              <a:t>Marketing Concepts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1.	Production Concept:  </a:t>
            </a:r>
          </a:p>
          <a:p>
            <a:pPr marL="555625" lvl="1" indent="-285750" algn="just">
              <a:lnSpc>
                <a:spcPct val="150000"/>
              </a:lnSpc>
              <a:buSzPct val="100000"/>
            </a:pPr>
            <a:r>
              <a:rPr lang="en-US" sz="1800" dirty="0">
                <a:solidFill>
                  <a:srgbClr val="000000"/>
                </a:solidFill>
              </a:rPr>
              <a:t>Those companies who believe in this philosophy think that if the goods/services are cheap and they can be made available at many places, there cannot be any problem regarding sale</a:t>
            </a:r>
            <a:r>
              <a:rPr lang="en-US" sz="1800">
                <a:solidFill>
                  <a:srgbClr val="000000"/>
                </a:solidFill>
              </a:rPr>
              <a:t>. </a:t>
            </a:r>
            <a:endParaRPr lang="en-US" sz="1800" smtClean="0">
              <a:solidFill>
                <a:srgbClr val="000000"/>
              </a:solidFill>
            </a:endParaRPr>
          </a:p>
          <a:p>
            <a:pPr marL="555625" lvl="1" indent="-285750" algn="just">
              <a:lnSpc>
                <a:spcPct val="150000"/>
              </a:lnSpc>
              <a:buSzPct val="100000"/>
            </a:pPr>
            <a:r>
              <a:rPr lang="en-US" sz="1800" smtClean="0">
                <a:solidFill>
                  <a:srgbClr val="000000"/>
                </a:solidFill>
              </a:rPr>
              <a:t>Keeping </a:t>
            </a:r>
            <a:r>
              <a:rPr lang="en-US" sz="1800" dirty="0">
                <a:solidFill>
                  <a:srgbClr val="000000"/>
                </a:solidFill>
              </a:rPr>
              <a:t>in mind the same philosophy these companies put in all their marketing efforts in reducing the cost of production and strengthening their distribution system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</a:p>
          <a:p>
            <a:pPr marL="555625" lvl="1" indent="-285750" algn="just">
              <a:lnSpc>
                <a:spcPct val="150000"/>
              </a:lnSpc>
              <a:buSzPct val="100000"/>
            </a:pP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In order to reduce the cost of production and to bring it down to the minimum level, these companies indulge in large scale production.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555625" lvl="1" indent="-285750" algn="just">
              <a:lnSpc>
                <a:spcPct val="150000"/>
              </a:lnSpc>
              <a:buSzPct val="100000"/>
            </a:pPr>
            <a:r>
              <a:rPr lang="en-US" sz="1800" dirty="0" smtClean="0">
                <a:solidFill>
                  <a:srgbClr val="000000"/>
                </a:solidFill>
              </a:rPr>
              <a:t>This </a:t>
            </a:r>
            <a:r>
              <a:rPr lang="en-US" sz="1800" dirty="0">
                <a:solidFill>
                  <a:srgbClr val="000000"/>
                </a:solidFill>
              </a:rPr>
              <a:t>helps them in effecting the economics of the large scale production. Consequently, the cost of production per unit is reduced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</a:p>
          <a:p>
            <a:pPr marL="555625" lvl="1" indent="-285750" algn="just">
              <a:lnSpc>
                <a:spcPct val="150000"/>
              </a:lnSpc>
              <a:buSzPct val="100000"/>
            </a:pP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The utility of this philosophy is apparent only when demand exceeds supply.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555625" lvl="1" indent="-285750" algn="just">
              <a:lnSpc>
                <a:spcPct val="150000"/>
              </a:lnSpc>
              <a:buSzPct val="100000"/>
            </a:pPr>
            <a:r>
              <a:rPr lang="en-US" sz="1800" dirty="0" smtClean="0">
                <a:solidFill>
                  <a:srgbClr val="000000"/>
                </a:solidFill>
              </a:rPr>
              <a:t>Its </a:t>
            </a:r>
            <a:r>
              <a:rPr lang="en-US" sz="1800" dirty="0">
                <a:solidFill>
                  <a:srgbClr val="000000"/>
                </a:solidFill>
              </a:rPr>
              <a:t>greatest drawback is that it is not always necessary that the customer every time purchases the cheap and easily available goods or services.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Introduction </a:t>
            </a:r>
            <a:r>
              <a:rPr lang="en-US" dirty="0"/>
              <a:t>to Management, 13th Edition International Student Version, John R. </a:t>
            </a:r>
            <a:r>
              <a:rPr lang="en-US" dirty="0" err="1"/>
              <a:t>Schermerhorn</a:t>
            </a:r>
            <a:r>
              <a:rPr lang="en-US" dirty="0"/>
              <a:t> Jr., Daniel G. </a:t>
            </a:r>
            <a:r>
              <a:rPr lang="en-US" dirty="0" err="1"/>
              <a:t>Bachrach</a:t>
            </a:r>
            <a:r>
              <a:rPr lang="en-US" dirty="0"/>
              <a:t>, ISBN: 978-1-118-95118-7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Introduction </a:t>
            </a:r>
            <a:r>
              <a:rPr lang="en-US" dirty="0"/>
              <a:t>to Management-4th Edition. Author(s):Richard </a:t>
            </a:r>
            <a:r>
              <a:rPr lang="en-US" dirty="0" err="1"/>
              <a:t>Pettinger</a:t>
            </a:r>
            <a:r>
              <a:rPr lang="en-US" dirty="0"/>
              <a:t>,   publisher: Red Globe </a:t>
            </a:r>
            <a:r>
              <a:rPr lang="en-US" dirty="0" smtClean="0"/>
              <a:t>Press.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594359"/>
            <a:ext cx="2971799" cy="19202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1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Market</a:t>
            </a:r>
            <a:r>
              <a:rPr lang="en-US" dirty="0"/>
              <a:t>, Marketing and </a:t>
            </a:r>
            <a:r>
              <a:rPr lang="en-US" dirty="0" smtClean="0"/>
              <a:t>Marketing management</a:t>
            </a:r>
            <a:endParaRPr lang="en-US" dirty="0"/>
          </a:p>
          <a:p>
            <a:r>
              <a:rPr lang="en-US" dirty="0" smtClean="0"/>
              <a:t>Characteristics </a:t>
            </a:r>
            <a:r>
              <a:rPr lang="en-US" dirty="0"/>
              <a:t>(features) of Marketing </a:t>
            </a:r>
            <a:r>
              <a:rPr lang="en-US" dirty="0" smtClean="0"/>
              <a:t>Management</a:t>
            </a:r>
            <a:endParaRPr lang="en-US" dirty="0"/>
          </a:p>
          <a:p>
            <a:r>
              <a:rPr lang="en-US" dirty="0"/>
              <a:t>Importance of Marketing </a:t>
            </a:r>
            <a:r>
              <a:rPr lang="en-US" dirty="0" smtClean="0"/>
              <a:t>Management</a:t>
            </a:r>
          </a:p>
          <a:p>
            <a:r>
              <a:rPr lang="en-US" dirty="0"/>
              <a:t>Marketing </a:t>
            </a:r>
            <a:r>
              <a:rPr lang="en-US" dirty="0" smtClean="0"/>
              <a:t>concepts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Market, Marketing and Marketing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6" y="685800"/>
            <a:ext cx="9032544" cy="5611504"/>
          </a:xfrm>
        </p:spPr>
        <p:txBody>
          <a:bodyPr>
            <a:normAutofit fontScale="92500" lnSpcReduction="10000"/>
          </a:bodyPr>
          <a:lstStyle/>
          <a:p>
            <a:pPr marL="342900" algn="just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Market:  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algn="just">
              <a:lnSpc>
                <a:spcPct val="110000"/>
              </a:lnSpc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physical location where buyers and sellers meet for concluding a deal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cloth market, vegetable market etc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spcAft>
                <a:spcPts val="900"/>
              </a:spcAft>
              <a:buClr>
                <a:schemeClr val="tx1">
                  <a:lumMod val="50000"/>
                  <a:lumOff val="50000"/>
                </a:schemeClr>
              </a:buClr>
              <a:buSzPct val="82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Marketing:</a:t>
            </a:r>
          </a:p>
          <a:p>
            <a:pPr marL="452755" lvl="1" algn="just">
              <a:lnSpc>
                <a:spcPct val="110000"/>
              </a:lnSpc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specialized activity directed towards bringing together a producer on one hand and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a buyer on the other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spcAft>
                <a:spcPts val="900"/>
              </a:spcAft>
              <a:buClr>
                <a:schemeClr val="tx1">
                  <a:lumMod val="50000"/>
                  <a:lumOff val="50000"/>
                </a:schemeClr>
              </a:buClr>
              <a:buSzPct val="82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Marketing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management: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452755" lvl="1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Marketing </a:t>
            </a:r>
            <a:r>
              <a:rPr lang="en-US" sz="1800" dirty="0">
                <a:solidFill>
                  <a:srgbClr val="000000"/>
                </a:solidFill>
              </a:rPr>
              <a:t>management is defined as the process of overseeing and planning new product development, advertising, promotions and sales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</a:p>
          <a:p>
            <a:pPr marL="452755" lvl="1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Marketing </a:t>
            </a:r>
            <a:r>
              <a:rPr lang="en-US" sz="1800" dirty="0">
                <a:solidFill>
                  <a:srgbClr val="000000"/>
                </a:solidFill>
              </a:rPr>
              <a:t>management facilitates the activities and functions which are involved in the distribution of goods and services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</a:p>
          <a:p>
            <a:pPr marL="452755" lvl="1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According </a:t>
            </a:r>
            <a:r>
              <a:rPr lang="en-US" sz="1800" dirty="0">
                <a:solidFill>
                  <a:srgbClr val="000000"/>
                </a:solidFill>
              </a:rPr>
              <a:t>to Philip Kotler, Marketing management is the analysis, planning, implementation and control of </a:t>
            </a:r>
            <a:r>
              <a:rPr lang="en-US" sz="1800" dirty="0" smtClean="0">
                <a:solidFill>
                  <a:srgbClr val="000000"/>
                </a:solidFill>
              </a:rPr>
              <a:t>programs </a:t>
            </a:r>
            <a:r>
              <a:rPr lang="en-US" sz="1800" dirty="0">
                <a:solidFill>
                  <a:srgbClr val="000000"/>
                </a:solidFill>
              </a:rPr>
              <a:t>designed to bring about desired exchanges with target markets for the purpose of achieving organizational objectives.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(features) of Marketing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6" y="593353"/>
            <a:ext cx="9032544" cy="6036047"/>
          </a:xfrm>
        </p:spPr>
        <p:txBody>
          <a:bodyPr>
            <a:noAutofit/>
          </a:bodyPr>
          <a:lstStyle/>
          <a:p>
            <a:pPr marL="612775" lvl="1" indent="-342900" algn="just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Customer-orientation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</a:t>
            </a:r>
          </a:p>
          <a:p>
            <a:pPr marL="909955" lvl="2" algn="just"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business activities should be directed to create and satisfy the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customer.</a:t>
            </a:r>
          </a:p>
          <a:p>
            <a:pPr marL="909955" lvl="2" algn="just"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needs and wants of consumers keep the business on the right track. </a:t>
            </a:r>
            <a:endParaRPr lang="en-US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9955" lvl="2" algn="just"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decisions should be made on the basis of their impact on the customer. </a:t>
            </a:r>
            <a:endParaRPr lang="en-US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9955" lvl="2" algn="just"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becomes the guide of business.</a:t>
            </a:r>
            <a:endParaRPr lang="en-US" sz="16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2775" lvl="1" indent="-342900" algn="just">
              <a:lnSpc>
                <a:spcPct val="100000"/>
              </a:lnSpc>
              <a:buSzPct val="100000"/>
              <a:buFont typeface="+mj-lt"/>
              <a:buAutoNum type="arabicPeriod" startAt="2"/>
            </a:pP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Marketing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Research:</a:t>
            </a:r>
          </a:p>
          <a:p>
            <a:pPr marL="1069975" lvl="2" indent="-342900" algn="just"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marketing concept; knowledge and understanding of customer’s needs, wants and desires is very vital. </a:t>
            </a:r>
            <a:endParaRPr lang="en-US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9975" lvl="2" indent="-342900" algn="just"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regular and systematic marketing research program is required to keep abreast of the market. </a:t>
            </a:r>
            <a:endParaRPr lang="en-US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9975" lvl="2" indent="-342900" algn="just"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addition, innovation and creativity are necessary to match the products of requirements of customers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2855" lvl="3" indent="-342900" algn="just"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Up-to-date and adequate knowledge must be available to answer the following questions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35735" lvl="4" indent="-342900" algn="just"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are we really in?</a:t>
            </a:r>
          </a:p>
          <a:p>
            <a:pPr marL="1435735" lvl="4" indent="-342900" algn="just"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our customers?</a:t>
            </a:r>
          </a:p>
          <a:p>
            <a:pPr marL="1435735" lvl="4" indent="-342900" algn="just"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the customers want?</a:t>
            </a:r>
          </a:p>
          <a:p>
            <a:pPr marL="1435735" lvl="4" indent="-342900" algn="just"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we distribute our products?</a:t>
            </a:r>
          </a:p>
          <a:p>
            <a:pPr marL="1435735" lvl="4" indent="-342900" algn="just"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communicate most effectively with our customers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(features) of Marketing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269875" lvl="1" indent="0" algn="just">
              <a:lnSpc>
                <a:spcPct val="150000"/>
              </a:lnSpc>
              <a:buSzPct val="10000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3.   Marketing </a:t>
            </a:r>
            <a:r>
              <a:rPr lang="en-US" sz="1800" b="1" dirty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Planning:</a:t>
            </a:r>
          </a:p>
          <a:p>
            <a:pPr marL="909955" lvl="2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The marketing concept calls for a goal-oriented approach to marketing.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909955" lvl="2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The </a:t>
            </a:r>
            <a:r>
              <a:rPr lang="en-US" sz="1800" dirty="0">
                <a:solidFill>
                  <a:srgbClr val="000000"/>
                </a:solidFill>
              </a:rPr>
              <a:t>overall objectives of the firm should be the earning of profits through satisfaction of customers.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909955" lvl="2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On </a:t>
            </a:r>
            <a:r>
              <a:rPr lang="en-US" sz="1800" dirty="0">
                <a:solidFill>
                  <a:srgbClr val="000000"/>
                </a:solidFill>
              </a:rPr>
              <a:t>the basis of this goal, the objectives and policies of marketing and other departments should be defined precisely.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909955" lvl="2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Marketing </a:t>
            </a:r>
            <a:r>
              <a:rPr lang="en-US" sz="1800" dirty="0">
                <a:solidFill>
                  <a:srgbClr val="000000"/>
                </a:solidFill>
              </a:rPr>
              <a:t>planning helps to inject the philosophy of consumer-orientation into the total business systems and serves as a guide to the organization’s efforts..</a:t>
            </a:r>
            <a:endParaRPr lang="en-US" sz="1800" b="0" dirty="0">
              <a:solidFill>
                <a:srgbClr val="000000"/>
              </a:solidFill>
            </a:endParaRPr>
          </a:p>
          <a:p>
            <a:pPr marL="269875" lvl="1" indent="0" algn="just">
              <a:lnSpc>
                <a:spcPct val="150000"/>
              </a:lnSpc>
              <a:buSzPct val="100000"/>
              <a:buNone/>
            </a:pPr>
            <a:r>
              <a:rPr lang="en-US" sz="1800" b="1" dirty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4.	Integrated Marketing:</a:t>
            </a:r>
          </a:p>
          <a:p>
            <a:pPr marL="1069975" lvl="2" indent="-342900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Once the organizational and departmental goals are formulated, it becomes necessary to match the organizational goals with the goals of the individuals working in the </a:t>
            </a:r>
            <a:r>
              <a:rPr lang="en-US" sz="1800" dirty="0" smtClean="0">
                <a:solidFill>
                  <a:srgbClr val="000000"/>
                </a:solidFill>
              </a:rPr>
              <a:t>organization.</a:t>
            </a:r>
          </a:p>
          <a:p>
            <a:pPr marL="1069975" lvl="2" indent="-342900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The </a:t>
            </a:r>
            <a:r>
              <a:rPr lang="en-US" sz="1800" dirty="0">
                <a:solidFill>
                  <a:srgbClr val="000000"/>
                </a:solidFill>
              </a:rPr>
              <a:t>activities and operation of various organizational units should be properly coordinated to achieve the defined objectives.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1069975" lvl="2" indent="-342900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The </a:t>
            </a:r>
            <a:r>
              <a:rPr lang="en-US" sz="1800" dirty="0">
                <a:solidFill>
                  <a:srgbClr val="000000"/>
                </a:solidFill>
              </a:rPr>
              <a:t>marketing department should develop the marketing mix which is most appropriate for accomplishing the desired goals through the satisfaction of customers..</a:t>
            </a:r>
          </a:p>
        </p:txBody>
      </p:sp>
    </p:spTree>
    <p:extLst>
      <p:ext uri="{BB962C8B-B14F-4D97-AF65-F5344CB8AC3E}">
        <p14:creationId xmlns:p14="http://schemas.microsoft.com/office/powerpoint/2010/main" val="37258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(features) of Marketing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marL="269875" lvl="1" indent="0" algn="just">
              <a:lnSpc>
                <a:spcPct val="150000"/>
              </a:lnSpc>
              <a:buSzPct val="10000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5</a:t>
            </a:r>
            <a:r>
              <a:rPr lang="en-US" sz="1800" b="1" dirty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.	Customer Satisfaction:</a:t>
            </a:r>
          </a:p>
          <a:p>
            <a:pPr marL="909955" lvl="2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The aim should be to maximize profit over the long run through the satisfaction of customers wants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en-US" sz="1800" b="0" dirty="0">
              <a:solidFill>
                <a:srgbClr val="000000"/>
              </a:solidFill>
            </a:endParaRPr>
          </a:p>
          <a:p>
            <a:pPr marL="269875" lvl="1" indent="0" algn="just">
              <a:lnSpc>
                <a:spcPct val="150000"/>
              </a:lnSpc>
              <a:buSzPct val="10000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6</a:t>
            </a:r>
            <a:r>
              <a:rPr lang="en-US" sz="1800" b="1" dirty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.	Marketing is both a Science and Art:</a:t>
            </a:r>
          </a:p>
          <a:p>
            <a:pPr marL="1069975" lvl="2" indent="-342900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Marketing is a science as it provides some general principles to guide the managers in their working.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1069975" lvl="2" indent="-342900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Marketing </a:t>
            </a:r>
            <a:r>
              <a:rPr lang="en-US" sz="1800" dirty="0">
                <a:solidFill>
                  <a:srgbClr val="000000"/>
                </a:solidFill>
              </a:rPr>
              <a:t>is an art as every situation requires to be tackled differently and in an effective manner.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1069975" lvl="2" indent="-342900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Neither </a:t>
            </a:r>
            <a:r>
              <a:rPr lang="en-US" sz="1800" dirty="0">
                <a:solidFill>
                  <a:srgbClr val="000000"/>
                </a:solidFill>
              </a:rPr>
              <a:t>the science should be over-emphasized nor should art be discounted.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1069975" lvl="2" indent="-342900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The </a:t>
            </a:r>
            <a:r>
              <a:rPr lang="en-US" sz="1800" dirty="0">
                <a:solidFill>
                  <a:srgbClr val="000000"/>
                </a:solidFill>
              </a:rPr>
              <a:t>reality is that both of them go together and are both mutually interdependent and complementary.</a:t>
            </a:r>
          </a:p>
        </p:txBody>
      </p:sp>
    </p:spTree>
    <p:extLst>
      <p:ext uri="{BB962C8B-B14F-4D97-AF65-F5344CB8AC3E}">
        <p14:creationId xmlns:p14="http://schemas.microsoft.com/office/powerpoint/2010/main" val="187992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(features) of Marketing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marL="269875" lvl="1" indent="0" algn="just">
              <a:lnSpc>
                <a:spcPct val="150000"/>
              </a:lnSpc>
              <a:buSzPct val="10000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7</a:t>
            </a:r>
            <a:r>
              <a:rPr lang="en-US" sz="1800" b="1" dirty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.	Voluntary Exchange of Values:</a:t>
            </a:r>
          </a:p>
          <a:p>
            <a:pPr marL="909955" lvl="2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Marketing is always about exchange of value to each other without any coercion or force, i.e., voluntary exchange.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909955" lvl="2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Selling </a:t>
            </a:r>
            <a:r>
              <a:rPr lang="en-US" sz="1800" dirty="0">
                <a:solidFill>
                  <a:srgbClr val="000000"/>
                </a:solidFill>
              </a:rPr>
              <a:t>is only a tip of marketing iceberg. Value assessment is a subjective assessment of benefits.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909955" lvl="2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A </a:t>
            </a:r>
            <a:r>
              <a:rPr lang="en-US" sz="1800" dirty="0">
                <a:solidFill>
                  <a:srgbClr val="000000"/>
                </a:solidFill>
              </a:rPr>
              <a:t>customer benefits include what a buyer receives in exchange. Buyer's cost includes price, time, effort, and risk (s)/he undertakes.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909955" lvl="2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The </a:t>
            </a:r>
            <a:r>
              <a:rPr lang="en-US" sz="1800" dirty="0">
                <a:solidFill>
                  <a:srgbClr val="000000"/>
                </a:solidFill>
              </a:rPr>
              <a:t>marketer must provide equal value through marketing mix..</a:t>
            </a:r>
            <a:endParaRPr lang="en-US" sz="1800" b="0" dirty="0">
              <a:solidFill>
                <a:srgbClr val="000000"/>
              </a:solidFill>
            </a:endParaRPr>
          </a:p>
          <a:p>
            <a:pPr marL="269875" lvl="1" indent="0" algn="just">
              <a:lnSpc>
                <a:spcPct val="150000"/>
              </a:lnSpc>
              <a:buSzPct val="10000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8</a:t>
            </a:r>
            <a:r>
              <a:rPr lang="en-US" sz="1800" b="1" dirty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.	Achievement of Organizational Objectives and Customer Needs:</a:t>
            </a:r>
          </a:p>
          <a:p>
            <a:pPr marL="1069975" lvl="2" indent="-342900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Marketing is a purposeful activity. It is always to achieve the organizational objectives as well as satisfying customers.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1069975" lvl="2" indent="-342900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Organizational </a:t>
            </a:r>
            <a:r>
              <a:rPr lang="en-US" sz="1800" dirty="0">
                <a:solidFill>
                  <a:srgbClr val="000000"/>
                </a:solidFill>
              </a:rPr>
              <a:t>objective for a commercial organization may be profit and for a non-commercial organization it may be different (police wants to bring down crimes, and anti-tobacco campaign wants to eliminate tobacco consumption</a:t>
            </a:r>
            <a:r>
              <a:rPr lang="en-US" sz="1800" dirty="0" smtClean="0">
                <a:solidFill>
                  <a:srgbClr val="000000"/>
                </a:solidFill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7600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(features) of Marketing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marL="269875" lvl="1" indent="0" algn="just">
              <a:lnSpc>
                <a:spcPct val="150000"/>
              </a:lnSpc>
              <a:buSzPct val="10000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9</a:t>
            </a:r>
            <a:r>
              <a:rPr lang="en-US" sz="1800" b="1" dirty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.	Selection of Target Markets:</a:t>
            </a:r>
          </a:p>
          <a:p>
            <a:pPr marL="909955" lvl="2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No marketer can satisfy everyone in the market.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909955" lvl="2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A </a:t>
            </a:r>
            <a:r>
              <a:rPr lang="en-US" sz="1800" dirty="0">
                <a:solidFill>
                  <a:srgbClr val="000000"/>
                </a:solidFill>
              </a:rPr>
              <a:t>marketer has to select target markets rather than a quixotic attempt to win every market and be all things to all men.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909955" lvl="2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Not </a:t>
            </a:r>
            <a:r>
              <a:rPr lang="en-US" sz="1800" dirty="0">
                <a:solidFill>
                  <a:srgbClr val="000000"/>
                </a:solidFill>
              </a:rPr>
              <a:t>everyone likes the same diaper, shampoo or car.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909955" lvl="2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Therefore</a:t>
            </a:r>
            <a:r>
              <a:rPr lang="en-US" sz="1800" dirty="0">
                <a:solidFill>
                  <a:srgbClr val="000000"/>
                </a:solidFill>
              </a:rPr>
              <a:t>, marketers start with market segmentation, choosing a target groups (s), identifying target group needs and requirements and meeting these needs in a better way than the competitors through suitable marketing mix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en-US" sz="1800" b="0" dirty="0">
              <a:solidFill>
                <a:srgbClr val="000000"/>
              </a:solidFill>
            </a:endParaRPr>
          </a:p>
          <a:p>
            <a:pPr marL="269875" lvl="1" indent="0" algn="just">
              <a:lnSpc>
                <a:spcPct val="150000"/>
              </a:lnSpc>
              <a:buSzPct val="10000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10</a:t>
            </a:r>
            <a:r>
              <a:rPr lang="en-US" sz="1800" b="1" dirty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.	Beneficial to all the Stakeholders:</a:t>
            </a:r>
          </a:p>
          <a:p>
            <a:pPr marL="1069975" lvl="2" indent="-342900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Favoring one of the stakeholders at the cost of others cannot be marketing.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1069975" lvl="2" indent="-342900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Profit </a:t>
            </a:r>
            <a:r>
              <a:rPr lang="en-US" sz="1800" dirty="0">
                <a:solidFill>
                  <a:srgbClr val="000000"/>
                </a:solidFill>
              </a:rPr>
              <a:t>maximization, by hook or crook, may be beneficial to the firm, but customer will </a:t>
            </a:r>
            <a:r>
              <a:rPr lang="en-US" sz="1800" dirty="0" smtClean="0">
                <a:solidFill>
                  <a:srgbClr val="000000"/>
                </a:solidFill>
              </a:rPr>
              <a:t>lose.</a:t>
            </a:r>
          </a:p>
          <a:p>
            <a:pPr marL="1069975" lvl="2" indent="-342900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Making </a:t>
            </a:r>
            <a:r>
              <a:rPr lang="en-US" sz="1800" dirty="0">
                <a:solidFill>
                  <a:srgbClr val="000000"/>
                </a:solidFill>
              </a:rPr>
              <a:t>use of polythene bags may make convenience for the customers, but environment will suffer.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Marketing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2500" lnSpcReduction="20000"/>
          </a:bodyPr>
          <a:lstStyle/>
          <a:p>
            <a:pPr marL="269875" lvl="1" indent="0" algn="just">
              <a:lnSpc>
                <a:spcPct val="150000"/>
              </a:lnSpc>
              <a:buSzPct val="10000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.	Marketing Helps in Transfer, Exchange and Movement of Goods:</a:t>
            </a:r>
          </a:p>
          <a:p>
            <a:pPr marL="909955" lvl="2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Marketing is very helpful in transfer, exchange and movement of goods.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909955" lvl="2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Goods </a:t>
            </a:r>
            <a:r>
              <a:rPr lang="en-US" sz="1800" dirty="0">
                <a:solidFill>
                  <a:srgbClr val="000000"/>
                </a:solidFill>
              </a:rPr>
              <a:t>and services are made available to customers through various intermediaries’ viz., wholesalers and retailers etc.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909955" lvl="2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Marketing </a:t>
            </a:r>
            <a:r>
              <a:rPr lang="en-US" sz="1800" dirty="0">
                <a:solidFill>
                  <a:srgbClr val="000000"/>
                </a:solidFill>
              </a:rPr>
              <a:t>is helpful to both producers and consumers. To the former, it tells </a:t>
            </a:r>
            <a:r>
              <a:rPr lang="en-US" sz="1800" dirty="0" smtClean="0">
                <a:solidFill>
                  <a:srgbClr val="000000"/>
                </a:solidFill>
              </a:rPr>
              <a:t>about the </a:t>
            </a:r>
            <a:r>
              <a:rPr lang="en-US" sz="1800" dirty="0">
                <a:solidFill>
                  <a:srgbClr val="000000"/>
                </a:solidFill>
              </a:rPr>
              <a:t>specific needs and preferences of consumers and to the latter about the products that manufacturers can offer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en-US" sz="1800" b="0" dirty="0">
              <a:solidFill>
                <a:srgbClr val="000000"/>
              </a:solidFill>
            </a:endParaRPr>
          </a:p>
          <a:p>
            <a:pPr marL="269875" lvl="1" indent="0" algn="just">
              <a:lnSpc>
                <a:spcPct val="150000"/>
              </a:lnSpc>
              <a:buSzPct val="10000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2</a:t>
            </a:r>
            <a:r>
              <a:rPr lang="en-US" sz="1800" b="1" dirty="0">
                <a:solidFill>
                  <a:srgbClr val="000000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.	Marketing is Helpful in Raising and Maintaining the Standard of Living of the Community:</a:t>
            </a:r>
          </a:p>
          <a:p>
            <a:pPr marL="1069975" lvl="2" indent="-342900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Marketing is above all the giving of a standard of living to the community. Paul Mazur states, “Marketing is the delivery of standard of living”.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1069975" lvl="2" indent="-342900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Professor </a:t>
            </a:r>
            <a:r>
              <a:rPr lang="en-US" sz="1800" dirty="0">
                <a:solidFill>
                  <a:srgbClr val="000000"/>
                </a:solidFill>
              </a:rPr>
              <a:t>Malcolm McNair has further added that “Marketing is the creation and delivery of standard of living to the society”.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1069975" lvl="2" indent="-342900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By </a:t>
            </a:r>
            <a:r>
              <a:rPr lang="en-US" sz="1800" dirty="0">
                <a:solidFill>
                  <a:srgbClr val="000000"/>
                </a:solidFill>
              </a:rPr>
              <a:t>making available the uninterrupted supply of goods and services to consumers at a reasonable price, marketing has played an important role in raising and maintaining living standards of the community.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1069975" lvl="2" indent="-342900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Community </a:t>
            </a:r>
            <a:r>
              <a:rPr lang="en-US" sz="1800" dirty="0">
                <a:solidFill>
                  <a:srgbClr val="000000"/>
                </a:solidFill>
              </a:rPr>
              <a:t>comprises of three classes of people i.e., rich, middle and poor.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1069975" lvl="2" indent="-342900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Everything </a:t>
            </a:r>
            <a:r>
              <a:rPr lang="en-US" sz="1800" dirty="0">
                <a:solidFill>
                  <a:srgbClr val="000000"/>
                </a:solidFill>
              </a:rPr>
              <a:t>which is used by these different classes of people is supplied by marketing..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5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df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sdf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1785</Words>
  <Application>Microsoft Office PowerPoint</Application>
  <PresentationFormat>On-screen Show (4:3)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 Unicode MS</vt:lpstr>
      <vt:lpstr>Agency FB</vt:lpstr>
      <vt:lpstr>Andalus</vt:lpstr>
      <vt:lpstr>Arial</vt:lpstr>
      <vt:lpstr>Calibri</vt:lpstr>
      <vt:lpstr>Calibri Light</vt:lpstr>
      <vt:lpstr>Times New Roman</vt:lpstr>
      <vt:lpstr>Wingdings</vt:lpstr>
      <vt:lpstr>asdf</vt:lpstr>
      <vt:lpstr>Custom Design</vt:lpstr>
      <vt:lpstr>1_asdf</vt:lpstr>
      <vt:lpstr>PowerPoint Presentation</vt:lpstr>
      <vt:lpstr> </vt:lpstr>
      <vt:lpstr>Market, Marketing and Marketing management</vt:lpstr>
      <vt:lpstr>Characteristics (features) of Marketing Management</vt:lpstr>
      <vt:lpstr>Characteristics (features) of Marketing Management</vt:lpstr>
      <vt:lpstr>Characteristics (features) of Marketing Management</vt:lpstr>
      <vt:lpstr>Characteristics (features) of Marketing Management</vt:lpstr>
      <vt:lpstr>Characteristics (features) of Marketing Management</vt:lpstr>
      <vt:lpstr>Importance of Marketing Management</vt:lpstr>
      <vt:lpstr>Importance of Marketing Management</vt:lpstr>
      <vt:lpstr>Importance of Marketing Management</vt:lpstr>
      <vt:lpstr>Importance of Marketing Management</vt:lpstr>
      <vt:lpstr>Marketing Concepts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Asmat Ali</dc:creator>
  <cp:lastModifiedBy>HP</cp:lastModifiedBy>
  <cp:revision>475</cp:revision>
  <dcterms:created xsi:type="dcterms:W3CDTF">2006-08-16T00:00:00Z</dcterms:created>
  <dcterms:modified xsi:type="dcterms:W3CDTF">2021-05-04T06:27:03Z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