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13"/>
  </p:notesMasterIdLst>
  <p:handoutMasterIdLst>
    <p:handoutMasterId r:id="rId14"/>
  </p:handoutMasterIdLst>
  <p:sldIdLst>
    <p:sldId id="291" r:id="rId4"/>
    <p:sldId id="259" r:id="rId5"/>
    <p:sldId id="297" r:id="rId6"/>
    <p:sldId id="298" r:id="rId7"/>
    <p:sldId id="299" r:id="rId8"/>
    <p:sldId id="300" r:id="rId9"/>
    <p:sldId id="301" r:id="rId10"/>
    <p:sldId id="290" r:id="rId11"/>
    <p:sldId id="28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8BA"/>
    <a:srgbClr val="026AD4"/>
    <a:srgbClr val="026AE8"/>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1242" y="30"/>
      </p:cViewPr>
      <p:guideLst>
        <p:guide orient="horz" pos="2160"/>
        <p:guide pos="2867"/>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5/4/2021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5/4/2021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175" indent="-182880">
              <a:buFont typeface="Wingdings" panose="05000000000000000000" pitchFamily="2" charset="2"/>
              <a:buChar char="Ø"/>
              <a:defRPr/>
            </a:lvl2pPr>
            <a:lvl3pPr marL="567055"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t>5/4/2021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295"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295"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295" lvl="1" indent="0" algn="ctr">
              <a:buNone/>
            </a:pPr>
            <a:endParaRPr lang="en-US" sz="2800" dirty="0" smtClean="0">
              <a:latin typeface="Times New Roman" panose="02020603050405020304" pitchFamily="18" charset="0"/>
              <a:cs typeface="Times New Roman" panose="02020603050405020304" pitchFamily="18" charset="0"/>
            </a:endParaRPr>
          </a:p>
          <a:p>
            <a:pPr marL="201295"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16</a:t>
            </a:r>
            <a:endParaRPr lang="en-US" sz="2800" dirty="0" smtClean="0">
              <a:latin typeface="Times New Roman" panose="02020603050405020304" pitchFamily="18" charset="0"/>
              <a:cs typeface="Times New Roman" panose="02020603050405020304" pitchFamily="18" charset="0"/>
            </a:endParaRPr>
          </a:p>
          <a:p>
            <a:pPr marL="201295" lvl="1" indent="0">
              <a:buNone/>
            </a:pPr>
            <a:endParaRPr lang="en-US" dirty="0" smtClean="0"/>
          </a:p>
          <a:p>
            <a:pPr marL="201295" lvl="1" indent="0" algn="ctr">
              <a:buNone/>
            </a:pPr>
            <a:r>
              <a:rPr lang="en-US" dirty="0" smtClean="0">
                <a:latin typeface="Times New Roman" panose="02020603050405020304" pitchFamily="18" charset="0"/>
                <a:cs typeface="Times New Roman" panose="02020603050405020304" pitchFamily="18" charset="0"/>
              </a:rPr>
              <a:t>By</a:t>
            </a:r>
          </a:p>
          <a:p>
            <a:pPr marL="201295" lvl="1" indent="0" algn="ctr">
              <a:buNone/>
            </a:pPr>
            <a:r>
              <a:rPr lang="en-US" dirty="0" smtClean="0">
                <a:latin typeface="Times New Roman" panose="02020603050405020304" pitchFamily="18" charset="0"/>
                <a:cs typeface="Times New Roman" panose="02020603050405020304" pitchFamily="18" charset="0"/>
              </a:rPr>
              <a:t>ISLAM ZADA</a:t>
            </a:r>
          </a:p>
          <a:p>
            <a:pPr marL="201295" lvl="1" indent="0">
              <a:buNone/>
            </a:pPr>
            <a:endParaRPr lang="en-US" dirty="0" smtClean="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295"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r>
              <a:rPr lang="en-US" dirty="0"/>
              <a:t>Explain Span of Control</a:t>
            </a:r>
            <a:r>
              <a:rPr lang="en-US" dirty="0" smtClean="0"/>
              <a:t>.</a:t>
            </a:r>
          </a:p>
          <a:p>
            <a:r>
              <a:rPr lang="en-US" dirty="0"/>
              <a:t>Factors affecting Span of </a:t>
            </a:r>
            <a:r>
              <a:rPr lang="en-US" dirty="0" smtClean="0"/>
              <a:t>Control</a:t>
            </a:r>
          </a:p>
          <a:p>
            <a:r>
              <a:rPr lang="en-US" dirty="0" err="1" smtClean="0"/>
              <a:t>Departmentation</a:t>
            </a:r>
            <a:r>
              <a:rPr lang="en-US" dirty="0" smtClean="0"/>
              <a:t> (Departmentalization)</a:t>
            </a:r>
          </a:p>
          <a:p>
            <a:r>
              <a:rPr lang="en-US" dirty="0"/>
              <a:t>Advantages of </a:t>
            </a:r>
            <a:r>
              <a:rPr lang="en-US" dirty="0" err="1"/>
              <a:t>Departmentation</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of Control</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t>3</a:t>
            </a:fld>
            <a:endParaRPr lang="en-US" dirty="0"/>
          </a:p>
        </p:txBody>
      </p:sp>
      <p:sp>
        <p:nvSpPr>
          <p:cNvPr id="5" name="Content Placeholder 4"/>
          <p:cNvSpPr>
            <a:spLocks noGrp="1"/>
          </p:cNvSpPr>
          <p:nvPr>
            <p:ph idx="1"/>
          </p:nvPr>
        </p:nvSpPr>
        <p:spPr>
          <a:xfrm>
            <a:off x="35256" y="685800"/>
            <a:ext cx="9032544" cy="5611504"/>
          </a:xfrm>
        </p:spPr>
        <p:txBody>
          <a:bodyPr>
            <a:normAutofit fontScale="92500" lnSpcReduction="20000"/>
          </a:bodyPr>
          <a:lstStyle/>
          <a:p>
            <a:pPr marL="342900" algn="just">
              <a:lnSpc>
                <a:spcPct val="110000"/>
              </a:lnSpc>
              <a:buFont typeface="Wingdings" panose="05000000000000000000" charset="0"/>
              <a:buChar char="§"/>
            </a:pPr>
            <a:r>
              <a:rPr lang="en-US" sz="2600" dirty="0" smtClean="0">
                <a:solidFill>
                  <a:srgbClr val="000000"/>
                </a:solidFill>
                <a:latin typeface="Times New Roman" panose="02020603050405020304" pitchFamily="18" charset="0"/>
                <a:cs typeface="Times New Roman" panose="02020603050405020304" pitchFamily="18" charset="0"/>
              </a:rPr>
              <a:t>Span of Control:  </a:t>
            </a:r>
            <a:endParaRPr lang="en-US" sz="2600" dirty="0" smtClean="0">
              <a:solidFill>
                <a:srgbClr val="000000"/>
              </a:solidFill>
              <a:latin typeface="Times New Roman" panose="02020603050405020304" pitchFamily="18" charset="0"/>
              <a:cs typeface="Times New Roman" panose="02020603050405020304" pitchFamily="18" charset="0"/>
            </a:endParaRPr>
          </a:p>
          <a:p>
            <a:pPr marL="452755" lvl="1" algn="just">
              <a:lnSpc>
                <a:spcPct val="110000"/>
              </a:lnSpc>
            </a:pPr>
            <a:r>
              <a:rPr lang="en-US" sz="2400" dirty="0" smtClean="0">
                <a:solidFill>
                  <a:srgbClr val="000000"/>
                </a:solidFill>
                <a:latin typeface="Times New Roman" panose="02020603050405020304" pitchFamily="18" charset="0"/>
                <a:cs typeface="Times New Roman" panose="02020603050405020304" pitchFamily="18" charset="0"/>
              </a:rPr>
              <a:t>Span </a:t>
            </a:r>
            <a:r>
              <a:rPr lang="en-US" sz="2400" dirty="0">
                <a:solidFill>
                  <a:srgbClr val="000000"/>
                </a:solidFill>
                <a:latin typeface="Times New Roman" panose="02020603050405020304" pitchFamily="18" charset="0"/>
                <a:cs typeface="Times New Roman" panose="02020603050405020304" pitchFamily="18" charset="0"/>
              </a:rPr>
              <a:t>of Control means the number of subordinates that can be managed efficiently and effectively by a superior in an organization. </a:t>
            </a:r>
            <a:endParaRPr lang="en-US" sz="2400" dirty="0" smtClean="0">
              <a:solidFill>
                <a:srgbClr val="000000"/>
              </a:solidFill>
              <a:latin typeface="Times New Roman" panose="02020603050405020304" pitchFamily="18" charset="0"/>
              <a:cs typeface="Times New Roman" panose="02020603050405020304" pitchFamily="18" charset="0"/>
            </a:endParaRPr>
          </a:p>
          <a:p>
            <a:pPr marL="452755" lvl="1" algn="just">
              <a:lnSpc>
                <a:spcPct val="110000"/>
              </a:lnSpc>
            </a:pPr>
            <a:r>
              <a:rPr lang="en-US" sz="2400" dirty="0" smtClean="0">
                <a:solidFill>
                  <a:srgbClr val="000000"/>
                </a:solidFill>
                <a:latin typeface="Times New Roman" panose="02020603050405020304" pitchFamily="18" charset="0"/>
                <a:cs typeface="Times New Roman" panose="02020603050405020304" pitchFamily="18" charset="0"/>
              </a:rPr>
              <a:t>It </a:t>
            </a:r>
            <a:r>
              <a:rPr lang="en-US" sz="2400" dirty="0">
                <a:solidFill>
                  <a:srgbClr val="000000"/>
                </a:solidFill>
                <a:latin typeface="Times New Roman" panose="02020603050405020304" pitchFamily="18" charset="0"/>
                <a:cs typeface="Times New Roman" panose="02020603050405020304" pitchFamily="18" charset="0"/>
              </a:rPr>
              <a:t>suggests how the relations are designed between a superior and a subordinate in an organization.</a:t>
            </a:r>
          </a:p>
          <a:p>
            <a:pPr marL="269875" lvl="1" indent="0" algn="just">
              <a:lnSpc>
                <a:spcPct val="110000"/>
              </a:lnSpc>
              <a:buNone/>
            </a:pPr>
            <a:r>
              <a:rPr lang="en-US" sz="2400" dirty="0" smtClean="0">
                <a:solidFill>
                  <a:srgbClr val="000000"/>
                </a:solidFill>
                <a:latin typeface="Times New Roman" panose="02020603050405020304" pitchFamily="18" charset="0"/>
                <a:cs typeface="Times New Roman" panose="02020603050405020304" pitchFamily="18" charset="0"/>
              </a:rPr>
              <a:t>Span </a:t>
            </a:r>
            <a:r>
              <a:rPr lang="en-US" sz="2400" dirty="0">
                <a:solidFill>
                  <a:srgbClr val="000000"/>
                </a:solidFill>
                <a:latin typeface="Times New Roman" panose="02020603050405020304" pitchFamily="18" charset="0"/>
                <a:cs typeface="Times New Roman" panose="02020603050405020304" pitchFamily="18" charset="0"/>
              </a:rPr>
              <a:t>of control is of two types</a:t>
            </a:r>
            <a:r>
              <a:rPr lang="en-US" sz="2400" dirty="0" smtClean="0">
                <a:solidFill>
                  <a:srgbClr val="000000"/>
                </a:solidFill>
                <a:latin typeface="Times New Roman" panose="02020603050405020304" pitchFamily="18" charset="0"/>
                <a:cs typeface="Times New Roman" panose="02020603050405020304" pitchFamily="18" charset="0"/>
              </a:rPr>
              <a:t>:</a:t>
            </a:r>
          </a:p>
          <a:p>
            <a:pPr marL="635635" lvl="3" indent="0" algn="just">
              <a:lnSpc>
                <a:spcPct val="110000"/>
              </a:lnSpc>
              <a:buNone/>
            </a:pPr>
            <a:r>
              <a:rPr lang="en-US" sz="2400" b="1" dirty="0" smtClean="0">
                <a:solidFill>
                  <a:srgbClr val="000000"/>
                </a:solidFill>
                <a:latin typeface="Times New Roman" panose="02020603050405020304" pitchFamily="18" charset="0"/>
                <a:cs typeface="Times New Roman" panose="02020603050405020304" pitchFamily="18" charset="0"/>
              </a:rPr>
              <a:t>1. Narrow </a:t>
            </a:r>
            <a:r>
              <a:rPr lang="en-US" sz="2400" b="1" dirty="0">
                <a:solidFill>
                  <a:srgbClr val="000000"/>
                </a:solidFill>
                <a:latin typeface="Times New Roman" panose="02020603050405020304" pitchFamily="18" charset="0"/>
                <a:cs typeface="Times New Roman" panose="02020603050405020304" pitchFamily="18" charset="0"/>
              </a:rPr>
              <a:t>span of control: </a:t>
            </a:r>
            <a:endParaRPr lang="en-US" sz="2400" b="1" dirty="0" smtClean="0">
              <a:solidFill>
                <a:srgbClr val="000000"/>
              </a:solidFill>
              <a:latin typeface="Times New Roman" panose="02020603050405020304" pitchFamily="18" charset="0"/>
              <a:cs typeface="Times New Roman" panose="02020603050405020304" pitchFamily="18" charset="0"/>
            </a:endParaRPr>
          </a:p>
          <a:p>
            <a:pPr marL="612775" lvl="1" indent="-342900" algn="just">
              <a:lnSpc>
                <a:spcPct val="110000"/>
              </a:lnSpc>
            </a:pPr>
            <a:r>
              <a:rPr lang="en-US" sz="2400" dirty="0" smtClean="0">
                <a:solidFill>
                  <a:srgbClr val="000000"/>
                </a:solidFill>
                <a:latin typeface="Times New Roman" panose="02020603050405020304" pitchFamily="18" charset="0"/>
                <a:cs typeface="Times New Roman" panose="02020603050405020304" pitchFamily="18" charset="0"/>
              </a:rPr>
              <a:t>Narrow </a:t>
            </a:r>
            <a:r>
              <a:rPr lang="en-US" sz="2400" dirty="0">
                <a:solidFill>
                  <a:srgbClr val="000000"/>
                </a:solidFill>
                <a:latin typeface="Times New Roman" panose="02020603050405020304" pitchFamily="18" charset="0"/>
                <a:cs typeface="Times New Roman" panose="02020603050405020304" pitchFamily="18" charset="0"/>
              </a:rPr>
              <a:t>Span of control means a single manager or supervisor oversees few subordinates. </a:t>
            </a:r>
            <a:endParaRPr lang="en-US" sz="2400" dirty="0" smtClean="0">
              <a:solidFill>
                <a:srgbClr val="000000"/>
              </a:solidFill>
              <a:latin typeface="Times New Roman" panose="02020603050405020304" pitchFamily="18" charset="0"/>
              <a:cs typeface="Times New Roman" panose="02020603050405020304" pitchFamily="18" charset="0"/>
            </a:endParaRPr>
          </a:p>
          <a:p>
            <a:pPr marL="612775" lvl="1" indent="-342900" algn="just">
              <a:lnSpc>
                <a:spcPct val="110000"/>
              </a:lnSpc>
            </a:pPr>
            <a:r>
              <a:rPr lang="en-US" sz="2400" dirty="0" smtClean="0">
                <a:solidFill>
                  <a:srgbClr val="000000"/>
                </a:solidFill>
                <a:latin typeface="Times New Roman" panose="02020603050405020304" pitchFamily="18" charset="0"/>
                <a:cs typeface="Times New Roman" panose="02020603050405020304" pitchFamily="18" charset="0"/>
              </a:rPr>
              <a:t>This </a:t>
            </a:r>
            <a:r>
              <a:rPr lang="en-US" sz="2400" dirty="0">
                <a:solidFill>
                  <a:srgbClr val="000000"/>
                </a:solidFill>
                <a:latin typeface="Times New Roman" panose="02020603050405020304" pitchFamily="18" charset="0"/>
                <a:cs typeface="Times New Roman" panose="02020603050405020304" pitchFamily="18" charset="0"/>
              </a:rPr>
              <a:t>gives rise to a tall organizational structure.</a:t>
            </a:r>
          </a:p>
          <a:p>
            <a:pPr marL="635635" lvl="3" indent="0" algn="just">
              <a:lnSpc>
                <a:spcPct val="110000"/>
              </a:lnSpc>
              <a:buNone/>
            </a:pPr>
            <a:r>
              <a:rPr lang="en-US" sz="2400" b="1" dirty="0" smtClean="0">
                <a:solidFill>
                  <a:srgbClr val="000000"/>
                </a:solidFill>
                <a:latin typeface="Times New Roman" panose="02020603050405020304" pitchFamily="18" charset="0"/>
                <a:cs typeface="Times New Roman" panose="02020603050405020304" pitchFamily="18" charset="0"/>
              </a:rPr>
              <a:t>2. Wide </a:t>
            </a:r>
            <a:r>
              <a:rPr lang="en-US" sz="2400" b="1" dirty="0">
                <a:solidFill>
                  <a:srgbClr val="000000"/>
                </a:solidFill>
                <a:latin typeface="Times New Roman" panose="02020603050405020304" pitchFamily="18" charset="0"/>
                <a:cs typeface="Times New Roman" panose="02020603050405020304" pitchFamily="18" charset="0"/>
              </a:rPr>
              <a:t>span of control: </a:t>
            </a:r>
            <a:endParaRPr lang="en-US" sz="2400" b="1" dirty="0" smtClean="0">
              <a:solidFill>
                <a:srgbClr val="000000"/>
              </a:solidFill>
              <a:latin typeface="Times New Roman" panose="02020603050405020304" pitchFamily="18" charset="0"/>
              <a:cs typeface="Times New Roman" panose="02020603050405020304" pitchFamily="18" charset="0"/>
            </a:endParaRPr>
          </a:p>
          <a:p>
            <a:pPr marL="612775" lvl="1" indent="-342900" algn="just">
              <a:lnSpc>
                <a:spcPct val="110000"/>
              </a:lnSpc>
            </a:pPr>
            <a:r>
              <a:rPr lang="en-US" sz="2400" dirty="0" smtClean="0">
                <a:solidFill>
                  <a:srgbClr val="000000"/>
                </a:solidFill>
                <a:latin typeface="Times New Roman" panose="02020603050405020304" pitchFamily="18" charset="0"/>
                <a:cs typeface="Times New Roman" panose="02020603050405020304" pitchFamily="18" charset="0"/>
              </a:rPr>
              <a:t>Wide </a:t>
            </a:r>
            <a:r>
              <a:rPr lang="en-US" sz="2400" dirty="0">
                <a:solidFill>
                  <a:srgbClr val="000000"/>
                </a:solidFill>
                <a:latin typeface="Times New Roman" panose="02020603050405020304" pitchFamily="18" charset="0"/>
                <a:cs typeface="Times New Roman" panose="02020603050405020304" pitchFamily="18" charset="0"/>
              </a:rPr>
              <a:t>span of control means a single manager or supervisor oversees a large number of subordinates. </a:t>
            </a:r>
            <a:endParaRPr lang="en-US" sz="2400" dirty="0" smtClean="0">
              <a:solidFill>
                <a:srgbClr val="000000"/>
              </a:solidFill>
              <a:latin typeface="Times New Roman" panose="02020603050405020304" pitchFamily="18" charset="0"/>
              <a:cs typeface="Times New Roman" panose="02020603050405020304" pitchFamily="18" charset="0"/>
            </a:endParaRPr>
          </a:p>
          <a:p>
            <a:pPr marL="612775" lvl="1" indent="-342900" algn="just">
              <a:lnSpc>
                <a:spcPct val="110000"/>
              </a:lnSpc>
            </a:pPr>
            <a:r>
              <a:rPr lang="en-US" sz="2400" dirty="0" smtClean="0">
                <a:solidFill>
                  <a:srgbClr val="000000"/>
                </a:solidFill>
                <a:latin typeface="Times New Roman" panose="02020603050405020304" pitchFamily="18" charset="0"/>
                <a:cs typeface="Times New Roman" panose="02020603050405020304" pitchFamily="18" charset="0"/>
              </a:rPr>
              <a:t>This </a:t>
            </a:r>
            <a:r>
              <a:rPr lang="en-US" sz="2400" dirty="0">
                <a:solidFill>
                  <a:srgbClr val="000000"/>
                </a:solidFill>
                <a:latin typeface="Times New Roman" panose="02020603050405020304" pitchFamily="18" charset="0"/>
                <a:cs typeface="Times New Roman" panose="02020603050405020304" pitchFamily="18" charset="0"/>
              </a:rPr>
              <a:t>gives rise to a flat organizational structure.</a:t>
            </a:r>
          </a:p>
          <a:p>
            <a:pPr marL="452755" lvl="1" algn="just">
              <a:lnSpc>
                <a:spcPct val="110000"/>
              </a:lnSpc>
            </a:pPr>
            <a:endParaRPr lang="en-US"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10000"/>
              </a:lnSpc>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of Control</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t>4</a:t>
            </a:fld>
            <a:endParaRPr lang="en-US" dirty="0"/>
          </a:p>
        </p:txBody>
      </p:sp>
      <p:sp>
        <p:nvSpPr>
          <p:cNvPr id="5" name="Content Placeholder 4"/>
          <p:cNvSpPr>
            <a:spLocks noGrp="1"/>
          </p:cNvSpPr>
          <p:nvPr>
            <p:ph idx="1"/>
          </p:nvPr>
        </p:nvSpPr>
        <p:spPr>
          <a:xfrm>
            <a:off x="35256" y="685800"/>
            <a:ext cx="9032544" cy="5611504"/>
          </a:xfrm>
        </p:spPr>
        <p:txBody>
          <a:bodyPr>
            <a:normAutofit fontScale="92500" lnSpcReduction="10000"/>
          </a:bodyPr>
          <a:lstStyle/>
          <a:p>
            <a:pPr marL="342900" algn="just">
              <a:lnSpc>
                <a:spcPct val="15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Factors affecting Span of Control:  </a:t>
            </a:r>
            <a:endParaRPr lang="en-US" sz="2600" dirty="0" smtClean="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None/>
            </a:pPr>
            <a:r>
              <a:rPr lang="en-US" sz="2600" b="1" dirty="0" smtClean="0">
                <a:solidFill>
                  <a:srgbClr val="000000"/>
                </a:solidFill>
                <a:latin typeface="Times New Roman" panose="02020603050405020304" pitchFamily="18" charset="0"/>
                <a:cs typeface="Times New Roman" panose="02020603050405020304" pitchFamily="18" charset="0"/>
              </a:rPr>
              <a:t>1</a:t>
            </a:r>
            <a:r>
              <a:rPr lang="en-US" sz="2600" b="1" dirty="0">
                <a:solidFill>
                  <a:srgbClr val="000000"/>
                </a:solidFill>
                <a:latin typeface="Times New Roman" panose="02020603050405020304" pitchFamily="18" charset="0"/>
                <a:cs typeface="Times New Roman" panose="02020603050405020304" pitchFamily="18" charset="0"/>
              </a:rPr>
              <a:t>.	Job complexity: </a:t>
            </a:r>
            <a:endParaRPr lang="en-US" sz="26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pPr>
            <a:r>
              <a:rPr lang="en-US" sz="2600" b="0" dirty="0">
                <a:solidFill>
                  <a:srgbClr val="000000"/>
                </a:solidFill>
                <a:latin typeface="Times New Roman" panose="02020603050405020304" pitchFamily="18" charset="0"/>
                <a:cs typeface="Times New Roman" panose="02020603050405020304" pitchFamily="18" charset="0"/>
              </a:rPr>
              <a:t>Subordinate jobs that are complex, ambiguous, dynamic or otherwise complicated will likely require more management involvement and a narrower span of management</a:t>
            </a:r>
            <a:r>
              <a:rPr lang="en-US" sz="2600" b="0" dirty="0" smtClean="0">
                <a:solidFill>
                  <a:srgbClr val="000000"/>
                </a:solidFill>
                <a:latin typeface="Times New Roman" panose="02020603050405020304" pitchFamily="18" charset="0"/>
                <a:cs typeface="Times New Roman" panose="02020603050405020304" pitchFamily="18" charset="0"/>
              </a:rPr>
              <a:t>.</a:t>
            </a:r>
            <a:endParaRPr lang="en-US" sz="2600" b="0" dirty="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None/>
            </a:pPr>
            <a:r>
              <a:rPr lang="en-US" sz="2600" b="1" dirty="0" smtClean="0">
                <a:solidFill>
                  <a:srgbClr val="000000"/>
                </a:solidFill>
                <a:latin typeface="Times New Roman" panose="02020603050405020304" pitchFamily="18" charset="0"/>
                <a:cs typeface="Times New Roman" panose="02020603050405020304" pitchFamily="18" charset="0"/>
              </a:rPr>
              <a:t>2. Similarity </a:t>
            </a:r>
            <a:r>
              <a:rPr lang="en-US" sz="2600" b="1" dirty="0">
                <a:solidFill>
                  <a:srgbClr val="000000"/>
                </a:solidFill>
                <a:latin typeface="Times New Roman" panose="02020603050405020304" pitchFamily="18" charset="0"/>
                <a:cs typeface="Times New Roman" panose="02020603050405020304" pitchFamily="18" charset="0"/>
              </a:rPr>
              <a:t>of subordinate jobs: </a:t>
            </a:r>
            <a:endParaRPr lang="en-US" sz="2600" b="1" dirty="0" smtClean="0">
              <a:solidFill>
                <a:srgbClr val="000000"/>
              </a:solidFill>
              <a:latin typeface="Times New Roman" panose="02020603050405020304" pitchFamily="18" charset="0"/>
              <a:cs typeface="Times New Roman" panose="02020603050405020304" pitchFamily="18" charset="0"/>
            </a:endParaRPr>
          </a:p>
          <a:p>
            <a:pPr marL="502920" lvl="1" indent="-342900" algn="just">
              <a:lnSpc>
                <a:spcPct val="160000"/>
              </a:lnSpc>
              <a:spcBef>
                <a:spcPts val="600"/>
              </a:spcBef>
              <a:spcAft>
                <a:spcPts val="900"/>
              </a:spcAft>
              <a:buClr>
                <a:schemeClr val="tx1">
                  <a:lumMod val="50000"/>
                  <a:lumOff val="50000"/>
                </a:schemeClr>
              </a:buClr>
              <a:buSzPct val="82000"/>
              <a:buFont typeface="Wingdings" panose="05000000000000000000" pitchFamily="2" charset="2"/>
              <a:buChar char="Ø"/>
            </a:pPr>
            <a:r>
              <a:rPr lang="en-US" sz="2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The more similar and routine the tasks that subordinates are performing, the easier it is for a manager to supervise employees and the wider the span of management that will likely be effective</a:t>
            </a:r>
            <a:r>
              <a:rPr lang="en-US" sz="2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a:t>
            </a:r>
            <a:endParaRPr lang="en-US" sz="2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452755" lvl="1"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40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of Control</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t>5</a:t>
            </a:fld>
            <a:endParaRPr lang="en-US" dirty="0"/>
          </a:p>
        </p:txBody>
      </p:sp>
      <p:sp>
        <p:nvSpPr>
          <p:cNvPr id="5" name="Content Placeholder 4"/>
          <p:cNvSpPr>
            <a:spLocks noGrp="1"/>
          </p:cNvSpPr>
          <p:nvPr>
            <p:ph idx="1"/>
          </p:nvPr>
        </p:nvSpPr>
        <p:spPr>
          <a:xfrm>
            <a:off x="35256" y="685800"/>
            <a:ext cx="9032544" cy="5611504"/>
          </a:xfrm>
        </p:spPr>
        <p:txBody>
          <a:bodyPr>
            <a:normAutofit fontScale="77500" lnSpcReduction="20000"/>
          </a:bodyPr>
          <a:lstStyle/>
          <a:p>
            <a:pPr marL="342900" algn="just">
              <a:lnSpc>
                <a:spcPct val="15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Factors affecting Span of Control:  </a:t>
            </a:r>
            <a:endParaRPr lang="en-US" sz="2600" dirty="0" smtClean="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None/>
            </a:pPr>
            <a:r>
              <a:rPr lang="en-US" sz="2600" b="1" dirty="0" smtClean="0">
                <a:solidFill>
                  <a:srgbClr val="000000"/>
                </a:solidFill>
                <a:latin typeface="Times New Roman" panose="02020603050405020304" pitchFamily="18" charset="0"/>
                <a:cs typeface="Times New Roman" panose="02020603050405020304" pitchFamily="18" charset="0"/>
              </a:rPr>
              <a:t>3</a:t>
            </a:r>
            <a:r>
              <a:rPr lang="en-US" sz="2600" b="1" dirty="0">
                <a:solidFill>
                  <a:srgbClr val="000000"/>
                </a:solidFill>
                <a:latin typeface="Times New Roman" panose="02020603050405020304" pitchFamily="18" charset="0"/>
                <a:cs typeface="Times New Roman" panose="02020603050405020304" pitchFamily="18" charset="0"/>
              </a:rPr>
              <a:t>.	Physical proximity of subordinates:: </a:t>
            </a:r>
            <a:endParaRPr lang="en-US" sz="26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pPr>
            <a:r>
              <a:rPr lang="en-US" sz="2600" b="0" dirty="0">
                <a:solidFill>
                  <a:srgbClr val="000000"/>
                </a:solidFill>
                <a:latin typeface="Times New Roman" panose="02020603050405020304" pitchFamily="18" charset="0"/>
                <a:cs typeface="Times New Roman" panose="02020603050405020304" pitchFamily="18" charset="0"/>
              </a:rPr>
              <a:t>The more geographically dispersed a group of subordinates the more difficult it is for a manager to be in regular contact with them and the fewer employees a manager could reasonably oversee, resulting in a narrower span of management</a:t>
            </a:r>
            <a:r>
              <a:rPr lang="en-US" sz="2600" b="0" dirty="0" smtClean="0">
                <a:solidFill>
                  <a:srgbClr val="000000"/>
                </a:solidFill>
                <a:latin typeface="Times New Roman" panose="02020603050405020304" pitchFamily="18" charset="0"/>
                <a:cs typeface="Times New Roman" panose="02020603050405020304" pitchFamily="18" charset="0"/>
              </a:rPr>
              <a:t>.</a:t>
            </a:r>
            <a:endParaRPr lang="en-US" sz="2600" b="0" dirty="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None/>
            </a:pPr>
            <a:r>
              <a:rPr lang="en-US" sz="2600" b="1" dirty="0" smtClean="0">
                <a:solidFill>
                  <a:srgbClr val="000000"/>
                </a:solidFill>
                <a:latin typeface="Times New Roman" panose="02020603050405020304" pitchFamily="18" charset="0"/>
                <a:cs typeface="Times New Roman" panose="02020603050405020304" pitchFamily="18" charset="0"/>
              </a:rPr>
              <a:t>4</a:t>
            </a:r>
            <a:r>
              <a:rPr lang="en-US" sz="2600" b="1" dirty="0">
                <a:solidFill>
                  <a:srgbClr val="000000"/>
                </a:solidFill>
                <a:latin typeface="Times New Roman" panose="02020603050405020304" pitchFamily="18" charset="0"/>
                <a:cs typeface="Times New Roman" panose="02020603050405020304" pitchFamily="18" charset="0"/>
              </a:rPr>
              <a:t>.	Abilities of employees: </a:t>
            </a:r>
            <a:endParaRPr lang="en-US" sz="2600" b="1" dirty="0" smtClean="0">
              <a:solidFill>
                <a:srgbClr val="000000"/>
              </a:solidFill>
              <a:latin typeface="Times New Roman" panose="02020603050405020304" pitchFamily="18" charset="0"/>
              <a:cs typeface="Times New Roman" panose="02020603050405020304" pitchFamily="18" charset="0"/>
            </a:endParaRPr>
          </a:p>
          <a:p>
            <a:pPr marL="502920" lvl="1" indent="-342900" algn="just">
              <a:lnSpc>
                <a:spcPct val="160000"/>
              </a:lnSpc>
              <a:spcBef>
                <a:spcPts val="600"/>
              </a:spcBef>
              <a:spcAft>
                <a:spcPts val="900"/>
              </a:spcAft>
              <a:buClr>
                <a:schemeClr val="tx1">
                  <a:lumMod val="50000"/>
                  <a:lumOff val="50000"/>
                </a:schemeClr>
              </a:buClr>
              <a:buSzPct val="82000"/>
              <a:buFont typeface="Wingdings" panose="05000000000000000000" pitchFamily="2" charset="2"/>
              <a:buChar char="Ø"/>
            </a:pPr>
            <a:r>
              <a:rPr lang="en-US" sz="2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Managers who supervise employees that lack ability, motivation, or confidence will have to spend more time with each employee. </a:t>
            </a:r>
            <a:endParaRPr lang="en-US" sz="2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502920" lvl="1" indent="-342900" algn="just">
              <a:lnSpc>
                <a:spcPct val="160000"/>
              </a:lnSpc>
              <a:spcBef>
                <a:spcPts val="600"/>
              </a:spcBef>
              <a:spcAft>
                <a:spcPts val="900"/>
              </a:spcAft>
              <a:buClr>
                <a:schemeClr val="tx1">
                  <a:lumMod val="50000"/>
                  <a:lumOff val="50000"/>
                </a:schemeClr>
              </a:buClr>
              <a:buSzPct val="82000"/>
              <a:buFont typeface="Wingdings" panose="05000000000000000000" pitchFamily="2" charset="2"/>
              <a:buChar char="Ø"/>
            </a:pPr>
            <a:r>
              <a:rPr lang="en-US" sz="2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The </a:t>
            </a:r>
            <a:r>
              <a:rPr lang="en-US" sz="2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result will be that the manager cannot supervise as many employees and would be most effective with a narrower span of management</a:t>
            </a:r>
            <a:r>
              <a:rPr lang="en-US" sz="2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a:t>
            </a:r>
            <a:endParaRPr lang="en-US" sz="2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452755" lvl="1"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566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of Control</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t>6</a:t>
            </a:fld>
            <a:endParaRPr lang="en-US" dirty="0"/>
          </a:p>
        </p:txBody>
      </p:sp>
      <p:sp>
        <p:nvSpPr>
          <p:cNvPr id="5" name="Content Placeholder 4"/>
          <p:cNvSpPr>
            <a:spLocks noGrp="1"/>
          </p:cNvSpPr>
          <p:nvPr>
            <p:ph idx="1"/>
          </p:nvPr>
        </p:nvSpPr>
        <p:spPr>
          <a:xfrm>
            <a:off x="35256" y="685800"/>
            <a:ext cx="9032544" cy="5611504"/>
          </a:xfrm>
        </p:spPr>
        <p:txBody>
          <a:bodyPr>
            <a:normAutofit fontScale="77500" lnSpcReduction="20000"/>
          </a:bodyPr>
          <a:lstStyle/>
          <a:p>
            <a:pPr marL="342900" algn="just">
              <a:lnSpc>
                <a:spcPct val="15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Factors affecting Span of Control:  </a:t>
            </a:r>
            <a:endParaRPr lang="en-US" sz="2600" dirty="0" smtClean="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None/>
            </a:pPr>
            <a:r>
              <a:rPr lang="en-US" sz="2600" b="1" dirty="0" smtClean="0">
                <a:solidFill>
                  <a:srgbClr val="000000"/>
                </a:solidFill>
                <a:latin typeface="Times New Roman" panose="02020603050405020304" pitchFamily="18" charset="0"/>
                <a:cs typeface="Times New Roman" panose="02020603050405020304" pitchFamily="18" charset="0"/>
              </a:rPr>
              <a:t>5</a:t>
            </a:r>
            <a:r>
              <a:rPr lang="en-US" sz="2600" b="1" dirty="0">
                <a:solidFill>
                  <a:srgbClr val="000000"/>
                </a:solidFill>
                <a:latin typeface="Times New Roman" panose="02020603050405020304" pitchFamily="18" charset="0"/>
                <a:cs typeface="Times New Roman" panose="02020603050405020304" pitchFamily="18" charset="0"/>
              </a:rPr>
              <a:t>.	Abilities of the manager</a:t>
            </a:r>
            <a:r>
              <a:rPr lang="en-US" sz="2600" b="1" dirty="0" smtClean="0">
                <a:solidFill>
                  <a:srgbClr val="000000"/>
                </a:solidFill>
                <a:latin typeface="Times New Roman" panose="02020603050405020304" pitchFamily="18" charset="0"/>
                <a:cs typeface="Times New Roman" panose="02020603050405020304" pitchFamily="18" charset="0"/>
              </a:rPr>
              <a:t>: </a:t>
            </a:r>
          </a:p>
          <a:p>
            <a:pPr marL="502920" algn="just">
              <a:lnSpc>
                <a:spcPct val="150000"/>
              </a:lnSpc>
            </a:pPr>
            <a:r>
              <a:rPr lang="en-US" sz="2600" b="0" dirty="0">
                <a:solidFill>
                  <a:srgbClr val="000000"/>
                </a:solidFill>
                <a:latin typeface="Times New Roman" panose="02020603050405020304" pitchFamily="18" charset="0"/>
                <a:cs typeface="Times New Roman" panose="02020603050405020304" pitchFamily="18" charset="0"/>
              </a:rPr>
              <a:t>Some managers are better organized, better at explaining things to subordinates, and more efficient in performing their jobs.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pPr>
            <a:r>
              <a:rPr lang="en-US" sz="2600" b="0" dirty="0" smtClean="0">
                <a:solidFill>
                  <a:srgbClr val="000000"/>
                </a:solidFill>
                <a:latin typeface="Times New Roman" panose="02020603050405020304" pitchFamily="18" charset="0"/>
                <a:cs typeface="Times New Roman" panose="02020603050405020304" pitchFamily="18" charset="0"/>
              </a:rPr>
              <a:t>Such </a:t>
            </a:r>
            <a:r>
              <a:rPr lang="en-US" sz="2600" b="0" dirty="0">
                <a:solidFill>
                  <a:srgbClr val="000000"/>
                </a:solidFill>
                <a:latin typeface="Times New Roman" panose="02020603050405020304" pitchFamily="18" charset="0"/>
                <a:cs typeface="Times New Roman" panose="02020603050405020304" pitchFamily="18" charset="0"/>
              </a:rPr>
              <a:t>managers can function effectively with a wider span of management than a less skilled manager..</a:t>
            </a:r>
          </a:p>
          <a:p>
            <a:pPr marL="452755" lvl="2" indent="0" algn="just">
              <a:lnSpc>
                <a:spcPct val="150000"/>
              </a:lnSpc>
              <a:buNone/>
            </a:pPr>
            <a:r>
              <a:rPr lang="en-US" sz="2600" b="1" dirty="0" smtClean="0">
                <a:solidFill>
                  <a:srgbClr val="000000"/>
                </a:solidFill>
                <a:latin typeface="Times New Roman" panose="02020603050405020304" pitchFamily="18" charset="0"/>
                <a:cs typeface="Times New Roman" panose="02020603050405020304" pitchFamily="18" charset="0"/>
              </a:rPr>
              <a:t>6</a:t>
            </a:r>
            <a:r>
              <a:rPr lang="en-US" sz="2600" b="1" dirty="0">
                <a:solidFill>
                  <a:srgbClr val="000000"/>
                </a:solidFill>
                <a:latin typeface="Times New Roman" panose="02020603050405020304" pitchFamily="18" charset="0"/>
                <a:cs typeface="Times New Roman" panose="02020603050405020304" pitchFamily="18" charset="0"/>
              </a:rPr>
              <a:t>.	Technology: </a:t>
            </a:r>
            <a:endParaRPr lang="en-US" sz="2600" b="1" dirty="0" smtClean="0">
              <a:solidFill>
                <a:srgbClr val="000000"/>
              </a:solidFill>
              <a:latin typeface="Times New Roman" panose="02020603050405020304" pitchFamily="18" charset="0"/>
              <a:cs typeface="Times New Roman" panose="02020603050405020304" pitchFamily="18" charset="0"/>
            </a:endParaRPr>
          </a:p>
          <a:p>
            <a:pPr marL="502920" lvl="1" indent="-342900" algn="just">
              <a:lnSpc>
                <a:spcPct val="160000"/>
              </a:lnSpc>
              <a:spcBef>
                <a:spcPts val="600"/>
              </a:spcBef>
              <a:spcAft>
                <a:spcPts val="900"/>
              </a:spcAft>
              <a:buClr>
                <a:schemeClr val="tx1">
                  <a:lumMod val="50000"/>
                  <a:lumOff val="50000"/>
                </a:schemeClr>
              </a:buClr>
              <a:buSzPct val="82000"/>
              <a:buFont typeface="Wingdings" panose="05000000000000000000" pitchFamily="2" charset="2"/>
              <a:buChar char="Ø"/>
            </a:pPr>
            <a:r>
              <a:rPr lang="en-US" sz="2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Cell phones, email, and other forms of technology that facilitate communication and the exchange of information make it possible for managers to increase their spans of management over managers who do not have access to or who are unable to use the technology..</a:t>
            </a:r>
            <a:endParaRPr lang="en-US" sz="2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452755" lvl="1"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547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Departmentation</a:t>
            </a:r>
            <a:r>
              <a:rPr lang="en-US" dirty="0"/>
              <a:t> (Departmentalization)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t>7</a:t>
            </a:fld>
            <a:endParaRPr lang="en-US" dirty="0"/>
          </a:p>
        </p:txBody>
      </p:sp>
      <p:sp>
        <p:nvSpPr>
          <p:cNvPr id="5" name="Content Placeholder 4"/>
          <p:cNvSpPr>
            <a:spLocks noGrp="1"/>
          </p:cNvSpPr>
          <p:nvPr>
            <p:ph idx="1"/>
          </p:nvPr>
        </p:nvSpPr>
        <p:spPr>
          <a:xfrm>
            <a:off x="35256" y="685800"/>
            <a:ext cx="9032544" cy="5611504"/>
          </a:xfrm>
        </p:spPr>
        <p:txBody>
          <a:bodyPr>
            <a:normAutofit fontScale="70000" lnSpcReduction="20000"/>
          </a:bodyPr>
          <a:lstStyle/>
          <a:p>
            <a:pPr marL="342900" algn="just">
              <a:lnSpc>
                <a:spcPct val="150000"/>
              </a:lnSpc>
              <a:buFont typeface="Wingdings" panose="05000000000000000000" charset="0"/>
              <a:buChar char="§"/>
            </a:pPr>
            <a:r>
              <a:rPr lang="en-US" sz="2600" dirty="0" err="1">
                <a:solidFill>
                  <a:srgbClr val="000000"/>
                </a:solidFill>
                <a:latin typeface="Times New Roman" panose="02020603050405020304" pitchFamily="18" charset="0"/>
                <a:cs typeface="Times New Roman" panose="02020603050405020304" pitchFamily="18" charset="0"/>
              </a:rPr>
              <a:t>Departmentation</a:t>
            </a:r>
            <a:r>
              <a:rPr lang="en-US" sz="2600" dirty="0">
                <a:solidFill>
                  <a:srgbClr val="000000"/>
                </a:solidFill>
                <a:latin typeface="Times New Roman" panose="02020603050405020304" pitchFamily="18" charset="0"/>
                <a:cs typeface="Times New Roman" panose="02020603050405020304" pitchFamily="18" charset="0"/>
              </a:rPr>
              <a:t> (Departmentalization):  </a:t>
            </a:r>
            <a:endParaRPr lang="en-US" sz="260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pPr>
            <a:r>
              <a:rPr lang="en-US" sz="2600" b="0" dirty="0" smtClean="0">
                <a:solidFill>
                  <a:srgbClr val="000000"/>
                </a:solidFill>
                <a:latin typeface="Times New Roman" panose="02020603050405020304" pitchFamily="18" charset="0"/>
                <a:cs typeface="Times New Roman" panose="02020603050405020304" pitchFamily="18" charset="0"/>
              </a:rPr>
              <a:t>Departmentalization </a:t>
            </a:r>
            <a:r>
              <a:rPr lang="en-US" sz="2600" b="0" dirty="0">
                <a:solidFill>
                  <a:srgbClr val="000000"/>
                </a:solidFill>
                <a:latin typeface="Times New Roman" panose="02020603050405020304" pitchFamily="18" charset="0"/>
                <a:cs typeface="Times New Roman" panose="02020603050405020304" pitchFamily="18" charset="0"/>
              </a:rPr>
              <a:t>is an aspect of organizational design that includes the subdivision of a business into units based on their function or other criteria.</a:t>
            </a:r>
          </a:p>
          <a:p>
            <a:pPr marL="502920" algn="just">
              <a:lnSpc>
                <a:spcPct val="150000"/>
              </a:lnSpc>
            </a:pPr>
            <a:r>
              <a:rPr lang="en-US" sz="2600" b="0" dirty="0" smtClean="0">
                <a:solidFill>
                  <a:srgbClr val="000000"/>
                </a:solidFill>
                <a:latin typeface="Times New Roman" panose="02020603050405020304" pitchFamily="18" charset="0"/>
                <a:cs typeface="Times New Roman" panose="02020603050405020304" pitchFamily="18" charset="0"/>
              </a:rPr>
              <a:t>In </a:t>
            </a:r>
            <a:r>
              <a:rPr lang="en-US" sz="2600" b="0" dirty="0">
                <a:solidFill>
                  <a:srgbClr val="000000"/>
                </a:solidFill>
                <a:latin typeface="Times New Roman" panose="02020603050405020304" pitchFamily="18" charset="0"/>
                <a:cs typeface="Times New Roman" panose="02020603050405020304" pitchFamily="18" charset="0"/>
              </a:rPr>
              <a:t>departmentalization, similar activities are grouped together to form various departments.</a:t>
            </a:r>
          </a:p>
          <a:p>
            <a:pPr marL="502920" algn="just">
              <a:lnSpc>
                <a:spcPct val="150000"/>
              </a:lnSpc>
            </a:pPr>
            <a:r>
              <a:rPr lang="en-US" sz="2600" b="0" dirty="0" smtClean="0">
                <a:solidFill>
                  <a:srgbClr val="000000"/>
                </a:solidFill>
                <a:latin typeface="Times New Roman" panose="02020603050405020304" pitchFamily="18" charset="0"/>
                <a:cs typeface="Times New Roman" panose="02020603050405020304" pitchFamily="18" charset="0"/>
              </a:rPr>
              <a:t>For </a:t>
            </a:r>
            <a:r>
              <a:rPr lang="en-US" sz="2600" b="0" dirty="0">
                <a:solidFill>
                  <a:srgbClr val="000000"/>
                </a:solidFill>
                <a:latin typeface="Times New Roman" panose="02020603050405020304" pitchFamily="18" charset="0"/>
                <a:cs typeface="Times New Roman" panose="02020603050405020304" pitchFamily="18" charset="0"/>
              </a:rPr>
              <a:t>example, all the activities relating to accounts are grouped together to make the accounts department. Similarly, we have purchase department, production department, sales department, finance department, human resource (HR) department, etc.</a:t>
            </a:r>
          </a:p>
          <a:p>
            <a:pPr marL="502920" algn="just">
              <a:lnSpc>
                <a:spcPct val="150000"/>
              </a:lnSpc>
            </a:pPr>
            <a:r>
              <a:rPr lang="en-US" sz="2600" b="0" dirty="0" smtClean="0">
                <a:solidFill>
                  <a:srgbClr val="000000"/>
                </a:solidFill>
                <a:latin typeface="Times New Roman" panose="02020603050405020304" pitchFamily="18" charset="0"/>
                <a:cs typeface="Times New Roman" panose="02020603050405020304" pitchFamily="18" charset="0"/>
              </a:rPr>
              <a:t>So</a:t>
            </a:r>
            <a:r>
              <a:rPr lang="en-US" sz="2600" b="0" dirty="0">
                <a:solidFill>
                  <a:srgbClr val="000000"/>
                </a:solidFill>
                <a:latin typeface="Times New Roman" panose="02020603050405020304" pitchFamily="18" charset="0"/>
                <a:cs typeface="Times New Roman" panose="02020603050405020304" pitchFamily="18" charset="0"/>
              </a:rPr>
              <a:t>, departmentalization is the process of dividing the organization into different departments. It is the process by which an organization expands horizontally. There are many bases or types of departmentalization. A department consists of, head of department, specific functions and staff. The head of department (HOD) is responsible to the CEO of the organization for the functions of his department</a:t>
            </a:r>
            <a:r>
              <a:rPr lang="en-US" sz="2600" b="0" dirty="0" smtClean="0">
                <a:solidFill>
                  <a:srgbClr val="000000"/>
                </a:solidFill>
                <a:latin typeface="Times New Roman" panose="02020603050405020304" pitchFamily="18" charset="0"/>
                <a:cs typeface="Times New Roman" panose="02020603050405020304" pitchFamily="18" charset="0"/>
              </a:rPr>
              <a:t>.</a:t>
            </a: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249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t>Introduction </a:t>
            </a:r>
            <a:r>
              <a:rPr lang="en-US" dirty="0"/>
              <a:t>to Management, 13th Edition International Student Version, John R. </a:t>
            </a:r>
            <a:r>
              <a:rPr lang="en-US" dirty="0" err="1"/>
              <a:t>Schermerhorn</a:t>
            </a:r>
            <a:r>
              <a:rPr lang="en-US" dirty="0"/>
              <a:t> Jr., Daniel G. </a:t>
            </a:r>
            <a:r>
              <a:rPr lang="en-US" dirty="0" err="1"/>
              <a:t>Bachrach</a:t>
            </a:r>
            <a:r>
              <a:rPr lang="en-US" dirty="0"/>
              <a:t>, ISBN: 978-1-118-95118-7</a:t>
            </a:r>
          </a:p>
          <a:p>
            <a:pPr algn="just">
              <a:lnSpc>
                <a:spcPct val="150000"/>
              </a:lnSpc>
            </a:pPr>
            <a:r>
              <a:rPr lang="en-US" dirty="0" smtClean="0"/>
              <a:t>Introduction </a:t>
            </a:r>
            <a:r>
              <a:rPr lang="en-US" dirty="0"/>
              <a:t>to Management-4th Edition. Author(s):Richard </a:t>
            </a:r>
            <a:r>
              <a:rPr lang="en-US" dirty="0" err="1"/>
              <a:t>Pettinger</a:t>
            </a:r>
            <a:r>
              <a:rPr lang="en-US" dirty="0"/>
              <a:t>,   publisher: Red Globe </a:t>
            </a:r>
            <a:r>
              <a:rPr lang="en-US" dirty="0" smtClean="0"/>
              <a:t>Press.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667</Words>
  <Application>Microsoft Office PowerPoint</Application>
  <PresentationFormat>On-screen Show (4:3)</PresentationFormat>
  <Paragraphs>66</Paragraphs>
  <Slides>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9</vt:i4>
      </vt:variant>
    </vt:vector>
  </HeadingPairs>
  <TitlesOfParts>
    <vt:vector size="20"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Span of Control</vt:lpstr>
      <vt:lpstr>Span of Control</vt:lpstr>
      <vt:lpstr>Span of Control</vt:lpstr>
      <vt:lpstr>Span of Control</vt:lpstr>
      <vt:lpstr>Departmentation (Departmentalization)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498</cp:revision>
  <dcterms:created xsi:type="dcterms:W3CDTF">2006-08-16T00:00:00Z</dcterms:created>
  <dcterms:modified xsi:type="dcterms:W3CDTF">2021-05-04T07:09:57Z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