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</p:sldMasterIdLst>
  <p:notesMasterIdLst>
    <p:notesMasterId r:id="rId21"/>
  </p:notesMasterIdLst>
  <p:handoutMasterIdLst>
    <p:handoutMasterId r:id="rId22"/>
  </p:handoutMasterIdLst>
  <p:sldIdLst>
    <p:sldId id="291" r:id="rId4"/>
    <p:sldId id="259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303" r:id="rId15"/>
    <p:sldId id="307" r:id="rId16"/>
    <p:sldId id="308" r:id="rId17"/>
    <p:sldId id="309" r:id="rId18"/>
    <p:sldId id="290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8BA"/>
    <a:srgbClr val="026AD4"/>
    <a:srgbClr val="026AE8"/>
    <a:srgbClr val="009ED6"/>
    <a:srgbClr val="D2FEB4"/>
    <a:srgbClr val="719F1D"/>
    <a:srgbClr val="C4FE9C"/>
    <a:srgbClr val="DAFEC2"/>
    <a:srgbClr val="60B018"/>
    <a:srgbClr val="8B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>
      <p:cViewPr varScale="1">
        <p:scale>
          <a:sx n="70" d="100"/>
          <a:sy n="70" d="100"/>
        </p:scale>
        <p:origin x="1242" y="54"/>
      </p:cViewPr>
      <p:guideLst>
        <p:guide orient="horz" pos="2160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2BC5-697F-4AD6-A6ED-13259B29EF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49F1-37EB-4BEE-B0AD-CB3390CB38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5A38-68A7-4133-8C22-F8610ABCE06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966-7D49-4521-882F-70C981C6D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lide fo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7658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3249828" y="0"/>
            <a:ext cx="48006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594359"/>
            <a:ext cx="2794707" cy="19202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1878" y="838200"/>
            <a:ext cx="5283522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ü"/>
              <a:defRPr sz="2200"/>
            </a:lvl1pPr>
            <a:lvl2pPr marL="384175" indent="-182880">
              <a:buFont typeface="Wingdings" panose="05000000000000000000" pitchFamily="2" charset="2"/>
              <a:buChar char="Ø"/>
              <a:defRPr/>
            </a:lvl2pPr>
            <a:lvl3pPr marL="567055" indent="-182880">
              <a:buFont typeface="Wingdings" panose="05000000000000000000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4876800"/>
            <a:ext cx="2400300" cy="142840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3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Authors Info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43209" y="279742"/>
            <a:ext cx="13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Outlines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175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7055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93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81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64389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090" y="0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 rot="10800000"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1143000" y="2508239"/>
            <a:ext cx="6781800" cy="2332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Any Questions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?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5632440"/>
            <a:ext cx="9144001" cy="122986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-4302"/>
            <a:ext cx="9144001" cy="136954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219200"/>
            <a:ext cx="8880144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rgbClr val="00B0F0"/>
              </a:buClr>
              <a:buSzPct val="99000"/>
              <a:buFont typeface="Wingdings" panose="05000000000000000000" pitchFamily="2" charset="2"/>
              <a:buChar char="§"/>
              <a:defRPr sz="22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defRPr>
            </a:lvl1pPr>
            <a:lvl2pPr marL="384175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7055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93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81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 txBox="1"/>
          <p:nvPr userDrawn="1"/>
        </p:nvSpPr>
        <p:spPr>
          <a:xfrm>
            <a:off x="0" y="0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itle Placeholder 1"/>
          <p:cNvSpPr txBox="1"/>
          <p:nvPr userDrawn="1"/>
        </p:nvSpPr>
        <p:spPr>
          <a:xfrm rot="10800000">
            <a:off x="0" y="5992504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191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596742"/>
            <a:ext cx="9144001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/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 txBox="1"/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Topic</a:t>
            </a:r>
          </a:p>
          <a:p>
            <a:pPr lvl="3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E8">
                  <a:shade val="30000"/>
                  <a:satMod val="115000"/>
                </a:srgbClr>
              </a:gs>
              <a:gs pos="50000">
                <a:srgbClr val="026AE8">
                  <a:shade val="67500"/>
                  <a:satMod val="115000"/>
                </a:srgbClr>
              </a:gs>
              <a:gs pos="100000">
                <a:srgbClr val="026AE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22D5-09A0-4336-890E-E0F066D69F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E8CE-2593-46E6-B9F1-1E05466F3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/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BD582C">
                    <a:lumMod val="75000"/>
                  </a:srgbClr>
                </a:solidFill>
              </a:rPr>
              <a:t>Click to edit Master title style</a:t>
            </a:r>
            <a:endParaRPr lang="en-US" dirty="0">
              <a:solidFill>
                <a:srgbClr val="BD582C">
                  <a:lumMod val="75000"/>
                </a:srgbClr>
              </a:solidFill>
            </a:endParaRPr>
          </a:p>
        </p:txBody>
      </p:sp>
      <p:sp>
        <p:nvSpPr>
          <p:cNvPr id="16" name="Content Placeholder 2"/>
          <p:cNvSpPr txBox="1"/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Click to add text</a:t>
            </a:r>
          </a:p>
          <a:p>
            <a:pPr lvl="2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Topic</a:t>
            </a:r>
          </a:p>
          <a:p>
            <a:pPr lvl="3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Subtopic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04686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Introduction To Computer &amp; ICT – by Dr. Rahman Ali &amp; Asmat Ali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295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  <a:p>
            <a:pPr marL="201295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GC152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17</a:t>
            </a:r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01295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ZADA</a:t>
            </a:r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lang="en-US" dirty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lang="en-US" dirty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295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1</a:t>
            </a:r>
            <a:r>
              <a:rPr lang="en-US" i="1" dirty="0" smtClean="0"/>
              <a:t>. Survey </a:t>
            </a:r>
            <a:r>
              <a:rPr lang="en-US" i="1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799"/>
            <a:ext cx="9032544" cy="591094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Delphi Method: </a:t>
            </a:r>
            <a:endParaRPr lang="en-US" sz="2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Refers to a group decision-making technique of forecasting demand.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method, questions are individually asked from a group of experts to obtain their opinions on demand for products in future.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are repeatedly asked until a consensus is obtained.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addition, in this method, each expert is provided information regarding the estimates made by other experts in the group, so that he/she can revise his/her estimates with respect to others’ estimates.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way, the forecasts are cross checked among experts to reach more accurate decision making.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is allowed to react or provide suggestions on others’ estimates.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names of experts are kept anonymous while exchanging estimates among experts to facilitate fair judgment and reduce halo effect.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advantage of this method is that it is time and cost effective as a number of experts are approached in a short time without spending on other resources.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this method may lead to subjective decision making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1. Survey </a:t>
            </a:r>
            <a:r>
              <a:rPr lang="en-US" i="1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799"/>
            <a:ext cx="9032544" cy="591094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Market Experiment Method: </a:t>
            </a:r>
            <a:endParaRPr lang="en-US" sz="2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collecting necessary information regarding the current and future demand for a product.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carries out the studies and experiments on consumer behavior under actual market conditions.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method, some areas of markets are selected with similar features, such as population,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levels, cultural background, and tastes of consumers.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experiments are carried out with the help of changing prices and expenditure, so that the resultant changes in the demand are recorded.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help in forecasting future demand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2. Statistical </a:t>
            </a:r>
            <a:r>
              <a:rPr lang="en-US" i="1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Trend Projection Method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or least square method is the classical method of business forecasting.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method, a large amount of reliable data is required for forecasting demand.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addition, this method assumes that the factors, such as sales and demand, responsible for past trends would remain the same in future.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method, sales forecasts are made through analysis of past data taken from previous year’s books of accounts.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of new organizations, sales data is taken from organizations already existing in the same industry.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uses time-series data on sales for forecasting the demand of a product.</a:t>
            </a: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2.  Statistical </a:t>
            </a:r>
            <a:r>
              <a:rPr lang="en-US" i="1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Barometric Method</a:t>
            </a: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70000"/>
              </a:lnSpc>
            </a:pP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barometric method, demand is predicted on the basis of past events or key variables occurring in the present. </a:t>
            </a:r>
            <a:endParaRPr lang="en-US" sz="2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70000"/>
              </a:lnSpc>
            </a:pP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is also used to predict various economic indicators, such as saving, investment, and income. </a:t>
            </a:r>
            <a:endParaRPr lang="en-US" sz="2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70000"/>
              </a:lnSpc>
            </a:pP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helps in determining the general trend of business activities. For example, suppose government allots land to the XYZ society for constructing buildings. </a:t>
            </a:r>
            <a:endParaRPr lang="en-US" sz="2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70000"/>
              </a:lnSpc>
            </a:pP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there would be high demand for cement, bricks, and steel. </a:t>
            </a:r>
            <a:endParaRPr lang="en-US" sz="2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70000"/>
              </a:lnSpc>
            </a:pP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advantage of this method is that it is applicable even in the absence of past data. </a:t>
            </a:r>
            <a:endParaRPr lang="en-US" sz="2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70000"/>
              </a:lnSpc>
            </a:pP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this method is not applicable in case of new products</a:t>
            </a: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2755" lvl="1" indent="-342900" algn="just">
              <a:lnSpc>
                <a:spcPct val="170000"/>
              </a:lnSpc>
            </a:pP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it loses its applicability when there is no time lag between economic indicator and demand</a:t>
            </a: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9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2. Statistical </a:t>
            </a:r>
            <a:r>
              <a:rPr lang="en-US" i="1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Econometric Methods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 methods combine statistical tools with economic theories for forecasting.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forecasts made by this method are very reliable than any other method.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econometric model consists of two types of methods namely, regression model and simultaneous equations model</a:t>
            </a: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2. Statistical </a:t>
            </a:r>
            <a:r>
              <a:rPr lang="en-US" i="1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Other Statistical Measures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 from statistical methods, there are other methods for demand forecasting.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are very specific and used for only particular datasets.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there usage cannot be generalized for all types of research.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statistical measures are index number, time series analysis, decision tree analysis etc.</a:t>
            </a: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mtClean="0"/>
              <a:t>Mcgraw.Hill.Software_Project_Management_2nd_Edition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94359"/>
            <a:ext cx="2971799" cy="1920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Demand </a:t>
            </a:r>
            <a:r>
              <a:rPr lang="en-US" dirty="0" smtClean="0"/>
              <a:t>Forecasting.</a:t>
            </a:r>
          </a:p>
          <a:p>
            <a:r>
              <a:rPr lang="en-US" dirty="0" smtClean="0"/>
              <a:t>Characteristics </a:t>
            </a:r>
            <a:r>
              <a:rPr lang="en-US" dirty="0"/>
              <a:t>of Demand </a:t>
            </a:r>
            <a:r>
              <a:rPr lang="en-US" dirty="0" smtClean="0"/>
              <a:t>Forecasting</a:t>
            </a:r>
          </a:p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smtClean="0"/>
              <a:t>Forecasting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Survey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Statistical methods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/>
          </a:bodyPr>
          <a:lstStyle/>
          <a:p>
            <a:pPr marL="342900"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Forecasting:  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is predicting future demand for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product.</a:t>
            </a:r>
          </a:p>
          <a:p>
            <a:pPr marL="452755" lvl="1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words it refers to the prediction of probable demand for a product or a service on the basis of the past events and normal trends in the present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Characteristics of Demand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 fontScale="62500" lnSpcReduction="20000"/>
          </a:bodyPr>
          <a:lstStyle/>
          <a:p>
            <a:pPr marL="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Demand Forecasting:  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2" indent="0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Accuracy: </a:t>
            </a:r>
          </a:p>
          <a:p>
            <a:pPr marL="502920" algn="just">
              <a:lnSpc>
                <a:spcPct val="150000"/>
              </a:lnSpc>
            </a:pP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important plants are prepared on the basis of forecasts. In case of wrong forecasting, the business may be in trouble and suffer heavy losses. </a:t>
            </a:r>
            <a:endParaRPr lang="en-US" sz="26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50000"/>
              </a:lnSpc>
            </a:pP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have such forecasting system which amounts to maximum accuracy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2" indent="0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Simplicity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1" indent="-342900" algn="just">
              <a:lnSpc>
                <a:spcPct val="16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Forecasting method should be as simple as possible. 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502920" lvl="1" indent="-342900" algn="just">
              <a:lnSpc>
                <a:spcPct val="16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it is difficult or technical then the person, who is engaged in forecasting job, will not do his job properly and there will be chances always for mistake. 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502920" lvl="1" indent="-342900" algn="just">
              <a:lnSpc>
                <a:spcPct val="16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Some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information’s may also require being collected from outsiders. 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502920" lvl="1" indent="-342900" algn="just">
              <a:lnSpc>
                <a:spcPct val="16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his method is complex or difficult then they may not be able to reply reasonably and accurately..</a:t>
            </a:r>
          </a:p>
          <a:p>
            <a:pPr marL="452755" lvl="1"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 indent="0" algn="just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Characteristics of Demand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 fontScale="85000" lnSpcReduction="10000"/>
          </a:bodyPr>
          <a:lstStyle/>
          <a:p>
            <a:pPr marL="452755" lvl="2" indent="0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Availability: </a:t>
            </a:r>
            <a:endParaRPr lang="en-US" sz="2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50000"/>
              </a:lnSpc>
            </a:pP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objects and scope of forecasting should be as such as the relevant information are collected immediately with reasonable accuracy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2755" lvl="2" indent="0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Stability: </a:t>
            </a:r>
          </a:p>
          <a:p>
            <a:pPr marL="502920" lvl="1" indent="-342900" algn="just">
              <a:lnSpc>
                <a:spcPct val="16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data of forecasting must be such wherein the future changes are expected to be minimum and are reliable for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planning.</a:t>
            </a:r>
          </a:p>
          <a:p>
            <a:pPr marL="160020" lvl="1" indent="0" algn="just">
              <a:lnSpc>
                <a:spcPct val="16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5. Economy:</a:t>
            </a:r>
          </a:p>
          <a:p>
            <a:pPr marL="617220" lvl="1" indent="-457200" algn="just">
              <a:lnSpc>
                <a:spcPct val="16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Costs must be weighed against the importance of the forecast to the operations of the business.</a:t>
            </a:r>
          </a:p>
          <a:p>
            <a:pPr marL="452755" lvl="1"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 indent="0" algn="just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Characteristics of Demand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 fontScale="92500" lnSpcReduction="10000"/>
          </a:bodyPr>
          <a:lstStyle/>
          <a:p>
            <a:pPr marL="452755" lvl="2" indent="0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Utility: </a:t>
            </a:r>
            <a:endParaRPr lang="en-US" sz="2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50000"/>
              </a:lnSpc>
            </a:pP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forecasting techniques must be easily understandable and reliable to the management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2755" lvl="2" indent="0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Consistency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02920" lvl="1" indent="-342900" algn="just">
              <a:lnSpc>
                <a:spcPct val="16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forecaster has to deal with various components which are independent. 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502920" lvl="1" indent="-342900" algn="just">
              <a:lnSpc>
                <a:spcPct val="160000"/>
              </a:lnSpc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he does not make an adjustment in one component to bring it in line with a forecast of another, he would achieve a whole which would appear consistent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 indent="0" algn="just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Methods of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forecasting:  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approaches od demand 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lvl="1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Survey methods</a:t>
            </a:r>
          </a:p>
          <a:p>
            <a:pPr marL="109855" lvl="1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Statistical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 indent="0" algn="just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Methods of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Survey methods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Experts’ Opinion 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</a:p>
          <a:p>
            <a:pPr marL="109855" lvl="1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	Delphi Method: </a:t>
            </a:r>
          </a:p>
          <a:p>
            <a:pPr marL="658495" lvl="4" indent="0" algn="just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Experiment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 indent="0" algn="just">
              <a:lnSpc>
                <a:spcPct val="150000"/>
              </a:lnSpc>
              <a:buNone/>
            </a:pP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1. Survey </a:t>
            </a:r>
            <a:r>
              <a:rPr lang="en-US" i="1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</a:t>
            </a:r>
            <a:r>
              <a:rPr lang="en-US" sz="4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Experts’ Opinion 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method in which experts are requested to provide their opinion about the product.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an organization, sales representatives act as experts who can assess the demand for the product in different areas, regions, or cities.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representatives are in close touch with consumers; therefore, they are well aware of the consumers’ future purchase plans, their reactions to market change, and their perceptions for other competing products.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indent="-3429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approximate estimate of the demand for the organization’s products. This method is quite simple and less expensive.</a:t>
            </a:r>
            <a:endParaRPr 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1247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Agency FB</vt:lpstr>
      <vt:lpstr>Andalus</vt:lpstr>
      <vt:lpstr>Arial</vt:lpstr>
      <vt:lpstr>Calibri</vt:lpstr>
      <vt:lpstr>Calibri Light</vt:lpstr>
      <vt:lpstr>Times New Roman</vt:lpstr>
      <vt:lpstr>Wingdings</vt:lpstr>
      <vt:lpstr>asdf</vt:lpstr>
      <vt:lpstr>Custom Design</vt:lpstr>
      <vt:lpstr>1_asdf</vt:lpstr>
      <vt:lpstr>PowerPoint Presentation</vt:lpstr>
      <vt:lpstr> </vt:lpstr>
      <vt:lpstr>Demand Forecasting</vt:lpstr>
      <vt:lpstr>Characteristics of Demand Forecasting</vt:lpstr>
      <vt:lpstr>Characteristics of Demand Forecasting</vt:lpstr>
      <vt:lpstr>Characteristics of Demand Forecasting</vt:lpstr>
      <vt:lpstr>Methods of forecasting</vt:lpstr>
      <vt:lpstr>Methods of forecasting</vt:lpstr>
      <vt:lpstr>1. Survey methods</vt:lpstr>
      <vt:lpstr>1. Survey methods</vt:lpstr>
      <vt:lpstr>1. Survey methods</vt:lpstr>
      <vt:lpstr>2. Statistical methods</vt:lpstr>
      <vt:lpstr>2.  Statistical methods</vt:lpstr>
      <vt:lpstr>2. Statistical methods</vt:lpstr>
      <vt:lpstr>2. Statistical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 Ali</dc:creator>
  <cp:lastModifiedBy>HP</cp:lastModifiedBy>
  <cp:revision>545</cp:revision>
  <dcterms:created xsi:type="dcterms:W3CDTF">2006-08-16T00:00:00Z</dcterms:created>
  <dcterms:modified xsi:type="dcterms:W3CDTF">2021-05-06T10:43:15Z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