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Lst>
  <p:notesMasterIdLst>
    <p:notesMasterId r:id="rId15"/>
  </p:notesMasterIdLst>
  <p:handoutMasterIdLst>
    <p:handoutMasterId r:id="rId16"/>
  </p:handoutMasterIdLst>
  <p:sldIdLst>
    <p:sldId id="291" r:id="rId4"/>
    <p:sldId id="259" r:id="rId5"/>
    <p:sldId id="297" r:id="rId6"/>
    <p:sldId id="298" r:id="rId7"/>
    <p:sldId id="310" r:id="rId8"/>
    <p:sldId id="311" r:id="rId9"/>
    <p:sldId id="312" r:id="rId10"/>
    <p:sldId id="301" r:id="rId11"/>
    <p:sldId id="313" r:id="rId12"/>
    <p:sldId id="290" r:id="rId13"/>
    <p:sldId id="28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AE8"/>
    <a:srgbClr val="8238BA"/>
    <a:srgbClr val="026AD4"/>
    <a:srgbClr val="009ED6"/>
    <a:srgbClr val="D2FEB4"/>
    <a:srgbClr val="719F1D"/>
    <a:srgbClr val="C4FE9C"/>
    <a:srgbClr val="DAFEC2"/>
    <a:srgbClr val="60B018"/>
    <a:srgbClr val="8B5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p:cViewPr varScale="1">
        <p:scale>
          <a:sx n="70" d="100"/>
          <a:sy n="70" d="100"/>
        </p:scale>
        <p:origin x="744" y="54"/>
      </p:cViewPr>
      <p:guideLst>
        <p:guide orient="horz" pos="2160"/>
        <p:guide pos="2867"/>
      </p:guideLst>
    </p:cSldViewPr>
  </p:slideViewPr>
  <p:notesTextViewPr>
    <p:cViewPr>
      <p:scale>
        <a:sx n="100" d="100"/>
        <a:sy n="100" d="100"/>
      </p:scale>
      <p:origin x="0" y="0"/>
    </p:cViewPr>
  </p:notesTextViewPr>
  <p:notesViewPr>
    <p:cSldViewPr>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312BC5-697F-4AD6-A6ED-13259B29EF34}" type="datetimeFigureOut">
              <a:rPr lang="en-US" smtClean="0"/>
              <a:t>5/20/2021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F949F1-37EB-4BEE-B0AD-CB3390CB38E2}"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35A38-68A7-4133-8C22-F8610ABCE063}" type="datetimeFigureOut">
              <a:rPr lang="en-US" smtClean="0"/>
              <a:t>5/20/2021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4966-7D49-4521-882F-70C981C6D4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Tx" preserve="1">
  <p:cSld name="Slide for Title Page">
    <p:spTree>
      <p:nvGrpSpPr>
        <p:cNvPr id="1" name=""/>
        <p:cNvGrpSpPr/>
        <p:nvPr/>
      </p:nvGrpSpPr>
      <p:grpSpPr>
        <a:xfrm>
          <a:off x="0" y="0"/>
          <a:ext cx="0" cy="0"/>
          <a:chOff x="0" y="0"/>
          <a:chExt cx="0" cy="0"/>
        </a:xfrm>
      </p:grpSpPr>
      <p:sp>
        <p:nvSpPr>
          <p:cNvPr id="8" name="Rectangle 7"/>
          <p:cNvSpPr/>
          <p:nvPr/>
        </p:nvSpPr>
        <p:spPr>
          <a:xfrm>
            <a:off x="14" y="0"/>
            <a:ext cx="3276587"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3249828" y="0"/>
            <a:ext cx="48006" cy="6858000"/>
          </a:xfrm>
          <a:prstGeom prst="rect">
            <a:avLst/>
          </a:prstGeom>
          <a:solidFill>
            <a:srgbClr val="92D05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228601" y="594359"/>
            <a:ext cx="2794707" cy="1920242"/>
          </a:xfrm>
          <a:prstGeom prst="rect">
            <a:avLst/>
          </a:prstGeom>
        </p:spPr>
        <p:txBody>
          <a:bodyPr anchor="b">
            <a:normAutofit/>
          </a:bodyPr>
          <a:lstStyle>
            <a:lvl1pPr algn="l">
              <a:defRPr sz="3600" b="0">
                <a:solidFill>
                  <a:srgbClr val="FFFFFF"/>
                </a:solidFill>
                <a:latin typeface="Agency FB" panose="020B0503020202020204" pitchFamily="34" charset="0"/>
              </a:defRPr>
            </a:lvl1pPr>
          </a:lstStyle>
          <a:p>
            <a:r>
              <a:rPr lang="en-US" dirty="0" smtClean="0"/>
              <a:t>Chapter Name</a:t>
            </a:r>
            <a:endParaRPr lang="en-US" dirty="0"/>
          </a:p>
        </p:txBody>
      </p:sp>
      <p:sp>
        <p:nvSpPr>
          <p:cNvPr id="3" name="Content Placeholder 2"/>
          <p:cNvSpPr>
            <a:spLocks noGrp="1"/>
          </p:cNvSpPr>
          <p:nvPr>
            <p:ph idx="1" hasCustomPrompt="1"/>
          </p:nvPr>
        </p:nvSpPr>
        <p:spPr>
          <a:xfrm>
            <a:off x="3631878" y="838200"/>
            <a:ext cx="5283522" cy="5791200"/>
          </a:xfrm>
          <a:prstGeom prst="rect">
            <a:avLst/>
          </a:prstGeom>
        </p:spPr>
        <p:txBody>
          <a:bodyPr>
            <a:normAutofit/>
          </a:bodyPr>
          <a:lstStyle>
            <a:lvl1pPr marL="91440" indent="-91440">
              <a:buFont typeface="Wingdings" panose="05000000000000000000" pitchFamily="2" charset="2"/>
              <a:buChar char="ü"/>
              <a:defRPr sz="2200"/>
            </a:lvl1pPr>
            <a:lvl2pPr marL="384175" indent="-182880">
              <a:buFont typeface="Wingdings" panose="05000000000000000000" pitchFamily="2" charset="2"/>
              <a:buChar char="Ø"/>
              <a:defRPr/>
            </a:lvl2pPr>
            <a:lvl3pPr marL="567055" indent="-182880">
              <a:buFont typeface="Wingdings" panose="05000000000000000000" pitchFamily="2" charset="2"/>
              <a:buChar char="§"/>
              <a:defRPr sz="1800"/>
            </a:lvl3pPr>
          </a:lstStyle>
          <a:p>
            <a:pPr lvl="0"/>
            <a:r>
              <a:rPr lang="en-US" dirty="0" smtClean="0"/>
              <a:t>Outlines</a:t>
            </a:r>
          </a:p>
          <a:p>
            <a:pPr lvl="2"/>
            <a:r>
              <a:rPr lang="en-US" dirty="0" smtClean="0"/>
              <a:t>Subtopic</a:t>
            </a:r>
            <a:endParaRPr lang="en-US" dirty="0"/>
          </a:p>
        </p:txBody>
      </p:sp>
      <p:sp>
        <p:nvSpPr>
          <p:cNvPr id="4" name="Text Placeholder 3"/>
          <p:cNvSpPr>
            <a:spLocks noGrp="1"/>
          </p:cNvSpPr>
          <p:nvPr>
            <p:ph type="body" sz="half" idx="2" hasCustomPrompt="1"/>
          </p:nvPr>
        </p:nvSpPr>
        <p:spPr>
          <a:xfrm>
            <a:off x="228600" y="4876800"/>
            <a:ext cx="2400300" cy="1428404"/>
          </a:xfrm>
          <a:prstGeom prst="rect">
            <a:avLst/>
          </a:prstGeom>
        </p:spPr>
        <p:txBody>
          <a:bodyPr lIns="91440" rIns="91440">
            <a:normAutofit/>
          </a:bodyPr>
          <a:lstStyle>
            <a:lvl1pPr marL="0" indent="0">
              <a:buNone/>
              <a:defRPr sz="1300" baseline="0">
                <a:solidFill>
                  <a:srgbClr val="FFFFFF"/>
                </a:solidFill>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Authors Info</a:t>
            </a:r>
          </a:p>
        </p:txBody>
      </p:sp>
      <p:sp>
        <p:nvSpPr>
          <p:cNvPr id="10" name="TextBox 9"/>
          <p:cNvSpPr txBox="1"/>
          <p:nvPr userDrawn="1"/>
        </p:nvSpPr>
        <p:spPr>
          <a:xfrm>
            <a:off x="5543209" y="279742"/>
            <a:ext cx="1390991" cy="584775"/>
          </a:xfrm>
          <a:prstGeom prst="rect">
            <a:avLst/>
          </a:prstGeom>
          <a:noFill/>
        </p:spPr>
        <p:txBody>
          <a:bodyPr wrap="square" rtlCol="0">
            <a:spAutoFit/>
          </a:bodyPr>
          <a:lstStyle/>
          <a:p>
            <a:r>
              <a:rPr lang="en-US" sz="3200" dirty="0" smtClean="0">
                <a:latin typeface="Agency FB" panose="020B0503020202020204" pitchFamily="34" charset="0"/>
              </a:rPr>
              <a:t>Outlines</a:t>
            </a:r>
            <a:endParaRPr lang="en-US" sz="3200" dirty="0">
              <a:latin typeface="Agency FB" panose="020B0503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2193326" y="597243"/>
            <a:ext cx="47408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Title Placeholder 1"/>
          <p:cNvSpPr>
            <a:spLocks noGrp="1"/>
          </p:cNvSpPr>
          <p:nvPr>
            <p:ph type="title"/>
          </p:nvPr>
        </p:nvSpPr>
        <p:spPr>
          <a:xfrm>
            <a:off x="0" y="0"/>
            <a:ext cx="9144000" cy="640081"/>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p:spPr>
        <p:txBody>
          <a:bodyPr vert="horz" lIns="91440" tIns="45720" rIns="91440" bIns="45720" rtlCol="0" anchor="b">
            <a:normAutofit/>
          </a:bodyPr>
          <a:lstStyle>
            <a:lvl1pPr>
              <a:defRPr sz="3400"/>
            </a:lvl1pPr>
          </a:lstStyle>
          <a:p>
            <a:r>
              <a:rPr lang="en-US" dirty="0" smtClean="0"/>
              <a:t>Click to edit Master title style</a:t>
            </a:r>
            <a:endParaRPr lang="en-US" dirty="0"/>
          </a:p>
        </p:txBody>
      </p:sp>
      <p:sp>
        <p:nvSpPr>
          <p:cNvPr id="14"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15" name="Slide Number Placeholder 5"/>
          <p:cNvSpPr>
            <a:spLocks noGrp="1"/>
          </p:cNvSpPr>
          <p:nvPr>
            <p:ph type="sldNum" sz="quarter" idx="4"/>
          </p:nvPr>
        </p:nvSpPr>
        <p:spPr>
          <a:xfrm>
            <a:off x="8763000" y="6596743"/>
            <a:ext cx="379709" cy="271919"/>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300">
                <a:solidFill>
                  <a:schemeClr val="bg1"/>
                </a:solidFill>
              </a:defRPr>
            </a:lvl1pPr>
          </a:lstStyle>
          <a:p>
            <a:fld id="{B6F15528-21DE-4FAA-801E-634DDDAF4B2B}" type="slidenum">
              <a:rPr lang="en-US" smtClean="0"/>
              <a:t>‹#›</a:t>
            </a:fld>
            <a:endParaRPr lang="en-US" dirty="0"/>
          </a:p>
        </p:txBody>
      </p:sp>
      <p:sp>
        <p:nvSpPr>
          <p:cNvPr id="19" name="Content Placeholder 2"/>
          <p:cNvSpPr>
            <a:spLocks noGrp="1"/>
          </p:cNvSpPr>
          <p:nvPr>
            <p:ph idx="1" hasCustomPrompt="1"/>
          </p:nvPr>
        </p:nvSpPr>
        <p:spPr>
          <a:xfrm>
            <a:off x="35256" y="865496"/>
            <a:ext cx="9032544" cy="5611504"/>
          </a:xfrm>
          <a:prstGeom prst="rect">
            <a:avLst/>
          </a:prstGeom>
        </p:spPr>
        <p:txBody>
          <a:bodyPr>
            <a:normAutofit/>
          </a:bodyPr>
          <a:lstStyle>
            <a:lvl1pPr marL="274320" indent="-342900">
              <a:spcBef>
                <a:spcPts val="600"/>
              </a:spcBef>
              <a:spcAft>
                <a:spcPts val="900"/>
              </a:spcAft>
              <a:buClr>
                <a:schemeClr val="tx1">
                  <a:lumMod val="50000"/>
                  <a:lumOff val="50000"/>
                </a:schemeClr>
              </a:buClr>
              <a:buSzPct val="82000"/>
              <a:buFont typeface="Wingdings" panose="05000000000000000000" pitchFamily="2" charset="2"/>
              <a:buChar char="Ø"/>
              <a:defRPr sz="2200" b="1">
                <a:solidFill>
                  <a:schemeClr val="tx1"/>
                </a:solidFill>
                <a:latin typeface="Andalus" panose="02020603050405020304" pitchFamily="18" charset="-78"/>
                <a:ea typeface="Arial Unicode MS" panose="020B0604020202020204" pitchFamily="34" charset="-128"/>
                <a:cs typeface="Andalus" panose="02020603050405020304" pitchFamily="18" charset="-78"/>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a:p>
            <a:pPr lvl="1"/>
            <a:r>
              <a:rPr lang="en-US" dirty="0" smtClean="0"/>
              <a:t>Topic</a:t>
            </a:r>
          </a:p>
          <a:p>
            <a:pPr lvl="2"/>
            <a:r>
              <a:rPr lang="en-US" dirty="0" smtClean="0"/>
              <a:t>Subtopic</a:t>
            </a:r>
          </a:p>
          <a:p>
            <a:pPr lvl="3"/>
            <a:r>
              <a:rPr lang="en-US" dirty="0" smtClean="0"/>
              <a:t>Sub-topic</a:t>
            </a:r>
          </a:p>
          <a:p>
            <a:pPr lvl="4"/>
            <a:r>
              <a:rPr lang="en-US" dirty="0" smtClean="0"/>
              <a:t>Sub-topic</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ov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0" y="209550"/>
            <a:ext cx="9144000" cy="6438900"/>
          </a:xfrm>
          <a:prstGeom prst="rect">
            <a:avLst/>
          </a:prstGeom>
        </p:spPr>
      </p:pic>
      <p:sp>
        <p:nvSpPr>
          <p:cNvPr id="5" name="Rectangle 4"/>
          <p:cNvSpPr/>
          <p:nvPr userDrawn="1"/>
        </p:nvSpPr>
        <p:spPr>
          <a:xfrm>
            <a:off x="2090" y="0"/>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rot="10800000">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sp>
        <p:nvSpPr>
          <p:cNvPr id="5" name="TextBox 6"/>
          <p:cNvSpPr txBox="1"/>
          <p:nvPr userDrawn="1"/>
        </p:nvSpPr>
        <p:spPr>
          <a:xfrm>
            <a:off x="1143000" y="2508239"/>
            <a:ext cx="6781800" cy="2332946"/>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Thanks!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4000" b="0"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Any Questions</a:t>
            </a:r>
          </a:p>
          <a:p>
            <a:pPr marL="0" marR="0" lvl="0" indent="0" algn="ctr" defTabSz="914400" rtl="0" eaLnBrk="1" fontAlgn="auto" latinLnBrk="0" hangingPunct="1">
              <a:lnSpc>
                <a:spcPct val="90000"/>
              </a:lnSpc>
              <a:spcBef>
                <a:spcPts val="600"/>
              </a:spcBef>
              <a:spcAft>
                <a:spcPts val="900"/>
              </a:spcAft>
              <a:buClr>
                <a:srgbClr val="000000">
                  <a:lumMod val="50000"/>
                  <a:lumOff val="50000"/>
                </a:srgbClr>
              </a:buClr>
              <a:buSzPct val="82000"/>
              <a:buFont typeface="Wingdings" panose="05000000000000000000" pitchFamily="2" charset="2"/>
              <a:buNone/>
              <a:defRPr/>
            </a:pPr>
            <a:r>
              <a:rPr kumimoji="0" lang="en-US" sz="5400" b="1" i="0" u="none" strike="noStrike" kern="1200" cap="none" spc="0" normalizeH="0" baseline="0" noProof="0" dirty="0" smtClean="0">
                <a:ln>
                  <a:noFill/>
                </a:ln>
                <a:solidFill>
                  <a:srgbClr val="005DA2"/>
                </a:solidFill>
                <a:effectLst/>
                <a:uLnTx/>
                <a:uFillTx/>
                <a:latin typeface="Andalus" panose="02020603050405020304" pitchFamily="18" charset="-78"/>
                <a:ea typeface="Arial Unicode MS" panose="020B0604020202020204" pitchFamily="34" charset="-128"/>
                <a:cs typeface="Andalus" panose="02020603050405020304" pitchFamily="18" charset="-78"/>
              </a:rPr>
              <a:t>?</a:t>
            </a:r>
          </a:p>
        </p:txBody>
      </p:sp>
      <p:sp>
        <p:nvSpPr>
          <p:cNvPr id="6" name="Rectangle 5"/>
          <p:cNvSpPr/>
          <p:nvPr userDrawn="1"/>
        </p:nvSpPr>
        <p:spPr>
          <a:xfrm>
            <a:off x="1" y="5632440"/>
            <a:ext cx="9144001" cy="122986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userDrawn="1"/>
        </p:nvSpPr>
        <p:spPr>
          <a:xfrm>
            <a:off x="-1" y="-4302"/>
            <a:ext cx="9144001" cy="1369541"/>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a:noFill/>
          </a:ln>
          <a:effectLst>
            <a:outerShdw blurRad="50800" dist="38100" dir="5400000" algn="t" rotWithShape="0">
              <a:prstClr val="black">
                <a:alpha val="40000"/>
              </a:prstClr>
            </a:outerShdw>
            <a:reflection blurRad="6350" stA="50000" endA="3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bg>
      <p:bgRef idx="1001">
        <a:schemeClr val="bg1"/>
      </p:bgRef>
    </p:bg>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76200" y="1219200"/>
            <a:ext cx="8880144" cy="4495800"/>
          </a:xfrm>
          <a:prstGeom prst="rect">
            <a:avLst/>
          </a:prstGeom>
        </p:spPr>
        <p:txBody>
          <a:bodyPr>
            <a:normAutofit/>
          </a:bodyPr>
          <a:lstStyle>
            <a:lvl1pPr marL="274320" indent="-342900">
              <a:spcBef>
                <a:spcPts val="600"/>
              </a:spcBef>
              <a:spcAft>
                <a:spcPts val="900"/>
              </a:spcAft>
              <a:buClr>
                <a:srgbClr val="00B0F0"/>
              </a:buClr>
              <a:buSzPct val="99000"/>
              <a:buFont typeface="Wingdings" panose="05000000000000000000" pitchFamily="2" charset="2"/>
              <a:buChar char="§"/>
              <a:defRPr sz="2200" b="0">
                <a:solidFill>
                  <a:schemeClr val="tx1"/>
                </a:solidFill>
                <a:latin typeface="Times New Roman" panose="02020603050405020304" pitchFamily="18" charset="0"/>
                <a:ea typeface="Arial Unicode MS" panose="020B0604020202020204" pitchFamily="34" charset="-128"/>
                <a:cs typeface="Times New Roman" panose="02020603050405020304" pitchFamily="18" charset="0"/>
              </a:defRPr>
            </a:lvl1pPr>
            <a:lvl2pPr marL="384175" indent="-182880">
              <a:buSzPct val="130000"/>
              <a:buFont typeface="Arial" panose="020B0604020202020204" pitchFamily="34" charset="0"/>
              <a:buChar char="•"/>
              <a:defRPr sz="2000"/>
            </a:lvl2pPr>
            <a:lvl3pPr marL="567055" indent="-182880">
              <a:buSzPct val="130000"/>
              <a:buFont typeface="Arial" panose="020B0604020202020204" pitchFamily="34" charset="0"/>
              <a:buChar char="•"/>
              <a:defRPr sz="2000"/>
            </a:lvl3pPr>
            <a:lvl4pPr marL="749935" indent="-182880">
              <a:buClr>
                <a:srgbClr val="00B0F0"/>
              </a:buClr>
              <a:buFont typeface="Wingdings" panose="05000000000000000000" pitchFamily="2" charset="2"/>
              <a:buChar char="§"/>
              <a:defRPr sz="1800"/>
            </a:lvl4pPr>
            <a:lvl5pPr marL="932815" indent="-182880">
              <a:buClr>
                <a:srgbClr val="00B0F0"/>
              </a:buClr>
              <a:buFont typeface="Wingdings" panose="05000000000000000000" pitchFamily="2" charset="2"/>
              <a:buChar char="§"/>
              <a:defRPr sz="1800"/>
            </a:lvl5pPr>
          </a:lstStyle>
          <a:p>
            <a:pPr lvl="0"/>
            <a:r>
              <a:rPr lang="en-US" dirty="0" smtClean="0"/>
              <a:t>Click to add text</a:t>
            </a:r>
          </a:p>
        </p:txBody>
      </p:sp>
      <p:sp>
        <p:nvSpPr>
          <p:cNvPr id="13" name="Title Placeholder 1"/>
          <p:cNvSpPr txBox="1"/>
          <p:nvPr userDrawn="1"/>
        </p:nvSpPr>
        <p:spPr>
          <a:xfrm>
            <a:off x="0" y="0"/>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15" name="Title Placeholder 1"/>
          <p:cNvSpPr txBox="1"/>
          <p:nvPr userDrawn="1"/>
        </p:nvSpPr>
        <p:spPr>
          <a:xfrm rot="10800000">
            <a:off x="0" y="5992504"/>
            <a:ext cx="9144000" cy="865496"/>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bg1"/>
                </a:solidFill>
                <a:latin typeface="+mj-lt"/>
                <a:ea typeface="+mj-ea"/>
                <a:cs typeface="+mj-cs"/>
              </a:defRPr>
            </a:lvl1pPr>
          </a:lstStyle>
          <a:p>
            <a:endParaRPr lang="en-US" dirty="0">
              <a:solidFill>
                <a:prstClr val="white"/>
              </a:solidFill>
            </a:endParaRPr>
          </a:p>
        </p:txBody>
      </p:sp>
      <p:sp>
        <p:nvSpPr>
          <p:cNvPr id="2" name="TextBox 1"/>
          <p:cNvSpPr txBox="1"/>
          <p:nvPr userDrawn="1"/>
        </p:nvSpPr>
        <p:spPr>
          <a:xfrm>
            <a:off x="3505200" y="191869"/>
            <a:ext cx="2286000" cy="646331"/>
          </a:xfrm>
          <a:prstGeom prst="rect">
            <a:avLst/>
          </a:prstGeom>
          <a:noFill/>
        </p:spPr>
        <p:txBody>
          <a:bodyPr wrap="square" rtlCol="0">
            <a:spAutoFit/>
          </a:bodyPr>
          <a:lstStyle/>
          <a:p>
            <a:r>
              <a:rPr lang="en-US" sz="3600" dirty="0" smtClean="0">
                <a:solidFill>
                  <a:srgbClr val="000000"/>
                </a:solidFill>
              </a:rPr>
              <a:t>References</a:t>
            </a:r>
            <a:endParaRPr lang="en-US" sz="3600" dirty="0">
              <a:solidFill>
                <a:srgbClr val="000000"/>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1" y="6596742"/>
            <a:ext cx="9144001" cy="26125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t>Click to edit Master title style</a:t>
            </a:r>
            <a:endParaRPr lang="en-US" dirty="0"/>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dirty="0" smtClean="0"/>
              <a:t>Click to add text</a:t>
            </a:r>
          </a:p>
          <a:p>
            <a:pPr lvl="2"/>
            <a:r>
              <a:rPr lang="en-US" dirty="0" smtClean="0"/>
              <a:t>Topic</a:t>
            </a:r>
          </a:p>
          <a:p>
            <a:pPr lvl="3"/>
            <a:r>
              <a:rPr lang="en-US" dirty="0" smtClean="0"/>
              <a:t>Subtopic</a:t>
            </a:r>
            <a:endParaRPr lang="en-US" dirty="0"/>
          </a:p>
        </p:txBody>
      </p:sp>
      <p:sp>
        <p:nvSpPr>
          <p:cNvPr id="9" name="Footer Placeholder 4"/>
          <p:cNvSpPr>
            <a:spLocks noGrp="1"/>
          </p:cNvSpPr>
          <p:nvPr>
            <p:ph type="ftr" sz="quarter" idx="3"/>
          </p:nvPr>
        </p:nvSpPr>
        <p:spPr>
          <a:xfrm>
            <a:off x="0" y="6597630"/>
            <a:ext cx="8305800" cy="261445"/>
          </a:xfrm>
          <a:prstGeom prst="rect">
            <a:avLst/>
          </a:prstGeom>
        </p:spPr>
        <p:txBody>
          <a:bodyPr vert="horz" lIns="91440" tIns="45720" rIns="91440" bIns="45720" rtlCol="0" anchor="ctr"/>
          <a:lstStyle>
            <a:lvl1pPr algn="l">
              <a:defRPr sz="1200" b="0" cap="none" baseline="0">
                <a:solidFill>
                  <a:schemeClr val="bg1">
                    <a:lumMod val="95000"/>
                  </a:schemeClr>
                </a:solidFill>
                <a:latin typeface="Times New Roman" panose="02020603050405020304" pitchFamily="18" charset="0"/>
                <a:cs typeface="Times New Roman" panose="02020603050405020304" pitchFamily="18" charset="0"/>
              </a:defRPr>
            </a:lvl1pPr>
          </a:lstStyle>
          <a:p>
            <a:r>
              <a:rPr lang="en-US" dirty="0" smtClean="0"/>
              <a:t>Introduction To Computer &amp; ICT – by Dr. Rahman Ali &amp; Asmat Ali</a:t>
            </a:r>
            <a:endParaRPr lang="en-US" dirty="0"/>
          </a:p>
        </p:txBody>
      </p:sp>
      <p:sp>
        <p:nvSpPr>
          <p:cNvPr id="8"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E8">
                  <a:shade val="30000"/>
                  <a:satMod val="115000"/>
                </a:srgbClr>
              </a:gs>
              <a:gs pos="50000">
                <a:srgbClr val="026AE8">
                  <a:shade val="67500"/>
                  <a:satMod val="115000"/>
                </a:srgbClr>
              </a:gs>
              <a:gs pos="100000">
                <a:srgbClr val="026AE8">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1722D5-09A0-4336-890E-E0F066D69F6B}" type="datetimeFigureOut">
              <a:rPr lang="en-US" smtClean="0">
                <a:solidFill>
                  <a:prstClr val="black">
                    <a:tint val="75000"/>
                  </a:prstClr>
                </a:solidFill>
              </a:rPr>
              <a:t>5/20/2021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EE8CE-2593-46E6-B9F1-1E05466F3B95}"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p:cNvSpPr/>
          <p:nvPr userDrawn="1"/>
        </p:nvSpPr>
        <p:spPr>
          <a:xfrm>
            <a:off x="1812326" y="609600"/>
            <a:ext cx="5579074" cy="45719"/>
          </a:xfrm>
          <a:prstGeom prst="rect">
            <a:avLst/>
          </a:prstGeom>
          <a:solidFill>
            <a:schemeClr val="accent1">
              <a:lumMod val="60000"/>
              <a:lumOff val="40000"/>
            </a:schemeClr>
          </a:solidFill>
          <a:ln>
            <a:noFill/>
          </a:ln>
          <a:effectLst>
            <a:outerShdw blurRad="88900" dist="38100" dir="5400000" sx="101000" sy="101000" algn="t" rotWithShape="0">
              <a:schemeClr val="accent1">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Title Placeholder 1"/>
          <p:cNvSpPr txBox="1"/>
          <p:nvPr userDrawn="1"/>
        </p:nvSpPr>
        <p:spPr>
          <a:xfrm>
            <a:off x="0" y="0"/>
            <a:ext cx="9144000" cy="640081"/>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5400000" scaled="1"/>
            <a:tileRect/>
          </a:gradFill>
        </p:spPr>
        <p:txBody>
          <a:bodyPr vert="horz" lIns="91440" tIns="45720" rIns="91440" bIns="45720" rtlCol="0" anchor="b">
            <a:normAutofit/>
          </a:bodyPr>
          <a:lstStyle>
            <a:lvl1pPr algn="ctr" defTabSz="914400" rtl="0" eaLnBrk="1" latinLnBrk="0" hangingPunct="1">
              <a:lnSpc>
                <a:spcPct val="85000"/>
              </a:lnSpc>
              <a:spcBef>
                <a:spcPct val="0"/>
              </a:spcBef>
              <a:buNone/>
              <a:defRPr sz="3400" b="1" kern="1200" spc="-50" baseline="0">
                <a:solidFill>
                  <a:schemeClr val="accent2">
                    <a:lumMod val="75000"/>
                  </a:schemeClr>
                </a:solidFill>
                <a:latin typeface="+mj-lt"/>
                <a:ea typeface="+mj-ea"/>
                <a:cs typeface="+mj-cs"/>
              </a:defRPr>
            </a:lvl1pPr>
          </a:lstStyle>
          <a:p>
            <a:r>
              <a:rPr lang="en-US" smtClean="0">
                <a:solidFill>
                  <a:srgbClr val="BD582C">
                    <a:lumMod val="75000"/>
                  </a:srgbClr>
                </a:solidFill>
              </a:rPr>
              <a:t>Click to edit Master title style</a:t>
            </a:r>
            <a:endParaRPr lang="en-US" dirty="0">
              <a:solidFill>
                <a:srgbClr val="BD582C">
                  <a:lumMod val="75000"/>
                </a:srgbClr>
              </a:solidFill>
            </a:endParaRPr>
          </a:p>
        </p:txBody>
      </p:sp>
      <p:sp>
        <p:nvSpPr>
          <p:cNvPr id="16" name="Content Placeholder 2"/>
          <p:cNvSpPr txBox="1"/>
          <p:nvPr userDrawn="1"/>
        </p:nvSpPr>
        <p:spPr>
          <a:xfrm>
            <a:off x="193344" y="865496"/>
            <a:ext cx="8763000" cy="5562600"/>
          </a:xfrm>
          <a:prstGeom prst="rect">
            <a:avLst/>
          </a:prstGeom>
        </p:spPr>
        <p:txBody>
          <a:bodyP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None/>
              <a:defRPr sz="22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0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Clr>
                <a:srgbClr val="E48312"/>
              </a:buClr>
            </a:pPr>
            <a:r>
              <a:rPr lang="en-US" dirty="0" smtClean="0">
                <a:solidFill>
                  <a:srgbClr val="000000">
                    <a:lumMod val="75000"/>
                    <a:lumOff val="25000"/>
                  </a:srgbClr>
                </a:solidFill>
              </a:rPr>
              <a:t>Click to add text</a:t>
            </a:r>
          </a:p>
          <a:p>
            <a:pPr lvl="2">
              <a:buClr>
                <a:srgbClr val="E48312"/>
              </a:buClr>
            </a:pPr>
            <a:r>
              <a:rPr lang="en-US" dirty="0" smtClean="0">
                <a:solidFill>
                  <a:srgbClr val="000000">
                    <a:lumMod val="75000"/>
                    <a:lumOff val="25000"/>
                  </a:srgbClr>
                </a:solidFill>
              </a:rPr>
              <a:t>Topic</a:t>
            </a:r>
          </a:p>
          <a:p>
            <a:pPr lvl="3">
              <a:buClr>
                <a:srgbClr val="E48312"/>
              </a:buClr>
            </a:pPr>
            <a:r>
              <a:rPr lang="en-US" dirty="0" smtClean="0">
                <a:solidFill>
                  <a:srgbClr val="000000">
                    <a:lumMod val="75000"/>
                    <a:lumOff val="25000"/>
                  </a:srgbClr>
                </a:solidFill>
              </a:rPr>
              <a:t>Subtopic</a:t>
            </a:r>
            <a:endParaRPr lang="en-US" dirty="0">
              <a:solidFill>
                <a:srgbClr val="000000">
                  <a:lumMod val="75000"/>
                  <a:lumOff val="25000"/>
                </a:srgbClr>
              </a:solidFill>
            </a:endParaRPr>
          </a:p>
        </p:txBody>
      </p:sp>
      <p:sp>
        <p:nvSpPr>
          <p:cNvPr id="8" name="Rectangle 7"/>
          <p:cNvSpPr/>
          <p:nvPr userDrawn="1"/>
        </p:nvSpPr>
        <p:spPr>
          <a:xfrm>
            <a:off x="1" y="6591571"/>
            <a:ext cx="9144001" cy="277091"/>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ooter Placeholder 4"/>
          <p:cNvSpPr>
            <a:spLocks noGrp="1"/>
          </p:cNvSpPr>
          <p:nvPr>
            <p:ph type="ftr" sz="quarter" idx="3"/>
          </p:nvPr>
        </p:nvSpPr>
        <p:spPr>
          <a:xfrm>
            <a:off x="0" y="6604686"/>
            <a:ext cx="8305800" cy="261445"/>
          </a:xfrm>
          <a:prstGeom prst="rect">
            <a:avLst/>
          </a:prstGeom>
        </p:spPr>
        <p:txBody>
          <a:bodyPr vert="horz" lIns="91440" tIns="45720" rIns="91440" bIns="45720" rtlCol="0" anchor="ctr"/>
          <a:lstStyle>
            <a:lvl1pPr algn="l">
              <a:defRPr sz="1200" b="0" cap="none" baseline="0">
                <a:solidFill>
                  <a:schemeClr val="bg1">
                    <a:lumMod val="85000"/>
                  </a:schemeClr>
                </a:solidFill>
                <a:latin typeface="Times New Roman" panose="02020603050405020304" pitchFamily="18" charset="0"/>
                <a:cs typeface="Times New Roman" panose="02020603050405020304" pitchFamily="18" charset="0"/>
              </a:defRPr>
            </a:lvl1pPr>
          </a:lstStyle>
          <a:p>
            <a:r>
              <a:rPr lang="en-US" dirty="0" smtClean="0">
                <a:solidFill>
                  <a:prstClr val="white">
                    <a:lumMod val="85000"/>
                  </a:prstClr>
                </a:solidFill>
              </a:rPr>
              <a:t>Introduction To Computer &amp; ICT – by Dr. Rahman Ali &amp; Asmat Ali</a:t>
            </a:r>
            <a:endParaRPr lang="en-US" dirty="0">
              <a:solidFill>
                <a:prstClr val="white">
                  <a:lumMod val="85000"/>
                </a:prstClr>
              </a:solidFill>
            </a:endParaRPr>
          </a:p>
        </p:txBody>
      </p:sp>
      <p:sp>
        <p:nvSpPr>
          <p:cNvPr id="11" name="Slide Number Placeholder 5"/>
          <p:cNvSpPr>
            <a:spLocks noGrp="1"/>
          </p:cNvSpPr>
          <p:nvPr>
            <p:ph type="sldNum" sz="quarter" idx="4"/>
          </p:nvPr>
        </p:nvSpPr>
        <p:spPr>
          <a:xfrm>
            <a:off x="8686800" y="6596743"/>
            <a:ext cx="455909" cy="279448"/>
          </a:xfrm>
          <a:prstGeom prst="rect">
            <a:avLst/>
          </a:prstGeom>
          <a:gradFill flip="none" rotWithShape="1">
            <a:gsLst>
              <a:gs pos="0">
                <a:srgbClr val="026AD4">
                  <a:shade val="30000"/>
                  <a:satMod val="115000"/>
                </a:srgbClr>
              </a:gs>
              <a:gs pos="50000">
                <a:srgbClr val="026AD4">
                  <a:shade val="67500"/>
                  <a:satMod val="115000"/>
                </a:srgbClr>
              </a:gs>
              <a:gs pos="100000">
                <a:srgbClr val="026AD4">
                  <a:shade val="100000"/>
                  <a:satMod val="115000"/>
                </a:srgbClr>
              </a:gs>
            </a:gsLst>
            <a:path path="circle">
              <a:fillToRect l="50000" t="50000" r="50000" b="50000"/>
            </a:path>
            <a:tileRect/>
          </a:gradFill>
        </p:spPr>
        <p:txBody>
          <a:bodyPr vert="horz" lIns="91440" tIns="45720" rIns="91440" bIns="45720" rtlCol="0" anchor="ctr"/>
          <a:lstStyle>
            <a:lvl1pPr algn="r">
              <a:defRPr sz="1500">
                <a:solidFill>
                  <a:schemeClr val="bg1"/>
                </a:solidFill>
              </a:defRPr>
            </a:lvl1pPr>
          </a:lstStyle>
          <a:p>
            <a:fld id="{B6F15528-21DE-4FAA-801E-634DDDAF4B2B}" type="slidenum">
              <a:rPr lang="en-US" smtClean="0">
                <a:solidFill>
                  <a:prstClr val="white"/>
                </a:solidFill>
              </a:rPr>
              <a:t>‹#›</a:t>
            </a:fld>
            <a:endParaRPr 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55" r:id="rId1"/>
  </p:sldLayoutIdLst>
  <p:timing>
    <p:tnLst>
      <p:par>
        <p:cTn id="1" dur="indefinite" restart="never" nodeType="tmRoot"/>
      </p:par>
    </p:tnLst>
  </p:timing>
  <p:hf hdr="0" dt="0"/>
  <p:txStyles>
    <p:titleStyle>
      <a:lvl1pPr algn="ctr" defTabSz="914400" rtl="0" eaLnBrk="1" latinLnBrk="0" hangingPunct="1">
        <a:lnSpc>
          <a:spcPct val="85000"/>
        </a:lnSpc>
        <a:spcBef>
          <a:spcPct val="0"/>
        </a:spcBef>
        <a:buNone/>
        <a:defRPr sz="3600" b="1" kern="1200" spc="-50" baseline="0">
          <a:solidFill>
            <a:schemeClr val="accent2">
              <a:lumMod val="7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panose="020F0502020204030204"/>
                <a:ea typeface="+mn-ea"/>
                <a:cs typeface="+mn-cs"/>
              </a:rPr>
              <a:t>1</a:t>
            </a:fld>
            <a:endParaRPr kumimoji="0" lang="en-US" sz="13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p:cNvSpPr>
            <a:spLocks noGrp="1"/>
          </p:cNvSpPr>
          <p:nvPr>
            <p:ph idx="1"/>
          </p:nvPr>
        </p:nvSpPr>
        <p:spPr>
          <a:xfrm>
            <a:off x="121538" y="803583"/>
            <a:ext cx="9032544" cy="5611504"/>
          </a:xfrm>
        </p:spPr>
        <p:txBody>
          <a:bodyPr>
            <a:normAutofit/>
          </a:bodyPr>
          <a:lstStyle/>
          <a:p>
            <a:pPr marL="201295" lvl="1" indent="0" algn="ctr">
              <a:buNone/>
            </a:pPr>
            <a:r>
              <a:rPr lang="en-US" sz="2800" b="1" dirty="0" smtClean="0">
                <a:latin typeface="Times New Roman" panose="02020603050405020304" pitchFamily="18" charset="0"/>
                <a:cs typeface="Times New Roman" panose="02020603050405020304" pitchFamily="18" charset="0"/>
              </a:rPr>
              <a:t>Introduction To Management</a:t>
            </a:r>
          </a:p>
          <a:p>
            <a:pPr marL="201295" lvl="1" indent="0" algn="ctr">
              <a:buNone/>
            </a:pPr>
            <a:r>
              <a:rPr lang="en-US" dirty="0" smtClean="0">
                <a:latin typeface="Times New Roman" panose="02020603050405020304" pitchFamily="18" charset="0"/>
                <a:cs typeface="Times New Roman" panose="02020603050405020304" pitchFamily="18" charset="0"/>
              </a:rPr>
              <a:t>Course Code</a:t>
            </a:r>
            <a:r>
              <a:rPr lang="en-US" dirty="0">
                <a:latin typeface="Times New Roman" panose="02020603050405020304" pitchFamily="18" charset="0"/>
                <a:cs typeface="Times New Roman" panose="02020603050405020304" pitchFamily="18" charset="0"/>
              </a:rPr>
              <a:t>: GC152</a:t>
            </a:r>
            <a:endParaRPr lang="en-US" dirty="0" smtClean="0">
              <a:latin typeface="Times New Roman" panose="02020603050405020304" pitchFamily="18" charset="0"/>
              <a:cs typeface="Times New Roman" panose="02020603050405020304" pitchFamily="18" charset="0"/>
            </a:endParaRPr>
          </a:p>
          <a:p>
            <a:pPr marL="201295" lvl="1" indent="0" algn="ctr">
              <a:buNone/>
            </a:pPr>
            <a:endParaRPr lang="en-US" sz="2800" dirty="0" smtClean="0">
              <a:latin typeface="Times New Roman" panose="02020603050405020304" pitchFamily="18" charset="0"/>
              <a:cs typeface="Times New Roman" panose="02020603050405020304" pitchFamily="18" charset="0"/>
            </a:endParaRPr>
          </a:p>
          <a:p>
            <a:pPr marL="201295" lvl="1" indent="0" algn="ctr">
              <a:buNone/>
            </a:pPr>
            <a:r>
              <a:rPr lang="en-US" sz="2800" dirty="0" smtClean="0">
                <a:latin typeface="Times New Roman" panose="02020603050405020304" pitchFamily="18" charset="0"/>
                <a:cs typeface="Times New Roman" panose="02020603050405020304" pitchFamily="18" charset="0"/>
              </a:rPr>
              <a:t>Lecture # </a:t>
            </a:r>
            <a:r>
              <a:rPr lang="en-US" sz="2800" dirty="0" smtClean="0">
                <a:latin typeface="Times New Roman" panose="02020603050405020304" pitchFamily="18" charset="0"/>
                <a:cs typeface="Times New Roman" panose="02020603050405020304" pitchFamily="18" charset="0"/>
              </a:rPr>
              <a:t>18</a:t>
            </a:r>
            <a:endParaRPr lang="en-US" sz="2800" dirty="0" smtClean="0">
              <a:latin typeface="Times New Roman" panose="02020603050405020304" pitchFamily="18" charset="0"/>
              <a:cs typeface="Times New Roman" panose="02020603050405020304" pitchFamily="18" charset="0"/>
            </a:endParaRPr>
          </a:p>
          <a:p>
            <a:pPr marL="201295" lvl="1" indent="0">
              <a:buNone/>
            </a:pPr>
            <a:endParaRPr lang="en-US" dirty="0" smtClean="0"/>
          </a:p>
          <a:p>
            <a:pPr marL="201295" lvl="1" indent="0" algn="ctr">
              <a:buNone/>
            </a:pPr>
            <a:r>
              <a:rPr lang="en-US" dirty="0" smtClean="0">
                <a:latin typeface="Times New Roman" panose="02020603050405020304" pitchFamily="18" charset="0"/>
                <a:cs typeface="Times New Roman" panose="02020603050405020304" pitchFamily="18" charset="0"/>
              </a:rPr>
              <a:t>By</a:t>
            </a:r>
          </a:p>
          <a:p>
            <a:pPr marL="201295" lvl="1" indent="0" algn="ctr">
              <a:buNone/>
            </a:pPr>
            <a:r>
              <a:rPr lang="en-US" dirty="0" smtClean="0">
                <a:latin typeface="Times New Roman" panose="02020603050405020304" pitchFamily="18" charset="0"/>
                <a:cs typeface="Times New Roman" panose="02020603050405020304" pitchFamily="18" charset="0"/>
              </a:rPr>
              <a:t>ISLAM ZADA</a:t>
            </a:r>
          </a:p>
          <a:p>
            <a:pPr marL="201295" lvl="1" indent="0">
              <a:buNone/>
            </a:pPr>
            <a:endParaRPr lang="en-US" dirty="0" smtClean="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buNone/>
            </a:pPr>
            <a:endParaRPr lang="en-US" dirty="0"/>
          </a:p>
          <a:p>
            <a:pPr marL="201295" lvl="1" indent="0">
              <a:buNone/>
            </a:pPr>
            <a:endParaRPr lang="en-US" dirty="0" smtClean="0"/>
          </a:p>
          <a:p>
            <a:pPr marL="201295" lvl="1" indent="0" algn="ctr">
              <a:buNone/>
            </a:pPr>
            <a:r>
              <a:rPr lang="en-US" b="1" dirty="0" smtClean="0">
                <a:latin typeface="Times New Roman" panose="02020603050405020304" pitchFamily="18" charset="0"/>
                <a:cs typeface="Times New Roman" panose="02020603050405020304" pitchFamily="18" charset="0"/>
              </a:rPr>
              <a:t>Lecturer in Department of Computer Science &amp; Software Engineering,</a:t>
            </a:r>
          </a:p>
          <a:p>
            <a:pPr marL="201295" lvl="1" indent="0" algn="ctr">
              <a:buNone/>
            </a:pPr>
            <a:r>
              <a:rPr lang="en-US" b="1" dirty="0" smtClean="0">
                <a:latin typeface="Times New Roman" panose="02020603050405020304" pitchFamily="18" charset="0"/>
                <a:cs typeface="Times New Roman" panose="02020603050405020304" pitchFamily="18" charset="0"/>
              </a:rPr>
              <a:t>International Islamic University, Islamabad.</a:t>
            </a:r>
            <a:endParaRPr lang="en-US" b="1" dirty="0">
              <a:latin typeface="Times New Roman" panose="02020603050405020304" pitchFamily="18" charset="0"/>
              <a:cs typeface="Times New Roman" panose="02020603050405020304" pitchFamily="18" charset="0"/>
            </a:endParaRPr>
          </a:p>
        </p:txBody>
      </p:sp>
      <p:pic>
        <p:nvPicPr>
          <p:cNvPr id="1028" name="Picture 4" descr="International Islamic University, Islamabad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6543" y="3672840"/>
            <a:ext cx="1297457" cy="128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smtClean="0"/>
              <a:t>Mcgraw.Hill.Software_Project_Management_2nd_Edition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594359"/>
            <a:ext cx="2971799" cy="1920242"/>
          </a:xfrm>
        </p:spPr>
        <p:txBody>
          <a:bodyPr>
            <a:normAutofit/>
          </a:bodyPr>
          <a:lstStyle/>
          <a:p>
            <a:r>
              <a:rPr lang="en-US" sz="3200" dirty="0" smtClean="0"/>
              <a:t/>
            </a:r>
            <a:br>
              <a:rPr lang="en-US" sz="3200" dirty="0" smtClean="0"/>
            </a:br>
            <a:endParaRPr lang="en-US" sz="3100" dirty="0">
              <a:cs typeface="Times New Roman" panose="02020603050405020304" pitchFamily="18" charset="0"/>
            </a:endParaRPr>
          </a:p>
        </p:txBody>
      </p:sp>
      <p:sp>
        <p:nvSpPr>
          <p:cNvPr id="3" name="Content Placeholder 2"/>
          <p:cNvSpPr>
            <a:spLocks noGrp="1"/>
          </p:cNvSpPr>
          <p:nvPr>
            <p:ph idx="1"/>
          </p:nvPr>
        </p:nvSpPr>
        <p:spPr>
          <a:xfrm>
            <a:off x="3505200" y="838200"/>
            <a:ext cx="5283522" cy="5791200"/>
          </a:xfrm>
        </p:spPr>
        <p:txBody>
          <a:bodyPr/>
          <a:lstStyle/>
          <a:p>
            <a:endParaRPr lang="en-US" dirty="0" smtClean="0"/>
          </a:p>
          <a:p>
            <a:r>
              <a:rPr lang="en-US" dirty="0"/>
              <a:t>Market Segmentation.</a:t>
            </a:r>
            <a:endParaRPr lang="en-US" dirty="0" smtClean="0"/>
          </a:p>
          <a:p>
            <a:r>
              <a:rPr lang="en-US" dirty="0"/>
              <a:t>Types of Market </a:t>
            </a:r>
            <a:r>
              <a:rPr lang="en-US" dirty="0" smtClean="0"/>
              <a:t>Segmentation</a:t>
            </a:r>
            <a:endParaRPr lang="en-US" dirty="0" smtClean="0"/>
          </a:p>
          <a:p>
            <a:pPr marL="201295" lvl="1" indent="0">
              <a:buNone/>
            </a:pPr>
            <a:r>
              <a:rPr lang="en-US" dirty="0" smtClean="0"/>
              <a:t>  </a:t>
            </a:r>
            <a:r>
              <a:rPr lang="en-US" dirty="0"/>
              <a:t>1.	Geographic</a:t>
            </a:r>
          </a:p>
          <a:p>
            <a:pPr marL="201295" lvl="1" indent="0">
              <a:buNone/>
            </a:pPr>
            <a:r>
              <a:rPr lang="en-US" dirty="0" smtClean="0"/>
              <a:t>  2</a:t>
            </a:r>
            <a:r>
              <a:rPr lang="en-US" dirty="0"/>
              <a:t>.	Demographic</a:t>
            </a:r>
          </a:p>
          <a:p>
            <a:pPr marL="201295" lvl="1" indent="0">
              <a:buNone/>
            </a:pPr>
            <a:r>
              <a:rPr lang="en-US" dirty="0" smtClean="0"/>
              <a:t>  3</a:t>
            </a:r>
            <a:r>
              <a:rPr lang="en-US" dirty="0"/>
              <a:t>.	Psychographic</a:t>
            </a:r>
          </a:p>
          <a:p>
            <a:pPr marL="201295" lvl="1" indent="0">
              <a:buNone/>
            </a:pPr>
            <a:r>
              <a:rPr lang="en-US" dirty="0" smtClean="0"/>
              <a:t>  4</a:t>
            </a:r>
            <a:r>
              <a:rPr lang="en-US" dirty="0"/>
              <a:t>.	</a:t>
            </a:r>
            <a:r>
              <a:rPr lang="en-US" dirty="0" smtClean="0"/>
              <a:t>Behavioristic</a:t>
            </a:r>
          </a:p>
          <a:p>
            <a:pPr marL="91440" lvl="1" indent="-91440">
              <a:spcBef>
                <a:spcPts val="1200"/>
              </a:spcBef>
              <a:spcAft>
                <a:spcPts val="200"/>
              </a:spcAft>
              <a:buSzPct val="100000"/>
              <a:buFont typeface="Wingdings" panose="05000000000000000000" pitchFamily="2" charset="2"/>
              <a:buChar char="ü"/>
            </a:pPr>
            <a:r>
              <a:rPr lang="en-US" sz="2200" dirty="0"/>
              <a:t>Advantages (benefits) of Market </a:t>
            </a:r>
            <a:r>
              <a:rPr lang="en-US" sz="2200" dirty="0" smtClean="0"/>
              <a:t>Segmentation</a:t>
            </a:r>
          </a:p>
          <a:p>
            <a:pPr marL="91440" lvl="1" indent="-91440">
              <a:spcBef>
                <a:spcPts val="1200"/>
              </a:spcBef>
              <a:spcAft>
                <a:spcPts val="200"/>
              </a:spcAft>
              <a:buSzPct val="100000"/>
              <a:buFont typeface="Wingdings" panose="05000000000000000000" pitchFamily="2" charset="2"/>
              <a:buChar char="ü"/>
            </a:pPr>
            <a:r>
              <a:rPr lang="en-US" sz="2200" dirty="0"/>
              <a:t>Disadvantages (demerits) of Market Segmentation</a:t>
            </a:r>
            <a:endParaRPr lang="en-US" sz="2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Define Market Segmentation </a:t>
            </a:r>
            <a:r>
              <a:rPr lang="en-US" dirty="0" smtClean="0"/>
              <a:t>and Bases </a:t>
            </a:r>
            <a:r>
              <a:rPr lang="en-US" dirty="0"/>
              <a:t>for </a:t>
            </a:r>
            <a:r>
              <a:rPr lang="en-US" dirty="0" smtClean="0"/>
              <a:t>Segmentation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smtClean="0"/>
              <a:t>3</a:t>
            </a:fld>
            <a:endParaRPr lang="en-US" dirty="0"/>
          </a:p>
        </p:txBody>
      </p:sp>
      <p:sp>
        <p:nvSpPr>
          <p:cNvPr id="5" name="Content Placeholder 4"/>
          <p:cNvSpPr>
            <a:spLocks noGrp="1"/>
          </p:cNvSpPr>
          <p:nvPr>
            <p:ph idx="1"/>
          </p:nvPr>
        </p:nvSpPr>
        <p:spPr>
          <a:xfrm>
            <a:off x="35256" y="685800"/>
            <a:ext cx="9032544" cy="5611504"/>
          </a:xfrm>
        </p:spPr>
        <p:txBody>
          <a:bodyPr>
            <a:normAutofit/>
          </a:bodyPr>
          <a:lstStyle/>
          <a:p>
            <a:pPr marL="342900" algn="just">
              <a:lnSpc>
                <a:spcPct val="110000"/>
              </a:lnSpc>
              <a:buFont typeface="Wingdings" panose="05000000000000000000" charset="0"/>
              <a:buChar char="§"/>
            </a:pPr>
            <a:r>
              <a:rPr lang="en-US" sz="2600" dirty="0">
                <a:solidFill>
                  <a:srgbClr val="000000"/>
                </a:solidFill>
                <a:latin typeface="Times New Roman" panose="02020603050405020304" pitchFamily="18" charset="0"/>
                <a:cs typeface="Times New Roman" panose="02020603050405020304" pitchFamily="18" charset="0"/>
              </a:rPr>
              <a:t>Market Segmentation:  </a:t>
            </a:r>
            <a:endParaRPr lang="en-US" sz="2600" dirty="0" smtClean="0">
              <a:solidFill>
                <a:srgbClr val="000000"/>
              </a:solidFill>
              <a:latin typeface="Times New Roman" panose="02020603050405020304" pitchFamily="18" charset="0"/>
              <a:cs typeface="Times New Roman" panose="02020603050405020304" pitchFamily="18" charset="0"/>
            </a:endParaRPr>
          </a:p>
          <a:p>
            <a:pPr marL="452755" lvl="1" algn="just">
              <a:lnSpc>
                <a:spcPct val="150000"/>
              </a:lnSpc>
            </a:pPr>
            <a:r>
              <a:rPr lang="en-US" sz="2400" dirty="0" smtClean="0">
                <a:solidFill>
                  <a:srgbClr val="000000"/>
                </a:solidFill>
                <a:latin typeface="Times New Roman" panose="02020603050405020304" pitchFamily="18" charset="0"/>
                <a:cs typeface="Times New Roman" panose="02020603050405020304" pitchFamily="18" charset="0"/>
              </a:rPr>
              <a:t>Market </a:t>
            </a:r>
            <a:r>
              <a:rPr lang="en-US" sz="2400" dirty="0">
                <a:solidFill>
                  <a:srgbClr val="000000"/>
                </a:solidFill>
                <a:latin typeface="Times New Roman" panose="02020603050405020304" pitchFamily="18" charset="0"/>
                <a:cs typeface="Times New Roman" panose="02020603050405020304" pitchFamily="18" charset="0"/>
              </a:rPr>
              <a:t>segmentation is a marketing strategy which involves dividing a broad target market into subsets of consumers, businesses, or countries that have, or are perceived to have, common needs, interests, and priorities, and then designing and implementing strategies to target them</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Market Segmentation</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4</a:t>
            </a:fld>
            <a:endParaRPr lang="en-US" dirty="0"/>
          </a:p>
        </p:txBody>
      </p:sp>
      <p:sp>
        <p:nvSpPr>
          <p:cNvPr id="5" name="Content Placeholder 4"/>
          <p:cNvSpPr>
            <a:spLocks noGrp="1"/>
          </p:cNvSpPr>
          <p:nvPr>
            <p:ph idx="1"/>
          </p:nvPr>
        </p:nvSpPr>
        <p:spPr>
          <a:xfrm>
            <a:off x="35256" y="685800"/>
            <a:ext cx="9032544" cy="5611504"/>
          </a:xfrm>
        </p:spPr>
        <p:txBody>
          <a:bodyPr>
            <a:normAutofit fontScale="85000" lnSpcReduction="20000"/>
          </a:bodyPr>
          <a:lstStyle/>
          <a:p>
            <a:pPr marL="160020" indent="0" algn="just">
              <a:lnSpc>
                <a:spcPct val="150000"/>
              </a:lnSpc>
              <a:buNone/>
            </a:pPr>
            <a:r>
              <a:rPr lang="en-US" sz="2800" dirty="0" smtClean="0">
                <a:solidFill>
                  <a:srgbClr val="000000"/>
                </a:solidFill>
                <a:latin typeface="Times New Roman" panose="02020603050405020304" pitchFamily="18" charset="0"/>
                <a:cs typeface="Times New Roman" panose="02020603050405020304" pitchFamily="18" charset="0"/>
              </a:rPr>
              <a:t>1. </a:t>
            </a:r>
            <a:r>
              <a:rPr lang="en-US" sz="2800" b="1" dirty="0" smtClean="0">
                <a:solidFill>
                  <a:srgbClr val="000000"/>
                </a:solidFill>
                <a:latin typeface="Times New Roman" panose="02020603050405020304" pitchFamily="18" charset="0"/>
                <a:cs typeface="Times New Roman" panose="02020603050405020304" pitchFamily="18" charset="0"/>
              </a:rPr>
              <a:t>Geographic </a:t>
            </a:r>
            <a:r>
              <a:rPr lang="en-US" sz="2800" b="1" dirty="0">
                <a:solidFill>
                  <a:srgbClr val="000000"/>
                </a:solidFill>
                <a:latin typeface="Times New Roman" panose="02020603050405020304" pitchFamily="18" charset="0"/>
                <a:cs typeface="Times New Roman" panose="02020603050405020304" pitchFamily="18" charset="0"/>
              </a:rPr>
              <a:t>Segmentation: </a:t>
            </a:r>
            <a:endParaRPr lang="en-US" sz="2800" b="1" dirty="0" smtClean="0">
              <a:solidFill>
                <a:srgbClr val="000000"/>
              </a:solidFill>
              <a:latin typeface="Times New Roman" panose="02020603050405020304" pitchFamily="18" charset="0"/>
              <a:cs typeface="Times New Roman" panose="02020603050405020304" pitchFamily="18" charset="0"/>
            </a:endParaRPr>
          </a:p>
          <a:p>
            <a:pPr marL="452755" lvl="2" indent="0" algn="just">
              <a:lnSpc>
                <a:spcPct val="150000"/>
              </a:lnSpc>
              <a:buClrTx/>
              <a:buNone/>
            </a:pPr>
            <a:r>
              <a:rPr lang="en-US" sz="2100" dirty="0" smtClean="0">
                <a:solidFill>
                  <a:srgbClr val="000000"/>
                </a:solidFill>
                <a:latin typeface="Times New Roman" panose="02020603050405020304" pitchFamily="18" charset="0"/>
                <a:cs typeface="Times New Roman" panose="02020603050405020304" pitchFamily="18" charset="0"/>
              </a:rPr>
              <a:t>The following are some examples of geographic variables often used in segmentation</a:t>
            </a:r>
            <a:endParaRPr lang="en-US" sz="21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800" b="1" dirty="0" smtClean="0">
                <a:solidFill>
                  <a:srgbClr val="026AE8"/>
                </a:solidFill>
                <a:latin typeface="Times New Roman" panose="02020603050405020304" pitchFamily="18" charset="0"/>
                <a:cs typeface="Times New Roman" panose="02020603050405020304" pitchFamily="18" charset="0"/>
              </a:rPr>
              <a:t>Region</a:t>
            </a:r>
            <a:r>
              <a:rPr lang="en-US" sz="4000" b="0" dirty="0">
                <a:solidFill>
                  <a:srgbClr val="026AE8"/>
                </a:solidFill>
                <a:latin typeface="Times New Roman" panose="02020603050405020304" pitchFamily="18" charset="0"/>
                <a:cs typeface="Times New Roman" panose="02020603050405020304" pitchFamily="18" charset="0"/>
              </a:rPr>
              <a:t>: </a:t>
            </a:r>
            <a:r>
              <a:rPr lang="en-US" sz="2800" b="0" dirty="0">
                <a:solidFill>
                  <a:srgbClr val="000000"/>
                </a:solidFill>
                <a:latin typeface="Times New Roman" panose="02020603050405020304" pitchFamily="18" charset="0"/>
                <a:cs typeface="Times New Roman" panose="02020603050405020304" pitchFamily="18" charset="0"/>
              </a:rPr>
              <a:t>by continent, country, state, or even </a:t>
            </a:r>
            <a:r>
              <a:rPr lang="en-US" sz="2800" b="0" dirty="0" smtClean="0">
                <a:solidFill>
                  <a:srgbClr val="000000"/>
                </a:solidFill>
                <a:latin typeface="Times New Roman" panose="02020603050405020304" pitchFamily="18" charset="0"/>
                <a:cs typeface="Times New Roman" panose="02020603050405020304" pitchFamily="18" charset="0"/>
              </a:rPr>
              <a:t>neighborhood</a:t>
            </a:r>
          </a:p>
          <a:p>
            <a:pPr marL="617220" indent="-457200" algn="just">
              <a:lnSpc>
                <a:spcPct val="150000"/>
              </a:lnSpc>
              <a:buClrTx/>
            </a:pPr>
            <a:r>
              <a:rPr lang="en-US" sz="2800" b="1" dirty="0">
                <a:solidFill>
                  <a:srgbClr val="026AE8"/>
                </a:solidFill>
                <a:latin typeface="Times New Roman" panose="02020603050405020304" pitchFamily="18" charset="0"/>
                <a:cs typeface="Times New Roman" panose="02020603050405020304" pitchFamily="18" charset="0"/>
              </a:rPr>
              <a:t>Size of metropolitan area: </a:t>
            </a:r>
            <a:r>
              <a:rPr lang="en-US" sz="2800" dirty="0">
                <a:solidFill>
                  <a:srgbClr val="000000"/>
                </a:solidFill>
                <a:latin typeface="Times New Roman" panose="02020603050405020304" pitchFamily="18" charset="0"/>
                <a:cs typeface="Times New Roman" panose="02020603050405020304" pitchFamily="18" charset="0"/>
              </a:rPr>
              <a:t>segmented according to size of population</a:t>
            </a:r>
          </a:p>
          <a:p>
            <a:pPr marL="617220" indent="-457200" algn="just">
              <a:lnSpc>
                <a:spcPct val="150000"/>
              </a:lnSpc>
              <a:buClrTx/>
            </a:pPr>
            <a:r>
              <a:rPr lang="en-US" sz="2800" b="1" dirty="0">
                <a:solidFill>
                  <a:srgbClr val="026AE8"/>
                </a:solidFill>
                <a:latin typeface="Times New Roman" panose="02020603050405020304" pitchFamily="18" charset="0"/>
                <a:cs typeface="Times New Roman" panose="02020603050405020304" pitchFamily="18" charset="0"/>
              </a:rPr>
              <a:t>Population density: </a:t>
            </a:r>
            <a:r>
              <a:rPr lang="en-US" sz="2800" dirty="0">
                <a:solidFill>
                  <a:srgbClr val="000000"/>
                </a:solidFill>
                <a:latin typeface="Times New Roman" panose="02020603050405020304" pitchFamily="18" charset="0"/>
                <a:cs typeface="Times New Roman" panose="02020603050405020304" pitchFamily="18" charset="0"/>
              </a:rPr>
              <a:t>often classified as urban, suburban, or rural</a:t>
            </a:r>
          </a:p>
          <a:p>
            <a:pPr marL="617220" indent="-457200" algn="just">
              <a:lnSpc>
                <a:spcPct val="150000"/>
              </a:lnSpc>
              <a:buClrTx/>
            </a:pPr>
            <a:r>
              <a:rPr lang="en-US" sz="2800" b="1" dirty="0">
                <a:solidFill>
                  <a:srgbClr val="026AE8"/>
                </a:solidFill>
                <a:latin typeface="Times New Roman" panose="02020603050405020304" pitchFamily="18" charset="0"/>
                <a:cs typeface="Times New Roman" panose="02020603050405020304" pitchFamily="18" charset="0"/>
              </a:rPr>
              <a:t>Climate: </a:t>
            </a:r>
            <a:r>
              <a:rPr lang="en-US" sz="2800" dirty="0">
                <a:solidFill>
                  <a:srgbClr val="000000"/>
                </a:solidFill>
                <a:latin typeface="Times New Roman" panose="02020603050405020304" pitchFamily="18" charset="0"/>
                <a:cs typeface="Times New Roman" panose="02020603050405020304" pitchFamily="18" charset="0"/>
              </a:rPr>
              <a:t>according to weather patterns common to certain geographic </a:t>
            </a:r>
            <a:r>
              <a:rPr lang="en-US" sz="2800" dirty="0">
                <a:solidFill>
                  <a:srgbClr val="000000"/>
                </a:solidFill>
                <a:latin typeface="Times New Roman" panose="02020603050405020304" pitchFamily="18" charset="0"/>
                <a:cs typeface="Times New Roman" panose="02020603050405020304" pitchFamily="18" charset="0"/>
              </a:rPr>
              <a:t>regions</a:t>
            </a:r>
            <a:endParaRPr lang="en-US" sz="2800" dirty="0">
              <a:solidFill>
                <a:srgbClr val="000000"/>
              </a:solidFill>
              <a:latin typeface="Times New Roman" panose="02020603050405020304" pitchFamily="18" charset="0"/>
              <a:cs typeface="Times New Roman" panose="02020603050405020304" pitchFamily="18" charset="0"/>
            </a:endParaRPr>
          </a:p>
          <a:p>
            <a:pPr marL="452755" lvl="2" indent="0" algn="just">
              <a:lnSpc>
                <a:spcPct val="150000"/>
              </a:lnSpc>
              <a:buNone/>
            </a:pPr>
            <a:endParaRPr lang="en-US" dirty="0">
              <a:solidFill>
                <a:srgbClr val="000000"/>
              </a:solidFill>
              <a:latin typeface="Times New Roman" panose="02020603050405020304" pitchFamily="18" charset="0"/>
              <a:cs typeface="Times New Roman" panose="02020603050405020304" pitchFamily="18" charset="0"/>
            </a:endParaRPr>
          </a:p>
          <a:p>
            <a:pPr marL="269875" lvl="1" indent="0" algn="just">
              <a:lnSpc>
                <a:spcPct val="150000"/>
              </a:lnSpc>
              <a:buNone/>
            </a:pP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408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Market Segmentation</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5</a:t>
            </a:fld>
            <a:endParaRPr lang="en-US" dirty="0"/>
          </a:p>
        </p:txBody>
      </p:sp>
      <p:sp>
        <p:nvSpPr>
          <p:cNvPr id="5" name="Content Placeholder 4"/>
          <p:cNvSpPr>
            <a:spLocks noGrp="1"/>
          </p:cNvSpPr>
          <p:nvPr>
            <p:ph idx="1"/>
          </p:nvPr>
        </p:nvSpPr>
        <p:spPr>
          <a:xfrm>
            <a:off x="35256" y="685800"/>
            <a:ext cx="9032544" cy="5611504"/>
          </a:xfrm>
        </p:spPr>
        <p:txBody>
          <a:bodyPr>
            <a:normAutofit fontScale="92500" lnSpcReduction="10000"/>
          </a:bodyPr>
          <a:lstStyle/>
          <a:p>
            <a:pPr marL="160020" indent="0" algn="just">
              <a:lnSpc>
                <a:spcPct val="150000"/>
              </a:lnSpc>
              <a:buNone/>
            </a:pPr>
            <a:r>
              <a:rPr lang="en-US" sz="2800" dirty="0">
                <a:solidFill>
                  <a:srgbClr val="000000"/>
                </a:solidFill>
                <a:latin typeface="Times New Roman" panose="02020603050405020304" pitchFamily="18" charset="0"/>
                <a:cs typeface="Times New Roman" panose="02020603050405020304" pitchFamily="18" charset="0"/>
              </a:rPr>
              <a:t>2</a:t>
            </a:r>
            <a:r>
              <a:rPr lang="en-US" sz="2800" dirty="0" smtClean="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Demographic Segmentation: </a:t>
            </a:r>
            <a:endParaRPr lang="en-US" sz="2800" b="1" dirty="0" smtClean="0">
              <a:solidFill>
                <a:srgbClr val="000000"/>
              </a:solidFill>
              <a:latin typeface="Times New Roman" panose="02020603050405020304" pitchFamily="18" charset="0"/>
              <a:cs typeface="Times New Roman" panose="02020603050405020304" pitchFamily="18" charset="0"/>
            </a:endParaRPr>
          </a:p>
          <a:p>
            <a:pPr marL="452755" lvl="2" indent="0" algn="just">
              <a:lnSpc>
                <a:spcPct val="150000"/>
              </a:lnSpc>
              <a:buClrTx/>
              <a:buNone/>
            </a:pPr>
            <a:r>
              <a:rPr lang="en-US" sz="1800" dirty="0" smtClean="0">
                <a:solidFill>
                  <a:srgbClr val="000000"/>
                </a:solidFill>
                <a:latin typeface="Times New Roman" panose="02020603050405020304" pitchFamily="18" charset="0"/>
                <a:cs typeface="Times New Roman" panose="02020603050405020304" pitchFamily="18" charset="0"/>
              </a:rPr>
              <a:t>Some </a:t>
            </a:r>
            <a:r>
              <a:rPr lang="en-US" sz="1800" dirty="0">
                <a:solidFill>
                  <a:srgbClr val="000000"/>
                </a:solidFill>
                <a:latin typeface="Times New Roman" panose="02020603050405020304" pitchFamily="18" charset="0"/>
                <a:cs typeface="Times New Roman" panose="02020603050405020304" pitchFamily="18" charset="0"/>
              </a:rPr>
              <a:t>demographic segmentation variables include</a:t>
            </a:r>
            <a:r>
              <a:rPr lang="en-US" sz="1800" dirty="0" smtClean="0">
                <a:solidFill>
                  <a:srgbClr val="000000"/>
                </a:solidFill>
                <a:latin typeface="Times New Roman" panose="02020603050405020304" pitchFamily="18" charset="0"/>
                <a:cs typeface="Times New Roman" panose="02020603050405020304" pitchFamily="18" charset="0"/>
              </a:rPr>
              <a:t>:</a:t>
            </a:r>
            <a:endParaRPr lang="en-US" sz="18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Age, Gender, Family size, Family lifecycle, </a:t>
            </a: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Generation</a:t>
            </a:r>
            <a:r>
              <a:rPr lang="en-US" sz="2000" b="0" dirty="0">
                <a:latin typeface="Times New Roman" panose="02020603050405020304" pitchFamily="18" charset="0"/>
                <a:cs typeface="Times New Roman" panose="02020603050405020304" pitchFamily="18" charset="0"/>
              </a:rPr>
              <a:t>: baby-boomers, Generation X, </a:t>
            </a:r>
            <a:r>
              <a:rPr lang="en-US" sz="2000" b="0" dirty="0" smtClean="0">
                <a:latin typeface="Times New Roman" panose="02020603050405020304" pitchFamily="18" charset="0"/>
                <a:cs typeface="Times New Roman" panose="02020603050405020304" pitchFamily="18" charset="0"/>
              </a:rPr>
              <a:t>etc., </a:t>
            </a: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Income, Occupation, Education, </a:t>
            </a: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Ethnicity, Nationality, Religion, Social class</a:t>
            </a:r>
            <a:endParaRPr lang="en-US" sz="2000" b="0" dirty="0" smtClean="0">
              <a:latin typeface="Times New Roman" panose="02020603050405020304" pitchFamily="18" charset="0"/>
              <a:cs typeface="Times New Roman" panose="02020603050405020304" pitchFamily="18" charset="0"/>
            </a:endParaRPr>
          </a:p>
          <a:p>
            <a:pPr marL="555625" lvl="1"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Many of these variables have standard categories for their values. </a:t>
            </a:r>
          </a:p>
          <a:p>
            <a:pPr marL="555625" lvl="1"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For example, family lifecycle often is expressed as bachelor, married with no children (DINKS: Double Income, No Kids), full-nest, empty-nest, or solitary survivor. </a:t>
            </a:r>
          </a:p>
          <a:p>
            <a:pPr marL="555625" lvl="1"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Some of these categories have several stages, for example, full-nest I, II, or III depending on the age of the children.</a:t>
            </a:r>
            <a:endParaRPr lang="en-US" sz="1800" b="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621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Market Segmentation</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6</a:t>
            </a:fld>
            <a:endParaRPr lang="en-US" dirty="0"/>
          </a:p>
        </p:txBody>
      </p:sp>
      <p:sp>
        <p:nvSpPr>
          <p:cNvPr id="5" name="Content Placeholder 4"/>
          <p:cNvSpPr>
            <a:spLocks noGrp="1"/>
          </p:cNvSpPr>
          <p:nvPr>
            <p:ph idx="1"/>
          </p:nvPr>
        </p:nvSpPr>
        <p:spPr>
          <a:xfrm>
            <a:off x="35256" y="685800"/>
            <a:ext cx="9032544" cy="5611504"/>
          </a:xfrm>
        </p:spPr>
        <p:txBody>
          <a:bodyPr>
            <a:normAutofit/>
          </a:bodyPr>
          <a:lstStyle/>
          <a:p>
            <a:pPr marL="160020" indent="0" algn="just">
              <a:lnSpc>
                <a:spcPct val="150000"/>
              </a:lnSpc>
              <a:buNone/>
            </a:pPr>
            <a:r>
              <a:rPr lang="en-US" sz="2800" dirty="0" smtClean="0">
                <a:solidFill>
                  <a:srgbClr val="000000"/>
                </a:solidFill>
                <a:latin typeface="Times New Roman" panose="02020603050405020304" pitchFamily="18" charset="0"/>
                <a:cs typeface="Times New Roman" panose="02020603050405020304" pitchFamily="18" charset="0"/>
              </a:rPr>
              <a:t>3. </a:t>
            </a:r>
            <a:r>
              <a:rPr lang="en-US" sz="2800" dirty="0">
                <a:solidFill>
                  <a:srgbClr val="000000"/>
                </a:solidFill>
                <a:latin typeface="Times New Roman" panose="02020603050405020304" pitchFamily="18" charset="0"/>
                <a:cs typeface="Times New Roman" panose="02020603050405020304" pitchFamily="18" charset="0"/>
              </a:rPr>
              <a:t>Psychographic Segmentation: </a:t>
            </a:r>
            <a:endParaRPr lang="en-US" sz="2800" b="1" dirty="0" smtClean="0">
              <a:solidFill>
                <a:srgbClr val="000000"/>
              </a:solidFill>
              <a:latin typeface="Times New Roman" panose="02020603050405020304" pitchFamily="18" charset="0"/>
              <a:cs typeface="Times New Roman" panose="02020603050405020304" pitchFamily="18" charset="0"/>
            </a:endParaRPr>
          </a:p>
          <a:p>
            <a:pPr marL="555625" lvl="1"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Psychographic segmentation groups customers according to their lifestyle. </a:t>
            </a:r>
          </a:p>
          <a:p>
            <a:pPr marL="555625" lvl="1"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Activities, interests, and opinions (AIO) surveys are one tool for measuring lifestyle.</a:t>
            </a:r>
          </a:p>
          <a:p>
            <a:pPr marL="738505" lvl="2"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Some psychographic variables include:</a:t>
            </a:r>
            <a:endParaRPr lang="en-US" sz="1800" dirty="0" smtClean="0">
              <a:solidFill>
                <a:srgbClr val="000000"/>
              </a:solidFill>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Activities</a:t>
            </a:r>
            <a:endParaRPr lang="en-US" sz="2000" b="0" dirty="0">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Interests</a:t>
            </a:r>
            <a:endParaRPr lang="en-US" sz="2000" b="0" dirty="0">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Opinions</a:t>
            </a:r>
            <a:endParaRPr lang="en-US" sz="2000" b="0" dirty="0">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Attitudes</a:t>
            </a:r>
            <a:endParaRPr lang="en-US" sz="2000" b="0" dirty="0">
              <a:latin typeface="Times New Roman" panose="02020603050405020304" pitchFamily="18" charset="0"/>
              <a:cs typeface="Times New Roman" panose="02020603050405020304" pitchFamily="18" charset="0"/>
            </a:endParaRPr>
          </a:p>
          <a:p>
            <a:pPr marL="617220" indent="-457200" algn="just">
              <a:lnSpc>
                <a:spcPct val="150000"/>
              </a:lnSpc>
              <a:buClrTx/>
            </a:pPr>
            <a:r>
              <a:rPr lang="en-US" sz="2000" b="0" dirty="0" smtClean="0">
                <a:latin typeface="Times New Roman" panose="02020603050405020304" pitchFamily="18" charset="0"/>
                <a:cs typeface="Times New Roman" panose="02020603050405020304" pitchFamily="18" charset="0"/>
              </a:rPr>
              <a:t>Values</a:t>
            </a:r>
            <a:endParaRPr lang="en-US"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630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Market Segmentation</a:t>
            </a:r>
            <a:endParaRPr lang="en-US" i="1" dirty="0"/>
          </a:p>
        </p:txBody>
      </p:sp>
      <p:sp>
        <p:nvSpPr>
          <p:cNvPr id="4" name="Slide Number Placeholder 3"/>
          <p:cNvSpPr>
            <a:spLocks noGrp="1"/>
          </p:cNvSpPr>
          <p:nvPr>
            <p:ph type="sldNum" sz="quarter" idx="4"/>
          </p:nvPr>
        </p:nvSpPr>
        <p:spPr/>
        <p:txBody>
          <a:bodyPr/>
          <a:lstStyle/>
          <a:p>
            <a:fld id="{B6F15528-21DE-4FAA-801E-634DDDAF4B2B}" type="slidenum">
              <a:rPr lang="en-US" smtClean="0"/>
              <a:t>7</a:t>
            </a:fld>
            <a:endParaRPr lang="en-US" dirty="0"/>
          </a:p>
        </p:txBody>
      </p:sp>
      <p:sp>
        <p:nvSpPr>
          <p:cNvPr id="5" name="Content Placeholder 4"/>
          <p:cNvSpPr>
            <a:spLocks noGrp="1"/>
          </p:cNvSpPr>
          <p:nvPr>
            <p:ph idx="1"/>
          </p:nvPr>
        </p:nvSpPr>
        <p:spPr>
          <a:xfrm>
            <a:off x="35256" y="685800"/>
            <a:ext cx="9032544" cy="5611504"/>
          </a:xfrm>
        </p:spPr>
        <p:txBody>
          <a:bodyPr>
            <a:normAutofit/>
          </a:bodyPr>
          <a:lstStyle/>
          <a:p>
            <a:pPr marL="160020" indent="0" algn="just">
              <a:lnSpc>
                <a:spcPct val="150000"/>
              </a:lnSpc>
              <a:buNone/>
            </a:pPr>
            <a:r>
              <a:rPr lang="en-US" sz="2800" dirty="0">
                <a:solidFill>
                  <a:srgbClr val="000000"/>
                </a:solidFill>
                <a:latin typeface="Times New Roman" panose="02020603050405020304" pitchFamily="18" charset="0"/>
                <a:cs typeface="Times New Roman" panose="02020603050405020304" pitchFamily="18" charset="0"/>
              </a:rPr>
              <a:t>4</a:t>
            </a:r>
            <a:r>
              <a:rPr lang="en-US" sz="2800" dirty="0" smtClean="0">
                <a:solidFill>
                  <a:srgbClr val="000000"/>
                </a:solidFill>
                <a:latin typeface="Times New Roman" panose="02020603050405020304" pitchFamily="18" charset="0"/>
                <a:cs typeface="Times New Roman" panose="02020603050405020304" pitchFamily="18" charset="0"/>
              </a:rPr>
              <a:t>. </a:t>
            </a:r>
            <a:r>
              <a:rPr lang="en-US" sz="2800" dirty="0">
                <a:solidFill>
                  <a:srgbClr val="000000"/>
                </a:solidFill>
                <a:latin typeface="Times New Roman" panose="02020603050405020304" pitchFamily="18" charset="0"/>
                <a:cs typeface="Times New Roman" panose="02020603050405020304" pitchFamily="18" charset="0"/>
              </a:rPr>
              <a:t>Behavioristic Segmentation: </a:t>
            </a:r>
            <a:endParaRPr lang="en-US" sz="2800" b="1" dirty="0" smtClean="0">
              <a:solidFill>
                <a:srgbClr val="000000"/>
              </a:solidFill>
              <a:latin typeface="Times New Roman" panose="02020603050405020304" pitchFamily="18" charset="0"/>
              <a:cs typeface="Times New Roman" panose="02020603050405020304" pitchFamily="18" charset="0"/>
            </a:endParaRPr>
          </a:p>
          <a:p>
            <a:pPr marL="445770" indent="-285750" algn="just">
              <a:lnSpc>
                <a:spcPct val="150000"/>
              </a:lnSpc>
              <a:buClrTx/>
            </a:pPr>
            <a:r>
              <a:rPr lang="en-US" sz="2000" b="0" dirty="0" smtClean="0">
                <a:solidFill>
                  <a:srgbClr val="000000"/>
                </a:solidFill>
                <a:latin typeface="Times New Roman" panose="02020603050405020304" pitchFamily="18" charset="0"/>
                <a:cs typeface="Times New Roman" panose="02020603050405020304" pitchFamily="18" charset="0"/>
              </a:rPr>
              <a:t>Behavioral </a:t>
            </a:r>
            <a:r>
              <a:rPr lang="en-US" sz="2000" b="0" dirty="0">
                <a:solidFill>
                  <a:srgbClr val="000000"/>
                </a:solidFill>
                <a:latin typeface="Times New Roman" panose="02020603050405020304" pitchFamily="18" charset="0"/>
                <a:cs typeface="Times New Roman" panose="02020603050405020304" pitchFamily="18" charset="0"/>
              </a:rPr>
              <a:t>segmentation is based on actual customer behavior toward products. </a:t>
            </a:r>
            <a:endParaRPr lang="en-US" sz="2000" b="0" dirty="0" smtClean="0">
              <a:solidFill>
                <a:srgbClr val="000000"/>
              </a:solidFill>
              <a:latin typeface="Times New Roman" panose="02020603050405020304" pitchFamily="18" charset="0"/>
              <a:cs typeface="Times New Roman" panose="02020603050405020304" pitchFamily="18" charset="0"/>
            </a:endParaRPr>
          </a:p>
          <a:p>
            <a:pPr marL="555625" lvl="1" indent="-285750" algn="just">
              <a:lnSpc>
                <a:spcPct val="150000"/>
              </a:lnSpc>
              <a:buClrTx/>
            </a:pPr>
            <a:r>
              <a:rPr lang="en-US" sz="1800" dirty="0" smtClean="0">
                <a:solidFill>
                  <a:srgbClr val="000000"/>
                </a:solidFill>
                <a:latin typeface="Times New Roman" panose="02020603050405020304" pitchFamily="18" charset="0"/>
                <a:cs typeface="Times New Roman" panose="02020603050405020304" pitchFamily="18" charset="0"/>
              </a:rPr>
              <a:t>Some </a:t>
            </a:r>
            <a:r>
              <a:rPr lang="en-US" sz="1800" dirty="0">
                <a:solidFill>
                  <a:srgbClr val="000000"/>
                </a:solidFill>
                <a:latin typeface="Times New Roman" panose="02020603050405020304" pitchFamily="18" charset="0"/>
                <a:cs typeface="Times New Roman" panose="02020603050405020304" pitchFamily="18" charset="0"/>
              </a:rPr>
              <a:t>behavioristic variables </a:t>
            </a:r>
            <a:r>
              <a:rPr lang="en-US" sz="1800" dirty="0" smtClean="0">
                <a:solidFill>
                  <a:srgbClr val="000000"/>
                </a:solidFill>
                <a:latin typeface="Times New Roman" panose="02020603050405020304" pitchFamily="18" charset="0"/>
                <a:cs typeface="Times New Roman" panose="02020603050405020304" pitchFamily="18" charset="0"/>
              </a:rPr>
              <a:t>include:</a:t>
            </a:r>
          </a:p>
          <a:p>
            <a:pPr marL="727075" lvl="1" indent="-457200" algn="just">
              <a:lnSpc>
                <a:spcPct val="150000"/>
              </a:lnSpc>
              <a:buClrTx/>
            </a:pPr>
            <a:r>
              <a:rPr lang="en-US" sz="1800" b="1" dirty="0" smtClean="0">
                <a:latin typeface="Times New Roman" panose="02020603050405020304" pitchFamily="18" charset="0"/>
                <a:cs typeface="Times New Roman" panose="02020603050405020304" pitchFamily="18" charset="0"/>
              </a:rPr>
              <a:t>Usage </a:t>
            </a:r>
            <a:r>
              <a:rPr lang="en-US" sz="1800" b="1" dirty="0">
                <a:latin typeface="Times New Roman" panose="02020603050405020304" pitchFamily="18" charset="0"/>
                <a:cs typeface="Times New Roman" panose="02020603050405020304" pitchFamily="18" charset="0"/>
              </a:rPr>
              <a:t>rate</a:t>
            </a:r>
          </a:p>
          <a:p>
            <a:pPr marL="727075" lvl="1" indent="-457200" algn="just">
              <a:lnSpc>
                <a:spcPct val="150000"/>
              </a:lnSpc>
              <a:buClrTx/>
            </a:pPr>
            <a:r>
              <a:rPr lang="en-US" sz="1800" b="1" dirty="0" smtClean="0">
                <a:latin typeface="Times New Roman" panose="02020603050405020304" pitchFamily="18" charset="0"/>
                <a:cs typeface="Times New Roman" panose="02020603050405020304" pitchFamily="18" charset="0"/>
              </a:rPr>
              <a:t>Brand </a:t>
            </a:r>
            <a:r>
              <a:rPr lang="en-US" sz="1800" b="1" dirty="0">
                <a:latin typeface="Times New Roman" panose="02020603050405020304" pitchFamily="18" charset="0"/>
                <a:cs typeface="Times New Roman" panose="02020603050405020304" pitchFamily="18" charset="0"/>
              </a:rPr>
              <a:t>loyalty</a:t>
            </a:r>
          </a:p>
          <a:p>
            <a:pPr marL="727075" lvl="1" indent="-457200" algn="just">
              <a:lnSpc>
                <a:spcPct val="150000"/>
              </a:lnSpc>
              <a:buClrTx/>
            </a:pPr>
            <a:r>
              <a:rPr lang="en-US" sz="1800" b="1" dirty="0" smtClean="0">
                <a:latin typeface="Times New Roman" panose="02020603050405020304" pitchFamily="18" charset="0"/>
                <a:cs typeface="Times New Roman" panose="02020603050405020304" pitchFamily="18" charset="0"/>
              </a:rPr>
              <a:t>User </a:t>
            </a:r>
            <a:r>
              <a:rPr lang="en-US" sz="1800" b="1" dirty="0">
                <a:latin typeface="Times New Roman" panose="02020603050405020304" pitchFamily="18" charset="0"/>
                <a:cs typeface="Times New Roman" panose="02020603050405020304" pitchFamily="18" charset="0"/>
              </a:rPr>
              <a:t>status: potential, first-time, regular, etc.</a:t>
            </a:r>
          </a:p>
          <a:p>
            <a:pPr marL="727075" lvl="1" indent="-457200" algn="just">
              <a:lnSpc>
                <a:spcPct val="150000"/>
              </a:lnSpc>
              <a:buClrTx/>
            </a:pPr>
            <a:r>
              <a:rPr lang="en-US" sz="1800" b="1" dirty="0" smtClean="0">
                <a:latin typeface="Times New Roman" panose="02020603050405020304" pitchFamily="18" charset="0"/>
                <a:cs typeface="Times New Roman" panose="02020603050405020304" pitchFamily="18" charset="0"/>
              </a:rPr>
              <a:t>Readiness </a:t>
            </a:r>
            <a:r>
              <a:rPr lang="en-US" sz="1800" b="1" dirty="0">
                <a:latin typeface="Times New Roman" panose="02020603050405020304" pitchFamily="18" charset="0"/>
                <a:cs typeface="Times New Roman" panose="02020603050405020304" pitchFamily="18" charset="0"/>
              </a:rPr>
              <a:t>to buy</a:t>
            </a:r>
          </a:p>
          <a:p>
            <a:pPr marL="727075" lvl="1" indent="-457200" algn="just">
              <a:lnSpc>
                <a:spcPct val="150000"/>
              </a:lnSpc>
              <a:buClrTx/>
            </a:pPr>
            <a:r>
              <a:rPr lang="en-US" sz="1800" b="1" dirty="0" smtClean="0">
                <a:latin typeface="Times New Roman" panose="02020603050405020304" pitchFamily="18" charset="0"/>
                <a:cs typeface="Times New Roman" panose="02020603050405020304" pitchFamily="18" charset="0"/>
              </a:rPr>
              <a:t>Occasions</a:t>
            </a:r>
            <a:r>
              <a:rPr lang="en-US" sz="18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Holidays </a:t>
            </a:r>
            <a:r>
              <a:rPr lang="en-US" sz="1600" b="1" dirty="0">
                <a:latin typeface="Times New Roman" panose="02020603050405020304" pitchFamily="18" charset="0"/>
                <a:cs typeface="Times New Roman" panose="02020603050405020304" pitchFamily="18" charset="0"/>
              </a:rPr>
              <a:t>and </a:t>
            </a:r>
            <a:r>
              <a:rPr lang="en-US" sz="1600" b="1" dirty="0" smtClean="0">
                <a:latin typeface="Times New Roman" panose="02020603050405020304" pitchFamily="18" charset="0"/>
                <a:cs typeface="Times New Roman" panose="02020603050405020304" pitchFamily="18" charset="0"/>
              </a:rPr>
              <a:t>events </a:t>
            </a:r>
            <a:r>
              <a:rPr lang="en-US" sz="1600" b="1" dirty="0">
                <a:latin typeface="Times New Roman" panose="02020603050405020304" pitchFamily="18" charset="0"/>
                <a:cs typeface="Times New Roman" panose="02020603050405020304" pitchFamily="18" charset="0"/>
              </a:rPr>
              <a:t>that stimulate </a:t>
            </a:r>
            <a:r>
              <a:rPr lang="en-US" sz="1600" b="1" dirty="0" smtClean="0">
                <a:latin typeface="Times New Roman" panose="02020603050405020304" pitchFamily="18" charset="0"/>
                <a:cs typeface="Times New Roman" panose="02020603050405020304" pitchFamily="18" charset="0"/>
              </a:rPr>
              <a:t>purchases</a:t>
            </a:r>
          </a:p>
          <a:p>
            <a:pPr marL="445770" indent="-285750" algn="just">
              <a:lnSpc>
                <a:spcPct val="150000"/>
              </a:lnSpc>
              <a:buClrTx/>
            </a:pPr>
            <a:r>
              <a:rPr lang="en-US" sz="1800" b="0" dirty="0">
                <a:solidFill>
                  <a:srgbClr val="000000"/>
                </a:solidFill>
                <a:latin typeface="Times New Roman" panose="02020603050405020304" pitchFamily="18" charset="0"/>
                <a:cs typeface="Times New Roman" panose="02020603050405020304" pitchFamily="18" charset="0"/>
              </a:rPr>
              <a:t>Behavioral </a:t>
            </a:r>
            <a:r>
              <a:rPr lang="en-US" sz="1800" b="0" dirty="0">
                <a:solidFill>
                  <a:srgbClr val="000000"/>
                </a:solidFill>
                <a:latin typeface="Times New Roman" panose="02020603050405020304" pitchFamily="18" charset="0"/>
                <a:cs typeface="Times New Roman" panose="02020603050405020304" pitchFamily="18" charset="0"/>
              </a:rPr>
              <a:t>segmentation has the advantage of using variables that are closely related to the product itself. It is a fairly direct starting point for market segmentation.</a:t>
            </a:r>
          </a:p>
        </p:txBody>
      </p:sp>
    </p:spTree>
    <p:extLst>
      <p:ext uri="{BB962C8B-B14F-4D97-AF65-F5344CB8AC3E}">
        <p14:creationId xmlns:p14="http://schemas.microsoft.com/office/powerpoint/2010/main" val="704257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Advantages </a:t>
            </a:r>
            <a:r>
              <a:rPr lang="en-US" i="1" dirty="0"/>
              <a:t>(benefits/merits) </a:t>
            </a:r>
            <a:r>
              <a:rPr lang="en-US" i="1" dirty="0" smtClean="0"/>
              <a:t>of </a:t>
            </a:r>
            <a:r>
              <a:rPr lang="en-US" i="1" dirty="0"/>
              <a:t>Market </a:t>
            </a:r>
            <a:r>
              <a:rPr lang="en-US" i="1" dirty="0" smtClean="0"/>
              <a:t>Segmentation</a:t>
            </a:r>
            <a:endParaRPr lang="en-US" i="1"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3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Content Placeholder 4"/>
          <p:cNvSpPr>
            <a:spLocks noGrp="1"/>
          </p:cNvSpPr>
          <p:nvPr>
            <p:ph idx="1"/>
          </p:nvPr>
        </p:nvSpPr>
        <p:spPr>
          <a:xfrm>
            <a:off x="35256" y="685800"/>
            <a:ext cx="9032544" cy="5611504"/>
          </a:xfrm>
        </p:spPr>
        <p:txBody>
          <a:bodyPr>
            <a:normAutofit fontScale="47500" lnSpcReduction="20000"/>
          </a:bodyPr>
          <a:lstStyle/>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1.   The </a:t>
            </a:r>
            <a:r>
              <a:rPr lang="en-US" sz="2900" b="1" dirty="0">
                <a:solidFill>
                  <a:srgbClr val="000000"/>
                </a:solidFill>
                <a:latin typeface="Times New Roman" panose="02020603050405020304" pitchFamily="18" charset="0"/>
                <a:cs typeface="Times New Roman" panose="02020603050405020304" pitchFamily="18" charset="0"/>
              </a:rPr>
              <a:t>marketer can spot and compare marketing opportunities</a:t>
            </a:r>
            <a:r>
              <a:rPr lang="en-US" sz="2900" b="1" dirty="0" smtClean="0">
                <a:solidFill>
                  <a:srgbClr val="000000"/>
                </a:solidFill>
                <a:latin typeface="Times New Roman" panose="02020603050405020304" pitchFamily="18" charset="0"/>
                <a:cs typeface="Times New Roman" panose="02020603050405020304" pitchFamily="18" charset="0"/>
              </a:rPr>
              <a:t>. </a:t>
            </a:r>
            <a:r>
              <a:rPr lang="en-US" sz="2900" b="1" dirty="0">
                <a:solidFill>
                  <a:srgbClr val="000000"/>
                </a:solidFill>
                <a:latin typeface="Times New Roman" panose="02020603050405020304" pitchFamily="18" charset="0"/>
                <a:cs typeface="Times New Roman" panose="02020603050405020304" pitchFamily="18" charset="0"/>
              </a:rPr>
              <a:t>He </a:t>
            </a:r>
            <a:r>
              <a:rPr lang="en-US" sz="2900" b="1" dirty="0">
                <a:solidFill>
                  <a:srgbClr val="000000"/>
                </a:solidFill>
                <a:latin typeface="Times New Roman" panose="02020603050405020304" pitchFamily="18" charset="0"/>
                <a:cs typeface="Times New Roman" panose="02020603050405020304" pitchFamily="18" charset="0"/>
              </a:rPr>
              <a:t>can examine the needs of each segment and </a:t>
            </a:r>
            <a:endParaRPr lang="en-US" sz="2900" b="1" dirty="0" smtClean="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      determine </a:t>
            </a:r>
            <a:r>
              <a:rPr lang="en-US" sz="2900" b="1" dirty="0">
                <a:solidFill>
                  <a:srgbClr val="000000"/>
                </a:solidFill>
                <a:latin typeface="Times New Roman" panose="02020603050405020304" pitchFamily="18" charset="0"/>
                <a:cs typeface="Times New Roman" panose="02020603050405020304" pitchFamily="18" charset="0"/>
              </a:rPr>
              <a:t>to what extent the current offering satisfies these </a:t>
            </a:r>
            <a:r>
              <a:rPr lang="en-US" sz="2900" b="1" dirty="0" smtClean="0">
                <a:solidFill>
                  <a:srgbClr val="000000"/>
                </a:solidFill>
                <a:latin typeface="Times New Roman" panose="02020603050405020304" pitchFamily="18" charset="0"/>
                <a:cs typeface="Times New Roman" panose="02020603050405020304" pitchFamily="18" charset="0"/>
              </a:rPr>
              <a:t>needs.  Segments which have low level of  </a:t>
            </a: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     satisfaction from current offerings represent excellent opportunities for the </a:t>
            </a:r>
            <a:r>
              <a:rPr lang="en-US" sz="2900" b="1" dirty="0">
                <a:solidFill>
                  <a:srgbClr val="000000"/>
                </a:solidFill>
                <a:latin typeface="Times New Roman" panose="02020603050405020304" pitchFamily="18" charset="0"/>
                <a:cs typeface="Times New Roman" panose="02020603050405020304" pitchFamily="18" charset="0"/>
              </a:rPr>
              <a:t>marketer</a:t>
            </a:r>
            <a:r>
              <a:rPr lang="en-US" sz="2900" b="1" dirty="0" smtClean="0">
                <a:solidFill>
                  <a:srgbClr val="000000"/>
                </a:solidFill>
                <a:latin typeface="Times New Roman" panose="02020603050405020304" pitchFamily="18" charset="0"/>
                <a:cs typeface="Times New Roman" panose="02020603050405020304" pitchFamily="18" charset="0"/>
              </a:rPr>
              <a:t>.</a:t>
            </a:r>
          </a:p>
          <a:p>
            <a:pPr marL="109855" lvl="1" indent="0" algn="just">
              <a:lnSpc>
                <a:spcPct val="170000"/>
              </a:lnSpc>
              <a:buNone/>
            </a:pPr>
            <a:endParaRPr lang="en-US" sz="2900" b="1" dirty="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2</a:t>
            </a: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a:solidFill>
                  <a:srgbClr val="000000"/>
                </a:solidFill>
                <a:latin typeface="Times New Roman" panose="02020603050405020304" pitchFamily="18" charset="0"/>
                <a:cs typeface="Times New Roman" panose="02020603050405020304" pitchFamily="18" charset="0"/>
              </a:rPr>
              <a:t>With </a:t>
            </a:r>
            <a:r>
              <a:rPr lang="en-US" sz="2900" b="1" dirty="0">
                <a:solidFill>
                  <a:srgbClr val="000000"/>
                </a:solidFill>
                <a:latin typeface="Times New Roman" panose="02020603050405020304" pitchFamily="18" charset="0"/>
                <a:cs typeface="Times New Roman" panose="02020603050405020304" pitchFamily="18" charset="0"/>
              </a:rPr>
              <a:t>the help of knowledge about different segments, the marketer can better allocate the total marketing </a:t>
            </a:r>
            <a:endParaRPr lang="en-US" sz="2900" b="1" dirty="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                  budget</a:t>
            </a: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 Differences </a:t>
            </a:r>
            <a:r>
              <a:rPr lang="en-US" sz="2900" b="1" dirty="0">
                <a:solidFill>
                  <a:srgbClr val="000000"/>
                </a:solidFill>
                <a:latin typeface="Times New Roman" panose="02020603050405020304" pitchFamily="18" charset="0"/>
                <a:cs typeface="Times New Roman" panose="02020603050405020304" pitchFamily="18" charset="0"/>
              </a:rPr>
              <a:t>in customer response to different marketing tools serve as the basis for deciding on </a:t>
            </a:r>
            <a:endParaRPr lang="en-US" sz="2900" b="1" dirty="0" smtClean="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               the  </a:t>
            </a:r>
            <a:r>
              <a:rPr lang="en-US" sz="2900" b="1" dirty="0">
                <a:solidFill>
                  <a:srgbClr val="000000"/>
                </a:solidFill>
                <a:latin typeface="Times New Roman" panose="02020603050405020304" pitchFamily="18" charset="0"/>
                <a:cs typeface="Times New Roman" panose="02020603050405020304" pitchFamily="18" charset="0"/>
              </a:rPr>
              <a:t>allocation </a:t>
            </a:r>
            <a:r>
              <a:rPr lang="en-US" sz="2900" b="1" dirty="0">
                <a:solidFill>
                  <a:srgbClr val="000000"/>
                </a:solidFill>
                <a:latin typeface="Times New Roman" panose="02020603050405020304" pitchFamily="18" charset="0"/>
                <a:cs typeface="Times New Roman" panose="02020603050405020304" pitchFamily="18" charset="0"/>
              </a:rPr>
              <a:t>of market funds to different customer groups</a:t>
            </a:r>
            <a:r>
              <a:rPr lang="en-US" sz="2900" b="1" dirty="0" smtClean="0">
                <a:solidFill>
                  <a:srgbClr val="000000"/>
                </a:solidFill>
                <a:latin typeface="Times New Roman" panose="02020603050405020304" pitchFamily="18" charset="0"/>
                <a:cs typeface="Times New Roman" panose="02020603050405020304" pitchFamily="18" charset="0"/>
              </a:rPr>
              <a:t>.</a:t>
            </a:r>
          </a:p>
          <a:p>
            <a:pPr marL="109855" lvl="1" indent="0" algn="just">
              <a:lnSpc>
                <a:spcPct val="170000"/>
              </a:lnSpc>
              <a:buNone/>
            </a:pPr>
            <a:endParaRPr lang="en-US" sz="2900" b="1" dirty="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3</a:t>
            </a: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a:solidFill>
                  <a:srgbClr val="000000"/>
                </a:solidFill>
                <a:latin typeface="Times New Roman" panose="02020603050405020304" pitchFamily="18" charset="0"/>
                <a:cs typeface="Times New Roman" panose="02020603050405020304" pitchFamily="18" charset="0"/>
              </a:rPr>
              <a:t>The </a:t>
            </a:r>
            <a:r>
              <a:rPr lang="en-US" sz="2900" b="1" dirty="0">
                <a:solidFill>
                  <a:srgbClr val="000000"/>
                </a:solidFill>
                <a:latin typeface="Times New Roman" panose="02020603050405020304" pitchFamily="18" charset="0"/>
                <a:cs typeface="Times New Roman" panose="02020603050405020304" pitchFamily="18" charset="0"/>
              </a:rPr>
              <a:t>marketer can modify his product/service and marketing appeals to suit the target segment.</a:t>
            </a: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4.       Segmentation </a:t>
            </a:r>
            <a:r>
              <a:rPr lang="en-US" sz="2900" b="1" dirty="0">
                <a:solidFill>
                  <a:srgbClr val="000000"/>
                </a:solidFill>
                <a:latin typeface="Times New Roman" panose="02020603050405020304" pitchFamily="18" charset="0"/>
                <a:cs typeface="Times New Roman" panose="02020603050405020304" pitchFamily="18" charset="0"/>
              </a:rPr>
              <a:t>facilitates setting up of realistic selling targets and priorities.</a:t>
            </a: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5.      Management </a:t>
            </a:r>
            <a:r>
              <a:rPr lang="en-US" sz="2900" b="1" dirty="0">
                <a:solidFill>
                  <a:srgbClr val="000000"/>
                </a:solidFill>
                <a:latin typeface="Times New Roman" panose="02020603050405020304" pitchFamily="18" charset="0"/>
                <a:cs typeface="Times New Roman" panose="02020603050405020304" pitchFamily="18" charset="0"/>
              </a:rPr>
              <a:t>can identify new profitable segments which deserve special attention.</a:t>
            </a: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6.      It </a:t>
            </a:r>
            <a:r>
              <a:rPr lang="en-US" sz="2900" b="1" dirty="0">
                <a:solidFill>
                  <a:srgbClr val="000000"/>
                </a:solidFill>
                <a:latin typeface="Times New Roman" panose="02020603050405020304" pitchFamily="18" charset="0"/>
                <a:cs typeface="Times New Roman" panose="02020603050405020304" pitchFamily="18" charset="0"/>
              </a:rPr>
              <a:t>is possible to deal with competition more effectively by using resources more effectively</a:t>
            </a:r>
            <a:r>
              <a:rPr lang="en-US" sz="2900" b="1" dirty="0" smtClean="0">
                <a:solidFill>
                  <a:srgbClr val="000000"/>
                </a:solidFill>
                <a:latin typeface="Times New Roman" panose="02020603050405020304" pitchFamily="18" charset="0"/>
                <a:cs typeface="Times New Roman" panose="02020603050405020304" pitchFamily="18" charset="0"/>
              </a:rPr>
              <a:t>.</a:t>
            </a: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7.      Appropriate service packages </a:t>
            </a:r>
            <a:r>
              <a:rPr lang="en-US" sz="2900" b="1" dirty="0">
                <a:solidFill>
                  <a:srgbClr val="000000"/>
                </a:solidFill>
                <a:latin typeface="Times New Roman" panose="02020603050405020304" pitchFamily="18" charset="0"/>
                <a:cs typeface="Times New Roman" panose="02020603050405020304" pitchFamily="18" charset="0"/>
              </a:rPr>
              <a:t>can be developed for each market segment.</a:t>
            </a:r>
            <a:endParaRPr lang="en-US" sz="29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581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Disadvantages (demerits) of Market Segmentation</a:t>
            </a:r>
            <a:endParaRPr lang="en-US" i="1" dirty="0"/>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3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3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Content Placeholder 4"/>
          <p:cNvSpPr>
            <a:spLocks noGrp="1"/>
          </p:cNvSpPr>
          <p:nvPr>
            <p:ph idx="1"/>
          </p:nvPr>
        </p:nvSpPr>
        <p:spPr>
          <a:xfrm>
            <a:off x="35256" y="685800"/>
            <a:ext cx="9032544" cy="5611504"/>
          </a:xfrm>
        </p:spPr>
        <p:txBody>
          <a:bodyPr>
            <a:normAutofit fontScale="55000" lnSpcReduction="20000"/>
          </a:bodyPr>
          <a:lstStyle/>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1.     Segmentation </a:t>
            </a:r>
            <a:r>
              <a:rPr lang="en-US" sz="2900" b="1" dirty="0">
                <a:solidFill>
                  <a:srgbClr val="000000"/>
                </a:solidFill>
                <a:latin typeface="Times New Roman" panose="02020603050405020304" pitchFamily="18" charset="0"/>
                <a:cs typeface="Times New Roman" panose="02020603050405020304" pitchFamily="18" charset="0"/>
              </a:rPr>
              <a:t>increases costs. When a firm attempts to serve several market segments, there is a </a:t>
            </a:r>
            <a:r>
              <a:rPr lang="en-US" sz="2900" b="1" dirty="0" smtClean="0">
                <a:solidFill>
                  <a:srgbClr val="000000"/>
                </a:solidFill>
                <a:latin typeface="Times New Roman" panose="02020603050405020304" pitchFamily="18" charset="0"/>
                <a:cs typeface="Times New Roman" panose="02020603050405020304" pitchFamily="18" charset="0"/>
              </a:rPr>
              <a:t> </a:t>
            </a: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        proliferation </a:t>
            </a:r>
            <a:r>
              <a:rPr lang="en-US" sz="2900" b="1" dirty="0">
                <a:solidFill>
                  <a:srgbClr val="000000"/>
                </a:solidFill>
                <a:latin typeface="Times New Roman" panose="02020603050405020304" pitchFamily="18" charset="0"/>
                <a:cs typeface="Times New Roman" panose="02020603050405020304" pitchFamily="18" charset="0"/>
              </a:rPr>
              <a:t>of </a:t>
            </a:r>
            <a:r>
              <a:rPr lang="en-US" sz="2900" b="1" dirty="0" smtClean="0">
                <a:solidFill>
                  <a:srgbClr val="000000"/>
                </a:solidFill>
                <a:latin typeface="Times New Roman" panose="02020603050405020304" pitchFamily="18" charset="0"/>
                <a:cs typeface="Times New Roman" panose="02020603050405020304" pitchFamily="18" charset="0"/>
              </a:rPr>
              <a:t>products</a:t>
            </a:r>
            <a:r>
              <a:rPr lang="en-US" sz="2900" b="1" dirty="0">
                <a:solidFill>
                  <a:srgbClr val="000000"/>
                </a:solidFill>
                <a:latin typeface="Times New Roman" panose="02020603050405020304" pitchFamily="18" charset="0"/>
                <a:cs typeface="Times New Roman" panose="02020603050405020304" pitchFamily="18" charset="0"/>
              </a:rPr>
              <a:t>. Cost of production rises due to shorter production runs and product </a:t>
            </a:r>
            <a:endParaRPr lang="en-US" sz="2900" b="1" dirty="0" smtClean="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        variations.</a:t>
            </a:r>
          </a:p>
          <a:p>
            <a:pPr marL="109855" lvl="1" indent="0" algn="just">
              <a:lnSpc>
                <a:spcPct val="170000"/>
              </a:lnSpc>
              <a:buNone/>
            </a:pPr>
            <a:endParaRPr lang="en-US" sz="2900" b="1" dirty="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2</a:t>
            </a: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Larger </a:t>
            </a:r>
            <a:r>
              <a:rPr lang="en-US" sz="2900" b="1" dirty="0">
                <a:solidFill>
                  <a:srgbClr val="000000"/>
                </a:solidFill>
                <a:latin typeface="Times New Roman" panose="02020603050405020304" pitchFamily="18" charset="0"/>
                <a:cs typeface="Times New Roman" panose="02020603050405020304" pitchFamily="18" charset="0"/>
              </a:rPr>
              <a:t>inventory has to be maintained by both the manufacturer and the distributors..</a:t>
            </a:r>
            <a:endParaRPr lang="en-US" sz="2900" b="1" dirty="0" smtClean="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endParaRPr lang="en-US" sz="2900" b="1" dirty="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smtClean="0">
                <a:solidFill>
                  <a:srgbClr val="000000"/>
                </a:solidFill>
                <a:latin typeface="Times New Roman" panose="02020603050405020304" pitchFamily="18" charset="0"/>
                <a:cs typeface="Times New Roman" panose="02020603050405020304" pitchFamily="18" charset="0"/>
              </a:rPr>
              <a:t>3</a:t>
            </a: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Promotion </a:t>
            </a:r>
            <a:r>
              <a:rPr lang="en-US" sz="2900" b="1" dirty="0">
                <a:solidFill>
                  <a:srgbClr val="000000"/>
                </a:solidFill>
                <a:latin typeface="Times New Roman" panose="02020603050405020304" pitchFamily="18" charset="0"/>
                <a:cs typeface="Times New Roman" panose="02020603050405020304" pitchFamily="18" charset="0"/>
              </a:rPr>
              <a:t>and distribution expenditures increase when separate </a:t>
            </a:r>
            <a:r>
              <a:rPr lang="en-US" sz="2900" b="1" dirty="0" smtClean="0">
                <a:solidFill>
                  <a:srgbClr val="000000"/>
                </a:solidFill>
                <a:latin typeface="Times New Roman" panose="02020603050405020304" pitchFamily="18" charset="0"/>
                <a:cs typeface="Times New Roman" panose="02020603050405020304" pitchFamily="18" charset="0"/>
              </a:rPr>
              <a:t>programs </a:t>
            </a:r>
            <a:r>
              <a:rPr lang="en-US" sz="2900" b="1" dirty="0">
                <a:solidFill>
                  <a:srgbClr val="000000"/>
                </a:solidFill>
                <a:latin typeface="Times New Roman" panose="02020603050405020304" pitchFamily="18" charset="0"/>
                <a:cs typeface="Times New Roman" panose="02020603050405020304" pitchFamily="18" charset="0"/>
              </a:rPr>
              <a:t>are used </a:t>
            </a:r>
            <a:endParaRPr lang="en-US" sz="2900" b="1" dirty="0" smtClean="0">
              <a:solidFill>
                <a:srgbClr val="000000"/>
              </a:solidFill>
              <a:latin typeface="Times New Roman" panose="02020603050405020304" pitchFamily="18" charset="0"/>
              <a:cs typeface="Times New Roman" panose="02020603050405020304" pitchFamily="18" charset="0"/>
            </a:endParaRPr>
          </a:p>
          <a:p>
            <a:pPr marL="109855" lvl="1" indent="0" algn="just">
              <a:lnSpc>
                <a:spcPct val="170000"/>
              </a:lnSpc>
              <a:buNone/>
            </a:pPr>
            <a:r>
              <a:rPr lang="en-US" sz="2900" b="1" dirty="0">
                <a:solidFill>
                  <a:srgbClr val="000000"/>
                </a:solidFill>
                <a:latin typeface="Times New Roman" panose="02020603050405020304" pitchFamily="18" charset="0"/>
                <a:cs typeface="Times New Roman" panose="02020603050405020304" pitchFamily="18" charset="0"/>
              </a:rPr>
              <a:t> </a:t>
            </a:r>
            <a:r>
              <a:rPr lang="en-US" sz="2900" b="1" dirty="0" smtClean="0">
                <a:solidFill>
                  <a:srgbClr val="000000"/>
                </a:solidFill>
                <a:latin typeface="Times New Roman" panose="02020603050405020304" pitchFamily="18" charset="0"/>
                <a:cs typeface="Times New Roman" panose="02020603050405020304" pitchFamily="18" charset="0"/>
              </a:rPr>
              <a:t>   for </a:t>
            </a:r>
            <a:r>
              <a:rPr lang="en-US" sz="2900" b="1" dirty="0">
                <a:solidFill>
                  <a:srgbClr val="000000"/>
                </a:solidFill>
                <a:latin typeface="Times New Roman" panose="02020603050405020304" pitchFamily="18" charset="0"/>
                <a:cs typeface="Times New Roman" panose="02020603050405020304" pitchFamily="18" charset="0"/>
              </a:rPr>
              <a:t>different market segments.</a:t>
            </a:r>
            <a:endParaRPr lang="en-US" sz="2900" b="1" dirty="0">
              <a:solidFill>
                <a:srgbClr val="000000"/>
              </a:solidFill>
              <a:latin typeface="Times New Roman" panose="02020603050405020304" pitchFamily="18" charset="0"/>
              <a:cs typeface="Times New Roman" panose="02020603050405020304" pitchFamily="18" charset="0"/>
            </a:endParaRPr>
          </a:p>
          <a:p>
            <a:pPr marL="624205" lvl="1" indent="-514350" algn="just">
              <a:lnSpc>
                <a:spcPct val="170000"/>
              </a:lnSpc>
              <a:buAutoNum type="arabicPeriod" startAt="4"/>
            </a:pPr>
            <a:r>
              <a:rPr lang="en-US" sz="2900" b="1" dirty="0" smtClean="0">
                <a:solidFill>
                  <a:srgbClr val="000000"/>
                </a:solidFill>
                <a:latin typeface="Times New Roman" panose="02020603050405020304" pitchFamily="18" charset="0"/>
                <a:cs typeface="Times New Roman" panose="02020603050405020304" pitchFamily="18" charset="0"/>
              </a:rPr>
              <a:t>When </a:t>
            </a:r>
            <a:r>
              <a:rPr lang="en-US" sz="2900" b="1" dirty="0">
                <a:solidFill>
                  <a:srgbClr val="000000"/>
                </a:solidFill>
                <a:latin typeface="Times New Roman" panose="02020603050405020304" pitchFamily="18" charset="0"/>
                <a:cs typeface="Times New Roman" panose="02020603050405020304" pitchFamily="18" charset="0"/>
              </a:rPr>
              <a:t>characteristics of a market segment change, investment made already might become </a:t>
            </a:r>
            <a:r>
              <a:rPr lang="en-US" sz="2900" b="1" dirty="0" smtClean="0">
                <a:solidFill>
                  <a:srgbClr val="000000"/>
                </a:solidFill>
                <a:latin typeface="Times New Roman" panose="02020603050405020304" pitchFamily="18" charset="0"/>
                <a:cs typeface="Times New Roman" panose="02020603050405020304" pitchFamily="18" charset="0"/>
              </a:rPr>
              <a:t>useless.</a:t>
            </a:r>
            <a:endParaRPr lang="en-US" sz="29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125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asdf">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719</Words>
  <Application>Microsoft Office PowerPoint</Application>
  <PresentationFormat>On-screen Show (4:3)</PresentationFormat>
  <Paragraphs>98</Paragraphs>
  <Slides>11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11</vt:i4>
      </vt:variant>
    </vt:vector>
  </HeadingPairs>
  <TitlesOfParts>
    <vt:vector size="22" baseType="lpstr">
      <vt:lpstr>Arial Unicode MS</vt:lpstr>
      <vt:lpstr>Agency FB</vt:lpstr>
      <vt:lpstr>Andalus</vt:lpstr>
      <vt:lpstr>Arial</vt:lpstr>
      <vt:lpstr>Calibri</vt:lpstr>
      <vt:lpstr>Calibri Light</vt:lpstr>
      <vt:lpstr>Times New Roman</vt:lpstr>
      <vt:lpstr>Wingdings</vt:lpstr>
      <vt:lpstr>asdf</vt:lpstr>
      <vt:lpstr>Custom Design</vt:lpstr>
      <vt:lpstr>1_asdf</vt:lpstr>
      <vt:lpstr>PowerPoint Presentation</vt:lpstr>
      <vt:lpstr> </vt:lpstr>
      <vt:lpstr>Define Market Segmentation and Bases for Segmentation</vt:lpstr>
      <vt:lpstr>Types of Market Segmentation</vt:lpstr>
      <vt:lpstr>Types of Market Segmentation</vt:lpstr>
      <vt:lpstr>Types of Market Segmentation</vt:lpstr>
      <vt:lpstr>Types of Market Segmentation</vt:lpstr>
      <vt:lpstr>Advantages (benefits/merits) of Market Segmentation</vt:lpstr>
      <vt:lpstr>Disadvantages (demerits) of Market Segmentation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 Ali</dc:creator>
  <cp:lastModifiedBy>HP</cp:lastModifiedBy>
  <cp:revision>587</cp:revision>
  <dcterms:created xsi:type="dcterms:W3CDTF">2006-08-16T00:00:00Z</dcterms:created>
  <dcterms:modified xsi:type="dcterms:W3CDTF">2021-05-20T08:33:58Z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